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49" r:id="rId2"/>
  </p:sldMasterIdLst>
  <p:notesMasterIdLst>
    <p:notesMasterId r:id="rId14"/>
  </p:notesMasterIdLst>
  <p:sldIdLst>
    <p:sldId id="322" r:id="rId3"/>
    <p:sldId id="329" r:id="rId4"/>
    <p:sldId id="330" r:id="rId5"/>
    <p:sldId id="331" r:id="rId6"/>
    <p:sldId id="332" r:id="rId7"/>
    <p:sldId id="334" r:id="rId8"/>
    <p:sldId id="335" r:id="rId9"/>
    <p:sldId id="336" r:id="rId10"/>
    <p:sldId id="337" r:id="rId11"/>
    <p:sldId id="338" r:id="rId12"/>
    <p:sldId id="339" r:id="rId13"/>
  </p:sldIdLst>
  <p:sldSz cx="9144000" cy="6858000" type="screen4x3"/>
  <p:notesSz cx="6797675" cy="9926638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1D7E"/>
    <a:srgbClr val="EC008C"/>
    <a:srgbClr val="B9CD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7" autoAdjust="0"/>
    <p:restoredTop sz="94660"/>
  </p:normalViewPr>
  <p:slideViewPr>
    <p:cSldViewPr>
      <p:cViewPr>
        <p:scale>
          <a:sx n="81" d="100"/>
          <a:sy n="81" d="100"/>
        </p:scale>
        <p:origin x="-996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ladislav.maximov\Desktop\&#1042;&#1048;&#1069;_REENCON%2021_13-14%20&#1086;&#1082;&#1090;\&#1062;&#1077;&#1083;&#1077;&#1074;&#1099;&#1077;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Лист1!$A$39</c:f>
              <c:strCache>
                <c:ptCount val="1"/>
                <c:pt idx="0">
                  <c:v>солнце</c:v>
                </c:pt>
              </c:strCache>
            </c:strRef>
          </c:tx>
          <c:spPr>
            <a:solidFill>
              <a:srgbClr val="781D7E"/>
            </a:solidFill>
          </c:spPr>
          <c:invertIfNegative val="0"/>
          <c:dPt>
            <c:idx val="6"/>
            <c:invertIfNegative val="0"/>
            <c:bubble3D val="0"/>
            <c:spPr>
              <a:solidFill>
                <a:srgbClr val="EC008C"/>
              </a:solidFill>
            </c:spPr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Лист1!$B$38:$H$38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Лист1!$B$39:$H$39</c:f>
              <c:numCache>
                <c:formatCode>General</c:formatCode>
                <c:ptCount val="7"/>
                <c:pt idx="0">
                  <c:v>35.200000000000003</c:v>
                </c:pt>
                <c:pt idx="1">
                  <c:v>175.2</c:v>
                </c:pt>
                <c:pt idx="2">
                  <c:v>374.2</c:v>
                </c:pt>
                <c:pt idx="3">
                  <c:v>624.20000000000005</c:v>
                </c:pt>
                <c:pt idx="4">
                  <c:v>894.2</c:v>
                </c:pt>
                <c:pt idx="5">
                  <c:v>1164.2</c:v>
                </c:pt>
                <c:pt idx="6">
                  <c:v>1434.2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248832"/>
        <c:axId val="214368256"/>
      </c:barChart>
      <c:catAx>
        <c:axId val="212248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214368256"/>
        <c:crosses val="autoZero"/>
        <c:auto val="1"/>
        <c:lblAlgn val="ctr"/>
        <c:lblOffset val="100"/>
        <c:noMultiLvlLbl val="0"/>
      </c:catAx>
      <c:valAx>
        <c:axId val="2143682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2248832"/>
        <c:crosses val="autoZero"/>
        <c:crossBetween val="between"/>
        <c:dispUnits>
          <c:builtInUnit val="thousands"/>
        </c:dispUnits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Лист1!$A$74</c:f>
              <c:strCache>
                <c:ptCount val="1"/>
                <c:pt idx="0">
                  <c:v>ветер </c:v>
                </c:pt>
              </c:strCache>
            </c:strRef>
          </c:tx>
          <c:spPr>
            <a:solidFill>
              <a:srgbClr val="781D7E"/>
            </a:solidFill>
          </c:spPr>
          <c:invertIfNegative val="0"/>
          <c:dPt>
            <c:idx val="8"/>
            <c:invertIfNegative val="0"/>
            <c:bubble3D val="0"/>
            <c:spPr>
              <a:solidFill>
                <a:srgbClr val="EC008C"/>
              </a:solidFill>
            </c:spPr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Лист1!$B$73:$J$73</c:f>
              <c:numCache>
                <c:formatCode>General</c:formatCod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numCache>
            </c:numRef>
          </c:cat>
          <c:val>
            <c:numRef>
              <c:f>Лист1!$B$74:$J$74</c:f>
              <c:numCache>
                <c:formatCode>General</c:formatCode>
                <c:ptCount val="9"/>
                <c:pt idx="0">
                  <c:v>101</c:v>
                </c:pt>
                <c:pt idx="1">
                  <c:v>301</c:v>
                </c:pt>
                <c:pt idx="2">
                  <c:v>701</c:v>
                </c:pt>
                <c:pt idx="3">
                  <c:v>1201</c:v>
                </c:pt>
                <c:pt idx="4">
                  <c:v>1701</c:v>
                </c:pt>
                <c:pt idx="5">
                  <c:v>2201</c:v>
                </c:pt>
                <c:pt idx="6">
                  <c:v>2701</c:v>
                </c:pt>
                <c:pt idx="7">
                  <c:v>3201</c:v>
                </c:pt>
                <c:pt idx="8">
                  <c:v>3600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424192"/>
        <c:axId val="214430080"/>
      </c:barChart>
      <c:catAx>
        <c:axId val="214424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214430080"/>
        <c:crosses val="autoZero"/>
        <c:auto val="1"/>
        <c:lblAlgn val="ctr"/>
        <c:lblOffset val="100"/>
        <c:noMultiLvlLbl val="0"/>
      </c:catAx>
      <c:valAx>
        <c:axId val="2144300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4424192"/>
        <c:crosses val="autoZero"/>
        <c:crossBetween val="between"/>
        <c:dispUnits>
          <c:builtInUnit val="thousands"/>
        </c:dispUnits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7170599803343164E-2"/>
          <c:y val="0"/>
          <c:w val="0.96565880039331364"/>
          <c:h val="0.931570299145299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optimistic</c:v>
                </c:pt>
              </c:strCache>
            </c:strRef>
          </c:tx>
          <c:spPr>
            <a:ln w="76200">
              <a:solidFill>
                <a:srgbClr val="EC008C"/>
              </a:solidFill>
            </a:ln>
          </c:spPr>
          <c:marker>
            <c:symbol val="circle"/>
            <c:size val="5"/>
            <c:spPr>
              <a:solidFill>
                <a:schemeClr val="bg1"/>
              </a:solidFill>
              <a:ln w="19050">
                <a:solidFill>
                  <a:srgbClr val="EC008C"/>
                </a:solidFill>
              </a:ln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653650442477876E-2"/>
                  <c:y val="-5.9700854700854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5902163225172076E-2"/>
                  <c:y val="-3.5277777777777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9316617502458327E-2"/>
                  <c:y val="-6.78418803418803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EC008C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0.3</c:v>
                </c:pt>
                <c:pt idx="1">
                  <c:v>2.5</c:v>
                </c:pt>
                <c:pt idx="2">
                  <c:v>26.2</c:v>
                </c:pt>
                <c:pt idx="3">
                  <c:v>90</c:v>
                </c:pt>
                <c:pt idx="4">
                  <c:v>262.5</c:v>
                </c:pt>
                <c:pt idx="5">
                  <c:v>600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base</c:v>
                </c:pt>
              </c:strCache>
            </c:strRef>
          </c:tx>
          <c:spPr>
            <a:ln w="76200">
              <a:solidFill>
                <a:srgbClr val="781D7E"/>
              </a:solidFill>
            </a:ln>
          </c:spPr>
          <c:marker>
            <c:symbol val="circle"/>
            <c:size val="5"/>
            <c:spPr>
              <a:solidFill>
                <a:schemeClr val="bg1"/>
              </a:solidFill>
              <a:ln w="19050">
                <a:solidFill>
                  <a:srgbClr val="781D7E"/>
                </a:solidFill>
              </a:ln>
            </c:spPr>
          </c:marker>
          <c:dLbls>
            <c:dLbl>
              <c:idx val="0"/>
              <c:layout>
                <c:manualLayout>
                  <c:x val="-2.4975417895771877E-2"/>
                  <c:y val="-4.8846153846153845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0,3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6194690265486784E-2"/>
                  <c:y val="-4.8846153846153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7170599803343164E-2"/>
                  <c:y val="-3.2564102564102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1511799410029611E-2"/>
                  <c:y val="-4.613247863247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781D7E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0.3</c:v>
                </c:pt>
                <c:pt idx="1">
                  <c:v>2.5</c:v>
                </c:pt>
                <c:pt idx="2">
                  <c:v>12</c:v>
                </c:pt>
                <c:pt idx="3">
                  <c:v>47</c:v>
                </c:pt>
                <c:pt idx="4">
                  <c:v>106</c:v>
                </c:pt>
                <c:pt idx="5">
                  <c:v>378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pessimistic</c:v>
                </c:pt>
              </c:strCache>
            </c:strRef>
          </c:tx>
          <c:spPr>
            <a:ln w="76200">
              <a:solidFill>
                <a:schemeClr val="bg1">
                  <a:lumMod val="50000"/>
                </a:schemeClr>
              </a:solidFill>
            </a:ln>
          </c:spPr>
          <c:marker>
            <c:symbol val="circle"/>
            <c:size val="5"/>
            <c:spPr>
              <a:solidFill>
                <a:schemeClr val="bg1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3414454277286164E-2"/>
                  <c:y val="-4.613247863247863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6828908554572271E-3"/>
                  <c:y val="-2.9850427350427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6536381514257735E-2"/>
                  <c:y val="-2.71367521367522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0.3</c:v>
                </c:pt>
                <c:pt idx="1">
                  <c:v>2.5</c:v>
                </c:pt>
                <c:pt idx="2">
                  <c:v>5</c:v>
                </c:pt>
                <c:pt idx="3">
                  <c:v>14</c:v>
                </c:pt>
                <c:pt idx="4">
                  <c:v>28</c:v>
                </c:pt>
                <c:pt idx="5">
                  <c:v>60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108032"/>
        <c:axId val="212109568"/>
      </c:lineChart>
      <c:catAx>
        <c:axId val="212108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12109568"/>
        <c:crosses val="autoZero"/>
        <c:auto val="1"/>
        <c:lblAlgn val="ctr"/>
        <c:lblOffset val="100"/>
        <c:noMultiLvlLbl val="0"/>
      </c:catAx>
      <c:valAx>
        <c:axId val="2121095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2108032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spPr>
    <a:ln>
      <a:solidFill>
        <a:schemeClr val="bg1">
          <a:lumMod val="50000"/>
        </a:schemeClr>
      </a:solidFill>
      <a:prstDash val="dash"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E36C1-1908-4F5B-BBDF-99C05D39B617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FA9142-8914-4B29-9582-65FA721822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651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704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83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344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06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altLang="ru-RU"/>
              <a:t>Page </a:t>
            </a:r>
            <a:fld id="{0509BAFA-8497-42A2-B8D6-284B6CA77D3B}" type="slidenum">
              <a:rPr lang="sv-SE" altLang="ru-RU"/>
              <a:pPr/>
              <a:t>‹#›</a:t>
            </a:fld>
            <a:endParaRPr lang="sv-SE" altLang="ru-RU"/>
          </a:p>
          <a:p>
            <a:endParaRPr lang="sv-SE" altLang="ru-RU"/>
          </a:p>
        </p:txBody>
      </p:sp>
    </p:spTree>
    <p:extLst>
      <p:ext uri="{BB962C8B-B14F-4D97-AF65-F5344CB8AC3E}">
        <p14:creationId xmlns:p14="http://schemas.microsoft.com/office/powerpoint/2010/main" val="131661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altLang="ru-RU"/>
              <a:t>Page </a:t>
            </a:r>
            <a:fld id="{12B55105-62F2-4DB6-8017-C6ABD335B891}" type="slidenum">
              <a:rPr lang="sv-SE" altLang="ru-RU"/>
              <a:pPr/>
              <a:t>‹#›</a:t>
            </a:fld>
            <a:endParaRPr lang="sv-SE" altLang="ru-RU"/>
          </a:p>
          <a:p>
            <a:endParaRPr lang="sv-SE" altLang="ru-RU"/>
          </a:p>
        </p:txBody>
      </p:sp>
    </p:spTree>
    <p:extLst>
      <p:ext uri="{BB962C8B-B14F-4D97-AF65-F5344CB8AC3E}">
        <p14:creationId xmlns:p14="http://schemas.microsoft.com/office/powerpoint/2010/main" val="2836386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altLang="ru-RU"/>
              <a:t>Page </a:t>
            </a:r>
            <a:fld id="{CFC969BC-0A37-4A66-9E90-A56386FC2D94}" type="slidenum">
              <a:rPr lang="sv-SE" altLang="ru-RU"/>
              <a:pPr/>
              <a:t>‹#›</a:t>
            </a:fld>
            <a:endParaRPr lang="sv-SE" altLang="ru-RU"/>
          </a:p>
          <a:p>
            <a:endParaRPr lang="sv-SE" altLang="ru-RU"/>
          </a:p>
        </p:txBody>
      </p:sp>
    </p:spTree>
    <p:extLst>
      <p:ext uri="{BB962C8B-B14F-4D97-AF65-F5344CB8AC3E}">
        <p14:creationId xmlns:p14="http://schemas.microsoft.com/office/powerpoint/2010/main" val="3929871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24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1600200"/>
            <a:ext cx="39258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altLang="ru-RU"/>
              <a:t>Page </a:t>
            </a:r>
            <a:fld id="{78002B02-9E59-459F-97A9-E5356E72A2A9}" type="slidenum">
              <a:rPr lang="sv-SE" altLang="ru-RU"/>
              <a:pPr/>
              <a:t>‹#›</a:t>
            </a:fld>
            <a:endParaRPr lang="sv-SE" altLang="ru-RU"/>
          </a:p>
          <a:p>
            <a:endParaRPr lang="sv-SE" altLang="ru-RU"/>
          </a:p>
        </p:txBody>
      </p:sp>
    </p:spTree>
    <p:extLst>
      <p:ext uri="{BB962C8B-B14F-4D97-AF65-F5344CB8AC3E}">
        <p14:creationId xmlns:p14="http://schemas.microsoft.com/office/powerpoint/2010/main" val="1396918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altLang="ru-RU"/>
              <a:t>Page </a:t>
            </a:r>
            <a:fld id="{12BC48CF-D1E4-434B-B54C-72DB24E642B7}" type="slidenum">
              <a:rPr lang="sv-SE" altLang="ru-RU"/>
              <a:pPr/>
              <a:t>‹#›</a:t>
            </a:fld>
            <a:endParaRPr lang="sv-SE" altLang="ru-RU"/>
          </a:p>
          <a:p>
            <a:endParaRPr lang="sv-SE" altLang="ru-RU"/>
          </a:p>
        </p:txBody>
      </p:sp>
    </p:spTree>
    <p:extLst>
      <p:ext uri="{BB962C8B-B14F-4D97-AF65-F5344CB8AC3E}">
        <p14:creationId xmlns:p14="http://schemas.microsoft.com/office/powerpoint/2010/main" val="2312593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altLang="ru-RU"/>
              <a:t>Page </a:t>
            </a:r>
            <a:fld id="{1EA5FD4B-1B42-4532-AE2E-C37CDAB03333}" type="slidenum">
              <a:rPr lang="sv-SE" altLang="ru-RU"/>
              <a:pPr/>
              <a:t>‹#›</a:t>
            </a:fld>
            <a:endParaRPr lang="sv-SE" altLang="ru-RU"/>
          </a:p>
          <a:p>
            <a:endParaRPr lang="sv-SE" altLang="ru-RU"/>
          </a:p>
        </p:txBody>
      </p:sp>
    </p:spTree>
    <p:extLst>
      <p:ext uri="{BB962C8B-B14F-4D97-AF65-F5344CB8AC3E}">
        <p14:creationId xmlns:p14="http://schemas.microsoft.com/office/powerpoint/2010/main" val="1983782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altLang="ru-RU"/>
              <a:t>Page </a:t>
            </a:r>
            <a:fld id="{E1B618BC-21BE-4CE9-9088-0613A6F52021}" type="slidenum">
              <a:rPr lang="sv-SE" altLang="ru-RU"/>
              <a:pPr/>
              <a:t>‹#›</a:t>
            </a:fld>
            <a:endParaRPr lang="sv-SE" altLang="ru-RU"/>
          </a:p>
          <a:p>
            <a:endParaRPr lang="sv-SE" altLang="ru-RU"/>
          </a:p>
        </p:txBody>
      </p:sp>
    </p:spTree>
    <p:extLst>
      <p:ext uri="{BB962C8B-B14F-4D97-AF65-F5344CB8AC3E}">
        <p14:creationId xmlns:p14="http://schemas.microsoft.com/office/powerpoint/2010/main" val="29022075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altLang="ru-RU"/>
              <a:t>Page </a:t>
            </a:r>
            <a:fld id="{A1E019EB-010C-4FE4-9740-41C04C39CB79}" type="slidenum">
              <a:rPr lang="sv-SE" altLang="ru-RU"/>
              <a:pPr/>
              <a:t>‹#›</a:t>
            </a:fld>
            <a:endParaRPr lang="sv-SE" altLang="ru-RU"/>
          </a:p>
          <a:p>
            <a:endParaRPr lang="sv-SE" altLang="ru-RU"/>
          </a:p>
        </p:txBody>
      </p:sp>
    </p:spTree>
    <p:extLst>
      <p:ext uri="{BB962C8B-B14F-4D97-AF65-F5344CB8AC3E}">
        <p14:creationId xmlns:p14="http://schemas.microsoft.com/office/powerpoint/2010/main" val="1933495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5528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altLang="ru-RU"/>
              <a:t>Page </a:t>
            </a:r>
            <a:fld id="{BC79B849-4EC4-4250-8D6C-B1DBABFDDAC3}" type="slidenum">
              <a:rPr lang="sv-SE" altLang="ru-RU"/>
              <a:pPr/>
              <a:t>‹#›</a:t>
            </a:fld>
            <a:endParaRPr lang="sv-SE" altLang="ru-RU"/>
          </a:p>
          <a:p>
            <a:endParaRPr lang="sv-SE" altLang="ru-RU"/>
          </a:p>
        </p:txBody>
      </p:sp>
    </p:spTree>
    <p:extLst>
      <p:ext uri="{BB962C8B-B14F-4D97-AF65-F5344CB8AC3E}">
        <p14:creationId xmlns:p14="http://schemas.microsoft.com/office/powerpoint/2010/main" val="8204139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altLang="ru-RU"/>
              <a:t>Page </a:t>
            </a:r>
            <a:fld id="{04D84FDC-930D-4A8C-B178-4C24DF136C43}" type="slidenum">
              <a:rPr lang="sv-SE" altLang="ru-RU"/>
              <a:pPr/>
              <a:t>‹#›</a:t>
            </a:fld>
            <a:endParaRPr lang="sv-SE" altLang="ru-RU"/>
          </a:p>
          <a:p>
            <a:endParaRPr lang="sv-SE" altLang="ru-RU"/>
          </a:p>
        </p:txBody>
      </p:sp>
    </p:spTree>
    <p:extLst>
      <p:ext uri="{BB962C8B-B14F-4D97-AF65-F5344CB8AC3E}">
        <p14:creationId xmlns:p14="http://schemas.microsoft.com/office/powerpoint/2010/main" val="25156094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9538" y="274638"/>
            <a:ext cx="20002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849938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altLang="ru-RU"/>
              <a:t>Page </a:t>
            </a:r>
            <a:fld id="{3F11C9B2-135F-4034-BCAC-230381144A7E}" type="slidenum">
              <a:rPr lang="sv-SE" altLang="ru-RU"/>
              <a:pPr/>
              <a:t>‹#›</a:t>
            </a:fld>
            <a:endParaRPr lang="sv-SE" altLang="ru-RU"/>
          </a:p>
          <a:p>
            <a:endParaRPr lang="sv-SE" altLang="ru-RU"/>
          </a:p>
        </p:txBody>
      </p:sp>
    </p:spTree>
    <p:extLst>
      <p:ext uri="{BB962C8B-B14F-4D97-AF65-F5344CB8AC3E}">
        <p14:creationId xmlns:p14="http://schemas.microsoft.com/office/powerpoint/2010/main" val="2366961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5119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46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491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63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1050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340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7006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PP 0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4292600"/>
            <a:ext cx="9180513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2141538"/>
            <a:ext cx="64801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Klicka här för att ändra format</a:t>
            </a:r>
          </a:p>
        </p:txBody>
      </p:sp>
      <p:pic>
        <p:nvPicPr>
          <p:cNvPr id="1028" name="Изображение 1" descr="logo_eng_horizon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6250"/>
            <a:ext cx="2663825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Arial" charset="0"/>
          <a:cs typeface="Geneva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Arial" charset="0"/>
          <a:cs typeface="Genev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Arial" charset="0"/>
          <a:cs typeface="Genev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Arial" charset="0"/>
          <a:cs typeface="Genev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Arial" charset="0"/>
          <a:cs typeface="Genev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Genev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Genev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Genev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Genev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Arial" charset="0"/>
          <a:cs typeface="Geneva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0025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ru-RU" smtClean="0"/>
              <a:t>Klicka här för att ändra format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00258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ru-RU" smtClean="0"/>
              <a:t>Klicka här för att ändra format på bakgrundstexten</a:t>
            </a:r>
          </a:p>
          <a:p>
            <a:pPr lvl="1"/>
            <a:r>
              <a:rPr lang="sv-SE" altLang="ru-RU" smtClean="0"/>
              <a:t>Nivå två</a:t>
            </a:r>
          </a:p>
          <a:p>
            <a:pPr lvl="2"/>
            <a:r>
              <a:rPr lang="sv-SE" altLang="ru-RU" smtClean="0"/>
              <a:t>Nivå tre</a:t>
            </a:r>
          </a:p>
          <a:p>
            <a:pPr lvl="3"/>
            <a:r>
              <a:rPr lang="sv-SE" altLang="ru-RU" smtClean="0"/>
              <a:t>Nivå fyra</a:t>
            </a:r>
          </a:p>
          <a:p>
            <a:pPr lvl="4"/>
            <a:r>
              <a:rPr lang="sv-SE" altLang="ru-RU" smtClean="0"/>
              <a:t>Nivå fem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sv-SE" altLang="ru-RU"/>
              <a:t>Page </a:t>
            </a:r>
            <a:fld id="{C3A0BD74-6123-4F9F-8B13-EF4C9DD60C45}" type="slidenum">
              <a:rPr lang="sv-SE" altLang="ru-RU"/>
              <a:pPr/>
              <a:t>‹#›</a:t>
            </a:fld>
            <a:endParaRPr lang="sv-SE" altLang="ru-RU"/>
          </a:p>
          <a:p>
            <a:endParaRPr lang="sv-SE" altLang="ru-RU"/>
          </a:p>
        </p:txBody>
      </p:sp>
      <p:pic>
        <p:nvPicPr>
          <p:cNvPr id="2053" name="Picture 14" descr="Рисунок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25" y="0"/>
            <a:ext cx="650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15"/>
          <p:cNvSpPr>
            <a:spLocks noChangeArrowheads="1"/>
          </p:cNvSpPr>
          <p:nvPr userDrawn="1"/>
        </p:nvSpPr>
        <p:spPr bwMode="auto">
          <a:xfrm>
            <a:off x="6732588" y="6297613"/>
            <a:ext cx="14589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kumimoji="0" lang="en-US" altLang="ru-RU" sz="1400" dirty="0"/>
              <a:t>www.rusnano.com</a:t>
            </a:r>
            <a:endParaRPr kumimoji="0" lang="ru-RU" altLang="ru-RU" sz="1400" dirty="0"/>
          </a:p>
        </p:txBody>
      </p:sp>
      <p:pic>
        <p:nvPicPr>
          <p:cNvPr id="2055" name="Изображение 1" descr="logo_eng_horizon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37288"/>
            <a:ext cx="12239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Arial" charset="0"/>
          <a:cs typeface="Geneva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Arial" charset="0"/>
          <a:cs typeface="Genev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Arial" charset="0"/>
          <a:cs typeface="Genev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Arial" charset="0"/>
          <a:cs typeface="Genev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Arial" charset="0"/>
          <a:cs typeface="Genev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Genev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Genev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Genev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Genev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  <a:ea typeface="Arial" charset="0"/>
          <a:cs typeface="Geneva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>
          <a:solidFill>
            <a:schemeClr val="tx1"/>
          </a:solidFill>
          <a:latin typeface="+mn-lt"/>
          <a:ea typeface="+mn-ea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jpeg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5" Type="http://schemas.openxmlformats.org/officeDocument/2006/relationships/chart" Target="../charts/char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image" Target="../media/image14.jpeg"/><Relationship Id="rId12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11" Type="http://schemas.microsoft.com/office/2007/relationships/hdphoto" Target="../media/hdphoto1.wdp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0" name="Rectangle 30"/>
          <p:cNvSpPr>
            <a:spLocks noChangeArrowheads="1"/>
          </p:cNvSpPr>
          <p:nvPr/>
        </p:nvSpPr>
        <p:spPr bwMode="auto">
          <a:xfrm>
            <a:off x="6656388" y="628650"/>
            <a:ext cx="20891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r"/>
            <a:r>
              <a:rPr lang="en-US" sz="1200" dirty="0" smtClean="0"/>
              <a:t>Andrey </a:t>
            </a:r>
            <a:r>
              <a:rPr lang="en-US" sz="1200" dirty="0" err="1" smtClean="0"/>
              <a:t>Trapeznikov</a:t>
            </a:r>
            <a:endParaRPr lang="en-US" sz="1200" dirty="0"/>
          </a:p>
          <a:p>
            <a:pPr algn="r"/>
            <a:r>
              <a:rPr lang="en-US" sz="1200" dirty="0" smtClean="0"/>
              <a:t>Deputy CEO RUSNANO</a:t>
            </a:r>
            <a:endParaRPr lang="en-US" sz="1200" dirty="0"/>
          </a:p>
          <a:p>
            <a:pPr algn="r"/>
            <a:r>
              <a:rPr lang="en-US" sz="1200" dirty="0" smtClean="0"/>
              <a:t>Russia</a:t>
            </a:r>
            <a:endParaRPr lang="ru-RU" sz="1200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1400578"/>
            <a:ext cx="9144000" cy="2892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864" tIns="45432" rIns="90864" bIns="45432">
            <a:spAutoFit/>
          </a:bodyPr>
          <a:lstStyle/>
          <a:p>
            <a:pPr algn="ctr" eaLnBrk="1" hangingPunct="1"/>
            <a:r>
              <a:rPr lang="en-US" sz="5400" dirty="0"/>
              <a:t>Russian </a:t>
            </a:r>
            <a:r>
              <a:rPr lang="en-US" sz="5400" dirty="0" smtClean="0"/>
              <a:t>Nanotechnologies To </a:t>
            </a:r>
            <a:r>
              <a:rPr lang="en-US" sz="5400" dirty="0"/>
              <a:t>Tackle Climate </a:t>
            </a:r>
            <a:r>
              <a:rPr lang="en-US" sz="5400" dirty="0" smtClean="0"/>
              <a:t>Change</a:t>
            </a:r>
            <a:r>
              <a:rPr lang="ru-RU" sz="1800" dirty="0"/>
              <a:t/>
            </a:r>
            <a:br>
              <a:rPr lang="ru-RU" sz="1800" dirty="0"/>
            </a:br>
            <a:endParaRPr lang="en-US" sz="1800" dirty="0" smtClean="0"/>
          </a:p>
          <a:p>
            <a:pPr algn="ctr" eaLnBrk="1" hangingPunct="1"/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>Marrakesh, Climate Summit</a:t>
            </a:r>
          </a:p>
          <a:p>
            <a:pPr algn="ctr"/>
            <a:endParaRPr lang="ru-RU" sz="1400" dirty="0"/>
          </a:p>
          <a:p>
            <a:pPr algn="ctr"/>
            <a:r>
              <a:rPr lang="en-US" sz="1400" dirty="0"/>
              <a:t> </a:t>
            </a:r>
            <a:r>
              <a:rPr lang="en-US" sz="1400" dirty="0" smtClean="0"/>
              <a:t>November 17, 2016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2617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7" descr="C:\Documents and Settings\vladislav.maximov\My Documents\My Pictures\Копия Рисунок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7354" b="-87354"/>
          <a:stretch>
            <a:fillRect/>
          </a:stretch>
        </p:blipFill>
        <p:spPr bwMode="auto">
          <a:xfrm flipV="1">
            <a:off x="216433" y="1196757"/>
            <a:ext cx="8136000" cy="85399"/>
          </a:xfrm>
          <a:prstGeom prst="rect">
            <a:avLst/>
          </a:prstGeom>
          <a:noFill/>
        </p:spPr>
      </p:pic>
      <p:grpSp>
        <p:nvGrpSpPr>
          <p:cNvPr id="3" name="Группа 2"/>
          <p:cNvGrpSpPr/>
          <p:nvPr/>
        </p:nvGrpSpPr>
        <p:grpSpPr>
          <a:xfrm>
            <a:off x="216000" y="1548068"/>
            <a:ext cx="8136434" cy="3802907"/>
            <a:chOff x="216000" y="1548067"/>
            <a:chExt cx="8136434" cy="4686584"/>
          </a:xfrm>
        </p:grpSpPr>
        <p:sp>
          <p:nvSpPr>
            <p:cNvPr id="59" name="TextBox 58"/>
            <p:cNvSpPr txBox="1"/>
            <p:nvPr/>
          </p:nvSpPr>
          <p:spPr>
            <a:xfrm>
              <a:off x="282385" y="5703639"/>
              <a:ext cx="1258678" cy="3224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000000"/>
                  </a:solidFill>
                  <a:cs typeface="+mn-cs"/>
                </a:rPr>
                <a:t>Energy efficiency</a:t>
              </a:r>
              <a:endParaRPr lang="ru-RU" sz="11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319448" y="5703639"/>
              <a:ext cx="963725" cy="3224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000000"/>
                  </a:solidFill>
                  <a:cs typeface="+mn-cs"/>
                </a:rPr>
                <a:t>Renewables</a:t>
              </a:r>
              <a:endParaRPr lang="ru-RU" sz="1100" dirty="0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41" name="object 13"/>
            <p:cNvSpPr/>
            <p:nvPr/>
          </p:nvSpPr>
          <p:spPr>
            <a:xfrm>
              <a:off x="6617998" y="3645034"/>
              <a:ext cx="664077" cy="2016068"/>
            </a:xfrm>
            <a:custGeom>
              <a:avLst/>
              <a:gdLst/>
              <a:ahLst/>
              <a:cxnLst/>
              <a:rect l="l" t="t" r="r" b="b"/>
              <a:pathLst>
                <a:path w="1256665" h="3476625">
                  <a:moveTo>
                    <a:pt x="0" y="3476333"/>
                  </a:moveTo>
                  <a:lnTo>
                    <a:pt x="1256506" y="3476333"/>
                  </a:lnTo>
                  <a:lnTo>
                    <a:pt x="1256506" y="0"/>
                  </a:lnTo>
                  <a:lnTo>
                    <a:pt x="0" y="0"/>
                  </a:lnTo>
                  <a:lnTo>
                    <a:pt x="0" y="3476333"/>
                  </a:lnTo>
                  <a:close/>
                </a:path>
              </a:pathLst>
            </a:custGeom>
            <a:solidFill>
              <a:srgbClr val="EC008C"/>
            </a:solidFill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200">
                <a:solidFill>
                  <a:prstClr val="black"/>
                </a:solidFill>
              </a:endParaRPr>
            </a:p>
          </p:txBody>
        </p:sp>
        <p:sp>
          <p:nvSpPr>
            <p:cNvPr id="42" name="object 14"/>
            <p:cNvSpPr/>
            <p:nvPr/>
          </p:nvSpPr>
          <p:spPr>
            <a:xfrm>
              <a:off x="7281990" y="5612357"/>
              <a:ext cx="664077" cy="48607"/>
            </a:xfrm>
            <a:custGeom>
              <a:avLst/>
              <a:gdLst/>
              <a:ahLst/>
              <a:cxnLst/>
              <a:rect l="l" t="t" r="r" b="b"/>
              <a:pathLst>
                <a:path w="1256665" h="83820">
                  <a:moveTo>
                    <a:pt x="0" y="83767"/>
                  </a:moveTo>
                  <a:lnTo>
                    <a:pt x="1256506" y="83767"/>
                  </a:lnTo>
                  <a:lnTo>
                    <a:pt x="1256506" y="0"/>
                  </a:lnTo>
                  <a:lnTo>
                    <a:pt x="0" y="0"/>
                  </a:lnTo>
                  <a:lnTo>
                    <a:pt x="0" y="83767"/>
                  </a:lnTo>
                  <a:close/>
                </a:path>
              </a:pathLst>
            </a:custGeom>
            <a:solidFill>
              <a:srgbClr val="781D7E"/>
            </a:solidFill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200">
                <a:solidFill>
                  <a:prstClr val="black"/>
                </a:solidFill>
              </a:endParaRPr>
            </a:p>
          </p:txBody>
        </p:sp>
        <p:sp>
          <p:nvSpPr>
            <p:cNvPr id="43" name="object 15"/>
            <p:cNvSpPr/>
            <p:nvPr/>
          </p:nvSpPr>
          <p:spPr>
            <a:xfrm>
              <a:off x="7613987" y="5654861"/>
              <a:ext cx="664077" cy="0"/>
            </a:xfrm>
            <a:custGeom>
              <a:avLst/>
              <a:gdLst/>
              <a:ahLst/>
              <a:cxnLst/>
              <a:rect l="l" t="t" r="r" b="b"/>
              <a:pathLst>
                <a:path w="1256665">
                  <a:moveTo>
                    <a:pt x="0" y="0"/>
                  </a:moveTo>
                  <a:lnTo>
                    <a:pt x="1256506" y="0"/>
                  </a:lnTo>
                </a:path>
              </a:pathLst>
            </a:custGeom>
            <a:ln w="20941">
              <a:solidFill>
                <a:srgbClr val="002B5C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200">
                <a:solidFill>
                  <a:prstClr val="black"/>
                </a:solidFill>
              </a:endParaRPr>
            </a:p>
          </p:txBody>
        </p:sp>
        <p:sp>
          <p:nvSpPr>
            <p:cNvPr id="52" name="object 24"/>
            <p:cNvSpPr/>
            <p:nvPr/>
          </p:nvSpPr>
          <p:spPr>
            <a:xfrm>
              <a:off x="282385" y="2248477"/>
              <a:ext cx="664077" cy="3412771"/>
            </a:xfrm>
            <a:custGeom>
              <a:avLst/>
              <a:gdLst/>
              <a:ahLst/>
              <a:cxnLst/>
              <a:rect l="l" t="t" r="r" b="b"/>
              <a:pathLst>
                <a:path w="1256664" h="5885180">
                  <a:moveTo>
                    <a:pt x="0" y="5884637"/>
                  </a:moveTo>
                  <a:lnTo>
                    <a:pt x="1256506" y="5884637"/>
                  </a:lnTo>
                  <a:lnTo>
                    <a:pt x="1256506" y="0"/>
                  </a:lnTo>
                  <a:lnTo>
                    <a:pt x="0" y="0"/>
                  </a:lnTo>
                  <a:lnTo>
                    <a:pt x="0" y="5884637"/>
                  </a:lnTo>
                  <a:close/>
                </a:path>
              </a:pathLst>
            </a:custGeom>
            <a:solidFill>
              <a:srgbClr val="EC008C"/>
            </a:solidFill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200">
                <a:solidFill>
                  <a:srgbClr val="EC008C"/>
                </a:solidFill>
              </a:endParaRPr>
            </a:p>
          </p:txBody>
        </p:sp>
        <p:sp>
          <p:nvSpPr>
            <p:cNvPr id="53" name="object 25"/>
            <p:cNvSpPr/>
            <p:nvPr/>
          </p:nvSpPr>
          <p:spPr>
            <a:xfrm>
              <a:off x="946378" y="2102749"/>
              <a:ext cx="664077" cy="3558222"/>
            </a:xfrm>
            <a:custGeom>
              <a:avLst/>
              <a:gdLst/>
              <a:ahLst/>
              <a:cxnLst/>
              <a:rect l="l" t="t" r="r" b="b"/>
              <a:pathLst>
                <a:path w="1256664" h="6136005">
                  <a:moveTo>
                    <a:pt x="0" y="6135938"/>
                  </a:moveTo>
                  <a:lnTo>
                    <a:pt x="1256506" y="6135938"/>
                  </a:lnTo>
                  <a:lnTo>
                    <a:pt x="1256506" y="0"/>
                  </a:lnTo>
                  <a:lnTo>
                    <a:pt x="0" y="0"/>
                  </a:lnTo>
                  <a:lnTo>
                    <a:pt x="0" y="6135938"/>
                  </a:lnTo>
                  <a:close/>
                </a:path>
              </a:pathLst>
            </a:custGeom>
            <a:solidFill>
              <a:srgbClr val="781D7E"/>
            </a:solidFill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200">
                <a:solidFill>
                  <a:prstClr val="black"/>
                </a:solidFill>
              </a:endParaRPr>
            </a:p>
          </p:txBody>
        </p:sp>
        <p:sp>
          <p:nvSpPr>
            <p:cNvPr id="54" name="object 26"/>
            <p:cNvSpPr/>
            <p:nvPr/>
          </p:nvSpPr>
          <p:spPr>
            <a:xfrm>
              <a:off x="1278375" y="4951397"/>
              <a:ext cx="664077" cy="709582"/>
            </a:xfrm>
            <a:custGeom>
              <a:avLst/>
              <a:gdLst/>
              <a:ahLst/>
              <a:cxnLst/>
              <a:rect l="l" t="t" r="r" b="b"/>
              <a:pathLst>
                <a:path w="1256664" h="1223645">
                  <a:moveTo>
                    <a:pt x="0" y="1223564"/>
                  </a:moveTo>
                  <a:lnTo>
                    <a:pt x="1256506" y="1223564"/>
                  </a:lnTo>
                  <a:lnTo>
                    <a:pt x="1256506" y="0"/>
                  </a:lnTo>
                  <a:lnTo>
                    <a:pt x="0" y="0"/>
                  </a:lnTo>
                  <a:lnTo>
                    <a:pt x="0" y="1223564"/>
                  </a:lnTo>
                  <a:close/>
                </a:path>
              </a:pathLst>
            </a:custGeom>
            <a:solidFill>
              <a:srgbClr val="002B5C"/>
            </a:solidFill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200">
                <a:solidFill>
                  <a:prstClr val="black"/>
                </a:solidFill>
              </a:endParaRPr>
            </a:p>
          </p:txBody>
        </p:sp>
        <p:sp>
          <p:nvSpPr>
            <p:cNvPr id="55" name="object 27"/>
            <p:cNvSpPr/>
            <p:nvPr/>
          </p:nvSpPr>
          <p:spPr>
            <a:xfrm>
              <a:off x="3317388" y="4422248"/>
              <a:ext cx="664077" cy="1238732"/>
            </a:xfrm>
            <a:custGeom>
              <a:avLst/>
              <a:gdLst/>
              <a:ahLst/>
              <a:cxnLst/>
              <a:rect l="l" t="t" r="r" b="b"/>
              <a:pathLst>
                <a:path w="1256665" h="2136140">
                  <a:moveTo>
                    <a:pt x="0" y="2136060"/>
                  </a:moveTo>
                  <a:lnTo>
                    <a:pt x="1256506" y="2136060"/>
                  </a:lnTo>
                  <a:lnTo>
                    <a:pt x="1256506" y="0"/>
                  </a:lnTo>
                  <a:lnTo>
                    <a:pt x="0" y="0"/>
                  </a:lnTo>
                  <a:lnTo>
                    <a:pt x="0" y="2136060"/>
                  </a:lnTo>
                  <a:close/>
                </a:path>
              </a:pathLst>
            </a:custGeom>
            <a:solidFill>
              <a:srgbClr val="EC008C"/>
            </a:solidFill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200">
                <a:solidFill>
                  <a:prstClr val="black"/>
                </a:solidFill>
              </a:endParaRPr>
            </a:p>
          </p:txBody>
        </p:sp>
        <p:sp>
          <p:nvSpPr>
            <p:cNvPr id="56" name="object 28"/>
            <p:cNvSpPr/>
            <p:nvPr/>
          </p:nvSpPr>
          <p:spPr>
            <a:xfrm>
              <a:off x="3981380" y="3869697"/>
              <a:ext cx="664077" cy="1791447"/>
            </a:xfrm>
            <a:custGeom>
              <a:avLst/>
              <a:gdLst/>
              <a:ahLst/>
              <a:cxnLst/>
              <a:rect l="l" t="t" r="r" b="b"/>
              <a:pathLst>
                <a:path w="1256665" h="3089275">
                  <a:moveTo>
                    <a:pt x="0" y="3088911"/>
                  </a:moveTo>
                  <a:lnTo>
                    <a:pt x="1256506" y="3088911"/>
                  </a:lnTo>
                  <a:lnTo>
                    <a:pt x="1256506" y="0"/>
                  </a:lnTo>
                  <a:lnTo>
                    <a:pt x="0" y="0"/>
                  </a:lnTo>
                  <a:lnTo>
                    <a:pt x="0" y="3088911"/>
                  </a:lnTo>
                  <a:close/>
                </a:path>
              </a:pathLst>
            </a:custGeom>
            <a:solidFill>
              <a:srgbClr val="781D7E"/>
            </a:solidFill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200">
                <a:solidFill>
                  <a:prstClr val="black"/>
                </a:solidFill>
              </a:endParaRPr>
            </a:p>
          </p:txBody>
        </p:sp>
        <p:sp>
          <p:nvSpPr>
            <p:cNvPr id="57" name="object 29"/>
            <p:cNvSpPr/>
            <p:nvPr/>
          </p:nvSpPr>
          <p:spPr>
            <a:xfrm>
              <a:off x="4313377" y="4355456"/>
              <a:ext cx="664077" cy="1305749"/>
            </a:xfrm>
            <a:custGeom>
              <a:avLst/>
              <a:gdLst/>
              <a:ahLst/>
              <a:cxnLst/>
              <a:rect l="l" t="t" r="r" b="b"/>
              <a:pathLst>
                <a:path w="1256665" h="2251709">
                  <a:moveTo>
                    <a:pt x="0" y="2251240"/>
                  </a:moveTo>
                  <a:lnTo>
                    <a:pt x="1256506" y="2251240"/>
                  </a:lnTo>
                  <a:lnTo>
                    <a:pt x="1256506" y="0"/>
                  </a:lnTo>
                  <a:lnTo>
                    <a:pt x="0" y="0"/>
                  </a:lnTo>
                  <a:lnTo>
                    <a:pt x="0" y="2251240"/>
                  </a:lnTo>
                  <a:close/>
                </a:path>
              </a:pathLst>
            </a:custGeom>
            <a:solidFill>
              <a:srgbClr val="002B5C"/>
            </a:solidFill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200">
                <a:solidFill>
                  <a:prstClr val="black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16000" y="1780031"/>
              <a:ext cx="697627" cy="4930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rgbClr val="EC008C"/>
                  </a:solidFill>
                  <a:cs typeface="+mn-cs"/>
                </a:rPr>
                <a:t>38%</a:t>
              </a:r>
              <a:endParaRPr lang="ru-RU" sz="2000" b="1" dirty="0">
                <a:solidFill>
                  <a:srgbClr val="EC008C"/>
                </a:solidFill>
                <a:cs typeface="+mn-cs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251002" y="3940271"/>
              <a:ext cx="697627" cy="4930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rgbClr val="EC008C"/>
                  </a:solidFill>
                  <a:cs typeface="+mn-cs"/>
                </a:rPr>
                <a:t>13%</a:t>
              </a:r>
              <a:endParaRPr lang="ru-RU" sz="2000" b="1" dirty="0">
                <a:solidFill>
                  <a:srgbClr val="EC008C"/>
                </a:solidFill>
                <a:cs typeface="+mn-cs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551654" y="3230911"/>
              <a:ext cx="697627" cy="4930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rgbClr val="EC008C"/>
                  </a:solidFill>
                  <a:cs typeface="+mn-cs"/>
                </a:rPr>
                <a:t>22%</a:t>
              </a:r>
              <a:endParaRPr lang="ru-RU" sz="2000" b="1" dirty="0">
                <a:solidFill>
                  <a:srgbClr val="EC008C"/>
                </a:solidFill>
                <a:cs typeface="+mn-cs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933117" y="1548067"/>
              <a:ext cx="609462" cy="568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cs typeface="+mn-cs"/>
                </a:rPr>
                <a:t>$</a:t>
              </a:r>
              <a:r>
                <a:rPr lang="ru-RU" sz="1200" dirty="0" smtClean="0">
                  <a:solidFill>
                    <a:srgbClr val="000000"/>
                  </a:solidFill>
                  <a:cs typeface="+mn-cs"/>
                </a:rPr>
                <a:t>6000</a:t>
              </a:r>
              <a:endParaRPr lang="en-US" sz="1200" dirty="0" smtClean="0">
                <a:solidFill>
                  <a:srgbClr val="000000"/>
                </a:solidFill>
                <a:cs typeface="+mn-cs"/>
              </a:endParaRPr>
            </a:p>
            <a:p>
              <a:r>
                <a:rPr lang="en-US" sz="1200" dirty="0" smtClean="0">
                  <a:solidFill>
                    <a:srgbClr val="000000"/>
                  </a:solidFill>
                  <a:cs typeface="+mn-cs"/>
                </a:rPr>
                <a:t>billion</a:t>
              </a:r>
              <a:endParaRPr lang="ru-RU" sz="1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610016" y="4401936"/>
              <a:ext cx="574196" cy="568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  <a:cs typeface="+mn-cs"/>
                </a:rPr>
                <a:t>$</a:t>
              </a:r>
              <a:r>
                <a:rPr lang="ru-RU" sz="1200" dirty="0" smtClean="0">
                  <a:solidFill>
                    <a:srgbClr val="000000"/>
                  </a:solidFill>
                  <a:cs typeface="+mn-cs"/>
                </a:rPr>
                <a:t>900</a:t>
              </a:r>
              <a:endParaRPr lang="en-US" sz="1200" dirty="0" smtClean="0">
                <a:solidFill>
                  <a:srgbClr val="000000"/>
                </a:solidFill>
                <a:cs typeface="+mn-cs"/>
              </a:endParaRPr>
            </a:p>
            <a:p>
              <a:r>
                <a:rPr lang="en-US" sz="1200" dirty="0">
                  <a:solidFill>
                    <a:srgbClr val="000000"/>
                  </a:solidFill>
                  <a:cs typeface="+mn-cs"/>
                </a:rPr>
                <a:t>billion</a:t>
              </a:r>
              <a:endParaRPr lang="ru-RU" sz="1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974729" y="3308991"/>
              <a:ext cx="609462" cy="568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  <a:cs typeface="+mn-cs"/>
                </a:rPr>
                <a:t>$</a:t>
              </a:r>
              <a:r>
                <a:rPr lang="ru-RU" sz="1200" dirty="0" smtClean="0">
                  <a:solidFill>
                    <a:srgbClr val="000000"/>
                  </a:solidFill>
                  <a:cs typeface="+mn-cs"/>
                </a:rPr>
                <a:t>2200</a:t>
              </a:r>
              <a:endParaRPr lang="en-US" sz="1200" dirty="0" smtClean="0">
                <a:solidFill>
                  <a:srgbClr val="000000"/>
                </a:solidFill>
                <a:cs typeface="+mn-cs"/>
              </a:endParaRPr>
            </a:p>
            <a:p>
              <a:r>
                <a:rPr lang="en-US" sz="1200" dirty="0">
                  <a:solidFill>
                    <a:srgbClr val="000000"/>
                  </a:solidFill>
                  <a:cs typeface="+mn-cs"/>
                </a:rPr>
                <a:t>billion</a:t>
              </a:r>
              <a:endParaRPr lang="ru-RU" sz="1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655179" y="3845024"/>
              <a:ext cx="609462" cy="568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  <a:cs typeface="+mn-cs"/>
                </a:rPr>
                <a:t>$</a:t>
              </a:r>
              <a:r>
                <a:rPr lang="ru-RU" sz="1200" dirty="0" smtClean="0">
                  <a:solidFill>
                    <a:srgbClr val="000000"/>
                  </a:solidFill>
                  <a:cs typeface="+mn-cs"/>
                </a:rPr>
                <a:t>1800</a:t>
              </a:r>
              <a:endParaRPr lang="en-US" sz="1200" dirty="0" smtClean="0">
                <a:solidFill>
                  <a:srgbClr val="000000"/>
                </a:solidFill>
                <a:cs typeface="+mn-cs"/>
              </a:endParaRPr>
            </a:p>
            <a:p>
              <a:r>
                <a:rPr lang="en-US" sz="1200" dirty="0">
                  <a:solidFill>
                    <a:srgbClr val="000000"/>
                  </a:solidFill>
                  <a:cs typeface="+mn-cs"/>
                </a:rPr>
                <a:t>billion</a:t>
              </a:r>
              <a:endParaRPr lang="ru-RU" sz="1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551654" y="5703639"/>
              <a:ext cx="1274708" cy="5310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solidFill>
                    <a:srgbClr val="EC008C"/>
                  </a:solidFill>
                  <a:cs typeface="+mn-cs"/>
                </a:rPr>
                <a:t>Nano</a:t>
              </a:r>
              <a:r>
                <a:rPr lang="en-US" sz="1100" dirty="0">
                  <a:solidFill>
                    <a:srgbClr val="EC008C"/>
                  </a:solidFill>
                  <a:cs typeface="+mn-cs"/>
                </a:rPr>
                <a:t>-augmented</a:t>
              </a:r>
            </a:p>
            <a:p>
              <a:r>
                <a:rPr lang="en-US" sz="1100" dirty="0">
                  <a:solidFill>
                    <a:srgbClr val="EC008C"/>
                  </a:solidFill>
                  <a:cs typeface="+mn-cs"/>
                </a:rPr>
                <a:t>materials</a:t>
              </a:r>
              <a:endParaRPr lang="ru-RU" sz="1100" dirty="0" smtClean="0">
                <a:solidFill>
                  <a:srgbClr val="EC008C"/>
                </a:solidFill>
                <a:cs typeface="+mn-cs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265885" y="5090441"/>
              <a:ext cx="617477" cy="568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  <a:cs typeface="+mn-cs"/>
                </a:rPr>
                <a:t>$</a:t>
              </a:r>
              <a:r>
                <a:rPr lang="ru-RU" sz="1200" dirty="0" smtClean="0">
                  <a:solidFill>
                    <a:srgbClr val="000000"/>
                  </a:solidFill>
                  <a:cs typeface="+mn-cs"/>
                </a:rPr>
                <a:t>100</a:t>
              </a:r>
              <a:endParaRPr lang="en-US" sz="1200" dirty="0" smtClean="0">
                <a:solidFill>
                  <a:srgbClr val="000000"/>
                </a:solidFill>
                <a:cs typeface="+mn-cs"/>
              </a:endParaRPr>
            </a:p>
            <a:p>
              <a:r>
                <a:rPr lang="en-US" sz="1200" dirty="0" smtClean="0">
                  <a:solidFill>
                    <a:srgbClr val="000000"/>
                  </a:solidFill>
                  <a:cs typeface="+mn-cs"/>
                </a:rPr>
                <a:t>billion</a:t>
              </a:r>
              <a:r>
                <a:rPr lang="ru-RU" sz="1200" dirty="0" smtClean="0">
                  <a:solidFill>
                    <a:srgbClr val="000000"/>
                  </a:solidFill>
                  <a:cs typeface="+mn-cs"/>
                </a:rPr>
                <a:t> </a:t>
              </a:r>
              <a:endParaRPr lang="ru-RU" sz="1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929962" y="5322696"/>
              <a:ext cx="354584" cy="3413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  <a:cs typeface="+mn-cs"/>
                </a:rPr>
                <a:t>$</a:t>
              </a:r>
              <a:r>
                <a:rPr lang="ru-RU" sz="1200" dirty="0" smtClean="0">
                  <a:solidFill>
                    <a:srgbClr val="000000"/>
                  </a:solidFill>
                  <a:cs typeface="+mn-cs"/>
                </a:rPr>
                <a:t>0</a:t>
              </a:r>
              <a:endParaRPr lang="ru-RU" sz="1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655180" y="1772817"/>
              <a:ext cx="3697254" cy="341365"/>
            </a:xfrm>
            <a:prstGeom prst="rect">
              <a:avLst/>
            </a:prstGeom>
            <a:solidFill>
              <a:srgbClr val="EC008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cs typeface="+mn-cs"/>
                </a:rPr>
                <a:t>Contribution to </a:t>
              </a:r>
              <a:r>
                <a:rPr lang="ru-RU" sz="1200" spc="50" dirty="0">
                  <a:solidFill>
                    <a:srgbClr val="FFFFFF"/>
                  </a:solidFill>
                  <a:cs typeface="Trebuchet MS"/>
                </a:rPr>
                <a:t>CO</a:t>
              </a:r>
              <a:r>
                <a:rPr lang="ru-RU" sz="1200" spc="75" baseline="-31400" dirty="0">
                  <a:solidFill>
                    <a:srgbClr val="FFFFFF"/>
                  </a:solidFill>
                  <a:cs typeface="Trebuchet MS"/>
                </a:rPr>
                <a:t>2</a:t>
              </a:r>
              <a:r>
                <a:rPr lang="ru-RU" sz="1200" spc="75" baseline="-31400" dirty="0">
                  <a:solidFill>
                    <a:srgbClr val="781D7E"/>
                  </a:solidFill>
                  <a:cs typeface="Trebuchet MS"/>
                </a:rPr>
                <a:t> </a:t>
              </a:r>
              <a:r>
                <a:rPr lang="en-US" sz="1200" dirty="0" err="1" smtClean="0">
                  <a:solidFill>
                    <a:srgbClr val="FFFFFF"/>
                  </a:solidFill>
                  <a:cs typeface="+mn-cs"/>
                </a:rPr>
                <a:t>eq</a:t>
              </a:r>
              <a:r>
                <a:rPr lang="en-US" sz="1200" dirty="0" smtClean="0">
                  <a:solidFill>
                    <a:srgbClr val="FFFFFF"/>
                  </a:solidFill>
                  <a:cs typeface="+mn-cs"/>
                </a:rPr>
                <a:t> emissions reduction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131819" y="2123698"/>
              <a:ext cx="1220614" cy="341365"/>
            </a:xfrm>
            <a:prstGeom prst="rect">
              <a:avLst/>
            </a:prstGeom>
            <a:solidFill>
              <a:srgbClr val="781D7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cs typeface="+mn-cs"/>
                </a:rPr>
                <a:t>Investment</a:t>
              </a:r>
              <a:endParaRPr lang="en-US" sz="1200" dirty="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126085" y="2474579"/>
              <a:ext cx="1226348" cy="341365"/>
            </a:xfrm>
            <a:prstGeom prst="rect">
              <a:avLst/>
            </a:prstGeom>
            <a:solidFill>
              <a:srgbClr val="002B5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cs typeface="+mn-cs"/>
                </a:rPr>
                <a:t>Subsidies</a:t>
              </a:r>
              <a:endParaRPr lang="en-US" sz="1200" dirty="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7103443" y="1253924"/>
            <a:ext cx="1248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0000"/>
                </a:solidFill>
                <a:cs typeface="+mn-cs"/>
              </a:rPr>
              <a:t>201</a:t>
            </a:r>
            <a:r>
              <a:rPr lang="en-US" sz="1200" dirty="0" smtClean="0">
                <a:solidFill>
                  <a:srgbClr val="000000"/>
                </a:solidFill>
                <a:cs typeface="+mn-cs"/>
              </a:rPr>
              <a:t>5</a:t>
            </a:r>
            <a:r>
              <a:rPr lang="ru-RU" sz="1200" dirty="0" smtClean="0">
                <a:solidFill>
                  <a:srgbClr val="000000"/>
                </a:solidFill>
                <a:cs typeface="+mn-cs"/>
              </a:rPr>
              <a:t>-2030 гг.</a:t>
            </a:r>
            <a:endParaRPr lang="en-US" sz="1200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9pPr>
          </a:lstStyle>
          <a:p>
            <a:pPr eaLnBrk="1" hangingPunct="1"/>
            <a:fld id="{46B3EA43-E351-42C5-A8F6-6E8F15294110}" type="slidenum">
              <a:rPr lang="sv-SE" altLang="ru-RU" smtClean="0"/>
              <a:pPr eaLnBrk="1" hangingPunct="1"/>
              <a:t>10</a:t>
            </a:fld>
            <a:endParaRPr lang="sv-SE" altLang="ru-RU" dirty="0"/>
          </a:p>
          <a:p>
            <a:pPr eaLnBrk="1" hangingPunct="1"/>
            <a:endParaRPr lang="sv-SE" altLang="ru-RU" dirty="0"/>
          </a:p>
        </p:txBody>
      </p:sp>
      <p:grpSp>
        <p:nvGrpSpPr>
          <p:cNvPr id="31" name="Группа 30"/>
          <p:cNvGrpSpPr>
            <a:grpSpLocks noChangeAspect="1"/>
          </p:cNvGrpSpPr>
          <p:nvPr/>
        </p:nvGrpSpPr>
        <p:grpSpPr>
          <a:xfrm>
            <a:off x="7912381" y="92075"/>
            <a:ext cx="393656" cy="396000"/>
            <a:chOff x="5500694" y="1373188"/>
            <a:chExt cx="715739" cy="720000"/>
          </a:xfrm>
        </p:grpSpPr>
        <p:pic>
          <p:nvPicPr>
            <p:cNvPr id="32" name="Рисунок 31" descr="icon_00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00694" y="1373188"/>
              <a:ext cx="715739" cy="720000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5558593" y="1436356"/>
              <a:ext cx="599941" cy="593664"/>
            </a:xfrm>
            <a:prstGeom prst="rect">
              <a:avLst/>
            </a:prstGeom>
            <a:noFill/>
          </p:spPr>
          <p:txBody>
            <a:bodyPr wrap="square" lIns="0" tIns="0" rIns="0" bIns="36000" rtlCol="0" anchor="ctr" anchorCtr="1">
              <a:noAutofit/>
            </a:bodyPr>
            <a:lstStyle/>
            <a:p>
              <a:pPr>
                <a:spcAft>
                  <a:spcPts val="900"/>
                </a:spcAft>
              </a:pPr>
              <a:r>
                <a:rPr lang="ru-RU" sz="1800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40005" dist="22860" dir="8400000" algn="tl" rotWithShape="0">
                      <a:srgbClr val="000000">
                        <a:alpha val="80000"/>
                      </a:srgbClr>
                    </a:outerShdw>
                  </a:effectLst>
                </a:rPr>
                <a:t>3</a:t>
              </a: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15999" y="5294704"/>
            <a:ext cx="81364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EC008C"/>
                </a:solidFill>
              </a:rPr>
              <a:t>Nano</a:t>
            </a:r>
            <a:r>
              <a:rPr lang="en-US" sz="2800" dirty="0">
                <a:solidFill>
                  <a:srgbClr val="EC008C"/>
                </a:solidFill>
              </a:rPr>
              <a:t>-augmented Materials </a:t>
            </a:r>
            <a:r>
              <a:rPr lang="en-US" sz="2800" dirty="0" smtClean="0">
                <a:solidFill>
                  <a:srgbClr val="EC008C"/>
                </a:solidFill>
              </a:rPr>
              <a:t>are </a:t>
            </a:r>
          </a:p>
          <a:p>
            <a:pPr algn="ctr"/>
            <a:r>
              <a:rPr lang="en-US" sz="2800" dirty="0" smtClean="0">
                <a:solidFill>
                  <a:srgbClr val="EC008C"/>
                </a:solidFill>
              </a:rPr>
              <a:t>Radically </a:t>
            </a:r>
            <a:r>
              <a:rPr lang="en-US" sz="2800" dirty="0">
                <a:solidFill>
                  <a:srgbClr val="EC008C"/>
                </a:solidFill>
              </a:rPr>
              <a:t>More Cost Effective</a:t>
            </a:r>
            <a:endParaRPr lang="ru-RU" sz="2800" dirty="0">
              <a:solidFill>
                <a:srgbClr val="EC008C"/>
              </a:solidFill>
            </a:endParaRPr>
          </a:p>
        </p:txBody>
      </p:sp>
      <p:sp>
        <p:nvSpPr>
          <p:cNvPr id="34" name="Rectangle 24"/>
          <p:cNvSpPr txBox="1">
            <a:spLocks noChangeArrowheads="1"/>
          </p:cNvSpPr>
          <p:nvPr/>
        </p:nvSpPr>
        <p:spPr bwMode="auto">
          <a:xfrm>
            <a:off x="338138" y="92075"/>
            <a:ext cx="8683625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r>
              <a:rPr lang="en-US" sz="3200" dirty="0">
                <a:solidFill>
                  <a:srgbClr val="781D7E"/>
                </a:solidFill>
              </a:rPr>
              <a:t>Cost of </a:t>
            </a:r>
            <a:r>
              <a:rPr lang="en-US" sz="3200" dirty="0" smtClean="0">
                <a:solidFill>
                  <a:srgbClr val="781D7E"/>
                </a:solidFill>
              </a:rPr>
              <a:t>Transition</a:t>
            </a:r>
            <a:r>
              <a:rPr lang="ru-RU" sz="3200" dirty="0" smtClean="0">
                <a:solidFill>
                  <a:srgbClr val="781D7E"/>
                </a:solidFill>
              </a:rPr>
              <a:t> </a:t>
            </a:r>
            <a:r>
              <a:rPr lang="en-US" sz="3200" dirty="0">
                <a:solidFill>
                  <a:srgbClr val="781D7E"/>
                </a:solidFill>
              </a:rPr>
              <a:t>to GHG </a:t>
            </a:r>
            <a:r>
              <a:rPr lang="en-US" sz="3200" dirty="0" smtClean="0">
                <a:solidFill>
                  <a:srgbClr val="781D7E"/>
                </a:solidFill>
              </a:rPr>
              <a:t>Reduction</a:t>
            </a:r>
            <a:r>
              <a:rPr lang="ru-RU" sz="3200" dirty="0" smtClean="0">
                <a:solidFill>
                  <a:srgbClr val="781D7E"/>
                </a:solidFill>
              </a:rPr>
              <a:t> </a:t>
            </a:r>
            <a:endParaRPr lang="ru-RU" sz="3200" dirty="0">
              <a:solidFill>
                <a:srgbClr val="781D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29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0392" y="188640"/>
            <a:ext cx="774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Russia is strongly committed </a:t>
            </a:r>
            <a:r>
              <a:rPr lang="en-US" sz="2800" dirty="0" smtClean="0"/>
              <a:t>to </a:t>
            </a:r>
            <a:r>
              <a:rPr lang="en-US" sz="2800" dirty="0"/>
              <a:t>combating </a:t>
            </a:r>
            <a:r>
              <a:rPr lang="en-US" sz="2800" dirty="0" smtClean="0"/>
              <a:t>global </a:t>
            </a:r>
            <a:r>
              <a:rPr lang="en-US" sz="2800" dirty="0"/>
              <a:t>climate change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0392" y="5582753"/>
            <a:ext cx="774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Nanotechnologies </a:t>
            </a:r>
            <a:r>
              <a:rPr lang="en-US" sz="2800" dirty="0"/>
              <a:t>contribute to </a:t>
            </a:r>
            <a:r>
              <a:rPr lang="en-US" sz="2800" dirty="0" smtClean="0"/>
              <a:t>this goal</a:t>
            </a:r>
            <a:endParaRPr lang="ru-RU" sz="2800" dirty="0"/>
          </a:p>
        </p:txBody>
      </p:sp>
      <p:pic>
        <p:nvPicPr>
          <p:cNvPr id="3074" name="Picture 2" descr="Картинки по запросу борьба с изменением клима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92" y="1196752"/>
            <a:ext cx="7740000" cy="43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85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Picture 7" descr="C:\Documents and Settings\vladislav.maximov\My Documents\My Pictures\Копия Рисунок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7354" b="-87354"/>
          <a:stretch>
            <a:fillRect/>
          </a:stretch>
        </p:blipFill>
        <p:spPr bwMode="auto">
          <a:xfrm flipV="1">
            <a:off x="216433" y="1196757"/>
            <a:ext cx="8136000" cy="85399"/>
          </a:xfrm>
          <a:prstGeom prst="rect">
            <a:avLst/>
          </a:prstGeom>
          <a:noFill/>
        </p:spPr>
      </p:pic>
      <p:grpSp>
        <p:nvGrpSpPr>
          <p:cNvPr id="6" name="Группа 5"/>
          <p:cNvGrpSpPr/>
          <p:nvPr/>
        </p:nvGrpSpPr>
        <p:grpSpPr>
          <a:xfrm>
            <a:off x="255370" y="5026780"/>
            <a:ext cx="8097064" cy="850492"/>
            <a:chOff x="255370" y="5026780"/>
            <a:chExt cx="8097064" cy="850492"/>
          </a:xfrm>
        </p:grpSpPr>
        <p:sp>
          <p:nvSpPr>
            <p:cNvPr id="48" name="Text10"/>
            <p:cNvSpPr>
              <a:spLocks noChangeArrowheads="1"/>
            </p:cNvSpPr>
            <p:nvPr/>
          </p:nvSpPr>
          <p:spPr bwMode="auto">
            <a:xfrm>
              <a:off x="255370" y="5026780"/>
              <a:ext cx="1372609" cy="276999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defTabSz="330200">
                <a:buSzPct val="100000"/>
              </a:pPr>
              <a:r>
                <a:rPr lang="en-US" altLang="de-DE" sz="1800" dirty="0" smtClean="0">
                  <a:solidFill>
                    <a:srgbClr val="781D7E"/>
                  </a:solidFill>
                  <a:latin typeface="Arial" charset="0"/>
                  <a:cs typeface="+mn-cs"/>
                </a:rPr>
                <a:t>Portfolio</a:t>
              </a:r>
              <a:endParaRPr lang="en-US" altLang="de-DE" sz="1800" dirty="0">
                <a:solidFill>
                  <a:srgbClr val="781D7E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50" name="Rectangle 64"/>
            <p:cNvSpPr/>
            <p:nvPr/>
          </p:nvSpPr>
          <p:spPr>
            <a:xfrm>
              <a:off x="1619672" y="5052549"/>
              <a:ext cx="99692" cy="108000"/>
            </a:xfrm>
            <a:prstGeom prst="rect">
              <a:avLst/>
            </a:prstGeom>
            <a:solidFill>
              <a:srgbClr val="EC008C"/>
            </a:solidFill>
            <a:ln w="952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lIns="72000" tIns="72000" rIns="72000" bIns="72000" rtlCol="0" anchor="t" anchorCtr="0">
              <a:noAutofit/>
            </a:bodyPr>
            <a:lstStyle/>
            <a:p>
              <a:pPr fontAlgn="auto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defRPr/>
              </a:pPr>
              <a:endParaRPr lang="uk-UA" sz="1800" kern="0" dirty="0" smtClean="0"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sp>
          <p:nvSpPr>
            <p:cNvPr id="51" name="Rectangle 65"/>
            <p:cNvSpPr/>
            <p:nvPr/>
          </p:nvSpPr>
          <p:spPr>
            <a:xfrm>
              <a:off x="1619672" y="5373811"/>
              <a:ext cx="99692" cy="108000"/>
            </a:xfrm>
            <a:prstGeom prst="rect">
              <a:avLst/>
            </a:prstGeom>
            <a:solidFill>
              <a:srgbClr val="EC008C"/>
            </a:solidFill>
            <a:ln w="952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lIns="72000" tIns="72000" rIns="72000" bIns="72000" rtlCol="0" anchor="t" anchorCtr="0">
              <a:noAutofit/>
            </a:bodyPr>
            <a:lstStyle/>
            <a:p>
              <a:pPr fontAlgn="auto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defRPr/>
              </a:pPr>
              <a:endParaRPr lang="uk-UA" sz="1800" kern="0" dirty="0" smtClean="0"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sp>
          <p:nvSpPr>
            <p:cNvPr id="52" name="Rectangle 66"/>
            <p:cNvSpPr/>
            <p:nvPr/>
          </p:nvSpPr>
          <p:spPr>
            <a:xfrm>
              <a:off x="1619672" y="5697323"/>
              <a:ext cx="99692" cy="108000"/>
            </a:xfrm>
            <a:prstGeom prst="rect">
              <a:avLst/>
            </a:prstGeom>
            <a:solidFill>
              <a:srgbClr val="EC008C"/>
            </a:solidFill>
            <a:ln w="952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lIns="72000" tIns="72000" rIns="72000" bIns="72000" rtlCol="0" anchor="t" anchorCtr="0">
              <a:noAutofit/>
            </a:bodyPr>
            <a:lstStyle/>
            <a:p>
              <a:pPr fontAlgn="auto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defRPr/>
              </a:pPr>
              <a:endParaRPr lang="uk-UA" sz="1800" kern="0" dirty="0" smtClean="0"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sp>
          <p:nvSpPr>
            <p:cNvPr id="55" name="ListLeanHorizontalTextDetail0"/>
            <p:cNvSpPr txBox="1"/>
            <p:nvPr/>
          </p:nvSpPr>
          <p:spPr>
            <a:xfrm>
              <a:off x="1785948" y="5026783"/>
              <a:ext cx="6566486" cy="850489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lIns="0" tIns="0" rIns="0" bIns="0" rtlCol="0" anchor="t">
              <a:spAutoFit/>
            </a:bodyPr>
            <a:lstStyle/>
            <a:p>
              <a:pPr>
                <a:lnSpc>
                  <a:spcPct val="90000"/>
                </a:lnSpc>
                <a:spcBef>
                  <a:spcPts val="400"/>
                </a:spcBef>
                <a:buSzPct val="100000"/>
              </a:pPr>
              <a:r>
                <a:rPr lang="ru-RU" sz="1800" smtClean="0">
                  <a:solidFill>
                    <a:prstClr val="black"/>
                  </a:solidFill>
                  <a:latin typeface="Arial" charset="0"/>
                  <a:cs typeface="Arial Narrow" pitchFamily="34" charset="0"/>
                </a:rPr>
                <a:t>91</a:t>
              </a:r>
              <a:r>
                <a:rPr lang="en-US" sz="1800" smtClean="0">
                  <a:solidFill>
                    <a:prstClr val="black"/>
                  </a:solidFill>
                  <a:latin typeface="Arial" charset="0"/>
                  <a:cs typeface="Arial Narrow" pitchFamily="34" charset="0"/>
                </a:rPr>
                <a:t> </a:t>
              </a:r>
              <a:r>
                <a:rPr lang="en-US" sz="1800" dirty="0">
                  <a:solidFill>
                    <a:prstClr val="black"/>
                  </a:solidFill>
                  <a:latin typeface="Arial" charset="0"/>
                  <a:cs typeface="Arial Narrow" pitchFamily="34" charset="0"/>
                </a:rPr>
                <a:t>projects in </a:t>
              </a:r>
              <a:r>
                <a:rPr lang="ru-RU" sz="1800" dirty="0" smtClean="0">
                  <a:solidFill>
                    <a:prstClr val="black"/>
                  </a:solidFill>
                  <a:latin typeface="Arial" charset="0"/>
                  <a:cs typeface="Arial Narrow" pitchFamily="34" charset="0"/>
                </a:rPr>
                <a:t>32</a:t>
              </a:r>
              <a:r>
                <a:rPr lang="en-US" sz="1800" dirty="0">
                  <a:solidFill>
                    <a:prstClr val="black"/>
                  </a:solidFill>
                  <a:latin typeface="Arial" charset="0"/>
                  <a:cs typeface="Arial Narrow" pitchFamily="34" charset="0"/>
                </a:rPr>
                <a:t> Russian </a:t>
              </a:r>
              <a:r>
                <a:rPr lang="en-US" sz="1800" dirty="0" smtClean="0">
                  <a:solidFill>
                    <a:prstClr val="black"/>
                  </a:solidFill>
                  <a:latin typeface="Arial" charset="0"/>
                  <a:cs typeface="Arial Narrow" pitchFamily="34" charset="0"/>
                </a:rPr>
                <a:t>regions </a:t>
              </a:r>
              <a:r>
                <a:rPr lang="en-US" sz="1800" dirty="0" smtClean="0">
                  <a:solidFill>
                    <a:srgbClr val="000000"/>
                  </a:solidFill>
                  <a:latin typeface="Arial" charset="0"/>
                  <a:cs typeface="Arial Narrow" pitchFamily="34" charset="0"/>
                </a:rPr>
                <a:t>(incl.</a:t>
              </a:r>
              <a:r>
                <a:rPr lang="be-BY" sz="1800" dirty="0" smtClean="0">
                  <a:solidFill>
                    <a:srgbClr val="000000"/>
                  </a:solidFill>
                  <a:latin typeface="Arial" charset="0"/>
                  <a:cs typeface="Arial Narrow" pitchFamily="34" charset="0"/>
                </a:rPr>
                <a:t> </a:t>
              </a:r>
              <a:r>
                <a:rPr lang="ru-RU" sz="1800" dirty="0" smtClean="0">
                  <a:solidFill>
                    <a:srgbClr val="000000"/>
                  </a:solidFill>
                  <a:latin typeface="Arial" charset="0"/>
                  <a:cs typeface="Arial Narrow" pitchFamily="34" charset="0"/>
                </a:rPr>
                <a:t>73 </a:t>
              </a:r>
              <a:r>
                <a:rPr lang="en-US" sz="1800" dirty="0" smtClean="0">
                  <a:solidFill>
                    <a:srgbClr val="000000"/>
                  </a:solidFill>
                  <a:latin typeface="Arial" charset="0"/>
                  <a:cs typeface="Arial Narrow" pitchFamily="34" charset="0"/>
                </a:rPr>
                <a:t>plants </a:t>
              </a:r>
              <a:r>
                <a:rPr lang="en-US" sz="1800" dirty="0" smtClean="0">
                  <a:solidFill>
                    <a:srgbClr val="000000"/>
                  </a:solidFill>
                  <a:cs typeface="Times New Roman" pitchFamily="18" charset="0"/>
                </a:rPr>
                <a:t>launched)</a:t>
              </a:r>
              <a:endParaRPr lang="en-US" sz="1800" dirty="0" smtClean="0">
                <a:solidFill>
                  <a:srgbClr val="000000"/>
                </a:solidFill>
                <a:latin typeface="Arial" charset="0"/>
                <a:cs typeface="Arial Narrow" pitchFamily="34" charset="0"/>
              </a:endParaRPr>
            </a:p>
            <a:p>
              <a:pPr>
                <a:lnSpc>
                  <a:spcPct val="90000"/>
                </a:lnSpc>
                <a:spcBef>
                  <a:spcPts val="400"/>
                </a:spcBef>
                <a:buSzPct val="100000"/>
              </a:pPr>
              <a:r>
                <a:rPr lang="en-US" sz="1800" dirty="0" smtClean="0">
                  <a:solidFill>
                    <a:prstClr val="black"/>
                  </a:solidFill>
                  <a:latin typeface="Arial" charset="0"/>
                  <a:cs typeface="Arial Narrow" pitchFamily="34" charset="0"/>
                </a:rPr>
                <a:t>USD 2,1bn</a:t>
              </a:r>
              <a:r>
                <a:rPr lang="en-US" sz="1800" baseline="30000" dirty="0" smtClean="0">
                  <a:solidFill>
                    <a:prstClr val="black"/>
                  </a:solidFill>
                  <a:latin typeface="Arial" charset="0"/>
                  <a:cs typeface="Arial Narrow" pitchFamily="34" charset="0"/>
                </a:rPr>
                <a:t>*)</a:t>
              </a:r>
              <a:r>
                <a:rPr lang="en-US" sz="1800" dirty="0" smtClean="0">
                  <a:solidFill>
                    <a:prstClr val="black"/>
                  </a:solidFill>
                  <a:latin typeface="Arial" charset="0"/>
                  <a:cs typeface="Arial Narrow" pitchFamily="34" charset="0"/>
                </a:rPr>
                <a:t> portfolio value</a:t>
              </a:r>
            </a:p>
            <a:p>
              <a:pPr>
                <a:lnSpc>
                  <a:spcPct val="90000"/>
                </a:lnSpc>
                <a:spcBef>
                  <a:spcPts val="400"/>
                </a:spcBef>
                <a:buSzPct val="100000"/>
              </a:pPr>
              <a:r>
                <a:rPr lang="nl-NL" sz="1800" dirty="0" smtClean="0">
                  <a:solidFill>
                    <a:prstClr val="black"/>
                  </a:solidFill>
                  <a:latin typeface="Arial" charset="0"/>
                  <a:cs typeface="Arial Narrow" pitchFamily="34" charset="0"/>
                </a:rPr>
                <a:t>USD 233 m</a:t>
              </a:r>
              <a:r>
                <a:rPr lang="en-US" sz="1800" baseline="30000" dirty="0" smtClean="0">
                  <a:solidFill>
                    <a:prstClr val="black"/>
                  </a:solidFill>
                  <a:latin typeface="Arial" charset="0"/>
                  <a:cs typeface="Arial Narrow" pitchFamily="34" charset="0"/>
                </a:rPr>
                <a:t>*)</a:t>
              </a:r>
              <a:r>
                <a:rPr lang="nl-NL" sz="1800" dirty="0" smtClean="0">
                  <a:solidFill>
                    <a:prstClr val="black"/>
                  </a:solidFill>
                  <a:latin typeface="Arial" charset="0"/>
                  <a:cs typeface="Arial Narrow" pitchFamily="34" charset="0"/>
                </a:rPr>
                <a:t> net profit in 2015</a:t>
              </a:r>
              <a:endParaRPr lang="nl-NL" sz="1800" dirty="0">
                <a:solidFill>
                  <a:srgbClr val="FF0000"/>
                </a:solidFill>
                <a:latin typeface="Arial" charset="0"/>
                <a:cs typeface="Arial Narrow" pitchFamily="34" charset="0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254164" y="3180332"/>
            <a:ext cx="8098270" cy="856952"/>
            <a:chOff x="254164" y="3113790"/>
            <a:chExt cx="8098270" cy="856952"/>
          </a:xfrm>
        </p:grpSpPr>
        <p:sp>
          <p:nvSpPr>
            <p:cNvPr id="66" name="Text10"/>
            <p:cNvSpPr>
              <a:spLocks noChangeArrowheads="1"/>
            </p:cNvSpPr>
            <p:nvPr/>
          </p:nvSpPr>
          <p:spPr bwMode="auto">
            <a:xfrm>
              <a:off x="254164" y="3114000"/>
              <a:ext cx="1473507" cy="663053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 lIns="0" tIns="108000" rIns="0" bIns="0">
              <a:spAutoFit/>
            </a:bodyPr>
            <a:lstStyle/>
            <a:p>
              <a:pPr defTabSz="330200">
                <a:buSzPct val="100000"/>
              </a:pPr>
              <a:r>
                <a:rPr lang="en-US" altLang="de-DE" sz="1800" dirty="0">
                  <a:solidFill>
                    <a:srgbClr val="781D7E"/>
                  </a:solidFill>
                  <a:latin typeface="Arial" charset="0"/>
                  <a:cs typeface="+mn-cs"/>
                </a:rPr>
                <a:t>Investment </a:t>
              </a:r>
              <a:br>
                <a:rPr lang="en-US" altLang="de-DE" sz="1800" dirty="0">
                  <a:solidFill>
                    <a:srgbClr val="781D7E"/>
                  </a:solidFill>
                  <a:latin typeface="Arial" charset="0"/>
                  <a:cs typeface="+mn-cs"/>
                </a:rPr>
              </a:br>
              <a:r>
                <a:rPr lang="en-US" altLang="de-DE" sz="1800" dirty="0">
                  <a:solidFill>
                    <a:srgbClr val="781D7E"/>
                  </a:solidFill>
                  <a:latin typeface="Arial" charset="0"/>
                  <a:cs typeface="+mn-cs"/>
                </a:rPr>
                <a:t>thesis</a:t>
              </a:r>
            </a:p>
          </p:txBody>
        </p:sp>
        <p:sp>
          <p:nvSpPr>
            <p:cNvPr id="67" name="Text10"/>
            <p:cNvSpPr>
              <a:spLocks noChangeArrowheads="1"/>
            </p:cNvSpPr>
            <p:nvPr/>
          </p:nvSpPr>
          <p:spPr bwMode="auto">
            <a:xfrm>
              <a:off x="1785948" y="3113790"/>
              <a:ext cx="6566486" cy="85695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 lIns="0" tIns="108000" rIns="0" bIns="0" anchor="t">
              <a:spAutoFit/>
            </a:bodyPr>
            <a:lstStyle/>
            <a:p>
              <a:pPr>
                <a:lnSpc>
                  <a:spcPct val="90000"/>
                </a:lnSpc>
                <a:spcBef>
                  <a:spcPts val="300"/>
                </a:spcBef>
                <a:buSzPct val="100000"/>
              </a:pPr>
              <a:r>
                <a:rPr lang="en-US" sz="1800" dirty="0">
                  <a:solidFill>
                    <a:prstClr val="black"/>
                  </a:solidFill>
                  <a:latin typeface="Arial" charset="0"/>
                  <a:cs typeface="+mn-cs"/>
                </a:rPr>
                <a:t>The Russian hi-tech industrial sector has been growing </a:t>
              </a:r>
              <a:br>
                <a:rPr lang="en-US" sz="1800" dirty="0">
                  <a:solidFill>
                    <a:prstClr val="black"/>
                  </a:solidFill>
                  <a:latin typeface="Arial" charset="0"/>
                  <a:cs typeface="+mn-cs"/>
                </a:rPr>
              </a:br>
              <a:r>
                <a:rPr lang="en-US" sz="1800" dirty="0">
                  <a:solidFill>
                    <a:prstClr val="black"/>
                  </a:solidFill>
                  <a:latin typeface="Arial" charset="0"/>
                  <a:cs typeface="+mn-cs"/>
                </a:rPr>
                <a:t>15-20% faster than Russian manufacturing overall and still has a lot of space </a:t>
              </a:r>
              <a:r>
                <a:rPr lang="en-US" sz="1800" dirty="0" smtClean="0">
                  <a:solidFill>
                    <a:prstClr val="black"/>
                  </a:solidFill>
                  <a:latin typeface="Arial" charset="0"/>
                  <a:cs typeface="+mn-cs"/>
                </a:rPr>
                <a:t>for </a:t>
              </a:r>
              <a:r>
                <a:rPr lang="en-US" sz="1800" dirty="0">
                  <a:solidFill>
                    <a:prstClr val="black"/>
                  </a:solidFill>
                  <a:latin typeface="Arial" charset="0"/>
                  <a:cs typeface="+mn-cs"/>
                </a:rPr>
                <a:t>further </a:t>
              </a:r>
              <a:r>
                <a:rPr lang="en-US" sz="1800" dirty="0" smtClean="0">
                  <a:solidFill>
                    <a:prstClr val="black"/>
                  </a:solidFill>
                  <a:latin typeface="Arial" charset="0"/>
                  <a:cs typeface="+mn-cs"/>
                </a:rPr>
                <a:t>expansion</a:t>
              </a:r>
            </a:p>
          </p:txBody>
        </p:sp>
        <p:sp>
          <p:nvSpPr>
            <p:cNvPr id="68" name="Rectangle 79"/>
            <p:cNvSpPr/>
            <p:nvPr/>
          </p:nvSpPr>
          <p:spPr>
            <a:xfrm>
              <a:off x="1619672" y="3242760"/>
              <a:ext cx="99692" cy="108000"/>
            </a:xfrm>
            <a:prstGeom prst="rect">
              <a:avLst/>
            </a:prstGeom>
            <a:solidFill>
              <a:srgbClr val="EC008C"/>
            </a:solidFill>
            <a:ln w="952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lIns="72000" tIns="72000" rIns="72000" bIns="72000" rtlCol="0" anchor="t" anchorCtr="0">
              <a:noAutofit/>
            </a:bodyPr>
            <a:lstStyle/>
            <a:p>
              <a:pPr fontAlgn="auto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defRPr/>
              </a:pPr>
              <a:endParaRPr lang="uk-UA" sz="1800" kern="0" dirty="0" smtClean="0"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216433" y="1340768"/>
            <a:ext cx="8136001" cy="663053"/>
            <a:chOff x="216433" y="1340768"/>
            <a:chExt cx="8136001" cy="663053"/>
          </a:xfrm>
        </p:grpSpPr>
        <p:sp>
          <p:nvSpPr>
            <p:cNvPr id="43" name="Text10"/>
            <p:cNvSpPr>
              <a:spLocks noChangeArrowheads="1"/>
            </p:cNvSpPr>
            <p:nvPr/>
          </p:nvSpPr>
          <p:spPr bwMode="auto">
            <a:xfrm>
              <a:off x="1785948" y="1340768"/>
              <a:ext cx="6566486" cy="663053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 lIns="0" tIns="108000" rIns="0" bIns="0" anchor="t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</a:rPr>
                <a:t>Russian government Private Equity and VC vehicle </a:t>
              </a:r>
            </a:p>
            <a:p>
              <a:r>
                <a:rPr lang="en-US" sz="1800" dirty="0">
                  <a:solidFill>
                    <a:srgbClr val="000000"/>
                  </a:solidFill>
                </a:rPr>
                <a:t>aimed at commercializing developments in nanotechnology</a:t>
              </a:r>
              <a:endParaRPr lang="ru-RU" sz="1800" dirty="0">
                <a:solidFill>
                  <a:srgbClr val="000000"/>
                </a:solidFill>
              </a:endParaRPr>
            </a:p>
          </p:txBody>
        </p:sp>
        <p:sp>
          <p:nvSpPr>
            <p:cNvPr id="70" name="Text10"/>
            <p:cNvSpPr>
              <a:spLocks noChangeArrowheads="1"/>
            </p:cNvSpPr>
            <p:nvPr/>
          </p:nvSpPr>
          <p:spPr bwMode="auto">
            <a:xfrm>
              <a:off x="216433" y="1341080"/>
              <a:ext cx="1411546" cy="386054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 lIns="0" tIns="108000" rIns="0" bIns="0">
              <a:spAutoFit/>
            </a:bodyPr>
            <a:lstStyle/>
            <a:p>
              <a:pPr defTabSz="330200">
                <a:buSzPct val="100000"/>
              </a:pPr>
              <a:r>
                <a:rPr lang="en-US" altLang="de-DE" sz="1800" dirty="0" smtClean="0">
                  <a:solidFill>
                    <a:srgbClr val="781D7E"/>
                  </a:solidFill>
                  <a:latin typeface="Arial" charset="0"/>
                  <a:cs typeface="+mn-cs"/>
                </a:rPr>
                <a:t>Who we are</a:t>
              </a:r>
              <a:endParaRPr lang="en-US" altLang="de-DE" sz="1800" dirty="0">
                <a:solidFill>
                  <a:srgbClr val="781D7E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71" name="Rectangle 62"/>
            <p:cNvSpPr/>
            <p:nvPr/>
          </p:nvSpPr>
          <p:spPr>
            <a:xfrm>
              <a:off x="1619672" y="1512000"/>
              <a:ext cx="99692" cy="108000"/>
            </a:xfrm>
            <a:prstGeom prst="rect">
              <a:avLst/>
            </a:prstGeom>
            <a:solidFill>
              <a:srgbClr val="EC008C"/>
            </a:solidFill>
            <a:ln w="952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lIns="72000" tIns="72000" rIns="72000" bIns="72000" rtlCol="0" anchor="t" anchorCtr="0">
              <a:noAutofit/>
            </a:bodyPr>
            <a:lstStyle/>
            <a:p>
              <a:pPr fontAlgn="auto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defRPr/>
              </a:pPr>
              <a:endParaRPr lang="uk-UA" sz="1800" kern="0" dirty="0" smtClean="0"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73" name="Notes"/>
          <p:cNvSpPr txBox="1"/>
          <p:nvPr/>
        </p:nvSpPr>
        <p:spPr>
          <a:xfrm>
            <a:off x="216434" y="6045287"/>
            <a:ext cx="4429441" cy="1920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  <a:buSzPct val="100000"/>
            </a:pPr>
            <a:r>
              <a:rPr lang="en-US" sz="800" dirty="0" smtClean="0">
                <a:solidFill>
                  <a:srgbClr val="000000"/>
                </a:solidFill>
                <a:latin typeface="Arial"/>
                <a:cs typeface="+mn-cs"/>
                <a:sym typeface="+mn-lt"/>
              </a:rPr>
              <a:t>(*) Based on exchange rate USD/RUB=65; </a:t>
            </a:r>
          </a:p>
        </p:txBody>
      </p:sp>
      <p:sp>
        <p:nvSpPr>
          <p:cNvPr id="74" name="Rectangle 24"/>
          <p:cNvSpPr txBox="1">
            <a:spLocks noChangeArrowheads="1"/>
          </p:cNvSpPr>
          <p:nvPr/>
        </p:nvSpPr>
        <p:spPr bwMode="auto">
          <a:xfrm>
            <a:off x="338138" y="92075"/>
            <a:ext cx="8683625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>
              <a:lnSpc>
                <a:spcPct val="90000"/>
              </a:lnSpc>
              <a:buSzPct val="100000"/>
            </a:pPr>
            <a:r>
              <a:rPr lang="en-US" sz="3200" dirty="0">
                <a:solidFill>
                  <a:srgbClr val="781D7E"/>
                </a:solidFill>
                <a:sym typeface="+mn-lt"/>
              </a:rPr>
              <a:t>RUSNANO in a </a:t>
            </a:r>
            <a:r>
              <a:rPr lang="en-US" sz="3200" dirty="0" smtClean="0">
                <a:solidFill>
                  <a:srgbClr val="781D7E"/>
                </a:solidFill>
                <a:sym typeface="+mn-lt"/>
              </a:rPr>
              <a:t>Nutshell</a:t>
            </a:r>
          </a:p>
        </p:txBody>
      </p:sp>
      <p:sp>
        <p:nvSpPr>
          <p:cNvPr id="3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>
              <a:defRPr/>
            </a:pPr>
            <a:fld id="{10730853-7445-4A0E-911B-CF171C6982E7}" type="slidenum">
              <a:rPr lang="sv-SE" smtClean="0"/>
              <a:pPr>
                <a:defRPr/>
              </a:pPr>
              <a:t>2</a:t>
            </a:fld>
            <a:endParaRPr lang="sv-SE" dirty="0" smtClean="0"/>
          </a:p>
          <a:p>
            <a:pPr>
              <a:defRPr/>
            </a:pPr>
            <a:endParaRPr lang="sv-SE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244442" y="2163470"/>
            <a:ext cx="8107992" cy="857213"/>
            <a:chOff x="244442" y="2132856"/>
            <a:chExt cx="8107992" cy="857213"/>
          </a:xfrm>
        </p:grpSpPr>
        <p:sp>
          <p:nvSpPr>
            <p:cNvPr id="44" name="Text10"/>
            <p:cNvSpPr>
              <a:spLocks noChangeArrowheads="1"/>
            </p:cNvSpPr>
            <p:nvPr/>
          </p:nvSpPr>
          <p:spPr bwMode="auto">
            <a:xfrm>
              <a:off x="244442" y="2132856"/>
              <a:ext cx="1591253" cy="663053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 lIns="0" tIns="108000" rIns="0" bIns="0">
              <a:spAutoFit/>
            </a:bodyPr>
            <a:lstStyle/>
            <a:p>
              <a:pPr defTabSz="330200">
                <a:buSzPct val="100000"/>
              </a:pPr>
              <a:r>
                <a:rPr lang="en-US" altLang="de-DE" sz="1800" dirty="0" smtClean="0">
                  <a:solidFill>
                    <a:srgbClr val="781D7E"/>
                  </a:solidFill>
                  <a:latin typeface="Arial" charset="0"/>
                  <a:cs typeface="+mn-cs"/>
                </a:rPr>
                <a:t>Purpose of creation </a:t>
              </a:r>
              <a:endParaRPr lang="en-US" altLang="de-DE" sz="1800" dirty="0">
                <a:solidFill>
                  <a:srgbClr val="781D7E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9" name="Rectangle 62"/>
            <p:cNvSpPr/>
            <p:nvPr/>
          </p:nvSpPr>
          <p:spPr>
            <a:xfrm>
              <a:off x="1619672" y="2297368"/>
              <a:ext cx="99692" cy="108000"/>
            </a:xfrm>
            <a:prstGeom prst="rect">
              <a:avLst/>
            </a:prstGeom>
            <a:solidFill>
              <a:srgbClr val="EC008C"/>
            </a:solidFill>
            <a:ln w="952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lIns="72000" tIns="72000" rIns="72000" bIns="72000" rtlCol="0" anchor="t" anchorCtr="0">
              <a:noAutofit/>
            </a:bodyPr>
            <a:lstStyle/>
            <a:p>
              <a:pPr fontAlgn="auto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defRPr/>
              </a:pPr>
              <a:endParaRPr lang="uk-UA" sz="1800" kern="0" dirty="0" smtClean="0"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sp>
          <p:nvSpPr>
            <p:cNvPr id="35" name="Text10"/>
            <p:cNvSpPr>
              <a:spLocks noChangeArrowheads="1"/>
            </p:cNvSpPr>
            <p:nvPr/>
          </p:nvSpPr>
          <p:spPr bwMode="auto">
            <a:xfrm>
              <a:off x="1785948" y="2133117"/>
              <a:ext cx="6566486" cy="85695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 lIns="0" tIns="108000" rIns="0" bIns="0" anchor="t">
              <a:spAutoFit/>
            </a:bodyPr>
            <a:lstStyle/>
            <a:p>
              <a:pPr>
                <a:lnSpc>
                  <a:spcPct val="90000"/>
                </a:lnSpc>
                <a:spcBef>
                  <a:spcPts val="300"/>
                </a:spcBef>
                <a:buSzPct val="100000"/>
              </a:pPr>
              <a:r>
                <a:rPr lang="en-US" sz="1800" dirty="0" smtClean="0">
                  <a:solidFill>
                    <a:prstClr val="black"/>
                  </a:solidFill>
                  <a:latin typeface="Arial" charset="0"/>
                  <a:cs typeface="+mn-cs"/>
                </a:rPr>
                <a:t>Build </a:t>
              </a:r>
              <a:r>
                <a:rPr lang="en-US" sz="1800" dirty="0">
                  <a:solidFill>
                    <a:prstClr val="black"/>
                  </a:solidFill>
                  <a:latin typeface="Arial" charset="0"/>
                  <a:cs typeface="+mn-cs"/>
                </a:rPr>
                <a:t>a competitive nanotechnology industry in Russia, using </a:t>
              </a:r>
              <a:r>
                <a:rPr lang="en-US" sz="1800" dirty="0" smtClean="0">
                  <a:solidFill>
                    <a:prstClr val="black"/>
                  </a:solidFill>
                  <a:latin typeface="Arial" charset="0"/>
                  <a:cs typeface="+mn-cs"/>
                </a:rPr>
                <a:t>the capacities of </a:t>
              </a:r>
              <a:r>
                <a:rPr lang="en-US" sz="1800" dirty="0">
                  <a:solidFill>
                    <a:prstClr val="black"/>
                  </a:solidFill>
                  <a:latin typeface="Arial" charset="0"/>
                  <a:cs typeface="+mn-cs"/>
                </a:rPr>
                <a:t>Russian science and transfer of advanced foreign technologies</a:t>
              </a:r>
              <a:endParaRPr lang="ru-RU" sz="1800" dirty="0">
                <a:solidFill>
                  <a:prstClr val="black"/>
                </a:solidFill>
                <a:latin typeface="Arial" charset="0"/>
                <a:cs typeface="+mn-cs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251520" y="4196933"/>
            <a:ext cx="8100914" cy="670197"/>
            <a:chOff x="251520" y="4005064"/>
            <a:chExt cx="8100914" cy="670197"/>
          </a:xfrm>
        </p:grpSpPr>
        <p:sp>
          <p:nvSpPr>
            <p:cNvPr id="20" name="Text10"/>
            <p:cNvSpPr>
              <a:spLocks noChangeArrowheads="1"/>
            </p:cNvSpPr>
            <p:nvPr/>
          </p:nvSpPr>
          <p:spPr bwMode="auto">
            <a:xfrm>
              <a:off x="251520" y="4005064"/>
              <a:ext cx="1473507" cy="663053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 lIns="0" tIns="108000" rIns="0" bIns="0">
              <a:spAutoFit/>
            </a:bodyPr>
            <a:lstStyle/>
            <a:p>
              <a:pPr defTabSz="330200">
                <a:buSzPct val="100000"/>
              </a:pPr>
              <a:r>
                <a:rPr lang="en-US" altLang="de-DE" sz="1800" dirty="0" smtClean="0">
                  <a:solidFill>
                    <a:srgbClr val="781D7E"/>
                  </a:solidFill>
                  <a:latin typeface="Arial" charset="0"/>
                  <a:cs typeface="+mn-cs"/>
                </a:rPr>
                <a:t>Industry </a:t>
              </a:r>
            </a:p>
            <a:p>
              <a:pPr defTabSz="330200">
                <a:buSzPct val="100000"/>
              </a:pPr>
              <a:r>
                <a:rPr lang="en-US" altLang="de-DE" sz="1800" dirty="0" smtClean="0">
                  <a:solidFill>
                    <a:srgbClr val="781D7E"/>
                  </a:solidFill>
                  <a:latin typeface="Arial" charset="0"/>
                  <a:cs typeface="+mn-cs"/>
                </a:rPr>
                <a:t>focus</a:t>
              </a:r>
              <a:endParaRPr lang="en-US" altLang="de-DE" sz="1800" dirty="0">
                <a:solidFill>
                  <a:srgbClr val="781D7E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21" name="Rectangle 79"/>
            <p:cNvSpPr/>
            <p:nvPr/>
          </p:nvSpPr>
          <p:spPr>
            <a:xfrm>
              <a:off x="1619672" y="4185096"/>
              <a:ext cx="99692" cy="108000"/>
            </a:xfrm>
            <a:prstGeom prst="rect">
              <a:avLst/>
            </a:prstGeom>
            <a:solidFill>
              <a:srgbClr val="EC008C"/>
            </a:solidFill>
            <a:ln w="952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lIns="72000" tIns="72000" rIns="72000" bIns="72000" rtlCol="0" anchor="t" anchorCtr="0">
              <a:noAutofit/>
            </a:bodyPr>
            <a:lstStyle/>
            <a:p>
              <a:pPr fontAlgn="auto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defRPr/>
              </a:pPr>
              <a:endParaRPr lang="uk-UA" sz="1800" kern="0" dirty="0" smtClean="0"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sp>
          <p:nvSpPr>
            <p:cNvPr id="22" name="Text10"/>
            <p:cNvSpPr>
              <a:spLocks noChangeArrowheads="1"/>
            </p:cNvSpPr>
            <p:nvPr/>
          </p:nvSpPr>
          <p:spPr bwMode="auto">
            <a:xfrm>
              <a:off x="1785948" y="4012208"/>
              <a:ext cx="6566486" cy="663053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 lIns="0" tIns="108000" rIns="0" bIns="0" anchor="t">
              <a:spAutoFit/>
            </a:bodyPr>
            <a:lstStyle/>
            <a:p>
              <a:pPr>
                <a:spcBef>
                  <a:spcPts val="0"/>
                </a:spcBef>
                <a:buSzPct val="100000"/>
              </a:pPr>
              <a:r>
                <a:rPr lang="en-US" sz="1800" dirty="0" smtClean="0">
                  <a:latin typeface="Arial"/>
                  <a:cs typeface="Arial Narrow" pitchFamily="34" charset="0"/>
                </a:rPr>
                <a:t>Nanomaterials; </a:t>
              </a:r>
              <a:r>
                <a:rPr lang="en-US" sz="1800" dirty="0">
                  <a:latin typeface="Arial"/>
                  <a:cs typeface="Arial Narrow" pitchFamily="34" charset="0"/>
                </a:rPr>
                <a:t>Electronics and </a:t>
              </a:r>
              <a:r>
                <a:rPr lang="en-US" sz="1800" dirty="0" smtClean="0">
                  <a:latin typeface="Arial"/>
                  <a:cs typeface="Arial Narrow" pitchFamily="34" charset="0"/>
                </a:rPr>
                <a:t>optoelectronics; Healthcare; </a:t>
              </a:r>
              <a:r>
                <a:rPr lang="en-US" sz="1800" dirty="0"/>
                <a:t>Energy </a:t>
              </a:r>
              <a:r>
                <a:rPr lang="en-US" sz="1800" dirty="0" smtClean="0"/>
                <a:t>efficiency; </a:t>
              </a:r>
              <a:r>
                <a:rPr lang="en-US" sz="1800" dirty="0" smtClean="0">
                  <a:latin typeface="Arial" charset="0"/>
                  <a:cs typeface="Arial Narrow" pitchFamily="34" charset="0"/>
                </a:rPr>
                <a:t>Chemicals/Petrochemicals; Others</a:t>
              </a:r>
              <a:endParaRPr lang="en-US" sz="1800" dirty="0">
                <a:latin typeface="Arial" charset="0"/>
                <a:cs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940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9pPr>
          </a:lstStyle>
          <a:p>
            <a:pPr eaLnBrk="1" hangingPunct="1"/>
            <a:fld id="{46B3EA43-E351-42C5-A8F6-6E8F15294110}" type="slidenum">
              <a:rPr lang="sv-SE" altLang="ru-RU" smtClean="0"/>
              <a:pPr eaLnBrk="1" hangingPunct="1"/>
              <a:t>3</a:t>
            </a:fld>
            <a:endParaRPr lang="sv-SE" altLang="ru-RU" dirty="0"/>
          </a:p>
          <a:p>
            <a:pPr eaLnBrk="1" hangingPunct="1"/>
            <a:endParaRPr lang="sv-SE" altLang="ru-RU" dirty="0"/>
          </a:p>
        </p:txBody>
      </p:sp>
      <p:sp>
        <p:nvSpPr>
          <p:cNvPr id="2" name="AutoShape 2" descr="https://www.kyoto-tower.co.jp/img/restaurant/tower_0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http://pre10.deviantart.net/b2ae/th/pre/i/2010/355/2/3/metalic_triquetra___silver_by_rae134-d35dok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336" y="64545"/>
            <a:ext cx="6660000" cy="602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20710" y="4614227"/>
            <a:ext cx="21884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781D7E"/>
                </a:solidFill>
              </a:rPr>
              <a:t>Best </a:t>
            </a:r>
            <a:r>
              <a:rPr lang="en-US" dirty="0" smtClean="0">
                <a:solidFill>
                  <a:srgbClr val="781D7E"/>
                </a:solidFill>
              </a:rPr>
              <a:t>available </a:t>
            </a:r>
          </a:p>
          <a:p>
            <a:pPr algn="ctr"/>
            <a:r>
              <a:rPr lang="en-US" dirty="0" smtClean="0">
                <a:solidFill>
                  <a:srgbClr val="781D7E"/>
                </a:solidFill>
              </a:rPr>
              <a:t>technologies</a:t>
            </a:r>
            <a:endParaRPr lang="ru-RU" dirty="0">
              <a:solidFill>
                <a:srgbClr val="781D7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66618" y="4614227"/>
            <a:ext cx="21884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781D7E"/>
                </a:solidFill>
              </a:rPr>
              <a:t>Breakthroughs</a:t>
            </a:r>
            <a:endParaRPr lang="en-US" dirty="0">
              <a:solidFill>
                <a:srgbClr val="781D7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56131" y="3645024"/>
            <a:ext cx="12634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EC008C"/>
                </a:solidFill>
              </a:rPr>
              <a:t>Impact</a:t>
            </a:r>
            <a:endParaRPr lang="ru-RU" sz="2800" i="1" dirty="0">
              <a:solidFill>
                <a:srgbClr val="EC008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87774" y="1628800"/>
            <a:ext cx="180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781D7E"/>
                </a:solidFill>
              </a:rPr>
              <a:t>Reducing </a:t>
            </a:r>
            <a:r>
              <a:rPr lang="en-US" dirty="0" smtClean="0">
                <a:solidFill>
                  <a:srgbClr val="781D7E"/>
                </a:solidFill>
              </a:rPr>
              <a:t>GHG</a:t>
            </a:r>
          </a:p>
          <a:p>
            <a:pPr algn="ctr"/>
            <a:r>
              <a:rPr lang="en-US" dirty="0" smtClean="0">
                <a:solidFill>
                  <a:srgbClr val="781D7E"/>
                </a:solidFill>
              </a:rPr>
              <a:t>emissions</a:t>
            </a:r>
            <a:endParaRPr lang="ru-RU" dirty="0">
              <a:solidFill>
                <a:srgbClr val="781D7E"/>
              </a:solidFill>
            </a:endParaRPr>
          </a:p>
        </p:txBody>
      </p:sp>
      <p:grpSp>
        <p:nvGrpSpPr>
          <p:cNvPr id="18" name="Группа 17"/>
          <p:cNvGrpSpPr>
            <a:grpSpLocks noChangeAspect="1"/>
          </p:cNvGrpSpPr>
          <p:nvPr/>
        </p:nvGrpSpPr>
        <p:grpSpPr>
          <a:xfrm>
            <a:off x="3981874" y="908720"/>
            <a:ext cx="612000" cy="615644"/>
            <a:chOff x="5500694" y="1373188"/>
            <a:chExt cx="715739" cy="720000"/>
          </a:xfrm>
        </p:grpSpPr>
        <p:pic>
          <p:nvPicPr>
            <p:cNvPr id="19" name="Рисунок 18" descr="icon_00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00694" y="1373188"/>
              <a:ext cx="715739" cy="7200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558593" y="1436356"/>
              <a:ext cx="599941" cy="593664"/>
            </a:xfrm>
            <a:prstGeom prst="rect">
              <a:avLst/>
            </a:prstGeom>
            <a:noFill/>
          </p:spPr>
          <p:txBody>
            <a:bodyPr wrap="square" lIns="0" tIns="0" rIns="0" bIns="36000" rtlCol="0" anchor="ctr" anchorCtr="1">
              <a:noAutofit/>
            </a:bodyPr>
            <a:lstStyle/>
            <a:p>
              <a:pPr>
                <a:spcAft>
                  <a:spcPts val="900"/>
                </a:spcAft>
              </a:pPr>
              <a:r>
                <a:rPr lang="ru-RU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40005" dist="22860" dir="8400000" algn="tl" rotWithShape="0">
                      <a:srgbClr val="000000">
                        <a:alpha val="80000"/>
                      </a:srgb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21" name="Группа 20"/>
          <p:cNvGrpSpPr>
            <a:grpSpLocks noChangeAspect="1"/>
          </p:cNvGrpSpPr>
          <p:nvPr/>
        </p:nvGrpSpPr>
        <p:grpSpPr>
          <a:xfrm>
            <a:off x="2408920" y="3998583"/>
            <a:ext cx="612000" cy="615644"/>
            <a:chOff x="5500694" y="1373188"/>
            <a:chExt cx="715739" cy="720000"/>
          </a:xfrm>
        </p:grpSpPr>
        <p:pic>
          <p:nvPicPr>
            <p:cNvPr id="22" name="Рисунок 21" descr="icon_00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00694" y="1373188"/>
              <a:ext cx="715739" cy="72000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5558593" y="1436356"/>
              <a:ext cx="599941" cy="593664"/>
            </a:xfrm>
            <a:prstGeom prst="rect">
              <a:avLst/>
            </a:prstGeom>
            <a:noFill/>
          </p:spPr>
          <p:txBody>
            <a:bodyPr wrap="square" lIns="0" tIns="0" rIns="0" bIns="36000" rtlCol="0" anchor="ctr" anchorCtr="1">
              <a:noAutofit/>
            </a:bodyPr>
            <a:lstStyle/>
            <a:p>
              <a:pPr>
                <a:spcAft>
                  <a:spcPts val="900"/>
                </a:spcAft>
              </a:pPr>
              <a:r>
                <a:rPr lang="ru-RU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40005" dist="22860" dir="8400000" algn="tl" rotWithShape="0">
                      <a:srgbClr val="000000">
                        <a:alpha val="80000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24" name="Группа 23"/>
          <p:cNvGrpSpPr>
            <a:grpSpLocks noChangeAspect="1"/>
          </p:cNvGrpSpPr>
          <p:nvPr/>
        </p:nvGrpSpPr>
        <p:grpSpPr>
          <a:xfrm>
            <a:off x="5554828" y="3998583"/>
            <a:ext cx="612000" cy="615644"/>
            <a:chOff x="5500694" y="1373188"/>
            <a:chExt cx="715739" cy="720000"/>
          </a:xfrm>
        </p:grpSpPr>
        <p:pic>
          <p:nvPicPr>
            <p:cNvPr id="25" name="Рисунок 24" descr="icon_00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00694" y="1373188"/>
              <a:ext cx="715739" cy="72000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5558593" y="1436356"/>
              <a:ext cx="599941" cy="593664"/>
            </a:xfrm>
            <a:prstGeom prst="rect">
              <a:avLst/>
            </a:prstGeom>
            <a:noFill/>
          </p:spPr>
          <p:txBody>
            <a:bodyPr wrap="square" lIns="0" tIns="0" rIns="0" bIns="36000" rtlCol="0" anchor="ctr" anchorCtr="1">
              <a:noAutofit/>
            </a:bodyPr>
            <a:lstStyle/>
            <a:p>
              <a:pPr>
                <a:spcAft>
                  <a:spcPts val="900"/>
                </a:spcAft>
              </a:pPr>
              <a:r>
                <a:rPr lang="ru-RU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40005" dist="22860" dir="8400000" algn="tl" rotWithShape="0">
                      <a:srgbClr val="000000">
                        <a:alpha val="80000"/>
                      </a:srgbClr>
                    </a:outerShdw>
                  </a:effectLst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327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7" descr="C:\Documents and Settings\vladislav.maximov\My Documents\My Pictures\Копия Рисунок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7354" b="-87354"/>
          <a:stretch>
            <a:fillRect/>
          </a:stretch>
        </p:blipFill>
        <p:spPr bwMode="auto">
          <a:xfrm flipV="1">
            <a:off x="216433" y="1196757"/>
            <a:ext cx="8136000" cy="85399"/>
          </a:xfrm>
          <a:prstGeom prst="rect">
            <a:avLst/>
          </a:prstGeom>
          <a:noFill/>
        </p:spPr>
      </p:pic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9pPr>
          </a:lstStyle>
          <a:p>
            <a:pPr eaLnBrk="1" hangingPunct="1"/>
            <a:fld id="{46B3EA43-E351-42C5-A8F6-6E8F15294110}" type="slidenum">
              <a:rPr lang="sv-SE" altLang="ru-RU" smtClean="0"/>
              <a:pPr eaLnBrk="1" hangingPunct="1"/>
              <a:t>4</a:t>
            </a:fld>
            <a:endParaRPr lang="sv-SE" altLang="ru-RU" dirty="0"/>
          </a:p>
          <a:p>
            <a:pPr eaLnBrk="1" hangingPunct="1"/>
            <a:endParaRPr lang="sv-SE" altLang="ru-RU" dirty="0"/>
          </a:p>
        </p:txBody>
      </p:sp>
      <p:grpSp>
        <p:nvGrpSpPr>
          <p:cNvPr id="12" name="Группа 11"/>
          <p:cNvGrpSpPr>
            <a:grpSpLocks noChangeAspect="1"/>
          </p:cNvGrpSpPr>
          <p:nvPr/>
        </p:nvGrpSpPr>
        <p:grpSpPr>
          <a:xfrm>
            <a:off x="7912381" y="92075"/>
            <a:ext cx="393656" cy="396000"/>
            <a:chOff x="5500694" y="1373188"/>
            <a:chExt cx="715739" cy="720000"/>
          </a:xfrm>
        </p:grpSpPr>
        <p:pic>
          <p:nvPicPr>
            <p:cNvPr id="13" name="Рисунок 12" descr="icon_00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00694" y="1373188"/>
              <a:ext cx="715739" cy="7200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558593" y="1436356"/>
              <a:ext cx="599941" cy="593664"/>
            </a:xfrm>
            <a:prstGeom prst="rect">
              <a:avLst/>
            </a:prstGeom>
            <a:noFill/>
          </p:spPr>
          <p:txBody>
            <a:bodyPr wrap="square" lIns="0" tIns="0" rIns="0" bIns="36000" rtlCol="0" anchor="ctr" anchorCtr="1">
              <a:noAutofit/>
            </a:bodyPr>
            <a:lstStyle/>
            <a:p>
              <a:pPr>
                <a:spcAft>
                  <a:spcPts val="900"/>
                </a:spcAft>
              </a:pPr>
              <a:r>
                <a:rPr lang="ru-RU" sz="1800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40005" dist="22860" dir="8400000" algn="tl" rotWithShape="0">
                      <a:srgbClr val="000000">
                        <a:alpha val="80000"/>
                      </a:srgbClr>
                    </a:outerShdw>
                  </a:effectLst>
                </a:rPr>
                <a:t>2</a:t>
              </a:r>
            </a:p>
          </p:txBody>
        </p:sp>
      </p:grpSp>
      <p:sp>
        <p:nvSpPr>
          <p:cNvPr id="9" name="Rectangle 24"/>
          <p:cNvSpPr txBox="1">
            <a:spLocks noChangeArrowheads="1"/>
          </p:cNvSpPr>
          <p:nvPr/>
        </p:nvSpPr>
        <p:spPr bwMode="auto">
          <a:xfrm>
            <a:off x="338138" y="92075"/>
            <a:ext cx="8683625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r>
              <a:rPr lang="en-US" sz="3200" dirty="0">
                <a:solidFill>
                  <a:srgbClr val="781D7E"/>
                </a:solidFill>
              </a:rPr>
              <a:t>Best A</a:t>
            </a:r>
            <a:r>
              <a:rPr lang="en-US" sz="3200" dirty="0" smtClean="0">
                <a:solidFill>
                  <a:srgbClr val="781D7E"/>
                </a:solidFill>
              </a:rPr>
              <a:t>vailable Technologies</a:t>
            </a:r>
            <a:endParaRPr lang="ru-RU" sz="3200" dirty="0">
              <a:solidFill>
                <a:srgbClr val="781D7E"/>
              </a:solidFill>
            </a:endParaRPr>
          </a:p>
          <a:p>
            <a:r>
              <a:rPr lang="en-US" sz="2000" dirty="0" smtClean="0">
                <a:solidFill>
                  <a:srgbClr val="781D7E"/>
                </a:solidFill>
                <a:ea typeface="Times New Roman" pitchFamily="18" charset="0"/>
                <a:cs typeface="Arial" panose="020B0604020202020204" pitchFamily="34" charset="0"/>
              </a:rPr>
              <a:t>Renewable Energy: Solar</a:t>
            </a:r>
            <a:endParaRPr lang="ru-RU" altLang="ru-RU" sz="2000" dirty="0">
              <a:solidFill>
                <a:srgbClr val="781D7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6433" y="1397591"/>
            <a:ext cx="33869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New installed capacity, GW (cumulative)</a:t>
            </a:r>
            <a:endParaRPr lang="ru-RU" sz="1400" dirty="0"/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/>
          </p:nvPr>
        </p:nvGraphicFramePr>
        <p:xfrm>
          <a:off x="216000" y="1404000"/>
          <a:ext cx="8136000" cy="17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29" name="Pictur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00" y="3240000"/>
            <a:ext cx="8136000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6406" y="5517232"/>
            <a:ext cx="79360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 smtClean="0"/>
              <a:t>HIT-technology </a:t>
            </a:r>
            <a:r>
              <a:rPr lang="en-US" sz="1600" b="1" dirty="0"/>
              <a:t>is initially proposed by </a:t>
            </a:r>
            <a:r>
              <a:rPr lang="en-US" sz="1600" b="1" dirty="0" smtClean="0"/>
              <a:t>Sanyo/Panasonic </a:t>
            </a:r>
          </a:p>
          <a:p>
            <a:r>
              <a:rPr lang="en-US" sz="1600" b="1" dirty="0" smtClean="0"/>
              <a:t>&amp; </a:t>
            </a:r>
            <a:r>
              <a:rPr lang="en-US" sz="1600" b="1" dirty="0"/>
              <a:t>further developed by </a:t>
            </a:r>
            <a:r>
              <a:rPr lang="en-US" sz="1600" b="1" dirty="0" err="1"/>
              <a:t>Hevel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421540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7" descr="C:\Documents and Settings\vladislav.maximov\My Documents\My Pictures\Копия Рисунок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7354" b="-87354"/>
          <a:stretch>
            <a:fillRect/>
          </a:stretch>
        </p:blipFill>
        <p:spPr bwMode="auto">
          <a:xfrm flipV="1">
            <a:off x="216433" y="1196757"/>
            <a:ext cx="8136000" cy="85399"/>
          </a:xfrm>
          <a:prstGeom prst="rect">
            <a:avLst/>
          </a:prstGeom>
          <a:noFill/>
        </p:spPr>
      </p:pic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9pPr>
          </a:lstStyle>
          <a:p>
            <a:pPr eaLnBrk="1" hangingPunct="1"/>
            <a:fld id="{46B3EA43-E351-42C5-A8F6-6E8F15294110}" type="slidenum">
              <a:rPr lang="sv-SE" altLang="ru-RU" smtClean="0"/>
              <a:pPr eaLnBrk="1" hangingPunct="1"/>
              <a:t>5</a:t>
            </a:fld>
            <a:endParaRPr lang="sv-SE" altLang="ru-RU" dirty="0"/>
          </a:p>
          <a:p>
            <a:pPr eaLnBrk="1" hangingPunct="1"/>
            <a:endParaRPr lang="sv-SE" altLang="ru-RU" dirty="0"/>
          </a:p>
        </p:txBody>
      </p:sp>
      <p:grpSp>
        <p:nvGrpSpPr>
          <p:cNvPr id="12" name="Группа 11"/>
          <p:cNvGrpSpPr>
            <a:grpSpLocks noChangeAspect="1"/>
          </p:cNvGrpSpPr>
          <p:nvPr/>
        </p:nvGrpSpPr>
        <p:grpSpPr>
          <a:xfrm>
            <a:off x="7912381" y="92075"/>
            <a:ext cx="393656" cy="396000"/>
            <a:chOff x="5500694" y="1373188"/>
            <a:chExt cx="715739" cy="720000"/>
          </a:xfrm>
        </p:grpSpPr>
        <p:pic>
          <p:nvPicPr>
            <p:cNvPr id="13" name="Рисунок 12" descr="icon_00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00694" y="1373188"/>
              <a:ext cx="715739" cy="7200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558593" y="1436356"/>
              <a:ext cx="599941" cy="593664"/>
            </a:xfrm>
            <a:prstGeom prst="rect">
              <a:avLst/>
            </a:prstGeom>
            <a:noFill/>
          </p:spPr>
          <p:txBody>
            <a:bodyPr wrap="square" lIns="0" tIns="0" rIns="0" bIns="36000" rtlCol="0" anchor="ctr" anchorCtr="1">
              <a:noAutofit/>
            </a:bodyPr>
            <a:lstStyle/>
            <a:p>
              <a:pPr>
                <a:spcAft>
                  <a:spcPts val="900"/>
                </a:spcAft>
              </a:pPr>
              <a:r>
                <a:rPr lang="ru-RU" sz="1800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40005" dist="22860" dir="8400000" algn="tl" rotWithShape="0">
                      <a:srgbClr val="000000">
                        <a:alpha val="80000"/>
                      </a:srgbClr>
                    </a:outerShdw>
                  </a:effectLst>
                </a:rPr>
                <a:t>2</a:t>
              </a:r>
            </a:p>
          </p:txBody>
        </p:sp>
      </p:grpSp>
      <p:sp>
        <p:nvSpPr>
          <p:cNvPr id="9" name="Rectangle 24"/>
          <p:cNvSpPr txBox="1">
            <a:spLocks noChangeArrowheads="1"/>
          </p:cNvSpPr>
          <p:nvPr/>
        </p:nvSpPr>
        <p:spPr bwMode="auto">
          <a:xfrm>
            <a:off x="338138" y="92075"/>
            <a:ext cx="8683625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r>
              <a:rPr lang="en-US" sz="3200" dirty="0">
                <a:solidFill>
                  <a:srgbClr val="781D7E"/>
                </a:solidFill>
              </a:rPr>
              <a:t>Best A</a:t>
            </a:r>
            <a:r>
              <a:rPr lang="en-US" sz="3200" dirty="0" smtClean="0">
                <a:solidFill>
                  <a:srgbClr val="781D7E"/>
                </a:solidFill>
              </a:rPr>
              <a:t>vailable Technologies</a:t>
            </a:r>
            <a:endParaRPr lang="ru-RU" sz="3200" dirty="0">
              <a:solidFill>
                <a:srgbClr val="781D7E"/>
              </a:solidFill>
            </a:endParaRPr>
          </a:p>
          <a:p>
            <a:r>
              <a:rPr lang="en-US" sz="2000" dirty="0" smtClean="0">
                <a:solidFill>
                  <a:srgbClr val="781D7E"/>
                </a:solidFill>
                <a:ea typeface="Times New Roman" pitchFamily="18" charset="0"/>
                <a:cs typeface="Arial" panose="020B0604020202020204" pitchFamily="34" charset="0"/>
              </a:rPr>
              <a:t>Renewable Energy: Wind</a:t>
            </a:r>
            <a:endParaRPr lang="ru-RU" altLang="ru-RU" sz="2000" dirty="0">
              <a:solidFill>
                <a:srgbClr val="781D7E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16433" y="1397591"/>
            <a:ext cx="33869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New installed capacity, GW (cumulative)</a:t>
            </a:r>
            <a:endParaRPr lang="ru-RU" sz="1400" dirty="0"/>
          </a:p>
        </p:txBody>
      </p:sp>
      <p:pic>
        <p:nvPicPr>
          <p:cNvPr id="9219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00" y="3240000"/>
            <a:ext cx="8136000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Диаграмма 10"/>
          <p:cNvGraphicFramePr>
            <a:graphicFrameLocks/>
          </p:cNvGraphicFramePr>
          <p:nvPr>
            <p:extLst/>
          </p:nvPr>
        </p:nvGraphicFramePr>
        <p:xfrm>
          <a:off x="216000" y="1404000"/>
          <a:ext cx="8136000" cy="17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178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7" descr="C:\Documents and Settings\vladislav.maximov\My Documents\My Pictures\Копия Рисунок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7354" b="-87354"/>
          <a:stretch>
            <a:fillRect/>
          </a:stretch>
        </p:blipFill>
        <p:spPr bwMode="auto">
          <a:xfrm flipV="1">
            <a:off x="216433" y="1196757"/>
            <a:ext cx="8136000" cy="85399"/>
          </a:xfrm>
          <a:prstGeom prst="rect">
            <a:avLst/>
          </a:prstGeom>
          <a:noFill/>
        </p:spPr>
      </p:pic>
      <p:sp>
        <p:nvSpPr>
          <p:cNvPr id="26" name="Rectangle 24"/>
          <p:cNvSpPr txBox="1">
            <a:spLocks noChangeArrowheads="1"/>
          </p:cNvSpPr>
          <p:nvPr/>
        </p:nvSpPr>
        <p:spPr bwMode="auto">
          <a:xfrm>
            <a:off x="338138" y="92075"/>
            <a:ext cx="8683625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r>
              <a:rPr lang="en-US" sz="3200" dirty="0" smtClean="0">
                <a:solidFill>
                  <a:srgbClr val="781D7E"/>
                </a:solidFill>
              </a:rPr>
              <a:t>Breakthroughs</a:t>
            </a:r>
            <a:r>
              <a:rPr lang="ru-RU" sz="3200" dirty="0" smtClean="0">
                <a:solidFill>
                  <a:srgbClr val="781D7E"/>
                </a:solidFill>
              </a:rPr>
              <a:t>:</a:t>
            </a:r>
            <a:endParaRPr lang="ru-RU" sz="3200" dirty="0">
              <a:solidFill>
                <a:srgbClr val="781D7E"/>
              </a:solidFill>
            </a:endParaRPr>
          </a:p>
          <a:p>
            <a:r>
              <a:rPr lang="en-US" sz="2000" dirty="0">
                <a:solidFill>
                  <a:srgbClr val="781D7E"/>
                </a:solidFill>
              </a:rPr>
              <a:t>Single Wall Carbon Nanotubes (</a:t>
            </a:r>
            <a:r>
              <a:rPr lang="en-US" sz="2000" spc="27" dirty="0">
                <a:solidFill>
                  <a:srgbClr val="781D7E"/>
                </a:solidFill>
                <a:latin typeface="Arial"/>
                <a:cs typeface="Arial"/>
              </a:rPr>
              <a:t>SWCNT)</a:t>
            </a:r>
            <a:r>
              <a:rPr lang="ru-RU" sz="2000" dirty="0" smtClean="0">
                <a:solidFill>
                  <a:srgbClr val="781D7E"/>
                </a:solidFill>
              </a:rPr>
              <a:t>:</a:t>
            </a:r>
            <a:r>
              <a:rPr lang="en-US" sz="2000" dirty="0">
                <a:solidFill>
                  <a:srgbClr val="781D7E"/>
                </a:solidFill>
              </a:rPr>
              <a:t> </a:t>
            </a:r>
            <a:r>
              <a:rPr lang="en-US" sz="2000" i="1" dirty="0" smtClean="0">
                <a:solidFill>
                  <a:srgbClr val="781D7E"/>
                </a:solidFill>
              </a:rPr>
              <a:t>Current Status</a:t>
            </a:r>
            <a:endParaRPr lang="ru-RU" sz="2000" i="1" dirty="0">
              <a:solidFill>
                <a:srgbClr val="781D7E"/>
              </a:solidFill>
            </a:endParaRPr>
          </a:p>
        </p:txBody>
      </p:sp>
      <p:sp>
        <p:nvSpPr>
          <p:cNvPr id="2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9pPr>
          </a:lstStyle>
          <a:p>
            <a:pPr eaLnBrk="1" hangingPunct="1"/>
            <a:fld id="{46B3EA43-E351-42C5-A8F6-6E8F15294110}" type="slidenum">
              <a:rPr lang="sv-SE" altLang="ru-RU" smtClean="0"/>
              <a:pPr eaLnBrk="1" hangingPunct="1"/>
              <a:t>6</a:t>
            </a:fld>
            <a:endParaRPr lang="sv-SE" altLang="ru-RU" dirty="0"/>
          </a:p>
          <a:p>
            <a:pPr eaLnBrk="1" hangingPunct="1"/>
            <a:endParaRPr lang="sv-SE" altLang="ru-RU" dirty="0"/>
          </a:p>
        </p:txBody>
      </p:sp>
      <p:grpSp>
        <p:nvGrpSpPr>
          <p:cNvPr id="27" name="Группа 26"/>
          <p:cNvGrpSpPr>
            <a:grpSpLocks noChangeAspect="1"/>
          </p:cNvGrpSpPr>
          <p:nvPr/>
        </p:nvGrpSpPr>
        <p:grpSpPr>
          <a:xfrm>
            <a:off x="7912381" y="92075"/>
            <a:ext cx="393656" cy="396000"/>
            <a:chOff x="5500694" y="1373188"/>
            <a:chExt cx="715739" cy="720000"/>
          </a:xfrm>
        </p:grpSpPr>
        <p:pic>
          <p:nvPicPr>
            <p:cNvPr id="28" name="Рисунок 27" descr="icon_00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00694" y="1373188"/>
              <a:ext cx="715739" cy="720000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5558593" y="1436356"/>
              <a:ext cx="599941" cy="593664"/>
            </a:xfrm>
            <a:prstGeom prst="rect">
              <a:avLst/>
            </a:prstGeom>
            <a:noFill/>
          </p:spPr>
          <p:txBody>
            <a:bodyPr wrap="square" lIns="0" tIns="0" rIns="0" bIns="36000" rtlCol="0" anchor="ctr" anchorCtr="1">
              <a:noAutofit/>
            </a:bodyPr>
            <a:lstStyle/>
            <a:p>
              <a:pPr>
                <a:spcAft>
                  <a:spcPts val="900"/>
                </a:spcAft>
              </a:pPr>
              <a:r>
                <a:rPr lang="ru-RU" sz="1800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40005" dist="22860" dir="8400000" algn="tl" rotWithShape="0">
                      <a:srgbClr val="000000">
                        <a:alpha val="80000"/>
                      </a:srgbClr>
                    </a:outerShdw>
                  </a:effectLst>
                </a:rPr>
                <a:t>3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627785" y="1340768"/>
            <a:ext cx="57242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EC008C"/>
                </a:solidFill>
                <a:cs typeface="+mn-cs"/>
              </a:rPr>
              <a:t>4 </a:t>
            </a:r>
            <a:r>
              <a:rPr lang="en-US" sz="1800" dirty="0">
                <a:solidFill>
                  <a:srgbClr val="EC008C"/>
                </a:solidFill>
                <a:cs typeface="+mn-cs"/>
              </a:rPr>
              <a:t>tons </a:t>
            </a:r>
            <a:r>
              <a:rPr lang="en-US" sz="1800" dirty="0" smtClean="0">
                <a:solidFill>
                  <a:srgbClr val="EC008C"/>
                </a:solidFill>
                <a:cs typeface="+mn-cs"/>
              </a:rPr>
              <a:t>/ year </a:t>
            </a:r>
            <a:r>
              <a:rPr lang="en-US" sz="1800" dirty="0">
                <a:solidFill>
                  <a:srgbClr val="EC008C"/>
                </a:solidFill>
                <a:cs typeface="+mn-cs"/>
              </a:rPr>
              <a:t>Pilot P</a:t>
            </a:r>
            <a:r>
              <a:rPr lang="en-US" sz="1800" dirty="0" smtClean="0">
                <a:solidFill>
                  <a:srgbClr val="EC008C"/>
                </a:solidFill>
                <a:cs typeface="+mn-cs"/>
              </a:rPr>
              <a:t>lant </a:t>
            </a:r>
            <a:r>
              <a:rPr lang="en-US" sz="1800" dirty="0" smtClean="0">
                <a:solidFill>
                  <a:srgbClr val="000000"/>
                </a:solidFill>
                <a:cs typeface="+mn-cs"/>
              </a:rPr>
              <a:t>is successfully operating   In 2016 produced 2.6 tons</a:t>
            </a:r>
          </a:p>
          <a:p>
            <a:r>
              <a:rPr lang="en-US" sz="1800" dirty="0" smtClean="0">
                <a:solidFill>
                  <a:srgbClr val="000000"/>
                </a:solidFill>
                <a:cs typeface="+mn-cs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EC008C"/>
                </a:solidFill>
                <a:cs typeface="+mn-cs"/>
              </a:rPr>
              <a:t>50 tons / year Production Plan </a:t>
            </a:r>
            <a:r>
              <a:rPr lang="en-US" sz="1800" dirty="0">
                <a:solidFill>
                  <a:srgbClr val="EC008C"/>
                </a:solidFill>
                <a:cs typeface="+mn-cs"/>
              </a:rPr>
              <a:t>	</a:t>
            </a:r>
            <a:r>
              <a:rPr lang="en-US" sz="1800" dirty="0" smtClean="0">
                <a:solidFill>
                  <a:srgbClr val="EC008C"/>
                </a:solidFill>
                <a:cs typeface="+mn-cs"/>
              </a:rPr>
              <a:t>	      </a:t>
            </a:r>
            <a:r>
              <a:rPr lang="en-US" sz="1800" dirty="0" smtClean="0">
                <a:solidFill>
                  <a:srgbClr val="000000"/>
                </a:solidFill>
                <a:cs typeface="+mn-cs"/>
              </a:rPr>
              <a:t>Under construction</a:t>
            </a:r>
            <a:endParaRPr lang="ru-RU" sz="1800" dirty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1031" name="Picture 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00" y="3240000"/>
            <a:ext cx="8136000" cy="28800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216000" y="1340768"/>
            <a:ext cx="1980000" cy="1720815"/>
            <a:chOff x="216000" y="1412776"/>
            <a:chExt cx="1980000" cy="1720815"/>
          </a:xfrm>
        </p:grpSpPr>
        <p:grpSp>
          <p:nvGrpSpPr>
            <p:cNvPr id="42" name="Группа 41"/>
            <p:cNvGrpSpPr>
              <a:grpSpLocks noChangeAspect="1"/>
            </p:cNvGrpSpPr>
            <p:nvPr/>
          </p:nvGrpSpPr>
          <p:grpSpPr>
            <a:xfrm>
              <a:off x="216000" y="1412776"/>
              <a:ext cx="1980000" cy="876218"/>
              <a:chOff x="8481008" y="670136"/>
              <a:chExt cx="3142423" cy="1390650"/>
            </a:xfrm>
          </p:grpSpPr>
          <p:sp>
            <p:nvSpPr>
              <p:cNvPr id="43" name="object 15"/>
              <p:cNvSpPr/>
              <p:nvPr/>
            </p:nvSpPr>
            <p:spPr>
              <a:xfrm>
                <a:off x="9133449" y="670136"/>
                <a:ext cx="909319" cy="1390650"/>
              </a:xfrm>
              <a:custGeom>
                <a:avLst/>
                <a:gdLst/>
                <a:ahLst/>
                <a:cxnLst/>
                <a:rect l="l" t="t" r="r" b="b"/>
                <a:pathLst>
                  <a:path w="909320" h="1390650">
                    <a:moveTo>
                      <a:pt x="909134" y="1390627"/>
                    </a:moveTo>
                    <a:lnTo>
                      <a:pt x="0" y="1390627"/>
                    </a:lnTo>
                    <a:lnTo>
                      <a:pt x="0" y="0"/>
                    </a:lnTo>
                    <a:lnTo>
                      <a:pt x="909134" y="0"/>
                    </a:lnTo>
                    <a:lnTo>
                      <a:pt x="909134" y="1390627"/>
                    </a:lnTo>
                    <a:close/>
                  </a:path>
                </a:pathLst>
              </a:custGeom>
              <a:solidFill>
                <a:srgbClr val="75B838"/>
              </a:solidFill>
            </p:spPr>
            <p:txBody>
              <a:bodyPr wrap="square" lIns="0" tIns="0" rIns="0" bIns="0" rtlCol="0"/>
              <a:lstStyle/>
              <a:p>
                <a:endParaRPr sz="180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45" name="object 16"/>
              <p:cNvSpPr/>
              <p:nvPr/>
            </p:nvSpPr>
            <p:spPr>
              <a:xfrm>
                <a:off x="8481008" y="1277992"/>
                <a:ext cx="497205" cy="544830"/>
              </a:xfrm>
              <a:custGeom>
                <a:avLst/>
                <a:gdLst/>
                <a:ahLst/>
                <a:cxnLst/>
                <a:rect l="l" t="t" r="r" b="b"/>
                <a:pathLst>
                  <a:path w="497204" h="544830">
                    <a:moveTo>
                      <a:pt x="253824" y="0"/>
                    </a:moveTo>
                    <a:lnTo>
                      <a:pt x="206097" y="3358"/>
                    </a:lnTo>
                    <a:lnTo>
                      <a:pt x="163961" y="12994"/>
                    </a:lnTo>
                    <a:lnTo>
                      <a:pt x="127197" y="28245"/>
                    </a:lnTo>
                    <a:lnTo>
                      <a:pt x="68902" y="72944"/>
                    </a:lnTo>
                    <a:lnTo>
                      <a:pt x="29447" y="132165"/>
                    </a:lnTo>
                    <a:lnTo>
                      <a:pt x="7067" y="200613"/>
                    </a:lnTo>
                    <a:lnTo>
                      <a:pt x="0" y="272996"/>
                    </a:lnTo>
                    <a:lnTo>
                      <a:pt x="2254" y="315397"/>
                    </a:lnTo>
                    <a:lnTo>
                      <a:pt x="8915" y="355104"/>
                    </a:lnTo>
                    <a:lnTo>
                      <a:pt x="19831" y="391834"/>
                    </a:lnTo>
                    <a:lnTo>
                      <a:pt x="53820" y="455232"/>
                    </a:lnTo>
                    <a:lnTo>
                      <a:pt x="103002" y="503323"/>
                    </a:lnTo>
                    <a:lnTo>
                      <a:pt x="166159" y="533841"/>
                    </a:lnTo>
                    <a:lnTo>
                      <a:pt x="242076" y="544517"/>
                    </a:lnTo>
                    <a:lnTo>
                      <a:pt x="282367" y="542014"/>
                    </a:lnTo>
                    <a:lnTo>
                      <a:pt x="319925" y="534607"/>
                    </a:lnTo>
                    <a:lnTo>
                      <a:pt x="385915" y="505708"/>
                    </a:lnTo>
                    <a:lnTo>
                      <a:pt x="424312" y="473598"/>
                    </a:lnTo>
                    <a:lnTo>
                      <a:pt x="246704" y="473598"/>
                    </a:lnTo>
                    <a:lnTo>
                      <a:pt x="210856" y="469700"/>
                    </a:lnTo>
                    <a:lnTo>
                      <a:pt x="150809" y="440482"/>
                    </a:lnTo>
                    <a:lnTo>
                      <a:pt x="108350" y="387061"/>
                    </a:lnTo>
                    <a:lnTo>
                      <a:pt x="85940" y="314670"/>
                    </a:lnTo>
                    <a:lnTo>
                      <a:pt x="83023" y="272996"/>
                    </a:lnTo>
                    <a:lnTo>
                      <a:pt x="85267" y="233575"/>
                    </a:lnTo>
                    <a:lnTo>
                      <a:pt x="104169" y="162011"/>
                    </a:lnTo>
                    <a:lnTo>
                      <a:pt x="144394" y="106635"/>
                    </a:lnTo>
                    <a:lnTo>
                      <a:pt x="208471" y="75221"/>
                    </a:lnTo>
                    <a:lnTo>
                      <a:pt x="250243" y="70929"/>
                    </a:lnTo>
                    <a:lnTo>
                      <a:pt x="427102" y="70929"/>
                    </a:lnTo>
                    <a:lnTo>
                      <a:pt x="403560" y="48449"/>
                    </a:lnTo>
                    <a:lnTo>
                      <a:pt x="373358" y="28245"/>
                    </a:lnTo>
                    <a:lnTo>
                      <a:pt x="338442" y="12994"/>
                    </a:lnTo>
                    <a:lnTo>
                      <a:pt x="298651" y="3358"/>
                    </a:lnTo>
                    <a:lnTo>
                      <a:pt x="253824" y="0"/>
                    </a:lnTo>
                    <a:close/>
                  </a:path>
                  <a:path w="497204" h="544830">
                    <a:moveTo>
                      <a:pt x="427102" y="70929"/>
                    </a:moveTo>
                    <a:lnTo>
                      <a:pt x="250243" y="70929"/>
                    </a:lnTo>
                    <a:lnTo>
                      <a:pt x="290545" y="74735"/>
                    </a:lnTo>
                    <a:lnTo>
                      <a:pt x="324671" y="85782"/>
                    </a:lnTo>
                    <a:lnTo>
                      <a:pt x="375387" y="127377"/>
                    </a:lnTo>
                    <a:lnTo>
                      <a:pt x="404368" y="191264"/>
                    </a:lnTo>
                    <a:lnTo>
                      <a:pt x="411325" y="230177"/>
                    </a:lnTo>
                    <a:lnTo>
                      <a:pt x="413589" y="272996"/>
                    </a:lnTo>
                    <a:lnTo>
                      <a:pt x="411028" y="314670"/>
                    </a:lnTo>
                    <a:lnTo>
                      <a:pt x="403317" y="352910"/>
                    </a:lnTo>
                    <a:lnTo>
                      <a:pt x="372291" y="416470"/>
                    </a:lnTo>
                    <a:lnTo>
                      <a:pt x="320192" y="458443"/>
                    </a:lnTo>
                    <a:lnTo>
                      <a:pt x="246704" y="473598"/>
                    </a:lnTo>
                    <a:lnTo>
                      <a:pt x="424312" y="473598"/>
                    </a:lnTo>
                    <a:lnTo>
                      <a:pt x="458589" y="429477"/>
                    </a:lnTo>
                    <a:lnTo>
                      <a:pt x="486781" y="358552"/>
                    </a:lnTo>
                    <a:lnTo>
                      <a:pt x="494100" y="317525"/>
                    </a:lnTo>
                    <a:lnTo>
                      <a:pt x="496592" y="272996"/>
                    </a:lnTo>
                    <a:lnTo>
                      <a:pt x="494855" y="236644"/>
                    </a:lnTo>
                    <a:lnTo>
                      <a:pt x="480474" y="165567"/>
                    </a:lnTo>
                    <a:lnTo>
                      <a:pt x="450474" y="101070"/>
                    </a:lnTo>
                    <a:lnTo>
                      <a:pt x="429212" y="72944"/>
                    </a:lnTo>
                    <a:lnTo>
                      <a:pt x="427102" y="70929"/>
                    </a:lnTo>
                    <a:close/>
                  </a:path>
                </a:pathLst>
              </a:custGeom>
              <a:solidFill>
                <a:srgbClr val="3D3D3D"/>
              </a:solidFill>
            </p:spPr>
            <p:txBody>
              <a:bodyPr wrap="square" lIns="0" tIns="0" rIns="0" bIns="0" rtlCol="0"/>
              <a:lstStyle/>
              <a:p>
                <a:endParaRPr sz="180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46" name="object 17"/>
              <p:cNvSpPr/>
              <p:nvPr/>
            </p:nvSpPr>
            <p:spPr>
              <a:xfrm>
                <a:off x="10246829" y="1282180"/>
                <a:ext cx="367665" cy="541655"/>
              </a:xfrm>
              <a:custGeom>
                <a:avLst/>
                <a:gdLst/>
                <a:ahLst/>
                <a:cxnLst/>
                <a:rect l="l" t="t" r="r" b="b"/>
                <a:pathLst>
                  <a:path w="367665" h="541655">
                    <a:moveTo>
                      <a:pt x="85955" y="391956"/>
                    </a:moveTo>
                    <a:lnTo>
                      <a:pt x="0" y="391956"/>
                    </a:lnTo>
                    <a:lnTo>
                      <a:pt x="546" y="398365"/>
                    </a:lnTo>
                    <a:lnTo>
                      <a:pt x="11161" y="439151"/>
                    </a:lnTo>
                    <a:lnTo>
                      <a:pt x="48353" y="493919"/>
                    </a:lnTo>
                    <a:lnTo>
                      <a:pt x="82119" y="517808"/>
                    </a:lnTo>
                    <a:lnTo>
                      <a:pt x="128775" y="534705"/>
                    </a:lnTo>
                    <a:lnTo>
                      <a:pt x="190402" y="541114"/>
                    </a:lnTo>
                    <a:lnTo>
                      <a:pt x="239096" y="536862"/>
                    </a:lnTo>
                    <a:lnTo>
                      <a:pt x="279523" y="524996"/>
                    </a:lnTo>
                    <a:lnTo>
                      <a:pt x="311966" y="506851"/>
                    </a:lnTo>
                    <a:lnTo>
                      <a:pt x="336707" y="483764"/>
                    </a:lnTo>
                    <a:lnTo>
                      <a:pt x="344425" y="471870"/>
                    </a:lnTo>
                    <a:lnTo>
                      <a:pt x="190402" y="471870"/>
                    </a:lnTo>
                    <a:lnTo>
                      <a:pt x="131862" y="470621"/>
                    </a:lnTo>
                    <a:lnTo>
                      <a:pt x="101469" y="461881"/>
                    </a:lnTo>
                    <a:lnTo>
                      <a:pt x="89431" y="438156"/>
                    </a:lnTo>
                    <a:lnTo>
                      <a:pt x="85955" y="391956"/>
                    </a:lnTo>
                    <a:close/>
                  </a:path>
                  <a:path w="367665" h="541655">
                    <a:moveTo>
                      <a:pt x="190402" y="0"/>
                    </a:moveTo>
                    <a:lnTo>
                      <a:pt x="145696" y="3640"/>
                    </a:lnTo>
                    <a:lnTo>
                      <a:pt x="107792" y="14050"/>
                    </a:lnTo>
                    <a:lnTo>
                      <a:pt x="52499" y="52109"/>
                    </a:lnTo>
                    <a:lnTo>
                      <a:pt x="24745" y="108041"/>
                    </a:lnTo>
                    <a:lnTo>
                      <a:pt x="21266" y="140791"/>
                    </a:lnTo>
                    <a:lnTo>
                      <a:pt x="25787" y="179138"/>
                    </a:lnTo>
                    <a:lnTo>
                      <a:pt x="61127" y="239652"/>
                    </a:lnTo>
                    <a:lnTo>
                      <a:pt x="91394" y="263608"/>
                    </a:lnTo>
                    <a:lnTo>
                      <a:pt x="129692" y="284557"/>
                    </a:lnTo>
                    <a:lnTo>
                      <a:pt x="175743" y="303393"/>
                    </a:lnTo>
                    <a:lnTo>
                      <a:pt x="231770" y="327160"/>
                    </a:lnTo>
                    <a:lnTo>
                      <a:pt x="265262" y="349366"/>
                    </a:lnTo>
                    <a:lnTo>
                      <a:pt x="281491" y="371525"/>
                    </a:lnTo>
                    <a:lnTo>
                      <a:pt x="285729" y="395150"/>
                    </a:lnTo>
                    <a:lnTo>
                      <a:pt x="280233" y="424211"/>
                    </a:lnTo>
                    <a:lnTo>
                      <a:pt x="263129" y="448686"/>
                    </a:lnTo>
                    <a:lnTo>
                      <a:pt x="233493" y="465574"/>
                    </a:lnTo>
                    <a:lnTo>
                      <a:pt x="190402" y="471870"/>
                    </a:lnTo>
                    <a:lnTo>
                      <a:pt x="344425" y="471870"/>
                    </a:lnTo>
                    <a:lnTo>
                      <a:pt x="354030" y="457068"/>
                    </a:lnTo>
                    <a:lnTo>
                      <a:pt x="364216" y="428101"/>
                    </a:lnTo>
                    <a:lnTo>
                      <a:pt x="367549" y="398197"/>
                    </a:lnTo>
                    <a:lnTo>
                      <a:pt x="365703" y="368675"/>
                    </a:lnTo>
                    <a:lnTo>
                      <a:pt x="344373" y="314359"/>
                    </a:lnTo>
                    <a:lnTo>
                      <a:pt x="284932" y="265453"/>
                    </a:lnTo>
                    <a:lnTo>
                      <a:pt x="235448" y="242694"/>
                    </a:lnTo>
                    <a:lnTo>
                      <a:pt x="164978" y="211471"/>
                    </a:lnTo>
                    <a:lnTo>
                      <a:pt x="125196" y="185418"/>
                    </a:lnTo>
                    <a:lnTo>
                      <a:pt x="107577" y="162365"/>
                    </a:lnTo>
                    <a:lnTo>
                      <a:pt x="103598" y="140142"/>
                    </a:lnTo>
                    <a:lnTo>
                      <a:pt x="107343" y="115064"/>
                    </a:lnTo>
                    <a:lnTo>
                      <a:pt x="120818" y="92808"/>
                    </a:lnTo>
                    <a:lnTo>
                      <a:pt x="147384" y="76882"/>
                    </a:lnTo>
                    <a:lnTo>
                      <a:pt x="190402" y="70793"/>
                    </a:lnTo>
                    <a:lnTo>
                      <a:pt x="339945" y="70793"/>
                    </a:lnTo>
                    <a:lnTo>
                      <a:pt x="321698" y="46200"/>
                    </a:lnTo>
                    <a:lnTo>
                      <a:pt x="291341" y="22815"/>
                    </a:lnTo>
                    <a:lnTo>
                      <a:pt x="248311" y="6274"/>
                    </a:lnTo>
                    <a:lnTo>
                      <a:pt x="190402" y="0"/>
                    </a:lnTo>
                    <a:close/>
                  </a:path>
                  <a:path w="367665" h="541655">
                    <a:moveTo>
                      <a:pt x="339945" y="70793"/>
                    </a:moveTo>
                    <a:lnTo>
                      <a:pt x="190402" y="70793"/>
                    </a:lnTo>
                    <a:lnTo>
                      <a:pt x="248092" y="71969"/>
                    </a:lnTo>
                    <a:lnTo>
                      <a:pt x="277284" y="80196"/>
                    </a:lnTo>
                    <a:lnTo>
                      <a:pt x="286946" y="102528"/>
                    </a:lnTo>
                    <a:lnTo>
                      <a:pt x="286043" y="146016"/>
                    </a:lnTo>
                    <a:lnTo>
                      <a:pt x="360606" y="146016"/>
                    </a:lnTo>
                    <a:lnTo>
                      <a:pt x="360521" y="139742"/>
                    </a:lnTo>
                    <a:lnTo>
                      <a:pt x="358794" y="123201"/>
                    </a:lnTo>
                    <a:lnTo>
                      <a:pt x="353218" y="99815"/>
                    </a:lnTo>
                    <a:lnTo>
                      <a:pt x="341589" y="73008"/>
                    </a:lnTo>
                    <a:lnTo>
                      <a:pt x="339945" y="70793"/>
                    </a:lnTo>
                    <a:close/>
                  </a:path>
                </a:pathLst>
              </a:custGeom>
              <a:solidFill>
                <a:srgbClr val="3D3D3D"/>
              </a:solidFill>
            </p:spPr>
            <p:txBody>
              <a:bodyPr wrap="square" lIns="0" tIns="0" rIns="0" bIns="0" rtlCol="0"/>
              <a:lstStyle/>
              <a:p>
                <a:endParaRPr sz="180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47" name="object 18"/>
              <p:cNvSpPr/>
              <p:nvPr/>
            </p:nvSpPr>
            <p:spPr>
              <a:xfrm>
                <a:off x="10687108" y="1502540"/>
                <a:ext cx="7048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70484" h="298450">
                    <a:moveTo>
                      <a:pt x="70196" y="0"/>
                    </a:moveTo>
                    <a:lnTo>
                      <a:pt x="0" y="0"/>
                    </a:lnTo>
                    <a:lnTo>
                      <a:pt x="0" y="298430"/>
                    </a:lnTo>
                    <a:lnTo>
                      <a:pt x="70196" y="298430"/>
                    </a:lnTo>
                    <a:lnTo>
                      <a:pt x="70196" y="0"/>
                    </a:lnTo>
                    <a:close/>
                  </a:path>
                </a:pathLst>
              </a:custGeom>
              <a:solidFill>
                <a:srgbClr val="3D3D3D"/>
              </a:solidFill>
            </p:spPr>
            <p:txBody>
              <a:bodyPr wrap="square" lIns="0" tIns="0" rIns="0" bIns="0" rtlCol="0"/>
              <a:lstStyle/>
              <a:p>
                <a:endParaRPr sz="180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50" name="object 19"/>
              <p:cNvSpPr/>
              <p:nvPr/>
            </p:nvSpPr>
            <p:spPr>
              <a:xfrm>
                <a:off x="10686690" y="1342650"/>
                <a:ext cx="70485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70484" h="85725">
                    <a:moveTo>
                      <a:pt x="70291" y="0"/>
                    </a:moveTo>
                    <a:lnTo>
                      <a:pt x="0" y="0"/>
                    </a:lnTo>
                    <a:lnTo>
                      <a:pt x="0" y="85536"/>
                    </a:lnTo>
                    <a:lnTo>
                      <a:pt x="70291" y="85536"/>
                    </a:lnTo>
                    <a:lnTo>
                      <a:pt x="70291" y="0"/>
                    </a:lnTo>
                    <a:close/>
                  </a:path>
                </a:pathLst>
              </a:custGeom>
              <a:solidFill>
                <a:srgbClr val="3D3D3D"/>
              </a:solidFill>
            </p:spPr>
            <p:txBody>
              <a:bodyPr wrap="square" lIns="0" tIns="0" rIns="0" bIns="0" rtlCol="0"/>
              <a:lstStyle/>
              <a:p>
                <a:endParaRPr sz="180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51" name="object 20"/>
              <p:cNvSpPr/>
              <p:nvPr/>
            </p:nvSpPr>
            <p:spPr>
              <a:xfrm>
                <a:off x="11044417" y="1299887"/>
                <a:ext cx="454659" cy="501650"/>
              </a:xfrm>
              <a:custGeom>
                <a:avLst/>
                <a:gdLst/>
                <a:ahLst/>
                <a:cxnLst/>
                <a:rect l="l" t="t" r="r" b="b"/>
                <a:pathLst>
                  <a:path w="454659" h="501650">
                    <a:moveTo>
                      <a:pt x="272714" y="0"/>
                    </a:moveTo>
                    <a:lnTo>
                      <a:pt x="182455" y="0"/>
                    </a:lnTo>
                    <a:lnTo>
                      <a:pt x="0" y="501094"/>
                    </a:lnTo>
                    <a:lnTo>
                      <a:pt x="83390" y="501094"/>
                    </a:lnTo>
                    <a:lnTo>
                      <a:pt x="130540" y="371569"/>
                    </a:lnTo>
                    <a:lnTo>
                      <a:pt x="407634" y="371569"/>
                    </a:lnTo>
                    <a:lnTo>
                      <a:pt x="383282" y="304503"/>
                    </a:lnTo>
                    <a:lnTo>
                      <a:pt x="155063" y="304503"/>
                    </a:lnTo>
                    <a:lnTo>
                      <a:pt x="227553" y="71526"/>
                    </a:lnTo>
                    <a:lnTo>
                      <a:pt x="298686" y="71526"/>
                    </a:lnTo>
                    <a:lnTo>
                      <a:pt x="272714" y="0"/>
                    </a:lnTo>
                    <a:close/>
                  </a:path>
                  <a:path w="454659" h="501650">
                    <a:moveTo>
                      <a:pt x="407634" y="371569"/>
                    </a:moveTo>
                    <a:lnTo>
                      <a:pt x="324524" y="371569"/>
                    </a:lnTo>
                    <a:lnTo>
                      <a:pt x="371360" y="501094"/>
                    </a:lnTo>
                    <a:lnTo>
                      <a:pt x="454666" y="501094"/>
                    </a:lnTo>
                    <a:lnTo>
                      <a:pt x="407634" y="371569"/>
                    </a:lnTo>
                    <a:close/>
                  </a:path>
                  <a:path w="454659" h="501650">
                    <a:moveTo>
                      <a:pt x="298686" y="71526"/>
                    </a:moveTo>
                    <a:lnTo>
                      <a:pt x="227553" y="71526"/>
                    </a:lnTo>
                    <a:lnTo>
                      <a:pt x="299383" y="304503"/>
                    </a:lnTo>
                    <a:lnTo>
                      <a:pt x="383282" y="304503"/>
                    </a:lnTo>
                    <a:lnTo>
                      <a:pt x="298686" y="71526"/>
                    </a:lnTo>
                    <a:close/>
                  </a:path>
                </a:pathLst>
              </a:custGeom>
              <a:solidFill>
                <a:srgbClr val="3D3D3D"/>
              </a:solidFill>
            </p:spPr>
            <p:txBody>
              <a:bodyPr wrap="square" lIns="0" tIns="0" rIns="0" bIns="0" rtlCol="0"/>
              <a:lstStyle/>
              <a:p>
                <a:endParaRPr sz="180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52" name="object 21"/>
              <p:cNvSpPr/>
              <p:nvPr/>
            </p:nvSpPr>
            <p:spPr>
              <a:xfrm>
                <a:off x="11552946" y="1301761"/>
                <a:ext cx="70485" cy="496570"/>
              </a:xfrm>
              <a:custGeom>
                <a:avLst/>
                <a:gdLst/>
                <a:ahLst/>
                <a:cxnLst/>
                <a:rect l="l" t="t" r="r" b="b"/>
                <a:pathLst>
                  <a:path w="70484" h="496569">
                    <a:moveTo>
                      <a:pt x="0" y="0"/>
                    </a:moveTo>
                    <a:lnTo>
                      <a:pt x="70186" y="0"/>
                    </a:lnTo>
                    <a:lnTo>
                      <a:pt x="70186" y="496445"/>
                    </a:lnTo>
                    <a:lnTo>
                      <a:pt x="0" y="4964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D3D3D"/>
              </a:solidFill>
            </p:spPr>
            <p:txBody>
              <a:bodyPr wrap="square" lIns="0" tIns="0" rIns="0" bIns="0" rtlCol="0"/>
              <a:lstStyle/>
              <a:p>
                <a:endParaRPr sz="180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53" name="object 22"/>
              <p:cNvSpPr/>
              <p:nvPr/>
            </p:nvSpPr>
            <p:spPr>
              <a:xfrm>
                <a:off x="9364238" y="1281929"/>
                <a:ext cx="461009" cy="540385"/>
              </a:xfrm>
              <a:custGeom>
                <a:avLst/>
                <a:gdLst/>
                <a:ahLst/>
                <a:cxnLst/>
                <a:rect l="l" t="t" r="r" b="b"/>
                <a:pathLst>
                  <a:path w="461009" h="540385">
                    <a:moveTo>
                      <a:pt x="243353" y="0"/>
                    </a:moveTo>
                    <a:lnTo>
                      <a:pt x="173263" y="9348"/>
                    </a:lnTo>
                    <a:lnTo>
                      <a:pt x="111079" y="36972"/>
                    </a:lnTo>
                    <a:lnTo>
                      <a:pt x="59869" y="82238"/>
                    </a:lnTo>
                    <a:lnTo>
                      <a:pt x="22703" y="144515"/>
                    </a:lnTo>
                    <a:lnTo>
                      <a:pt x="10346" y="181835"/>
                    </a:lnTo>
                    <a:lnTo>
                      <a:pt x="2650" y="223170"/>
                    </a:lnTo>
                    <a:lnTo>
                      <a:pt x="0" y="268442"/>
                    </a:lnTo>
                    <a:lnTo>
                      <a:pt x="2880" y="317328"/>
                    </a:lnTo>
                    <a:lnTo>
                      <a:pt x="11173" y="361047"/>
                    </a:lnTo>
                    <a:lnTo>
                      <a:pt x="24359" y="399708"/>
                    </a:lnTo>
                    <a:lnTo>
                      <a:pt x="63317" y="462283"/>
                    </a:lnTo>
                    <a:lnTo>
                      <a:pt x="115584" y="505913"/>
                    </a:lnTo>
                    <a:lnTo>
                      <a:pt x="176987" y="531460"/>
                    </a:lnTo>
                    <a:lnTo>
                      <a:pt x="243353" y="539784"/>
                    </a:lnTo>
                    <a:lnTo>
                      <a:pt x="285248" y="537134"/>
                    </a:lnTo>
                    <a:lnTo>
                      <a:pt x="324041" y="529276"/>
                    </a:lnTo>
                    <a:lnTo>
                      <a:pt x="390128" y="498488"/>
                    </a:lnTo>
                    <a:lnTo>
                      <a:pt x="422391" y="467912"/>
                    </a:lnTo>
                    <a:lnTo>
                      <a:pt x="245301" y="467912"/>
                    </a:lnTo>
                    <a:lnTo>
                      <a:pt x="215497" y="465001"/>
                    </a:lnTo>
                    <a:lnTo>
                      <a:pt x="158807" y="441184"/>
                    </a:lnTo>
                    <a:lnTo>
                      <a:pt x="112882" y="392198"/>
                    </a:lnTo>
                    <a:lnTo>
                      <a:pt x="85968" y="316632"/>
                    </a:lnTo>
                    <a:lnTo>
                      <a:pt x="82217" y="268442"/>
                    </a:lnTo>
                    <a:lnTo>
                      <a:pt x="84877" y="230680"/>
                    </a:lnTo>
                    <a:lnTo>
                      <a:pt x="105794" y="160790"/>
                    </a:lnTo>
                    <a:lnTo>
                      <a:pt x="146690" y="105641"/>
                    </a:lnTo>
                    <a:lnTo>
                      <a:pt x="206586" y="73910"/>
                    </a:lnTo>
                    <a:lnTo>
                      <a:pt x="243353" y="69537"/>
                    </a:lnTo>
                    <a:lnTo>
                      <a:pt x="417574" y="69537"/>
                    </a:lnTo>
                    <a:lnTo>
                      <a:pt x="401524" y="53018"/>
                    </a:lnTo>
                    <a:lnTo>
                      <a:pt x="371975" y="31971"/>
                    </a:lnTo>
                    <a:lnTo>
                      <a:pt x="335878" y="15164"/>
                    </a:lnTo>
                    <a:lnTo>
                      <a:pt x="293062" y="4029"/>
                    </a:lnTo>
                    <a:lnTo>
                      <a:pt x="243353" y="0"/>
                    </a:lnTo>
                    <a:close/>
                  </a:path>
                  <a:path w="461009" h="540385">
                    <a:moveTo>
                      <a:pt x="460970" y="380491"/>
                    </a:moveTo>
                    <a:lnTo>
                      <a:pt x="372459" y="380491"/>
                    </a:lnTo>
                    <a:lnTo>
                      <a:pt x="360573" y="412235"/>
                    </a:lnTo>
                    <a:lnTo>
                      <a:pt x="334847" y="440277"/>
                    </a:lnTo>
                    <a:lnTo>
                      <a:pt x="296137" y="460281"/>
                    </a:lnTo>
                    <a:lnTo>
                      <a:pt x="245301" y="467912"/>
                    </a:lnTo>
                    <a:lnTo>
                      <a:pt x="422391" y="467912"/>
                    </a:lnTo>
                    <a:lnTo>
                      <a:pt x="437232" y="448525"/>
                    </a:lnTo>
                    <a:lnTo>
                      <a:pt x="452295" y="416698"/>
                    </a:lnTo>
                    <a:lnTo>
                      <a:pt x="460970" y="380491"/>
                    </a:lnTo>
                    <a:close/>
                  </a:path>
                  <a:path w="461009" h="540385">
                    <a:moveTo>
                      <a:pt x="417574" y="69537"/>
                    </a:moveTo>
                    <a:lnTo>
                      <a:pt x="243353" y="69537"/>
                    </a:lnTo>
                    <a:lnTo>
                      <a:pt x="294078" y="75326"/>
                    </a:lnTo>
                    <a:lnTo>
                      <a:pt x="333802" y="91760"/>
                    </a:lnTo>
                    <a:lnTo>
                      <a:pt x="360837" y="117435"/>
                    </a:lnTo>
                    <a:lnTo>
                      <a:pt x="373496" y="150948"/>
                    </a:lnTo>
                    <a:lnTo>
                      <a:pt x="457713" y="150948"/>
                    </a:lnTo>
                    <a:lnTo>
                      <a:pt x="452621" y="127269"/>
                    </a:lnTo>
                    <a:lnTo>
                      <a:pt x="441674" y="102099"/>
                    </a:lnTo>
                    <a:lnTo>
                      <a:pt x="424699" y="76871"/>
                    </a:lnTo>
                    <a:lnTo>
                      <a:pt x="417574" y="6953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80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58" name="object 23"/>
              <p:cNvSpPr/>
              <p:nvPr/>
            </p:nvSpPr>
            <p:spPr>
              <a:xfrm>
                <a:off x="9544722" y="843534"/>
                <a:ext cx="109220" cy="180340"/>
              </a:xfrm>
              <a:custGeom>
                <a:avLst/>
                <a:gdLst/>
                <a:ahLst/>
                <a:cxnLst/>
                <a:rect l="l" t="t" r="r" b="b"/>
                <a:pathLst>
                  <a:path w="109220" h="180340">
                    <a:moveTo>
                      <a:pt x="58943" y="0"/>
                    </a:moveTo>
                    <a:lnTo>
                      <a:pt x="14648" y="23554"/>
                    </a:lnTo>
                    <a:lnTo>
                      <a:pt x="45" y="92518"/>
                    </a:lnTo>
                    <a:lnTo>
                      <a:pt x="0" y="96787"/>
                    </a:lnTo>
                    <a:lnTo>
                      <a:pt x="718" y="115233"/>
                    </a:lnTo>
                    <a:lnTo>
                      <a:pt x="12996" y="159775"/>
                    </a:lnTo>
                    <a:lnTo>
                      <a:pt x="55121" y="180130"/>
                    </a:lnTo>
                    <a:lnTo>
                      <a:pt x="78746" y="176328"/>
                    </a:lnTo>
                    <a:lnTo>
                      <a:pt x="95613" y="164920"/>
                    </a:lnTo>
                    <a:lnTo>
                      <a:pt x="97870" y="160675"/>
                    </a:lnTo>
                    <a:lnTo>
                      <a:pt x="55121" y="160675"/>
                    </a:lnTo>
                    <a:lnTo>
                      <a:pt x="41450" y="158174"/>
                    </a:lnTo>
                    <a:lnTo>
                      <a:pt x="31671" y="150670"/>
                    </a:lnTo>
                    <a:lnTo>
                      <a:pt x="25795" y="138164"/>
                    </a:lnTo>
                    <a:lnTo>
                      <a:pt x="23834" y="120656"/>
                    </a:lnTo>
                    <a:lnTo>
                      <a:pt x="25860" y="104237"/>
                    </a:lnTo>
                    <a:lnTo>
                      <a:pt x="31932" y="92518"/>
                    </a:lnTo>
                    <a:lnTo>
                      <a:pt x="42038" y="85490"/>
                    </a:lnTo>
                    <a:lnTo>
                      <a:pt x="56168" y="83149"/>
                    </a:lnTo>
                    <a:lnTo>
                      <a:pt x="98434" y="83149"/>
                    </a:lnTo>
                    <a:lnTo>
                      <a:pt x="97877" y="82395"/>
                    </a:lnTo>
                    <a:lnTo>
                      <a:pt x="24106" y="82395"/>
                    </a:lnTo>
                    <a:lnTo>
                      <a:pt x="24158" y="76636"/>
                    </a:lnTo>
                    <a:lnTo>
                      <a:pt x="26265" y="50922"/>
                    </a:lnTo>
                    <a:lnTo>
                      <a:pt x="32582" y="32544"/>
                    </a:lnTo>
                    <a:lnTo>
                      <a:pt x="43109" y="21511"/>
                    </a:lnTo>
                    <a:lnTo>
                      <a:pt x="57843" y="17831"/>
                    </a:lnTo>
                    <a:lnTo>
                      <a:pt x="99552" y="17831"/>
                    </a:lnTo>
                    <a:lnTo>
                      <a:pt x="91999" y="9409"/>
                    </a:lnTo>
                    <a:lnTo>
                      <a:pt x="77470" y="2353"/>
                    </a:lnTo>
                    <a:lnTo>
                      <a:pt x="58943" y="0"/>
                    </a:lnTo>
                    <a:close/>
                  </a:path>
                  <a:path w="109220" h="180340">
                    <a:moveTo>
                      <a:pt x="98434" y="83149"/>
                    </a:moveTo>
                    <a:lnTo>
                      <a:pt x="56168" y="83149"/>
                    </a:lnTo>
                    <a:lnTo>
                      <a:pt x="69437" y="85598"/>
                    </a:lnTo>
                    <a:lnTo>
                      <a:pt x="78905" y="92943"/>
                    </a:lnTo>
                    <a:lnTo>
                      <a:pt x="84581" y="105178"/>
                    </a:lnTo>
                    <a:lnTo>
                      <a:pt x="86471" y="122299"/>
                    </a:lnTo>
                    <a:lnTo>
                      <a:pt x="84505" y="139101"/>
                    </a:lnTo>
                    <a:lnTo>
                      <a:pt x="78618" y="151092"/>
                    </a:lnTo>
                    <a:lnTo>
                      <a:pt x="68819" y="158281"/>
                    </a:lnTo>
                    <a:lnTo>
                      <a:pt x="55121" y="160675"/>
                    </a:lnTo>
                    <a:lnTo>
                      <a:pt x="97870" y="160675"/>
                    </a:lnTo>
                    <a:lnTo>
                      <a:pt x="105728" y="145900"/>
                    </a:lnTo>
                    <a:lnTo>
                      <a:pt x="109098" y="119263"/>
                    </a:lnTo>
                    <a:lnTo>
                      <a:pt x="108281" y="107347"/>
                    </a:lnTo>
                    <a:lnTo>
                      <a:pt x="105823" y="96787"/>
                    </a:lnTo>
                    <a:lnTo>
                      <a:pt x="101721" y="87602"/>
                    </a:lnTo>
                    <a:lnTo>
                      <a:pt x="98434" y="83149"/>
                    </a:lnTo>
                    <a:close/>
                  </a:path>
                  <a:path w="109220" h="180340">
                    <a:moveTo>
                      <a:pt x="60157" y="65443"/>
                    </a:moveTo>
                    <a:lnTo>
                      <a:pt x="25153" y="81473"/>
                    </a:lnTo>
                    <a:lnTo>
                      <a:pt x="24106" y="82395"/>
                    </a:lnTo>
                    <a:lnTo>
                      <a:pt x="97877" y="82395"/>
                    </a:lnTo>
                    <a:lnTo>
                      <a:pt x="95968" y="79809"/>
                    </a:lnTo>
                    <a:lnTo>
                      <a:pt x="88817" y="73531"/>
                    </a:lnTo>
                    <a:lnTo>
                      <a:pt x="80458" y="69041"/>
                    </a:lnTo>
                    <a:lnTo>
                      <a:pt x="70900" y="66343"/>
                    </a:lnTo>
                    <a:lnTo>
                      <a:pt x="60157" y="65443"/>
                    </a:lnTo>
                    <a:close/>
                  </a:path>
                  <a:path w="109220" h="180340">
                    <a:moveTo>
                      <a:pt x="99552" y="17831"/>
                    </a:moveTo>
                    <a:lnTo>
                      <a:pt x="57843" y="17831"/>
                    </a:lnTo>
                    <a:lnTo>
                      <a:pt x="67418" y="18929"/>
                    </a:lnTo>
                    <a:lnTo>
                      <a:pt x="75084" y="22223"/>
                    </a:lnTo>
                    <a:lnTo>
                      <a:pt x="80849" y="27713"/>
                    </a:lnTo>
                    <a:lnTo>
                      <a:pt x="84722" y="35402"/>
                    </a:lnTo>
                    <a:lnTo>
                      <a:pt x="85455" y="37611"/>
                    </a:lnTo>
                    <a:lnTo>
                      <a:pt x="109098" y="37611"/>
                    </a:lnTo>
                    <a:lnTo>
                      <a:pt x="102540" y="21163"/>
                    </a:lnTo>
                    <a:lnTo>
                      <a:pt x="99552" y="1783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80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59" name="Группа 58"/>
            <p:cNvGrpSpPr>
              <a:grpSpLocks noChangeAspect="1"/>
            </p:cNvGrpSpPr>
            <p:nvPr/>
          </p:nvGrpSpPr>
          <p:grpSpPr>
            <a:xfrm>
              <a:off x="216000" y="2574307"/>
              <a:ext cx="1980000" cy="559284"/>
              <a:chOff x="5612394" y="9588671"/>
              <a:chExt cx="3635102" cy="1026794"/>
            </a:xfrm>
          </p:grpSpPr>
          <p:sp>
            <p:nvSpPr>
              <p:cNvPr id="60" name="object 24"/>
              <p:cNvSpPr/>
              <p:nvPr/>
            </p:nvSpPr>
            <p:spPr>
              <a:xfrm>
                <a:off x="5612394" y="9588671"/>
                <a:ext cx="859155" cy="1026794"/>
              </a:xfrm>
              <a:custGeom>
                <a:avLst/>
                <a:gdLst/>
                <a:ahLst/>
                <a:cxnLst/>
                <a:rect l="l" t="t" r="r" b="b"/>
                <a:pathLst>
                  <a:path w="859154" h="1026795">
                    <a:moveTo>
                      <a:pt x="429494" y="0"/>
                    </a:moveTo>
                    <a:lnTo>
                      <a:pt x="0" y="256557"/>
                    </a:lnTo>
                    <a:lnTo>
                      <a:pt x="0" y="769725"/>
                    </a:lnTo>
                    <a:lnTo>
                      <a:pt x="429494" y="1026188"/>
                    </a:lnTo>
                    <a:lnTo>
                      <a:pt x="557297" y="949866"/>
                    </a:lnTo>
                    <a:lnTo>
                      <a:pt x="429494" y="949866"/>
                    </a:lnTo>
                    <a:lnTo>
                      <a:pt x="63966" y="731464"/>
                    </a:lnTo>
                    <a:lnTo>
                      <a:pt x="63966" y="294818"/>
                    </a:lnTo>
                    <a:lnTo>
                      <a:pt x="429494" y="76458"/>
                    </a:lnTo>
                    <a:lnTo>
                      <a:pt x="557478" y="76458"/>
                    </a:lnTo>
                    <a:lnTo>
                      <a:pt x="429494" y="0"/>
                    </a:lnTo>
                    <a:close/>
                  </a:path>
                  <a:path w="859154" h="1026795">
                    <a:moveTo>
                      <a:pt x="557478" y="76458"/>
                    </a:moveTo>
                    <a:lnTo>
                      <a:pt x="429494" y="76458"/>
                    </a:lnTo>
                    <a:lnTo>
                      <a:pt x="794928" y="294818"/>
                    </a:lnTo>
                    <a:lnTo>
                      <a:pt x="794928" y="731464"/>
                    </a:lnTo>
                    <a:lnTo>
                      <a:pt x="429494" y="949866"/>
                    </a:lnTo>
                    <a:lnTo>
                      <a:pt x="557297" y="949866"/>
                    </a:lnTo>
                    <a:lnTo>
                      <a:pt x="858947" y="769725"/>
                    </a:lnTo>
                    <a:lnTo>
                      <a:pt x="858947" y="256557"/>
                    </a:lnTo>
                    <a:lnTo>
                      <a:pt x="557478" y="76458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80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61" name="object 25"/>
              <p:cNvSpPr/>
              <p:nvPr/>
            </p:nvSpPr>
            <p:spPr>
              <a:xfrm>
                <a:off x="5812838" y="10185543"/>
                <a:ext cx="302260" cy="77470"/>
              </a:xfrm>
              <a:custGeom>
                <a:avLst/>
                <a:gdLst/>
                <a:ahLst/>
                <a:cxnLst/>
                <a:rect l="l" t="t" r="r" b="b"/>
                <a:pathLst>
                  <a:path w="302260" h="77470">
                    <a:moveTo>
                      <a:pt x="301980" y="77474"/>
                    </a:moveTo>
                    <a:lnTo>
                      <a:pt x="0" y="77474"/>
                    </a:lnTo>
                    <a:lnTo>
                      <a:pt x="0" y="0"/>
                    </a:lnTo>
                    <a:lnTo>
                      <a:pt x="301980" y="0"/>
                    </a:lnTo>
                    <a:lnTo>
                      <a:pt x="301980" y="7747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80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62" name="object 26"/>
              <p:cNvSpPr/>
              <p:nvPr/>
            </p:nvSpPr>
            <p:spPr>
              <a:xfrm>
                <a:off x="6132389" y="9940503"/>
                <a:ext cx="139065" cy="143510"/>
              </a:xfrm>
              <a:custGeom>
                <a:avLst/>
                <a:gdLst/>
                <a:ahLst/>
                <a:cxnLst/>
                <a:rect l="l" t="t" r="r" b="b"/>
                <a:pathLst>
                  <a:path w="139064" h="143509">
                    <a:moveTo>
                      <a:pt x="69275" y="0"/>
                    </a:moveTo>
                    <a:lnTo>
                      <a:pt x="42327" y="5618"/>
                    </a:lnTo>
                    <a:lnTo>
                      <a:pt x="20305" y="20945"/>
                    </a:lnTo>
                    <a:lnTo>
                      <a:pt x="5449" y="43692"/>
                    </a:lnTo>
                    <a:lnTo>
                      <a:pt x="0" y="71568"/>
                    </a:lnTo>
                    <a:lnTo>
                      <a:pt x="5449" y="99521"/>
                    </a:lnTo>
                    <a:lnTo>
                      <a:pt x="20305" y="122293"/>
                    </a:lnTo>
                    <a:lnTo>
                      <a:pt x="42327" y="137619"/>
                    </a:lnTo>
                    <a:lnTo>
                      <a:pt x="69275" y="143231"/>
                    </a:lnTo>
                    <a:lnTo>
                      <a:pt x="96221" y="137619"/>
                    </a:lnTo>
                    <a:lnTo>
                      <a:pt x="118228" y="122293"/>
                    </a:lnTo>
                    <a:lnTo>
                      <a:pt x="133067" y="99521"/>
                    </a:lnTo>
                    <a:lnTo>
                      <a:pt x="138508" y="71568"/>
                    </a:lnTo>
                    <a:lnTo>
                      <a:pt x="133067" y="43692"/>
                    </a:lnTo>
                    <a:lnTo>
                      <a:pt x="118228" y="20945"/>
                    </a:lnTo>
                    <a:lnTo>
                      <a:pt x="96221" y="5618"/>
                    </a:lnTo>
                    <a:lnTo>
                      <a:pt x="69275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80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63" name="object 27"/>
              <p:cNvSpPr/>
              <p:nvPr/>
            </p:nvSpPr>
            <p:spPr>
              <a:xfrm>
                <a:off x="6825896" y="9931658"/>
                <a:ext cx="80645" cy="422275"/>
              </a:xfrm>
              <a:custGeom>
                <a:avLst/>
                <a:gdLst/>
                <a:ahLst/>
                <a:cxnLst/>
                <a:rect l="l" t="t" r="r" b="b"/>
                <a:pathLst>
                  <a:path w="80645" h="422275">
                    <a:moveTo>
                      <a:pt x="80112" y="0"/>
                    </a:moveTo>
                    <a:lnTo>
                      <a:pt x="0" y="0"/>
                    </a:lnTo>
                    <a:lnTo>
                      <a:pt x="0" y="422102"/>
                    </a:lnTo>
                    <a:lnTo>
                      <a:pt x="79421" y="422102"/>
                    </a:lnTo>
                    <a:lnTo>
                      <a:pt x="80112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80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64" name="object 28"/>
              <p:cNvSpPr/>
              <p:nvPr/>
            </p:nvSpPr>
            <p:spPr>
              <a:xfrm>
                <a:off x="6670623" y="9871954"/>
                <a:ext cx="390525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390525" h="60325">
                    <a:moveTo>
                      <a:pt x="390291" y="0"/>
                    </a:moveTo>
                    <a:lnTo>
                      <a:pt x="0" y="0"/>
                    </a:lnTo>
                    <a:lnTo>
                      <a:pt x="0" y="59704"/>
                    </a:lnTo>
                    <a:lnTo>
                      <a:pt x="390291" y="59704"/>
                    </a:lnTo>
                    <a:lnTo>
                      <a:pt x="390291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80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65" name="object 29"/>
              <p:cNvSpPr/>
              <p:nvPr/>
            </p:nvSpPr>
            <p:spPr>
              <a:xfrm>
                <a:off x="7099867" y="9871950"/>
                <a:ext cx="387350" cy="488315"/>
              </a:xfrm>
              <a:custGeom>
                <a:avLst/>
                <a:gdLst/>
                <a:ahLst/>
                <a:cxnLst/>
                <a:rect l="l" t="t" r="r" b="b"/>
                <a:pathLst>
                  <a:path w="387350" h="488315">
                    <a:moveTo>
                      <a:pt x="79411" y="0"/>
                    </a:moveTo>
                    <a:lnTo>
                      <a:pt x="0" y="0"/>
                    </a:lnTo>
                    <a:lnTo>
                      <a:pt x="71" y="308933"/>
                    </a:lnTo>
                    <a:lnTo>
                      <a:pt x="6162" y="365292"/>
                    </a:lnTo>
                    <a:lnTo>
                      <a:pt x="25052" y="413847"/>
                    </a:lnTo>
                    <a:lnTo>
                      <a:pt x="57822" y="450537"/>
                    </a:lnTo>
                    <a:lnTo>
                      <a:pt x="105274" y="475367"/>
                    </a:lnTo>
                    <a:lnTo>
                      <a:pt x="145397" y="484855"/>
                    </a:lnTo>
                    <a:lnTo>
                      <a:pt x="192737" y="488006"/>
                    </a:lnTo>
                    <a:lnTo>
                      <a:pt x="216765" y="487219"/>
                    </a:lnTo>
                    <a:lnTo>
                      <a:pt x="259845" y="480907"/>
                    </a:lnTo>
                    <a:lnTo>
                      <a:pt x="296413" y="468399"/>
                    </a:lnTo>
                    <a:lnTo>
                      <a:pt x="339225" y="438949"/>
                    </a:lnTo>
                    <a:lnTo>
                      <a:pt x="348021" y="428992"/>
                    </a:lnTo>
                    <a:lnTo>
                      <a:pt x="194360" y="428992"/>
                    </a:lnTo>
                    <a:lnTo>
                      <a:pt x="168251" y="427156"/>
                    </a:lnTo>
                    <a:lnTo>
                      <a:pt x="125680" y="412466"/>
                    </a:lnTo>
                    <a:lnTo>
                      <a:pt x="96192" y="382895"/>
                    </a:lnTo>
                    <a:lnTo>
                      <a:pt x="81281" y="337546"/>
                    </a:lnTo>
                    <a:lnTo>
                      <a:pt x="79411" y="308933"/>
                    </a:lnTo>
                    <a:lnTo>
                      <a:pt x="79411" y="0"/>
                    </a:lnTo>
                    <a:close/>
                  </a:path>
                  <a:path w="387350" h="488315">
                    <a:moveTo>
                      <a:pt x="387056" y="0"/>
                    </a:moveTo>
                    <a:lnTo>
                      <a:pt x="307823" y="0"/>
                    </a:lnTo>
                    <a:lnTo>
                      <a:pt x="308378" y="308933"/>
                    </a:lnTo>
                    <a:lnTo>
                      <a:pt x="306457" y="337791"/>
                    </a:lnTo>
                    <a:lnTo>
                      <a:pt x="291203" y="383297"/>
                    </a:lnTo>
                    <a:lnTo>
                      <a:pt x="261222" y="412638"/>
                    </a:lnTo>
                    <a:lnTo>
                      <a:pt x="219452" y="427171"/>
                    </a:lnTo>
                    <a:lnTo>
                      <a:pt x="194360" y="428992"/>
                    </a:lnTo>
                    <a:lnTo>
                      <a:pt x="348021" y="428992"/>
                    </a:lnTo>
                    <a:lnTo>
                      <a:pt x="374606" y="381705"/>
                    </a:lnTo>
                    <a:lnTo>
                      <a:pt x="385655" y="327069"/>
                    </a:lnTo>
                    <a:lnTo>
                      <a:pt x="386407" y="306807"/>
                    </a:lnTo>
                    <a:lnTo>
                      <a:pt x="387056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80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66" name="object 30"/>
              <p:cNvSpPr/>
              <p:nvPr/>
            </p:nvSpPr>
            <p:spPr>
              <a:xfrm>
                <a:off x="7586543" y="9872652"/>
                <a:ext cx="349885" cy="481330"/>
              </a:xfrm>
              <a:custGeom>
                <a:avLst/>
                <a:gdLst/>
                <a:ahLst/>
                <a:cxnLst/>
                <a:rect l="l" t="t" r="r" b="b"/>
                <a:pathLst>
                  <a:path w="349884" h="481329">
                    <a:moveTo>
                      <a:pt x="191502" y="0"/>
                    </a:moveTo>
                    <a:lnTo>
                      <a:pt x="0" y="0"/>
                    </a:lnTo>
                    <a:lnTo>
                      <a:pt x="0" y="481116"/>
                    </a:lnTo>
                    <a:lnTo>
                      <a:pt x="206391" y="481116"/>
                    </a:lnTo>
                    <a:lnTo>
                      <a:pt x="221685" y="480479"/>
                    </a:lnTo>
                    <a:lnTo>
                      <a:pt x="263751" y="471210"/>
                    </a:lnTo>
                    <a:lnTo>
                      <a:pt x="299077" y="451753"/>
                    </a:lnTo>
                    <a:lnTo>
                      <a:pt x="325779" y="423557"/>
                    </a:lnTo>
                    <a:lnTo>
                      <a:pt x="79568" y="423557"/>
                    </a:lnTo>
                    <a:lnTo>
                      <a:pt x="79568" y="259835"/>
                    </a:lnTo>
                    <a:lnTo>
                      <a:pt x="320583" y="259835"/>
                    </a:lnTo>
                    <a:lnTo>
                      <a:pt x="314116" y="253154"/>
                    </a:lnTo>
                    <a:lnTo>
                      <a:pt x="306118" y="246360"/>
                    </a:lnTo>
                    <a:lnTo>
                      <a:pt x="296934" y="240272"/>
                    </a:lnTo>
                    <a:lnTo>
                      <a:pt x="286605" y="234919"/>
                    </a:lnTo>
                    <a:lnTo>
                      <a:pt x="275174" y="230328"/>
                    </a:lnTo>
                    <a:lnTo>
                      <a:pt x="275174" y="227500"/>
                    </a:lnTo>
                    <a:lnTo>
                      <a:pt x="305933" y="205082"/>
                    </a:lnTo>
                    <a:lnTo>
                      <a:pt x="79568" y="205082"/>
                    </a:lnTo>
                    <a:lnTo>
                      <a:pt x="79568" y="57631"/>
                    </a:lnTo>
                    <a:lnTo>
                      <a:pt x="319325" y="57631"/>
                    </a:lnTo>
                    <a:lnTo>
                      <a:pt x="316867" y="53549"/>
                    </a:lnTo>
                    <a:lnTo>
                      <a:pt x="280576" y="20248"/>
                    </a:lnTo>
                    <a:lnTo>
                      <a:pt x="241371" y="5128"/>
                    </a:lnTo>
                    <a:lnTo>
                      <a:pt x="209297" y="560"/>
                    </a:lnTo>
                    <a:lnTo>
                      <a:pt x="191502" y="0"/>
                    </a:lnTo>
                    <a:close/>
                  </a:path>
                  <a:path w="349884" h="481329">
                    <a:moveTo>
                      <a:pt x="320583" y="259835"/>
                    </a:moveTo>
                    <a:lnTo>
                      <a:pt x="182298" y="259835"/>
                    </a:lnTo>
                    <a:lnTo>
                      <a:pt x="192932" y="260240"/>
                    </a:lnTo>
                    <a:lnTo>
                      <a:pt x="202916" y="261468"/>
                    </a:lnTo>
                    <a:lnTo>
                      <a:pt x="242677" y="279141"/>
                    </a:lnTo>
                    <a:lnTo>
                      <a:pt x="264861" y="310472"/>
                    </a:lnTo>
                    <a:lnTo>
                      <a:pt x="270127" y="341288"/>
                    </a:lnTo>
                    <a:lnTo>
                      <a:pt x="269842" y="349560"/>
                    </a:lnTo>
                    <a:lnTo>
                      <a:pt x="259516" y="387321"/>
                    </a:lnTo>
                    <a:lnTo>
                      <a:pt x="223511" y="416720"/>
                    </a:lnTo>
                    <a:lnTo>
                      <a:pt x="182298" y="423557"/>
                    </a:lnTo>
                    <a:lnTo>
                      <a:pt x="325779" y="423557"/>
                    </a:lnTo>
                    <a:lnTo>
                      <a:pt x="343614" y="386565"/>
                    </a:lnTo>
                    <a:lnTo>
                      <a:pt x="349507" y="342628"/>
                    </a:lnTo>
                    <a:lnTo>
                      <a:pt x="349372" y="336446"/>
                    </a:lnTo>
                    <a:lnTo>
                      <a:pt x="340351" y="291185"/>
                    </a:lnTo>
                    <a:lnTo>
                      <a:pt x="321175" y="260445"/>
                    </a:lnTo>
                    <a:lnTo>
                      <a:pt x="320583" y="259835"/>
                    </a:lnTo>
                    <a:close/>
                  </a:path>
                  <a:path w="349884" h="481329">
                    <a:moveTo>
                      <a:pt x="319325" y="57631"/>
                    </a:moveTo>
                    <a:lnTo>
                      <a:pt x="171010" y="57631"/>
                    </a:lnTo>
                    <a:lnTo>
                      <a:pt x="192081" y="58923"/>
                    </a:lnTo>
                    <a:lnTo>
                      <a:pt x="210048" y="62796"/>
                    </a:lnTo>
                    <a:lnTo>
                      <a:pt x="245412" y="89435"/>
                    </a:lnTo>
                    <a:lnTo>
                      <a:pt x="256672" y="131995"/>
                    </a:lnTo>
                    <a:lnTo>
                      <a:pt x="255303" y="148005"/>
                    </a:lnTo>
                    <a:lnTo>
                      <a:pt x="234799" y="185407"/>
                    </a:lnTo>
                    <a:lnTo>
                      <a:pt x="190667" y="203859"/>
                    </a:lnTo>
                    <a:lnTo>
                      <a:pt x="171010" y="205082"/>
                    </a:lnTo>
                    <a:lnTo>
                      <a:pt x="305933" y="205082"/>
                    </a:lnTo>
                    <a:lnTo>
                      <a:pt x="327782" y="173825"/>
                    </a:lnTo>
                    <a:lnTo>
                      <a:pt x="337360" y="132444"/>
                    </a:lnTo>
                    <a:lnTo>
                      <a:pt x="337528" y="125682"/>
                    </a:lnTo>
                    <a:lnTo>
                      <a:pt x="336959" y="112263"/>
                    </a:lnTo>
                    <a:lnTo>
                      <a:pt x="335235" y="99356"/>
                    </a:lnTo>
                    <a:lnTo>
                      <a:pt x="332334" y="86966"/>
                    </a:lnTo>
                    <a:lnTo>
                      <a:pt x="328230" y="75097"/>
                    </a:lnTo>
                    <a:lnTo>
                      <a:pt x="323129" y="63949"/>
                    </a:lnTo>
                    <a:lnTo>
                      <a:pt x="319325" y="57631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80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67" name="object 31"/>
              <p:cNvSpPr/>
              <p:nvPr/>
            </p:nvSpPr>
            <p:spPr>
              <a:xfrm>
                <a:off x="7973610" y="9871954"/>
                <a:ext cx="424180" cy="481965"/>
              </a:xfrm>
              <a:custGeom>
                <a:avLst/>
                <a:gdLst/>
                <a:ahLst/>
                <a:cxnLst/>
                <a:rect l="l" t="t" r="r" b="b"/>
                <a:pathLst>
                  <a:path w="424179" h="481965">
                    <a:moveTo>
                      <a:pt x="264484" y="0"/>
                    </a:moveTo>
                    <a:lnTo>
                      <a:pt x="163241" y="0"/>
                    </a:lnTo>
                    <a:lnTo>
                      <a:pt x="150582" y="37659"/>
                    </a:lnTo>
                    <a:lnTo>
                      <a:pt x="124688" y="114300"/>
                    </a:lnTo>
                    <a:lnTo>
                      <a:pt x="84510" y="232526"/>
                    </a:lnTo>
                    <a:lnTo>
                      <a:pt x="70656" y="272902"/>
                    </a:lnTo>
                    <a:lnTo>
                      <a:pt x="56785" y="313540"/>
                    </a:lnTo>
                    <a:lnTo>
                      <a:pt x="42761" y="354826"/>
                    </a:lnTo>
                    <a:lnTo>
                      <a:pt x="28625" y="396632"/>
                    </a:lnTo>
                    <a:lnTo>
                      <a:pt x="14372" y="438959"/>
                    </a:lnTo>
                    <a:lnTo>
                      <a:pt x="0" y="481807"/>
                    </a:lnTo>
                    <a:lnTo>
                      <a:pt x="80803" y="481807"/>
                    </a:lnTo>
                    <a:lnTo>
                      <a:pt x="118457" y="362973"/>
                    </a:lnTo>
                    <a:lnTo>
                      <a:pt x="384702" y="362973"/>
                    </a:lnTo>
                    <a:lnTo>
                      <a:pt x="365655" y="305467"/>
                    </a:lnTo>
                    <a:lnTo>
                      <a:pt x="137011" y="305467"/>
                    </a:lnTo>
                    <a:lnTo>
                      <a:pt x="137378" y="304105"/>
                    </a:lnTo>
                    <a:lnTo>
                      <a:pt x="140519" y="294273"/>
                    </a:lnTo>
                    <a:lnTo>
                      <a:pt x="142236" y="288242"/>
                    </a:lnTo>
                    <a:lnTo>
                      <a:pt x="144550" y="281059"/>
                    </a:lnTo>
                    <a:lnTo>
                      <a:pt x="147178" y="272774"/>
                    </a:lnTo>
                    <a:lnTo>
                      <a:pt x="149148" y="266694"/>
                    </a:lnTo>
                    <a:lnTo>
                      <a:pt x="155325" y="247060"/>
                    </a:lnTo>
                    <a:lnTo>
                      <a:pt x="165450" y="213030"/>
                    </a:lnTo>
                    <a:lnTo>
                      <a:pt x="167628" y="205920"/>
                    </a:lnTo>
                    <a:lnTo>
                      <a:pt x="169575" y="200077"/>
                    </a:lnTo>
                    <a:lnTo>
                      <a:pt x="172623" y="190653"/>
                    </a:lnTo>
                    <a:lnTo>
                      <a:pt x="173136" y="189167"/>
                    </a:lnTo>
                    <a:lnTo>
                      <a:pt x="210642" y="61097"/>
                    </a:lnTo>
                    <a:lnTo>
                      <a:pt x="284719" y="61097"/>
                    </a:lnTo>
                    <a:lnTo>
                      <a:pt x="264484" y="0"/>
                    </a:lnTo>
                    <a:close/>
                  </a:path>
                  <a:path w="424179" h="481965">
                    <a:moveTo>
                      <a:pt x="384702" y="362973"/>
                    </a:moveTo>
                    <a:lnTo>
                      <a:pt x="303530" y="362973"/>
                    </a:lnTo>
                    <a:lnTo>
                      <a:pt x="308452" y="378080"/>
                    </a:lnTo>
                    <a:lnTo>
                      <a:pt x="313214" y="393037"/>
                    </a:lnTo>
                    <a:lnTo>
                      <a:pt x="317793" y="407889"/>
                    </a:lnTo>
                    <a:lnTo>
                      <a:pt x="322168" y="422678"/>
                    </a:lnTo>
                    <a:lnTo>
                      <a:pt x="326787" y="437437"/>
                    </a:lnTo>
                    <a:lnTo>
                      <a:pt x="331457" y="452215"/>
                    </a:lnTo>
                    <a:lnTo>
                      <a:pt x="336222" y="467006"/>
                    </a:lnTo>
                    <a:lnTo>
                      <a:pt x="341130" y="481807"/>
                    </a:lnTo>
                    <a:lnTo>
                      <a:pt x="424060" y="481807"/>
                    </a:lnTo>
                    <a:lnTo>
                      <a:pt x="384702" y="362973"/>
                    </a:lnTo>
                    <a:close/>
                  </a:path>
                  <a:path w="424179" h="481965">
                    <a:moveTo>
                      <a:pt x="284719" y="61097"/>
                    </a:moveTo>
                    <a:lnTo>
                      <a:pt x="213469" y="61097"/>
                    </a:lnTo>
                    <a:lnTo>
                      <a:pt x="218436" y="77216"/>
                    </a:lnTo>
                    <a:lnTo>
                      <a:pt x="223338" y="93408"/>
                    </a:lnTo>
                    <a:lnTo>
                      <a:pt x="228162" y="109650"/>
                    </a:lnTo>
                    <a:lnTo>
                      <a:pt x="232893" y="125922"/>
                    </a:lnTo>
                    <a:lnTo>
                      <a:pt x="237773" y="142237"/>
                    </a:lnTo>
                    <a:lnTo>
                      <a:pt x="252505" y="191994"/>
                    </a:lnTo>
                    <a:lnTo>
                      <a:pt x="286504" y="305467"/>
                    </a:lnTo>
                    <a:lnTo>
                      <a:pt x="365655" y="305467"/>
                    </a:lnTo>
                    <a:lnTo>
                      <a:pt x="284719" y="6109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80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68" name="object 32"/>
              <p:cNvSpPr/>
              <p:nvPr/>
            </p:nvSpPr>
            <p:spPr>
              <a:xfrm>
                <a:off x="8465208" y="10325186"/>
                <a:ext cx="26733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67334">
                    <a:moveTo>
                      <a:pt x="0" y="0"/>
                    </a:moveTo>
                    <a:lnTo>
                      <a:pt x="266892" y="0"/>
                    </a:lnTo>
                  </a:path>
                </a:pathLst>
              </a:custGeom>
              <a:ln w="5715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80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69" name="object 33"/>
              <p:cNvSpPr/>
              <p:nvPr/>
            </p:nvSpPr>
            <p:spPr>
              <a:xfrm>
                <a:off x="8465208" y="9872431"/>
                <a:ext cx="81280" cy="424180"/>
              </a:xfrm>
              <a:custGeom>
                <a:avLst/>
                <a:gdLst/>
                <a:ahLst/>
                <a:cxnLst/>
                <a:rect l="l" t="t" r="r" b="b"/>
                <a:pathLst>
                  <a:path w="81279" h="424179">
                    <a:moveTo>
                      <a:pt x="0" y="424179"/>
                    </a:moveTo>
                    <a:lnTo>
                      <a:pt x="80761" y="424179"/>
                    </a:lnTo>
                    <a:lnTo>
                      <a:pt x="80761" y="0"/>
                    </a:lnTo>
                    <a:lnTo>
                      <a:pt x="0" y="0"/>
                    </a:lnTo>
                    <a:lnTo>
                      <a:pt x="0" y="424179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80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70" name="object 34"/>
              <p:cNvSpPr/>
              <p:nvPr/>
            </p:nvSpPr>
            <p:spPr>
              <a:xfrm>
                <a:off x="8780423" y="10325186"/>
                <a:ext cx="29591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95909">
                    <a:moveTo>
                      <a:pt x="0" y="0"/>
                    </a:moveTo>
                    <a:lnTo>
                      <a:pt x="295907" y="0"/>
                    </a:lnTo>
                  </a:path>
                </a:pathLst>
              </a:custGeom>
              <a:ln w="5715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80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71" name="object 35"/>
              <p:cNvSpPr/>
              <p:nvPr/>
            </p:nvSpPr>
            <p:spPr>
              <a:xfrm>
                <a:off x="8780423" y="9872431"/>
                <a:ext cx="81280" cy="424180"/>
              </a:xfrm>
              <a:custGeom>
                <a:avLst/>
                <a:gdLst/>
                <a:ahLst/>
                <a:cxnLst/>
                <a:rect l="l" t="t" r="r" b="b"/>
                <a:pathLst>
                  <a:path w="81279" h="424179">
                    <a:moveTo>
                      <a:pt x="0" y="424179"/>
                    </a:moveTo>
                    <a:lnTo>
                      <a:pt x="80814" y="424179"/>
                    </a:lnTo>
                    <a:lnTo>
                      <a:pt x="80814" y="0"/>
                    </a:lnTo>
                    <a:lnTo>
                      <a:pt x="0" y="0"/>
                    </a:lnTo>
                    <a:lnTo>
                      <a:pt x="0" y="424179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80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72" name="object 36"/>
              <p:cNvSpPr txBox="1"/>
              <p:nvPr/>
            </p:nvSpPr>
            <p:spPr>
              <a:xfrm>
                <a:off x="9011276" y="9833331"/>
                <a:ext cx="236220" cy="164595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/>
                <a:r>
                  <a:rPr sz="600" b="1" spc="40" dirty="0">
                    <a:solidFill>
                      <a:srgbClr val="000000"/>
                    </a:solidFill>
                    <a:latin typeface="Calibri"/>
                    <a:cs typeface="Calibri"/>
                  </a:rPr>
                  <a:t>TM</a:t>
                </a:r>
                <a:endParaRPr sz="600" dirty="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6955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7" descr="C:\Documents and Settings\vladislav.maximov\My Documents\My Pictures\Копия Рисунок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7354" b="-87354"/>
          <a:stretch>
            <a:fillRect/>
          </a:stretch>
        </p:blipFill>
        <p:spPr bwMode="auto">
          <a:xfrm flipV="1">
            <a:off x="216433" y="1196757"/>
            <a:ext cx="8136000" cy="85399"/>
          </a:xfrm>
          <a:prstGeom prst="rect">
            <a:avLst/>
          </a:prstGeom>
          <a:noFill/>
        </p:spPr>
      </p:pic>
      <p:sp>
        <p:nvSpPr>
          <p:cNvPr id="4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9pPr>
          </a:lstStyle>
          <a:p>
            <a:pPr eaLnBrk="1" hangingPunct="1"/>
            <a:fld id="{46B3EA43-E351-42C5-A8F6-6E8F15294110}" type="slidenum">
              <a:rPr lang="sv-SE" altLang="ru-RU" smtClean="0"/>
              <a:pPr eaLnBrk="1" hangingPunct="1"/>
              <a:t>7</a:t>
            </a:fld>
            <a:endParaRPr lang="sv-SE" altLang="ru-RU" dirty="0"/>
          </a:p>
          <a:p>
            <a:pPr eaLnBrk="1" hangingPunct="1"/>
            <a:endParaRPr lang="sv-SE" altLang="ru-RU" dirty="0"/>
          </a:p>
        </p:txBody>
      </p:sp>
      <p:grpSp>
        <p:nvGrpSpPr>
          <p:cNvPr id="46" name="Группа 45"/>
          <p:cNvGrpSpPr>
            <a:grpSpLocks noChangeAspect="1"/>
          </p:cNvGrpSpPr>
          <p:nvPr/>
        </p:nvGrpSpPr>
        <p:grpSpPr>
          <a:xfrm>
            <a:off x="7912381" y="92075"/>
            <a:ext cx="393656" cy="396000"/>
            <a:chOff x="5500694" y="1373188"/>
            <a:chExt cx="715739" cy="720000"/>
          </a:xfrm>
        </p:grpSpPr>
        <p:pic>
          <p:nvPicPr>
            <p:cNvPr id="47" name="Рисунок 46" descr="icon_00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00694" y="1373188"/>
              <a:ext cx="715739" cy="720000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5558593" y="1436356"/>
              <a:ext cx="599941" cy="593664"/>
            </a:xfrm>
            <a:prstGeom prst="rect">
              <a:avLst/>
            </a:prstGeom>
            <a:noFill/>
          </p:spPr>
          <p:txBody>
            <a:bodyPr wrap="square" lIns="0" tIns="0" rIns="0" bIns="36000" rtlCol="0" anchor="ctr" anchorCtr="1">
              <a:noAutofit/>
            </a:bodyPr>
            <a:lstStyle/>
            <a:p>
              <a:pPr>
                <a:spcAft>
                  <a:spcPts val="900"/>
                </a:spcAft>
              </a:pPr>
              <a:r>
                <a:rPr lang="ru-RU" sz="1800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40005" dist="22860" dir="8400000" algn="tl" rotWithShape="0">
                      <a:srgbClr val="000000">
                        <a:alpha val="80000"/>
                      </a:srgbClr>
                    </a:outerShdw>
                  </a:effectLst>
                </a:rPr>
                <a:t>3</a:t>
              </a:r>
            </a:p>
          </p:txBody>
        </p:sp>
      </p:grpSp>
      <p:sp>
        <p:nvSpPr>
          <p:cNvPr id="49" name="Rectangle 24"/>
          <p:cNvSpPr txBox="1">
            <a:spLocks noChangeArrowheads="1"/>
          </p:cNvSpPr>
          <p:nvPr/>
        </p:nvSpPr>
        <p:spPr bwMode="auto">
          <a:xfrm>
            <a:off x="338138" y="92075"/>
            <a:ext cx="8683625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r>
              <a:rPr lang="en-US" sz="3200" dirty="0" smtClean="0">
                <a:solidFill>
                  <a:srgbClr val="781D7E"/>
                </a:solidFill>
              </a:rPr>
              <a:t>Breakthroughs</a:t>
            </a:r>
            <a:r>
              <a:rPr lang="ru-RU" sz="3200" dirty="0" smtClean="0">
                <a:solidFill>
                  <a:srgbClr val="781D7E"/>
                </a:solidFill>
              </a:rPr>
              <a:t>:</a:t>
            </a:r>
            <a:endParaRPr lang="ru-RU" sz="3200" dirty="0">
              <a:solidFill>
                <a:srgbClr val="781D7E"/>
              </a:solidFill>
            </a:endParaRPr>
          </a:p>
          <a:p>
            <a:r>
              <a:rPr lang="en-US" sz="2000" dirty="0">
                <a:solidFill>
                  <a:srgbClr val="781D7E"/>
                </a:solidFill>
              </a:rPr>
              <a:t>Single Wall Carbon Nanotubes (</a:t>
            </a:r>
            <a:r>
              <a:rPr lang="en-US" sz="2000" spc="27" dirty="0">
                <a:solidFill>
                  <a:srgbClr val="781D7E"/>
                </a:solidFill>
                <a:latin typeface="Arial"/>
                <a:cs typeface="Arial"/>
              </a:rPr>
              <a:t>SWCNT)</a:t>
            </a:r>
            <a:r>
              <a:rPr lang="ru-RU" sz="2000" dirty="0" smtClean="0">
                <a:solidFill>
                  <a:srgbClr val="781D7E"/>
                </a:solidFill>
              </a:rPr>
              <a:t>:</a:t>
            </a:r>
            <a:r>
              <a:rPr lang="en-US" sz="2000" dirty="0" smtClean="0">
                <a:solidFill>
                  <a:srgbClr val="781D7E"/>
                </a:solidFill>
              </a:rPr>
              <a:t> </a:t>
            </a:r>
            <a:r>
              <a:rPr lang="en-US" sz="2000" i="1" dirty="0" smtClean="0">
                <a:solidFill>
                  <a:srgbClr val="781D7E"/>
                </a:solidFill>
              </a:rPr>
              <a:t>Global Focus</a:t>
            </a:r>
            <a:endParaRPr lang="ru-RU" sz="2000" i="1" dirty="0">
              <a:solidFill>
                <a:srgbClr val="781D7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5757" y="1547500"/>
            <a:ext cx="363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ea typeface="Proxima Nova Black" charset="0"/>
                <a:cs typeface="Proxima Nova Black" charset="0"/>
              </a:rPr>
              <a:t>OCSiAl</a:t>
            </a:r>
            <a:r>
              <a:rPr lang="en-US" sz="1800" dirty="0">
                <a:ea typeface="Proxima Nova Black" charset="0"/>
                <a:cs typeface="Proxima Nova Black" charset="0"/>
              </a:rPr>
              <a:t>: </a:t>
            </a:r>
            <a:r>
              <a:rPr lang="en-US" sz="1800" dirty="0"/>
              <a:t>Partners and </a:t>
            </a:r>
            <a:r>
              <a:rPr lang="en-US" sz="1800" dirty="0" smtClean="0"/>
              <a:t>Consumers</a:t>
            </a:r>
            <a:endParaRPr lang="ru-RU" sz="18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216000" y="2204864"/>
            <a:ext cx="8136001" cy="3420000"/>
            <a:chOff x="161969" y="1700808"/>
            <a:chExt cx="8136001" cy="3420000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161969" y="1790808"/>
              <a:ext cx="8136001" cy="3240000"/>
              <a:chOff x="216433" y="1772816"/>
              <a:chExt cx="8136001" cy="3240000"/>
            </a:xfrm>
          </p:grpSpPr>
          <p:grpSp>
            <p:nvGrpSpPr>
              <p:cNvPr id="53" name="Группа 52"/>
              <p:cNvGrpSpPr/>
              <p:nvPr/>
            </p:nvGrpSpPr>
            <p:grpSpPr>
              <a:xfrm>
                <a:off x="216433" y="1772816"/>
                <a:ext cx="2614957" cy="3164788"/>
                <a:chOff x="216000" y="1412776"/>
                <a:chExt cx="2614957" cy="3164788"/>
              </a:xfrm>
            </p:grpSpPr>
            <p:pic>
              <p:nvPicPr>
                <p:cNvPr id="24" name="Picture 2" descr="https://image.freepik.com/free-icon/battery-with-a-bolt-symbol_318-62272.pn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6753" y="1492468"/>
                  <a:ext cx="634495" cy="7514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" name="Picture 6" descr="http://bastitania.com/media/com_jbusinessdirectory/pictures/categories/paint45-1417374336.png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6000" y="2553359"/>
                  <a:ext cx="936000" cy="83594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6" name="Picture 10" descr="https://d30y9cdsu7xlg0.cloudfront.net/png/156824-200.png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6000" y="3741618"/>
                  <a:ext cx="936000" cy="83594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" name="TextBox 24"/>
                <p:cNvSpPr txBox="1"/>
                <p:nvPr/>
              </p:nvSpPr>
              <p:spPr>
                <a:xfrm>
                  <a:off x="1102957" y="1412776"/>
                  <a:ext cx="1668843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80</a:t>
                  </a:r>
                  <a:r>
                    <a:rPr lang="en-US" sz="1400" dirty="0"/>
                    <a:t>% of the world's </a:t>
                  </a:r>
                  <a:r>
                    <a:rPr lang="en-US" sz="1400" dirty="0" smtClean="0"/>
                    <a:t>Li-ion </a:t>
                  </a:r>
                  <a:r>
                    <a:rPr lang="en-US" sz="1400" dirty="0"/>
                    <a:t>Batteries manufacturers</a:t>
                  </a:r>
                  <a:endParaRPr lang="ru-RU" sz="1400" dirty="0"/>
                </a:p>
              </p:txBody>
            </p:sp>
            <p:sp>
              <p:nvSpPr>
                <p:cNvPr id="33" name="Прямоугольник 32"/>
                <p:cNvSpPr/>
                <p:nvPr/>
              </p:nvSpPr>
              <p:spPr>
                <a:xfrm>
                  <a:off x="1102957" y="2655181"/>
                  <a:ext cx="1728000" cy="73866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400" dirty="0"/>
                    <a:t>4 of the </a:t>
                  </a:r>
                  <a:r>
                    <a:rPr lang="en-US" sz="1400" dirty="0" smtClean="0"/>
                    <a:t>top-10 manufacturers of </a:t>
                  </a:r>
                  <a:r>
                    <a:rPr lang="en-US" sz="1400" dirty="0"/>
                    <a:t>paints and coatings</a:t>
                  </a:r>
                  <a:endParaRPr lang="ru-RU" sz="1400" dirty="0"/>
                </a:p>
              </p:txBody>
            </p:sp>
            <p:sp>
              <p:nvSpPr>
                <p:cNvPr id="37" name="Прямоугольник 36"/>
                <p:cNvSpPr/>
                <p:nvPr/>
              </p:nvSpPr>
              <p:spPr>
                <a:xfrm>
                  <a:off x="1102957" y="3790259"/>
                  <a:ext cx="1615314" cy="73866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400" dirty="0"/>
                    <a:t>4 of the </a:t>
                  </a:r>
                  <a:r>
                    <a:rPr lang="en-US" sz="1400" dirty="0" smtClean="0"/>
                    <a:t>top-5 drone manufacturers</a:t>
                  </a:r>
                  <a:endParaRPr lang="ru-RU" sz="1400" dirty="0"/>
                </a:p>
              </p:txBody>
            </p:sp>
          </p:grpSp>
          <p:grpSp>
            <p:nvGrpSpPr>
              <p:cNvPr id="54" name="Группа 53"/>
              <p:cNvGrpSpPr/>
              <p:nvPr/>
            </p:nvGrpSpPr>
            <p:grpSpPr>
              <a:xfrm>
                <a:off x="2864460" y="1772816"/>
                <a:ext cx="2826597" cy="3240000"/>
                <a:chOff x="2771800" y="1412776"/>
                <a:chExt cx="2826597" cy="3240000"/>
              </a:xfrm>
            </p:grpSpPr>
            <p:pic>
              <p:nvPicPr>
                <p:cNvPr id="27" name="Picture 44" descr="http://i.istockimg.com/file_thumbview_approve/82849921/5/stock-illustration-82849921-plant-icon.jpg"/>
                <p:cNvPicPr>
                  <a:picLocks noChangeAspect="1" noChangeArrowheads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220" t="14944" r="15522" b="14110"/>
                <a:stretch/>
              </p:blipFill>
              <p:spPr bwMode="auto">
                <a:xfrm>
                  <a:off x="2828092" y="1430096"/>
                  <a:ext cx="823416" cy="8762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" name="Picture 2" descr="https://image.freepik.com/free-icon/big-film-roll_318-98789.png"/>
                <p:cNvPicPr>
                  <a:picLocks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22884" y="2637362"/>
                  <a:ext cx="684000" cy="684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8" name="Picture 12" descr="http://vehicle-free.com/material/022.png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71800" y="3666407"/>
                  <a:ext cx="936000" cy="98636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6" name="Прямоугольник 25"/>
                <p:cNvSpPr/>
                <p:nvPr/>
              </p:nvSpPr>
              <p:spPr>
                <a:xfrm>
                  <a:off x="3762397" y="1412776"/>
                  <a:ext cx="1529684" cy="73866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400" dirty="0"/>
                    <a:t>18 of </a:t>
                  </a:r>
                  <a:r>
                    <a:rPr lang="en-US" sz="1400" dirty="0" smtClean="0"/>
                    <a:t> the top-50 </a:t>
                  </a:r>
                  <a:r>
                    <a:rPr lang="en-US" sz="1400" dirty="0"/>
                    <a:t>global chemical companies</a:t>
                  </a:r>
                  <a:endParaRPr lang="ru-RU" sz="1400" dirty="0"/>
                </a:p>
              </p:txBody>
            </p:sp>
            <p:sp>
              <p:nvSpPr>
                <p:cNvPr id="31" name="Прямоугольник 30"/>
                <p:cNvSpPr/>
                <p:nvPr/>
              </p:nvSpPr>
              <p:spPr>
                <a:xfrm>
                  <a:off x="3762397" y="2655181"/>
                  <a:ext cx="1836000" cy="95410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1400" dirty="0" smtClean="0">
                      <a:latin typeface="+mn-lt"/>
                      <a:cs typeface="+mn-cs"/>
                    </a:rPr>
                    <a:t>2 </a:t>
                  </a:r>
                  <a:r>
                    <a:rPr lang="en-US" sz="1400" dirty="0"/>
                    <a:t>of the </a:t>
                  </a:r>
                  <a:r>
                    <a:rPr lang="en-US" sz="1400" dirty="0" smtClean="0"/>
                    <a:t>top-5 </a:t>
                  </a:r>
                  <a:r>
                    <a:rPr lang="en-US" sz="1400" dirty="0">
                      <a:latin typeface="+mn-lt"/>
                      <a:cs typeface="+mn-cs"/>
                    </a:rPr>
                    <a:t>transparent conductive films manufacturers</a:t>
                  </a:r>
                </a:p>
              </p:txBody>
            </p:sp>
            <p:sp>
              <p:nvSpPr>
                <p:cNvPr id="39" name="Прямоугольник 38"/>
                <p:cNvSpPr/>
                <p:nvPr/>
              </p:nvSpPr>
              <p:spPr>
                <a:xfrm>
                  <a:off x="3762396" y="3860688"/>
                  <a:ext cx="1656000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400" dirty="0"/>
                    <a:t>1 of the </a:t>
                  </a:r>
                  <a:r>
                    <a:rPr lang="en-US" sz="1400" dirty="0" smtClean="0"/>
                    <a:t>top-3 </a:t>
                  </a:r>
                </a:p>
                <a:p>
                  <a:r>
                    <a:rPr lang="en-US" sz="1400" dirty="0" smtClean="0"/>
                    <a:t>car </a:t>
                  </a:r>
                  <a:r>
                    <a:rPr lang="en-US" sz="1400" dirty="0"/>
                    <a:t>manufacturers</a:t>
                  </a:r>
                  <a:endParaRPr lang="ru-RU" sz="1400" dirty="0"/>
                </a:p>
              </p:txBody>
            </p:sp>
          </p:grpSp>
          <p:grpSp>
            <p:nvGrpSpPr>
              <p:cNvPr id="52" name="Группа 51"/>
              <p:cNvGrpSpPr/>
              <p:nvPr/>
            </p:nvGrpSpPr>
            <p:grpSpPr>
              <a:xfrm>
                <a:off x="5724128" y="1772816"/>
                <a:ext cx="2628306" cy="3116147"/>
                <a:chOff x="5580112" y="1412776"/>
                <a:chExt cx="2628306" cy="3116147"/>
              </a:xfrm>
            </p:grpSpPr>
            <p:pic>
              <p:nvPicPr>
                <p:cNvPr id="29" name="Рисунок 28"/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rightnessContrast brigh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12889" y="1412776"/>
                  <a:ext cx="870446" cy="910863"/>
                </a:xfrm>
                <a:prstGeom prst="rect">
                  <a:avLst/>
                </a:prstGeom>
              </p:spPr>
            </p:pic>
            <p:pic>
              <p:nvPicPr>
                <p:cNvPr id="34" name="Picture 8" descr="http://offrhodesgarage.co.uk/wp-content/uploads/2014/11/favicon.jpg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61644" y="2547123"/>
                  <a:ext cx="772936" cy="84841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0" name="Picture 14" descr="http://www.clipartbest.com/cliparts/eiM/Apb/eiMApbAyT.png"/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80112" y="3837185"/>
                  <a:ext cx="936000" cy="64481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8" name="Прямоугольник 27"/>
                <p:cNvSpPr/>
                <p:nvPr/>
              </p:nvSpPr>
              <p:spPr>
                <a:xfrm>
                  <a:off x="6542928" y="1412776"/>
                  <a:ext cx="1665490" cy="73866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400" dirty="0"/>
                    <a:t>More than 300 universities and </a:t>
                  </a:r>
                  <a:r>
                    <a:rPr lang="en-US" sz="1400" dirty="0" smtClean="0"/>
                    <a:t>R</a:t>
                  </a:r>
                  <a:r>
                    <a:rPr lang="en-US" sz="1400" dirty="0"/>
                    <a:t>&amp;</a:t>
                  </a:r>
                  <a:r>
                    <a:rPr lang="en-US" sz="1400" dirty="0" smtClean="0"/>
                    <a:t>D </a:t>
                  </a:r>
                  <a:r>
                    <a:rPr lang="en-US" sz="1400" dirty="0"/>
                    <a:t>centers</a:t>
                  </a:r>
                  <a:endParaRPr lang="ru-RU" sz="1400" dirty="0"/>
                </a:p>
              </p:txBody>
            </p:sp>
            <p:sp>
              <p:nvSpPr>
                <p:cNvPr id="35" name="Прямоугольник 34"/>
                <p:cNvSpPr/>
                <p:nvPr/>
              </p:nvSpPr>
              <p:spPr>
                <a:xfrm>
                  <a:off x="6542928" y="2655181"/>
                  <a:ext cx="1665490" cy="73866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400" dirty="0"/>
                    <a:t>7 of the </a:t>
                  </a:r>
                  <a:r>
                    <a:rPr lang="en-US" sz="1400" dirty="0" smtClean="0"/>
                    <a:t>top-20 elastomers manufacturers</a:t>
                  </a:r>
                  <a:endParaRPr lang="en-US" sz="1400" dirty="0"/>
                </a:p>
              </p:txBody>
            </p:sp>
            <p:sp>
              <p:nvSpPr>
                <p:cNvPr id="41" name="Прямоугольник 40"/>
                <p:cNvSpPr/>
                <p:nvPr/>
              </p:nvSpPr>
              <p:spPr>
                <a:xfrm>
                  <a:off x="6542928" y="3790259"/>
                  <a:ext cx="1665490" cy="73866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400" dirty="0" smtClean="0">
                      <a:latin typeface="+mn-lt"/>
                      <a:cs typeface="+mn-cs"/>
                    </a:rPr>
                    <a:t>1 </a:t>
                  </a:r>
                  <a:r>
                    <a:rPr lang="en-US" sz="1400" dirty="0"/>
                    <a:t>of the </a:t>
                  </a:r>
                  <a:r>
                    <a:rPr lang="en-US" sz="1400" dirty="0" smtClean="0"/>
                    <a:t>top-2 </a:t>
                  </a:r>
                  <a:r>
                    <a:rPr lang="en-US" sz="1400" dirty="0">
                      <a:latin typeface="+mn-lt"/>
                      <a:cs typeface="+mn-cs"/>
                    </a:rPr>
                    <a:t>aircraft manufacturers</a:t>
                  </a:r>
                </a:p>
              </p:txBody>
            </p:sp>
          </p:grpSp>
        </p:grpSp>
        <p:sp>
          <p:nvSpPr>
            <p:cNvPr id="4" name="Прямоугольник 3"/>
            <p:cNvSpPr/>
            <p:nvPr/>
          </p:nvSpPr>
          <p:spPr>
            <a:xfrm>
              <a:off x="161969" y="1700808"/>
              <a:ext cx="8136000" cy="342000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42460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Picture 7" descr="C:\Documents and Settings\vladislav.maximov\My Documents\My Pictures\Копия Рисунок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7354" b="-87354"/>
          <a:stretch>
            <a:fillRect/>
          </a:stretch>
        </p:blipFill>
        <p:spPr bwMode="auto">
          <a:xfrm flipV="1">
            <a:off x="216433" y="1196757"/>
            <a:ext cx="8136000" cy="85399"/>
          </a:xfrm>
          <a:prstGeom prst="rect">
            <a:avLst/>
          </a:prstGeom>
          <a:noFill/>
        </p:spPr>
      </p:pic>
      <p:sp>
        <p:nvSpPr>
          <p:cNvPr id="5" name="Rectangle 24"/>
          <p:cNvSpPr txBox="1">
            <a:spLocks noChangeArrowheads="1"/>
          </p:cNvSpPr>
          <p:nvPr/>
        </p:nvSpPr>
        <p:spPr bwMode="auto">
          <a:xfrm>
            <a:off x="338138" y="92075"/>
            <a:ext cx="8683625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r>
              <a:rPr lang="en-US" sz="3200" dirty="0" err="1" smtClean="0">
                <a:solidFill>
                  <a:srgbClr val="781D7E"/>
                </a:solidFill>
                <a:ea typeface="Proxima Nova Black" charset="0"/>
                <a:cs typeface="Proxima Nova Black" charset="0"/>
              </a:rPr>
              <a:t>OCSiAl</a:t>
            </a:r>
            <a:r>
              <a:rPr lang="en-US" sz="3200" dirty="0">
                <a:solidFill>
                  <a:srgbClr val="781D7E"/>
                </a:solidFill>
                <a:ea typeface="Proxima Nova Black" charset="0"/>
                <a:cs typeface="Proxima Nova Black" charset="0"/>
              </a:rPr>
              <a:t> </a:t>
            </a:r>
            <a:r>
              <a:rPr lang="en-US" sz="3200" dirty="0" smtClean="0">
                <a:solidFill>
                  <a:srgbClr val="781D7E"/>
                </a:solidFill>
                <a:ea typeface="Proxima Nova Black" charset="0"/>
                <a:cs typeface="Proxima Nova Black" charset="0"/>
              </a:rPr>
              <a:t>Sales</a:t>
            </a:r>
            <a:r>
              <a:rPr lang="ru-RU" sz="3200" dirty="0" smtClean="0">
                <a:solidFill>
                  <a:srgbClr val="781D7E"/>
                </a:solidFill>
              </a:rPr>
              <a:t>:</a:t>
            </a:r>
            <a:endParaRPr lang="ru-RU" sz="3200" dirty="0">
              <a:solidFill>
                <a:srgbClr val="781D7E"/>
              </a:solidFill>
            </a:endParaRPr>
          </a:p>
          <a:p>
            <a:r>
              <a:rPr lang="en-US" sz="2000" dirty="0" smtClean="0">
                <a:solidFill>
                  <a:srgbClr val="781D7E"/>
                </a:solidFill>
              </a:rPr>
              <a:t>Forecasts 2016-2020</a:t>
            </a:r>
            <a:endParaRPr lang="ru-RU" sz="2000" dirty="0">
              <a:solidFill>
                <a:srgbClr val="781D7E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9pPr>
          </a:lstStyle>
          <a:p>
            <a:pPr eaLnBrk="1" hangingPunct="1"/>
            <a:fld id="{46B3EA43-E351-42C5-A8F6-6E8F15294110}" type="slidenum">
              <a:rPr lang="sv-SE" altLang="ru-RU" smtClean="0"/>
              <a:pPr eaLnBrk="1" hangingPunct="1"/>
              <a:t>8</a:t>
            </a:fld>
            <a:endParaRPr lang="sv-SE" altLang="ru-RU" dirty="0"/>
          </a:p>
          <a:p>
            <a:pPr eaLnBrk="1" hangingPunct="1"/>
            <a:endParaRPr lang="sv-SE" altLang="ru-RU" dirty="0"/>
          </a:p>
        </p:txBody>
      </p:sp>
      <p:grpSp>
        <p:nvGrpSpPr>
          <p:cNvPr id="9" name="Группа 8"/>
          <p:cNvGrpSpPr>
            <a:grpSpLocks noChangeAspect="1"/>
          </p:cNvGrpSpPr>
          <p:nvPr/>
        </p:nvGrpSpPr>
        <p:grpSpPr>
          <a:xfrm>
            <a:off x="7912381" y="92075"/>
            <a:ext cx="393656" cy="396000"/>
            <a:chOff x="5500694" y="1373188"/>
            <a:chExt cx="715739" cy="720000"/>
          </a:xfrm>
        </p:grpSpPr>
        <p:pic>
          <p:nvPicPr>
            <p:cNvPr id="10" name="Рисунок 9" descr="icon_00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00694" y="1373188"/>
              <a:ext cx="715739" cy="7200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558593" y="1436356"/>
              <a:ext cx="599941" cy="593664"/>
            </a:xfrm>
            <a:prstGeom prst="rect">
              <a:avLst/>
            </a:prstGeom>
            <a:noFill/>
          </p:spPr>
          <p:txBody>
            <a:bodyPr wrap="square" lIns="0" tIns="0" rIns="0" bIns="36000" rtlCol="0" anchor="ctr" anchorCtr="1">
              <a:noAutofit/>
            </a:bodyPr>
            <a:lstStyle/>
            <a:p>
              <a:pPr>
                <a:spcAft>
                  <a:spcPts val="900"/>
                </a:spcAft>
              </a:pPr>
              <a:r>
                <a:rPr lang="ru-RU" sz="1800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40005" dist="22860" dir="8400000" algn="tl" rotWithShape="0">
                      <a:srgbClr val="000000">
                        <a:alpha val="80000"/>
                      </a:srgbClr>
                    </a:outerShdw>
                  </a:effectLst>
                </a:rPr>
                <a:t>3</a:t>
              </a:r>
            </a:p>
          </p:txBody>
        </p:sp>
      </p:grpSp>
      <p:graphicFrame>
        <p:nvGraphicFramePr>
          <p:cNvPr id="21" name="Диаграмма 20"/>
          <p:cNvGraphicFramePr>
            <a:graphicFrameLocks/>
          </p:cNvGraphicFramePr>
          <p:nvPr>
            <p:extLst/>
          </p:nvPr>
        </p:nvGraphicFramePr>
        <p:xfrm>
          <a:off x="216000" y="1440000"/>
          <a:ext cx="8136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342170" y="1988840"/>
            <a:ext cx="5741998" cy="95410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700" dirty="0" smtClean="0"/>
              <a:t>SOURCES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70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700" dirty="0" smtClean="0"/>
              <a:t>Market </a:t>
            </a:r>
            <a:r>
              <a:rPr lang="en-US" sz="700" dirty="0"/>
              <a:t>Research Report on Global Carbon Nanotube (CNT) Sales; QYR Carbon nanotube (CNT) Research Center (February 2016)</a:t>
            </a:r>
            <a:endParaRPr lang="ru-RU" sz="7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700" dirty="0"/>
              <a:t>Market study: The Global Market for Carbon Nanotubes: Technologies, Production, End User Markets and Opportunities Analysis, 2015-2025; Future Markets, Inc. (January 2016)</a:t>
            </a:r>
            <a:endParaRPr lang="ru-RU" sz="7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700" dirty="0"/>
              <a:t>Global CNT (Carbon Nanotube) Market: Key Research Findings 2015; Yano Research Institute Ltd. (October 2015)</a:t>
            </a:r>
            <a:endParaRPr lang="ru-RU" sz="7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700" dirty="0"/>
              <a:t>Carbon Nanotubes (CNT’s) Market; Markets and Markets</a:t>
            </a:r>
            <a:endParaRPr lang="ru-RU" sz="7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700" dirty="0"/>
              <a:t>The State of MWNT’s. From Damascus to Motown; LUX Research.</a:t>
            </a:r>
            <a:endParaRPr lang="ru-RU" sz="700" dirty="0">
              <a:effectLst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42170" y="1484784"/>
            <a:ext cx="6864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$ </a:t>
            </a:r>
            <a:r>
              <a:rPr lang="en-US" sz="1600" dirty="0" err="1"/>
              <a:t>mln</a:t>
            </a:r>
            <a:endParaRPr lang="ru-RU" sz="16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53392" y="3195936"/>
            <a:ext cx="49386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err="1" smtClean="0">
                <a:solidFill>
                  <a:srgbClr val="781D7E"/>
                </a:solidFill>
                <a:ea typeface="Proxima Nova Black" charset="0"/>
                <a:cs typeface="Proxima Nova Black" charset="0"/>
              </a:rPr>
              <a:t>OCSiAl’s</a:t>
            </a:r>
            <a:r>
              <a:rPr lang="en-US" sz="1800" dirty="0" smtClean="0">
                <a:solidFill>
                  <a:srgbClr val="781D7E"/>
                </a:solidFill>
                <a:ea typeface="Proxima Nova Black" charset="0"/>
                <a:cs typeface="Proxima Nova Black" charset="0"/>
              </a:rPr>
              <a:t> </a:t>
            </a:r>
            <a:r>
              <a:rPr lang="en-US" sz="1800" dirty="0" smtClean="0">
                <a:solidFill>
                  <a:srgbClr val="781D7E"/>
                </a:solidFill>
              </a:rPr>
              <a:t>market </a:t>
            </a:r>
            <a:r>
              <a:rPr lang="en-US" sz="1800" dirty="0">
                <a:solidFill>
                  <a:srgbClr val="781D7E"/>
                </a:solidFill>
              </a:rPr>
              <a:t>share in its </a:t>
            </a:r>
            <a:r>
              <a:rPr lang="en-US" sz="1800" dirty="0" smtClean="0">
                <a:solidFill>
                  <a:srgbClr val="781D7E"/>
                </a:solidFill>
              </a:rPr>
              <a:t>segment:</a:t>
            </a:r>
          </a:p>
          <a:p>
            <a:r>
              <a:rPr lang="en-US" sz="1800" dirty="0" smtClean="0">
                <a:solidFill>
                  <a:srgbClr val="781D7E"/>
                </a:solidFill>
              </a:rPr>
              <a:t>up to 50%</a:t>
            </a:r>
            <a:endParaRPr lang="ru-RU" sz="1800" dirty="0">
              <a:solidFill>
                <a:srgbClr val="781D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55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7" descr="C:\Documents and Settings\vladislav.maximov\My Documents\My Pictures\Копия Рисунок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7354" b="-87354"/>
          <a:stretch>
            <a:fillRect/>
          </a:stretch>
        </p:blipFill>
        <p:spPr bwMode="auto">
          <a:xfrm flipV="1">
            <a:off x="216433" y="1196757"/>
            <a:ext cx="8136000" cy="85399"/>
          </a:xfrm>
          <a:prstGeom prst="rect">
            <a:avLst/>
          </a:prstGeom>
          <a:noFill/>
        </p:spPr>
      </p:pic>
      <p:grpSp>
        <p:nvGrpSpPr>
          <p:cNvPr id="3" name="Группа 2"/>
          <p:cNvGrpSpPr/>
          <p:nvPr/>
        </p:nvGrpSpPr>
        <p:grpSpPr>
          <a:xfrm>
            <a:off x="216000" y="1548068"/>
            <a:ext cx="8136434" cy="3802907"/>
            <a:chOff x="216000" y="1548067"/>
            <a:chExt cx="8136434" cy="4686584"/>
          </a:xfrm>
        </p:grpSpPr>
        <p:sp>
          <p:nvSpPr>
            <p:cNvPr id="59" name="TextBox 58"/>
            <p:cNvSpPr txBox="1"/>
            <p:nvPr/>
          </p:nvSpPr>
          <p:spPr>
            <a:xfrm>
              <a:off x="282385" y="5703639"/>
              <a:ext cx="1258678" cy="3224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000000"/>
                  </a:solidFill>
                  <a:cs typeface="+mn-cs"/>
                </a:rPr>
                <a:t>Energy efficiency</a:t>
              </a:r>
              <a:endParaRPr lang="ru-RU" sz="11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319448" y="5703639"/>
              <a:ext cx="963725" cy="3224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000000"/>
                  </a:solidFill>
                  <a:cs typeface="+mn-cs"/>
                </a:rPr>
                <a:t>Renewables</a:t>
              </a:r>
              <a:endParaRPr lang="ru-RU" sz="1100" dirty="0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41" name="object 13"/>
            <p:cNvSpPr/>
            <p:nvPr/>
          </p:nvSpPr>
          <p:spPr>
            <a:xfrm>
              <a:off x="6617998" y="3645034"/>
              <a:ext cx="664077" cy="2016068"/>
            </a:xfrm>
            <a:custGeom>
              <a:avLst/>
              <a:gdLst/>
              <a:ahLst/>
              <a:cxnLst/>
              <a:rect l="l" t="t" r="r" b="b"/>
              <a:pathLst>
                <a:path w="1256665" h="3476625">
                  <a:moveTo>
                    <a:pt x="0" y="3476333"/>
                  </a:moveTo>
                  <a:lnTo>
                    <a:pt x="1256506" y="3476333"/>
                  </a:lnTo>
                  <a:lnTo>
                    <a:pt x="1256506" y="0"/>
                  </a:lnTo>
                  <a:lnTo>
                    <a:pt x="0" y="0"/>
                  </a:lnTo>
                  <a:lnTo>
                    <a:pt x="0" y="3476333"/>
                  </a:lnTo>
                  <a:close/>
                </a:path>
              </a:pathLst>
            </a:custGeom>
            <a:solidFill>
              <a:srgbClr val="EC008C"/>
            </a:solidFill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200">
                <a:solidFill>
                  <a:prstClr val="black"/>
                </a:solidFill>
              </a:endParaRPr>
            </a:p>
          </p:txBody>
        </p:sp>
        <p:sp>
          <p:nvSpPr>
            <p:cNvPr id="42" name="object 14"/>
            <p:cNvSpPr/>
            <p:nvPr/>
          </p:nvSpPr>
          <p:spPr>
            <a:xfrm>
              <a:off x="7281990" y="5612357"/>
              <a:ext cx="664077" cy="48607"/>
            </a:xfrm>
            <a:custGeom>
              <a:avLst/>
              <a:gdLst/>
              <a:ahLst/>
              <a:cxnLst/>
              <a:rect l="l" t="t" r="r" b="b"/>
              <a:pathLst>
                <a:path w="1256665" h="83820">
                  <a:moveTo>
                    <a:pt x="0" y="83767"/>
                  </a:moveTo>
                  <a:lnTo>
                    <a:pt x="1256506" y="83767"/>
                  </a:lnTo>
                  <a:lnTo>
                    <a:pt x="1256506" y="0"/>
                  </a:lnTo>
                  <a:lnTo>
                    <a:pt x="0" y="0"/>
                  </a:lnTo>
                  <a:lnTo>
                    <a:pt x="0" y="83767"/>
                  </a:lnTo>
                  <a:close/>
                </a:path>
              </a:pathLst>
            </a:custGeom>
            <a:solidFill>
              <a:srgbClr val="781D7E"/>
            </a:solidFill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200">
                <a:solidFill>
                  <a:prstClr val="black"/>
                </a:solidFill>
              </a:endParaRPr>
            </a:p>
          </p:txBody>
        </p:sp>
        <p:sp>
          <p:nvSpPr>
            <p:cNvPr id="52" name="object 24"/>
            <p:cNvSpPr/>
            <p:nvPr/>
          </p:nvSpPr>
          <p:spPr>
            <a:xfrm>
              <a:off x="282385" y="2248477"/>
              <a:ext cx="664077" cy="3412771"/>
            </a:xfrm>
            <a:custGeom>
              <a:avLst/>
              <a:gdLst/>
              <a:ahLst/>
              <a:cxnLst/>
              <a:rect l="l" t="t" r="r" b="b"/>
              <a:pathLst>
                <a:path w="1256664" h="5885180">
                  <a:moveTo>
                    <a:pt x="0" y="5884637"/>
                  </a:moveTo>
                  <a:lnTo>
                    <a:pt x="1256506" y="5884637"/>
                  </a:lnTo>
                  <a:lnTo>
                    <a:pt x="1256506" y="0"/>
                  </a:lnTo>
                  <a:lnTo>
                    <a:pt x="0" y="0"/>
                  </a:lnTo>
                  <a:lnTo>
                    <a:pt x="0" y="5884637"/>
                  </a:lnTo>
                  <a:close/>
                </a:path>
              </a:pathLst>
            </a:custGeom>
            <a:solidFill>
              <a:srgbClr val="EC008C"/>
            </a:solidFill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200">
                <a:solidFill>
                  <a:srgbClr val="EC008C"/>
                </a:solidFill>
              </a:endParaRPr>
            </a:p>
          </p:txBody>
        </p:sp>
        <p:sp>
          <p:nvSpPr>
            <p:cNvPr id="53" name="object 25"/>
            <p:cNvSpPr/>
            <p:nvPr/>
          </p:nvSpPr>
          <p:spPr>
            <a:xfrm>
              <a:off x="946378" y="2102749"/>
              <a:ext cx="664077" cy="3558222"/>
            </a:xfrm>
            <a:custGeom>
              <a:avLst/>
              <a:gdLst/>
              <a:ahLst/>
              <a:cxnLst/>
              <a:rect l="l" t="t" r="r" b="b"/>
              <a:pathLst>
                <a:path w="1256664" h="6136005">
                  <a:moveTo>
                    <a:pt x="0" y="6135938"/>
                  </a:moveTo>
                  <a:lnTo>
                    <a:pt x="1256506" y="6135938"/>
                  </a:lnTo>
                  <a:lnTo>
                    <a:pt x="1256506" y="0"/>
                  </a:lnTo>
                  <a:lnTo>
                    <a:pt x="0" y="0"/>
                  </a:lnTo>
                  <a:lnTo>
                    <a:pt x="0" y="6135938"/>
                  </a:lnTo>
                  <a:close/>
                </a:path>
              </a:pathLst>
            </a:custGeom>
            <a:solidFill>
              <a:srgbClr val="781D7E"/>
            </a:solidFill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200">
                <a:solidFill>
                  <a:prstClr val="black"/>
                </a:solidFill>
              </a:endParaRPr>
            </a:p>
          </p:txBody>
        </p:sp>
        <p:sp>
          <p:nvSpPr>
            <p:cNvPr id="55" name="object 27"/>
            <p:cNvSpPr/>
            <p:nvPr/>
          </p:nvSpPr>
          <p:spPr>
            <a:xfrm>
              <a:off x="3317388" y="4422248"/>
              <a:ext cx="664077" cy="1238732"/>
            </a:xfrm>
            <a:custGeom>
              <a:avLst/>
              <a:gdLst/>
              <a:ahLst/>
              <a:cxnLst/>
              <a:rect l="l" t="t" r="r" b="b"/>
              <a:pathLst>
                <a:path w="1256665" h="2136140">
                  <a:moveTo>
                    <a:pt x="0" y="2136060"/>
                  </a:moveTo>
                  <a:lnTo>
                    <a:pt x="1256506" y="2136060"/>
                  </a:lnTo>
                  <a:lnTo>
                    <a:pt x="1256506" y="0"/>
                  </a:lnTo>
                  <a:lnTo>
                    <a:pt x="0" y="0"/>
                  </a:lnTo>
                  <a:lnTo>
                    <a:pt x="0" y="2136060"/>
                  </a:lnTo>
                  <a:close/>
                </a:path>
              </a:pathLst>
            </a:custGeom>
            <a:solidFill>
              <a:srgbClr val="EC008C"/>
            </a:solidFill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200">
                <a:solidFill>
                  <a:prstClr val="black"/>
                </a:solidFill>
              </a:endParaRPr>
            </a:p>
          </p:txBody>
        </p:sp>
        <p:sp>
          <p:nvSpPr>
            <p:cNvPr id="56" name="object 28"/>
            <p:cNvSpPr/>
            <p:nvPr/>
          </p:nvSpPr>
          <p:spPr>
            <a:xfrm>
              <a:off x="3981380" y="3869697"/>
              <a:ext cx="664077" cy="1791447"/>
            </a:xfrm>
            <a:custGeom>
              <a:avLst/>
              <a:gdLst/>
              <a:ahLst/>
              <a:cxnLst/>
              <a:rect l="l" t="t" r="r" b="b"/>
              <a:pathLst>
                <a:path w="1256665" h="3089275">
                  <a:moveTo>
                    <a:pt x="0" y="3088911"/>
                  </a:moveTo>
                  <a:lnTo>
                    <a:pt x="1256506" y="3088911"/>
                  </a:lnTo>
                  <a:lnTo>
                    <a:pt x="1256506" y="0"/>
                  </a:lnTo>
                  <a:lnTo>
                    <a:pt x="0" y="0"/>
                  </a:lnTo>
                  <a:lnTo>
                    <a:pt x="0" y="3088911"/>
                  </a:lnTo>
                  <a:close/>
                </a:path>
              </a:pathLst>
            </a:custGeom>
            <a:solidFill>
              <a:srgbClr val="781D7E"/>
            </a:solidFill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200">
                <a:solidFill>
                  <a:prstClr val="black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16000" y="1780031"/>
              <a:ext cx="697627" cy="4930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rgbClr val="EC008C"/>
                  </a:solidFill>
                  <a:cs typeface="+mn-cs"/>
                </a:rPr>
                <a:t>38%</a:t>
              </a:r>
              <a:endParaRPr lang="ru-RU" sz="2000" b="1" dirty="0">
                <a:solidFill>
                  <a:srgbClr val="EC008C"/>
                </a:solidFill>
                <a:cs typeface="+mn-cs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251002" y="3940271"/>
              <a:ext cx="697627" cy="4930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rgbClr val="EC008C"/>
                  </a:solidFill>
                  <a:cs typeface="+mn-cs"/>
                </a:rPr>
                <a:t>13%</a:t>
              </a:r>
              <a:endParaRPr lang="ru-RU" sz="2000" b="1" dirty="0">
                <a:solidFill>
                  <a:srgbClr val="EC008C"/>
                </a:solidFill>
                <a:cs typeface="+mn-cs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551654" y="3230911"/>
              <a:ext cx="697627" cy="4930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rgbClr val="EC008C"/>
                  </a:solidFill>
                  <a:cs typeface="+mn-cs"/>
                </a:rPr>
                <a:t>22%</a:t>
              </a:r>
              <a:endParaRPr lang="ru-RU" sz="2000" b="1" dirty="0">
                <a:solidFill>
                  <a:srgbClr val="EC008C"/>
                </a:solidFill>
                <a:cs typeface="+mn-cs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933117" y="1548067"/>
              <a:ext cx="609462" cy="568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cs typeface="+mn-cs"/>
                </a:rPr>
                <a:t>$</a:t>
              </a:r>
              <a:r>
                <a:rPr lang="ru-RU" sz="1200" dirty="0" smtClean="0">
                  <a:solidFill>
                    <a:srgbClr val="000000"/>
                  </a:solidFill>
                  <a:cs typeface="+mn-cs"/>
                </a:rPr>
                <a:t>6000</a:t>
              </a:r>
              <a:endParaRPr lang="en-US" sz="1200" dirty="0" smtClean="0">
                <a:solidFill>
                  <a:srgbClr val="000000"/>
                </a:solidFill>
                <a:cs typeface="+mn-cs"/>
              </a:endParaRPr>
            </a:p>
            <a:p>
              <a:r>
                <a:rPr lang="en-US" sz="1200" dirty="0" smtClean="0">
                  <a:solidFill>
                    <a:srgbClr val="000000"/>
                  </a:solidFill>
                  <a:cs typeface="+mn-cs"/>
                </a:rPr>
                <a:t>billion</a:t>
              </a:r>
              <a:endParaRPr lang="ru-RU" sz="1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974729" y="3308991"/>
              <a:ext cx="609462" cy="568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  <a:cs typeface="+mn-cs"/>
                </a:rPr>
                <a:t>$</a:t>
              </a:r>
              <a:r>
                <a:rPr lang="ru-RU" sz="1200" dirty="0" smtClean="0">
                  <a:solidFill>
                    <a:srgbClr val="000000"/>
                  </a:solidFill>
                  <a:cs typeface="+mn-cs"/>
                </a:rPr>
                <a:t>2200</a:t>
              </a:r>
              <a:endParaRPr lang="en-US" sz="1200" dirty="0" smtClean="0">
                <a:solidFill>
                  <a:srgbClr val="000000"/>
                </a:solidFill>
                <a:cs typeface="+mn-cs"/>
              </a:endParaRPr>
            </a:p>
            <a:p>
              <a:r>
                <a:rPr lang="en-US" sz="1200" dirty="0">
                  <a:solidFill>
                    <a:srgbClr val="000000"/>
                  </a:solidFill>
                  <a:cs typeface="+mn-cs"/>
                </a:rPr>
                <a:t>billion</a:t>
              </a:r>
              <a:endParaRPr lang="ru-RU" sz="1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551654" y="5703639"/>
              <a:ext cx="1274708" cy="5310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solidFill>
                    <a:srgbClr val="EC008C"/>
                  </a:solidFill>
                  <a:cs typeface="+mn-cs"/>
                </a:rPr>
                <a:t>Nano</a:t>
              </a:r>
              <a:r>
                <a:rPr lang="en-US" sz="1100" dirty="0">
                  <a:solidFill>
                    <a:srgbClr val="EC008C"/>
                  </a:solidFill>
                  <a:cs typeface="+mn-cs"/>
                </a:rPr>
                <a:t>-augmented</a:t>
              </a:r>
            </a:p>
            <a:p>
              <a:r>
                <a:rPr lang="en-US" sz="1100" dirty="0">
                  <a:solidFill>
                    <a:srgbClr val="EC008C"/>
                  </a:solidFill>
                  <a:cs typeface="+mn-cs"/>
                </a:rPr>
                <a:t>materials</a:t>
              </a:r>
              <a:endParaRPr lang="ru-RU" sz="1100" dirty="0" smtClean="0">
                <a:solidFill>
                  <a:srgbClr val="EC008C"/>
                </a:solidFill>
                <a:cs typeface="+mn-cs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265885" y="5090441"/>
              <a:ext cx="617477" cy="568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  <a:cs typeface="+mn-cs"/>
                </a:rPr>
                <a:t>$</a:t>
              </a:r>
              <a:r>
                <a:rPr lang="ru-RU" sz="1200" dirty="0" smtClean="0">
                  <a:solidFill>
                    <a:srgbClr val="000000"/>
                  </a:solidFill>
                  <a:cs typeface="+mn-cs"/>
                </a:rPr>
                <a:t>100</a:t>
              </a:r>
              <a:endParaRPr lang="en-US" sz="1200" dirty="0" smtClean="0">
                <a:solidFill>
                  <a:srgbClr val="000000"/>
                </a:solidFill>
                <a:cs typeface="+mn-cs"/>
              </a:endParaRPr>
            </a:p>
            <a:p>
              <a:r>
                <a:rPr lang="en-US" sz="1200" dirty="0" smtClean="0">
                  <a:solidFill>
                    <a:srgbClr val="000000"/>
                  </a:solidFill>
                  <a:cs typeface="+mn-cs"/>
                </a:rPr>
                <a:t>billion</a:t>
              </a:r>
              <a:r>
                <a:rPr lang="ru-RU" sz="1200" dirty="0" smtClean="0">
                  <a:solidFill>
                    <a:srgbClr val="000000"/>
                  </a:solidFill>
                  <a:cs typeface="+mn-cs"/>
                </a:rPr>
                <a:t> </a:t>
              </a:r>
              <a:endParaRPr lang="ru-RU" sz="12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655180" y="1772817"/>
              <a:ext cx="3697254" cy="341365"/>
            </a:xfrm>
            <a:prstGeom prst="rect">
              <a:avLst/>
            </a:prstGeom>
            <a:solidFill>
              <a:srgbClr val="EC008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cs typeface="+mn-cs"/>
                </a:rPr>
                <a:t>Contribution to </a:t>
              </a:r>
              <a:r>
                <a:rPr lang="ru-RU" sz="1200" spc="50" dirty="0">
                  <a:solidFill>
                    <a:srgbClr val="FFFFFF"/>
                  </a:solidFill>
                  <a:cs typeface="Trebuchet MS"/>
                </a:rPr>
                <a:t>CO</a:t>
              </a:r>
              <a:r>
                <a:rPr lang="ru-RU" sz="1200" spc="75" baseline="-31400" dirty="0">
                  <a:solidFill>
                    <a:srgbClr val="FFFFFF"/>
                  </a:solidFill>
                  <a:cs typeface="Trebuchet MS"/>
                </a:rPr>
                <a:t>2</a:t>
              </a:r>
              <a:r>
                <a:rPr lang="ru-RU" sz="1200" spc="75" baseline="-31400" dirty="0">
                  <a:solidFill>
                    <a:srgbClr val="781D7E"/>
                  </a:solidFill>
                  <a:cs typeface="Trebuchet MS"/>
                </a:rPr>
                <a:t> </a:t>
              </a:r>
              <a:r>
                <a:rPr lang="en-US" sz="1200" dirty="0" err="1" smtClean="0">
                  <a:solidFill>
                    <a:srgbClr val="FFFFFF"/>
                  </a:solidFill>
                  <a:cs typeface="+mn-cs"/>
                </a:rPr>
                <a:t>eq</a:t>
              </a:r>
              <a:r>
                <a:rPr lang="en-US" sz="1200" dirty="0" smtClean="0">
                  <a:solidFill>
                    <a:srgbClr val="FFFFFF"/>
                  </a:solidFill>
                  <a:cs typeface="+mn-cs"/>
                </a:rPr>
                <a:t> emissions reduction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131819" y="2123698"/>
              <a:ext cx="1220614" cy="341365"/>
            </a:xfrm>
            <a:prstGeom prst="rect">
              <a:avLst/>
            </a:prstGeom>
            <a:solidFill>
              <a:srgbClr val="781D7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cs typeface="+mn-cs"/>
                </a:rPr>
                <a:t>Investment</a:t>
              </a:r>
              <a:endParaRPr lang="en-US" sz="1200" dirty="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7103443" y="1253924"/>
            <a:ext cx="1248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0000"/>
                </a:solidFill>
                <a:cs typeface="+mn-cs"/>
              </a:rPr>
              <a:t>201</a:t>
            </a:r>
            <a:r>
              <a:rPr lang="en-US" sz="1200" dirty="0" smtClean="0">
                <a:solidFill>
                  <a:srgbClr val="000000"/>
                </a:solidFill>
                <a:cs typeface="+mn-cs"/>
              </a:rPr>
              <a:t>5</a:t>
            </a:r>
            <a:r>
              <a:rPr lang="ru-RU" sz="1200" dirty="0" smtClean="0">
                <a:solidFill>
                  <a:srgbClr val="000000"/>
                </a:solidFill>
                <a:cs typeface="+mn-cs"/>
              </a:rPr>
              <a:t>-2030 гг.</a:t>
            </a:r>
            <a:endParaRPr lang="en-US" sz="1200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9pPr>
          </a:lstStyle>
          <a:p>
            <a:pPr eaLnBrk="1" hangingPunct="1"/>
            <a:fld id="{46B3EA43-E351-42C5-A8F6-6E8F15294110}" type="slidenum">
              <a:rPr lang="sv-SE" altLang="ru-RU" smtClean="0"/>
              <a:pPr eaLnBrk="1" hangingPunct="1"/>
              <a:t>9</a:t>
            </a:fld>
            <a:endParaRPr lang="sv-SE" altLang="ru-RU" dirty="0"/>
          </a:p>
          <a:p>
            <a:pPr eaLnBrk="1" hangingPunct="1"/>
            <a:endParaRPr lang="sv-SE" altLang="ru-RU" dirty="0"/>
          </a:p>
        </p:txBody>
      </p:sp>
      <p:grpSp>
        <p:nvGrpSpPr>
          <p:cNvPr id="31" name="Группа 30"/>
          <p:cNvGrpSpPr>
            <a:grpSpLocks noChangeAspect="1"/>
          </p:cNvGrpSpPr>
          <p:nvPr/>
        </p:nvGrpSpPr>
        <p:grpSpPr>
          <a:xfrm>
            <a:off x="7912381" y="92075"/>
            <a:ext cx="393656" cy="396000"/>
            <a:chOff x="5500694" y="1373188"/>
            <a:chExt cx="715739" cy="720000"/>
          </a:xfrm>
        </p:grpSpPr>
        <p:pic>
          <p:nvPicPr>
            <p:cNvPr id="32" name="Рисунок 31" descr="icon_00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00694" y="1373188"/>
              <a:ext cx="715739" cy="720000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5558593" y="1436356"/>
              <a:ext cx="599941" cy="593664"/>
            </a:xfrm>
            <a:prstGeom prst="rect">
              <a:avLst/>
            </a:prstGeom>
            <a:noFill/>
          </p:spPr>
          <p:txBody>
            <a:bodyPr wrap="square" lIns="0" tIns="0" rIns="0" bIns="36000" rtlCol="0" anchor="ctr" anchorCtr="1">
              <a:noAutofit/>
            </a:bodyPr>
            <a:lstStyle/>
            <a:p>
              <a:pPr>
                <a:spcAft>
                  <a:spcPts val="900"/>
                </a:spcAft>
              </a:pPr>
              <a:r>
                <a:rPr lang="ru-RU" sz="1800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40005" dist="22860" dir="8400000" algn="tl" rotWithShape="0">
                      <a:srgbClr val="000000">
                        <a:alpha val="80000"/>
                      </a:srgbClr>
                    </a:outerShdw>
                  </a:effectLst>
                </a:rPr>
                <a:t>3</a:t>
              </a:r>
            </a:p>
          </p:txBody>
        </p:sp>
      </p:grpSp>
      <p:sp>
        <p:nvSpPr>
          <p:cNvPr id="34" name="Rectangle 24"/>
          <p:cNvSpPr txBox="1">
            <a:spLocks noChangeArrowheads="1"/>
          </p:cNvSpPr>
          <p:nvPr/>
        </p:nvSpPr>
        <p:spPr bwMode="auto">
          <a:xfrm>
            <a:off x="338138" y="92075"/>
            <a:ext cx="8683625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r>
              <a:rPr lang="en-US" sz="3200" dirty="0">
                <a:solidFill>
                  <a:srgbClr val="781D7E"/>
                </a:solidFill>
              </a:rPr>
              <a:t>Cost of </a:t>
            </a:r>
            <a:r>
              <a:rPr lang="en-US" sz="3200" dirty="0" smtClean="0">
                <a:solidFill>
                  <a:srgbClr val="781D7E"/>
                </a:solidFill>
              </a:rPr>
              <a:t>Transition</a:t>
            </a:r>
            <a:r>
              <a:rPr lang="ru-RU" sz="3200" dirty="0" smtClean="0">
                <a:solidFill>
                  <a:srgbClr val="781D7E"/>
                </a:solidFill>
              </a:rPr>
              <a:t> </a:t>
            </a:r>
            <a:r>
              <a:rPr lang="en-US" sz="3200" dirty="0">
                <a:solidFill>
                  <a:srgbClr val="781D7E"/>
                </a:solidFill>
              </a:rPr>
              <a:t>to GHG </a:t>
            </a:r>
            <a:r>
              <a:rPr lang="en-US" sz="3200" dirty="0" smtClean="0">
                <a:solidFill>
                  <a:srgbClr val="781D7E"/>
                </a:solidFill>
              </a:rPr>
              <a:t>Reduction</a:t>
            </a:r>
            <a:r>
              <a:rPr lang="ru-RU" sz="3200" dirty="0" smtClean="0">
                <a:solidFill>
                  <a:srgbClr val="781D7E"/>
                </a:solidFill>
              </a:rPr>
              <a:t> </a:t>
            </a:r>
            <a:endParaRPr lang="ru-RU" sz="3200" dirty="0">
              <a:solidFill>
                <a:srgbClr val="781D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53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formgivning">
  <a:themeElements>
    <a:clrScheme name="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formgivning">
      <a:majorFont>
        <a:latin typeface="Arial"/>
        <a:ea typeface="Geneva"/>
        <a:cs typeface=""/>
      </a:majorFont>
      <a:minorFont>
        <a:latin typeface="Arial"/>
        <a:ea typeface="Genev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Genev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Geneva" charset="0"/>
          </a:defRPr>
        </a:defPPr>
      </a:lstStyle>
    </a:ln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rdformgivning">
  <a:themeElements>
    <a:clrScheme name="1_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formgivning">
      <a:majorFont>
        <a:latin typeface="Arial"/>
        <a:ea typeface="Geneva"/>
        <a:cs typeface=""/>
      </a:majorFont>
      <a:minorFont>
        <a:latin typeface="Arial"/>
        <a:ea typeface="Genev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Genev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Geneva" charset="0"/>
          </a:defRPr>
        </a:defPPr>
      </a:lstStyle>
    </a:lnDef>
  </a:objectDefaults>
  <a:extraClrSchemeLst>
    <a:extraClrScheme>
      <a:clrScheme name="1_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923</TotalTime>
  <Words>491</Words>
  <Application>Microsoft Office PowerPoint</Application>
  <PresentationFormat>Экран (4:3)</PresentationFormat>
  <Paragraphs>132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Standardformgivning</vt:lpstr>
      <vt:lpstr>1_Standardformgivning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headline headline</dc:title>
  <dc:creator>Katharina Sandberg</dc:creator>
  <cp:lastModifiedBy>User</cp:lastModifiedBy>
  <cp:revision>116</cp:revision>
  <cp:lastPrinted>2016-10-04T11:41:37Z</cp:lastPrinted>
  <dcterms:created xsi:type="dcterms:W3CDTF">2008-07-09T11:30:54Z</dcterms:created>
  <dcterms:modified xsi:type="dcterms:W3CDTF">2016-11-28T02:16:33Z</dcterms:modified>
</cp:coreProperties>
</file>