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71" r:id="rId2"/>
    <p:sldId id="272"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2"/>
    <p:restoredTop sz="94655"/>
  </p:normalViewPr>
  <p:slideViewPr>
    <p:cSldViewPr snapToGrid="0" snapToObjects="1" showGuides="1">
      <p:cViewPr varScale="1">
        <p:scale>
          <a:sx n="81" d="100"/>
          <a:sy n="81" d="100"/>
        </p:scale>
        <p:origin x="216" y="5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295F1-1728-EB49-8259-8D36527E333D}" type="datetimeFigureOut">
              <a:rPr lang="en-US" smtClean="0"/>
              <a:t>1/30/19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A4552-4720-5343-9152-C754CB13AF15}" type="slidenum">
              <a:rPr lang="en-US" smtClean="0"/>
              <a:t>‹#›</a:t>
            </a:fld>
            <a:endParaRPr lang="en-US"/>
          </a:p>
        </p:txBody>
      </p:sp>
    </p:spTree>
    <p:extLst>
      <p:ext uri="{BB962C8B-B14F-4D97-AF65-F5344CB8AC3E}">
        <p14:creationId xmlns:p14="http://schemas.microsoft.com/office/powerpoint/2010/main" val="2229897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Research into the lived experience of vulnerable communities shows how climate change is pushing women into new roles and spaces, and changing household structures and relationships. CARIAA found evidence of new forms of cooperation between women and men (switching of tasks), a rise of multi-generational households (as women move in with female relatives), and increased asset and labour sharing with other households. Position within a household also matters, as a youngest daughter or a daughter-in-law often has less power than a female head.</a:t>
            </a: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2E8E46-1B28-4BA6-AF75-D6A27B4F30B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14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CARIAA research found that the decision to migrate is correlated with reaching thresholds for household size, education, and income. By shifting these thresholds, -such as eroding income- climate change influences who migrates and where. Certain households are immobile due to lack of money, knowledge, or opportunity</a:t>
            </a:r>
          </a:p>
          <a:p>
            <a:endParaRPr lang="en-CA" dirty="0"/>
          </a:p>
          <a:p>
            <a:r>
              <a:rPr lang="en-CA" dirty="0"/>
              <a:t>Internal (in-country) migration has been on the rise in climate hotspots and is far more predominant than international migration. When international migration occurs, it is mainly South-South.</a:t>
            </a:r>
          </a:p>
          <a:p>
            <a:endParaRPr lang="en-CA" dirty="0"/>
          </a:p>
          <a:p>
            <a:r>
              <a:rPr lang="en-CA" dirty="0"/>
              <a:t>The number of women migrating is increasing in hotspots, and in doing so trade one set of vulnerabilities for another. There is a need to rethink of education, employment, and health services for mobile groups. </a:t>
            </a:r>
          </a:p>
          <a:p>
            <a:endParaRPr lang="en-CA" dirty="0"/>
          </a:p>
          <a:p>
            <a:r>
              <a:rPr lang="en-US" sz="1200" kern="1200" dirty="0">
                <a:solidFill>
                  <a:schemeClr val="tx1"/>
                </a:solidFill>
                <a:effectLst/>
                <a:latin typeface="+mn-lt"/>
                <a:ea typeface="+mn-ea"/>
                <a:cs typeface="+mn-cs"/>
              </a:rPr>
              <a:t>This experience demonstrates: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policy first</a:t>
            </a:r>
            <a:r>
              <a:rPr lang="en-US" sz="1200" kern="1200" dirty="0">
                <a:solidFill>
                  <a:schemeClr val="tx1"/>
                </a:solidFill>
                <a:effectLst/>
                <a:latin typeface="+mn-lt"/>
                <a:ea typeface="+mn-ea"/>
                <a:cs typeface="+mn-cs"/>
              </a:rPr>
              <a:t>’ approach to identify knowledge gaps and to craft research agendas on the demand of decision makers;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Research for impact’</a:t>
            </a:r>
            <a:r>
              <a:rPr lang="en-US" sz="1200" kern="1200" dirty="0">
                <a:solidFill>
                  <a:schemeClr val="tx1"/>
                </a:solidFill>
                <a:effectLst/>
                <a:latin typeface="+mn-lt"/>
                <a:ea typeface="+mn-ea"/>
                <a:cs typeface="+mn-cs"/>
              </a:rPr>
              <a:t> that informs and assists communities, businesses, and governments (such as through integrated modeling to support Bangladesh’s delta plan 2100 or assessing value-chains in semi-arid lands to identify investment opportunities).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•Opportunities for </a:t>
            </a:r>
            <a:r>
              <a:rPr lang="en-US" sz="1200" b="1" kern="1200" dirty="0">
                <a:solidFill>
                  <a:schemeClr val="tx1"/>
                </a:solidFill>
                <a:effectLst/>
                <a:latin typeface="+mn-lt"/>
                <a:ea typeface="+mn-ea"/>
                <a:cs typeface="+mn-cs"/>
              </a:rPr>
              <a:t>graduate students</a:t>
            </a:r>
            <a:r>
              <a:rPr lang="en-US" sz="1200" kern="1200" dirty="0">
                <a:solidFill>
                  <a:schemeClr val="tx1"/>
                </a:solidFill>
                <a:effectLst/>
                <a:latin typeface="+mn-lt"/>
                <a:ea typeface="+mn-ea"/>
                <a:cs typeface="+mn-cs"/>
              </a:rPr>
              <a:t> to understand research and implementation needs with respect to climate change (such as field schools in deltas of the western Indian Ocean); and</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Embedding research</a:t>
            </a:r>
            <a:r>
              <a:rPr lang="en-US" sz="1200" kern="1200" dirty="0">
                <a:solidFill>
                  <a:schemeClr val="tx1"/>
                </a:solidFill>
                <a:effectLst/>
                <a:latin typeface="+mn-lt"/>
                <a:ea typeface="+mn-ea"/>
                <a:cs typeface="+mn-cs"/>
              </a:rPr>
              <a:t> into climate action, advancing the Paris Agreement by accompanying real-world policy implementation and investments to help society learn faster than the climate is changing.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2E8E46-1B28-4BA6-AF75-D6A27B4F30B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85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A641-CD6C-496B-B034-4D03E6D851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E542DEE-39E5-4433-BDE1-5DEBEFE295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910BDB4-F643-4C76-AFB2-15C3B9488503}"/>
              </a:ext>
            </a:extLst>
          </p:cNvPr>
          <p:cNvSpPr>
            <a:spLocks noGrp="1"/>
          </p:cNvSpPr>
          <p:nvPr>
            <p:ph type="dt" sz="half" idx="10"/>
          </p:nvPr>
        </p:nvSpPr>
        <p:spPr/>
        <p:txBody>
          <a:bodyPr/>
          <a:lstStyle/>
          <a:p>
            <a:fld id="{3BE6C93B-D6BF-49B2-902A-B6AC558D157B}" type="datetimeFigureOut">
              <a:rPr lang="en-CA" smtClean="0">
                <a:solidFill>
                  <a:prstClr val="black">
                    <a:tint val="75000"/>
                  </a:prstClr>
                </a:solidFill>
              </a:rPr>
              <a:pPr/>
              <a:t>2019-01-30</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105C23B6-89C0-4D71-BAAD-D11780FDFC60}"/>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5C3C09CF-FA50-4967-B78D-E528629EB410}"/>
              </a:ext>
            </a:extLst>
          </p:cNvPr>
          <p:cNvSpPr>
            <a:spLocks noGrp="1"/>
          </p:cNvSpPr>
          <p:nvPr>
            <p:ph type="sldNum" sz="quarter" idx="12"/>
          </p:nvPr>
        </p:nvSpPr>
        <p:spPr/>
        <p:txBody>
          <a:bodyPr/>
          <a:lstStyle/>
          <a:p>
            <a:fld id="{C17DBE8D-8EA0-4965-89AE-1047002A2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3857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97B6-60A3-4365-93FA-DAAA05DA2A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ECC1890-34C7-47FC-875C-5F38064CC4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FB22A1-9EFD-48B1-866F-79617B178D21}"/>
              </a:ext>
            </a:extLst>
          </p:cNvPr>
          <p:cNvSpPr>
            <a:spLocks noGrp="1"/>
          </p:cNvSpPr>
          <p:nvPr>
            <p:ph type="dt" sz="half" idx="10"/>
          </p:nvPr>
        </p:nvSpPr>
        <p:spPr/>
        <p:txBody>
          <a:bodyPr/>
          <a:lstStyle/>
          <a:p>
            <a:fld id="{3BE6C93B-D6BF-49B2-902A-B6AC558D157B}" type="datetimeFigureOut">
              <a:rPr lang="en-CA" smtClean="0">
                <a:solidFill>
                  <a:prstClr val="black">
                    <a:tint val="75000"/>
                  </a:prstClr>
                </a:solidFill>
              </a:rPr>
              <a:pPr/>
              <a:t>2019-01-30</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F0A38B7E-8E7F-4A11-9E81-3729F4A9F757}"/>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EBC3BA18-5E4A-4D91-8E4B-04AC61AC3FAB}"/>
              </a:ext>
            </a:extLst>
          </p:cNvPr>
          <p:cNvSpPr>
            <a:spLocks noGrp="1"/>
          </p:cNvSpPr>
          <p:nvPr>
            <p:ph type="sldNum" sz="quarter" idx="12"/>
          </p:nvPr>
        </p:nvSpPr>
        <p:spPr/>
        <p:txBody>
          <a:bodyPr/>
          <a:lstStyle/>
          <a:p>
            <a:fld id="{C17DBE8D-8EA0-4965-89AE-1047002A2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9003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2DAA41-F7F1-4CF6-BEB4-2B43E20E28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549D8C-D21F-484B-8517-A14A62615D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6781A45-92B4-4DA0-B9BA-174AE66C1F0C}"/>
              </a:ext>
            </a:extLst>
          </p:cNvPr>
          <p:cNvSpPr>
            <a:spLocks noGrp="1"/>
          </p:cNvSpPr>
          <p:nvPr>
            <p:ph type="dt" sz="half" idx="10"/>
          </p:nvPr>
        </p:nvSpPr>
        <p:spPr/>
        <p:txBody>
          <a:bodyPr/>
          <a:lstStyle/>
          <a:p>
            <a:fld id="{3BE6C93B-D6BF-49B2-902A-B6AC558D157B}" type="datetimeFigureOut">
              <a:rPr lang="en-CA" smtClean="0">
                <a:solidFill>
                  <a:prstClr val="black">
                    <a:tint val="75000"/>
                  </a:prstClr>
                </a:solidFill>
              </a:rPr>
              <a:pPr/>
              <a:t>2019-01-30</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97F009A8-0693-4B51-BF2B-E583190A1586}"/>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B249F533-9166-4D86-B890-43E4F4ED58E2}"/>
              </a:ext>
            </a:extLst>
          </p:cNvPr>
          <p:cNvSpPr>
            <a:spLocks noGrp="1"/>
          </p:cNvSpPr>
          <p:nvPr>
            <p:ph type="sldNum" sz="quarter" idx="12"/>
          </p:nvPr>
        </p:nvSpPr>
        <p:spPr/>
        <p:txBody>
          <a:bodyPr/>
          <a:lstStyle/>
          <a:p>
            <a:fld id="{C17DBE8D-8EA0-4965-89AE-1047002A2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3669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E255-5ED8-4B02-BA34-9ACEA7F9E9E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DE7E243-EB54-4A46-848D-01CC916B86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E0A899C-C39E-47DC-8975-4833B81EACA7}"/>
              </a:ext>
            </a:extLst>
          </p:cNvPr>
          <p:cNvSpPr>
            <a:spLocks noGrp="1"/>
          </p:cNvSpPr>
          <p:nvPr>
            <p:ph type="dt" sz="half" idx="10"/>
          </p:nvPr>
        </p:nvSpPr>
        <p:spPr/>
        <p:txBody>
          <a:bodyPr/>
          <a:lstStyle/>
          <a:p>
            <a:fld id="{3BE6C93B-D6BF-49B2-902A-B6AC558D157B}" type="datetimeFigureOut">
              <a:rPr lang="en-CA" smtClean="0">
                <a:solidFill>
                  <a:prstClr val="black">
                    <a:tint val="75000"/>
                  </a:prstClr>
                </a:solidFill>
              </a:rPr>
              <a:pPr/>
              <a:t>2019-01-30</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85FEB07D-5B5B-4125-8F46-218454441C9D}"/>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07005BFE-DC74-4669-A1CB-063D9AA8C8C8}"/>
              </a:ext>
            </a:extLst>
          </p:cNvPr>
          <p:cNvSpPr>
            <a:spLocks noGrp="1"/>
          </p:cNvSpPr>
          <p:nvPr>
            <p:ph type="sldNum" sz="quarter" idx="12"/>
          </p:nvPr>
        </p:nvSpPr>
        <p:spPr/>
        <p:txBody>
          <a:bodyPr/>
          <a:lstStyle/>
          <a:p>
            <a:fld id="{C17DBE8D-8EA0-4965-89AE-1047002A2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5762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130B-4E2B-425C-9F50-9C37CAF21D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17AFAE8-59FC-4414-BEF8-337D86A500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ACFC67-D4E6-4D77-9D47-FE4FB92066A8}"/>
              </a:ext>
            </a:extLst>
          </p:cNvPr>
          <p:cNvSpPr>
            <a:spLocks noGrp="1"/>
          </p:cNvSpPr>
          <p:nvPr>
            <p:ph type="dt" sz="half" idx="10"/>
          </p:nvPr>
        </p:nvSpPr>
        <p:spPr/>
        <p:txBody>
          <a:bodyPr/>
          <a:lstStyle/>
          <a:p>
            <a:fld id="{3BE6C93B-D6BF-49B2-902A-B6AC558D157B}" type="datetimeFigureOut">
              <a:rPr lang="en-CA" smtClean="0">
                <a:solidFill>
                  <a:prstClr val="black">
                    <a:tint val="75000"/>
                  </a:prstClr>
                </a:solidFill>
              </a:rPr>
              <a:pPr/>
              <a:t>2019-01-30</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8C246EFB-3D1C-4250-BA1C-AC9D3EAA5205}"/>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4CB81566-0C59-4AC0-946A-2AC2324EA448}"/>
              </a:ext>
            </a:extLst>
          </p:cNvPr>
          <p:cNvSpPr>
            <a:spLocks noGrp="1"/>
          </p:cNvSpPr>
          <p:nvPr>
            <p:ph type="sldNum" sz="quarter" idx="12"/>
          </p:nvPr>
        </p:nvSpPr>
        <p:spPr/>
        <p:txBody>
          <a:bodyPr/>
          <a:lstStyle/>
          <a:p>
            <a:fld id="{C17DBE8D-8EA0-4965-89AE-1047002A2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2177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875B-6AB9-4947-93EB-A6A7AF2EAD8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99B568D-6F80-4B78-8C0B-688DBDABA3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5578D74-E474-4949-A692-0A92F7FC62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F0D44C2-E5B2-4AC7-B105-D8EB9FA0D49A}"/>
              </a:ext>
            </a:extLst>
          </p:cNvPr>
          <p:cNvSpPr>
            <a:spLocks noGrp="1"/>
          </p:cNvSpPr>
          <p:nvPr>
            <p:ph type="dt" sz="half" idx="10"/>
          </p:nvPr>
        </p:nvSpPr>
        <p:spPr/>
        <p:txBody>
          <a:bodyPr/>
          <a:lstStyle/>
          <a:p>
            <a:fld id="{3BE6C93B-D6BF-49B2-902A-B6AC558D157B}" type="datetimeFigureOut">
              <a:rPr lang="en-CA" smtClean="0">
                <a:solidFill>
                  <a:prstClr val="black">
                    <a:tint val="75000"/>
                  </a:prstClr>
                </a:solidFill>
              </a:rPr>
              <a:pPr/>
              <a:t>2019-01-30</a:t>
            </a:fld>
            <a:endParaRPr lang="en-CA">
              <a:solidFill>
                <a:prstClr val="black">
                  <a:tint val="75000"/>
                </a:prstClr>
              </a:solidFill>
            </a:endParaRPr>
          </a:p>
        </p:txBody>
      </p:sp>
      <p:sp>
        <p:nvSpPr>
          <p:cNvPr id="6" name="Footer Placeholder 5">
            <a:extLst>
              <a:ext uri="{FF2B5EF4-FFF2-40B4-BE49-F238E27FC236}">
                <a16:creationId xmlns:a16="http://schemas.microsoft.com/office/drawing/2014/main" id="{40DFFB99-4D9E-4774-A22E-D0067836F92D}"/>
              </a:ext>
            </a:extLst>
          </p:cNvPr>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a:extLst>
              <a:ext uri="{FF2B5EF4-FFF2-40B4-BE49-F238E27FC236}">
                <a16:creationId xmlns:a16="http://schemas.microsoft.com/office/drawing/2014/main" id="{BCE67297-1917-4C25-BAC6-3E4680366A3E}"/>
              </a:ext>
            </a:extLst>
          </p:cNvPr>
          <p:cNvSpPr>
            <a:spLocks noGrp="1"/>
          </p:cNvSpPr>
          <p:nvPr>
            <p:ph type="sldNum" sz="quarter" idx="12"/>
          </p:nvPr>
        </p:nvSpPr>
        <p:spPr/>
        <p:txBody>
          <a:bodyPr/>
          <a:lstStyle/>
          <a:p>
            <a:fld id="{C17DBE8D-8EA0-4965-89AE-1047002A2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0709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1286-BA17-475D-BA6F-BEA46A99AF7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11D328B-4DC3-4971-9DAA-9BE0E2CEBC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EDB90F-AA68-4A02-9CF1-2331E4EFA5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5A8641D-7FA1-46C1-936D-0B7D8994C8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BB1F4D-3194-4A86-A00A-DC8BF24076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AC79A0C-CAB8-4FB9-9FAC-DAD930E520B0}"/>
              </a:ext>
            </a:extLst>
          </p:cNvPr>
          <p:cNvSpPr>
            <a:spLocks noGrp="1"/>
          </p:cNvSpPr>
          <p:nvPr>
            <p:ph type="dt" sz="half" idx="10"/>
          </p:nvPr>
        </p:nvSpPr>
        <p:spPr/>
        <p:txBody>
          <a:bodyPr/>
          <a:lstStyle/>
          <a:p>
            <a:fld id="{3BE6C93B-D6BF-49B2-902A-B6AC558D157B}" type="datetimeFigureOut">
              <a:rPr lang="en-CA" smtClean="0">
                <a:solidFill>
                  <a:prstClr val="black">
                    <a:tint val="75000"/>
                  </a:prstClr>
                </a:solidFill>
              </a:rPr>
              <a:pPr/>
              <a:t>2019-01-30</a:t>
            </a:fld>
            <a:endParaRPr lang="en-CA">
              <a:solidFill>
                <a:prstClr val="black">
                  <a:tint val="75000"/>
                </a:prstClr>
              </a:solidFill>
            </a:endParaRPr>
          </a:p>
        </p:txBody>
      </p:sp>
      <p:sp>
        <p:nvSpPr>
          <p:cNvPr id="8" name="Footer Placeholder 7">
            <a:extLst>
              <a:ext uri="{FF2B5EF4-FFF2-40B4-BE49-F238E27FC236}">
                <a16:creationId xmlns:a16="http://schemas.microsoft.com/office/drawing/2014/main" id="{D8FCA6A5-D847-4F4A-B16C-439570EA00E7}"/>
              </a:ext>
            </a:extLst>
          </p:cNvPr>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a:extLst>
              <a:ext uri="{FF2B5EF4-FFF2-40B4-BE49-F238E27FC236}">
                <a16:creationId xmlns:a16="http://schemas.microsoft.com/office/drawing/2014/main" id="{B7ED6D1A-C1AA-43C1-948C-1C29DBBD7319}"/>
              </a:ext>
            </a:extLst>
          </p:cNvPr>
          <p:cNvSpPr>
            <a:spLocks noGrp="1"/>
          </p:cNvSpPr>
          <p:nvPr>
            <p:ph type="sldNum" sz="quarter" idx="12"/>
          </p:nvPr>
        </p:nvSpPr>
        <p:spPr/>
        <p:txBody>
          <a:bodyPr/>
          <a:lstStyle/>
          <a:p>
            <a:fld id="{C17DBE8D-8EA0-4965-89AE-1047002A2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4798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16CE-8BCF-490D-8A8C-86BE3B82581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C24A9A4-220C-4C96-8005-2501D756B61C}"/>
              </a:ext>
            </a:extLst>
          </p:cNvPr>
          <p:cNvSpPr>
            <a:spLocks noGrp="1"/>
          </p:cNvSpPr>
          <p:nvPr>
            <p:ph type="dt" sz="half" idx="10"/>
          </p:nvPr>
        </p:nvSpPr>
        <p:spPr/>
        <p:txBody>
          <a:bodyPr/>
          <a:lstStyle/>
          <a:p>
            <a:fld id="{3BE6C93B-D6BF-49B2-902A-B6AC558D157B}" type="datetimeFigureOut">
              <a:rPr lang="en-CA" smtClean="0">
                <a:solidFill>
                  <a:prstClr val="black">
                    <a:tint val="75000"/>
                  </a:prstClr>
                </a:solidFill>
              </a:rPr>
              <a:pPr/>
              <a:t>2019-01-30</a:t>
            </a:fld>
            <a:endParaRPr lang="en-CA">
              <a:solidFill>
                <a:prstClr val="black">
                  <a:tint val="75000"/>
                </a:prstClr>
              </a:solidFill>
            </a:endParaRPr>
          </a:p>
        </p:txBody>
      </p:sp>
      <p:sp>
        <p:nvSpPr>
          <p:cNvPr id="4" name="Footer Placeholder 3">
            <a:extLst>
              <a:ext uri="{FF2B5EF4-FFF2-40B4-BE49-F238E27FC236}">
                <a16:creationId xmlns:a16="http://schemas.microsoft.com/office/drawing/2014/main" id="{8A481E11-DE13-4D91-8529-8409D258C439}"/>
              </a:ext>
            </a:extLst>
          </p:cNvPr>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a:extLst>
              <a:ext uri="{FF2B5EF4-FFF2-40B4-BE49-F238E27FC236}">
                <a16:creationId xmlns:a16="http://schemas.microsoft.com/office/drawing/2014/main" id="{5E38A0EC-1510-470D-94C2-458EA9289109}"/>
              </a:ext>
            </a:extLst>
          </p:cNvPr>
          <p:cNvSpPr>
            <a:spLocks noGrp="1"/>
          </p:cNvSpPr>
          <p:nvPr>
            <p:ph type="sldNum" sz="quarter" idx="12"/>
          </p:nvPr>
        </p:nvSpPr>
        <p:spPr/>
        <p:txBody>
          <a:bodyPr/>
          <a:lstStyle/>
          <a:p>
            <a:fld id="{C17DBE8D-8EA0-4965-89AE-1047002A2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7111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756D39-BED1-484D-8F12-2D7421E0FD9C}"/>
              </a:ext>
            </a:extLst>
          </p:cNvPr>
          <p:cNvSpPr>
            <a:spLocks noGrp="1"/>
          </p:cNvSpPr>
          <p:nvPr>
            <p:ph type="dt" sz="half" idx="10"/>
          </p:nvPr>
        </p:nvSpPr>
        <p:spPr/>
        <p:txBody>
          <a:bodyPr/>
          <a:lstStyle/>
          <a:p>
            <a:fld id="{3BE6C93B-D6BF-49B2-902A-B6AC558D157B}" type="datetimeFigureOut">
              <a:rPr lang="en-CA" smtClean="0">
                <a:solidFill>
                  <a:prstClr val="black">
                    <a:tint val="75000"/>
                  </a:prstClr>
                </a:solidFill>
              </a:rPr>
              <a:pPr/>
              <a:t>2019-01-30</a:t>
            </a:fld>
            <a:endParaRPr lang="en-CA">
              <a:solidFill>
                <a:prstClr val="black">
                  <a:tint val="75000"/>
                </a:prstClr>
              </a:solidFill>
            </a:endParaRPr>
          </a:p>
        </p:txBody>
      </p:sp>
      <p:sp>
        <p:nvSpPr>
          <p:cNvPr id="3" name="Footer Placeholder 2">
            <a:extLst>
              <a:ext uri="{FF2B5EF4-FFF2-40B4-BE49-F238E27FC236}">
                <a16:creationId xmlns:a16="http://schemas.microsoft.com/office/drawing/2014/main" id="{766BB4D5-597F-424D-AEF1-496284FB7CA2}"/>
              </a:ext>
            </a:extLst>
          </p:cNvPr>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a:extLst>
              <a:ext uri="{FF2B5EF4-FFF2-40B4-BE49-F238E27FC236}">
                <a16:creationId xmlns:a16="http://schemas.microsoft.com/office/drawing/2014/main" id="{C16C8F96-0101-4CA8-814D-4438F5EF0ABC}"/>
              </a:ext>
            </a:extLst>
          </p:cNvPr>
          <p:cNvSpPr>
            <a:spLocks noGrp="1"/>
          </p:cNvSpPr>
          <p:nvPr>
            <p:ph type="sldNum" sz="quarter" idx="12"/>
          </p:nvPr>
        </p:nvSpPr>
        <p:spPr/>
        <p:txBody>
          <a:bodyPr/>
          <a:lstStyle/>
          <a:p>
            <a:fld id="{C17DBE8D-8EA0-4965-89AE-1047002A2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7668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9137-F34D-4F8F-9E5B-FAC8C6CAF1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E9B26C8-4FAA-4F7A-8549-EF993BD889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AEC8BFF-B1E8-4E1B-AC14-A0ED7692C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E77EE8-F81E-4679-8853-3781EC83D25A}"/>
              </a:ext>
            </a:extLst>
          </p:cNvPr>
          <p:cNvSpPr>
            <a:spLocks noGrp="1"/>
          </p:cNvSpPr>
          <p:nvPr>
            <p:ph type="dt" sz="half" idx="10"/>
          </p:nvPr>
        </p:nvSpPr>
        <p:spPr/>
        <p:txBody>
          <a:bodyPr/>
          <a:lstStyle/>
          <a:p>
            <a:fld id="{3BE6C93B-D6BF-49B2-902A-B6AC558D157B}" type="datetimeFigureOut">
              <a:rPr lang="en-CA" smtClean="0">
                <a:solidFill>
                  <a:prstClr val="black">
                    <a:tint val="75000"/>
                  </a:prstClr>
                </a:solidFill>
              </a:rPr>
              <a:pPr/>
              <a:t>2019-01-30</a:t>
            </a:fld>
            <a:endParaRPr lang="en-CA">
              <a:solidFill>
                <a:prstClr val="black">
                  <a:tint val="75000"/>
                </a:prstClr>
              </a:solidFill>
            </a:endParaRPr>
          </a:p>
        </p:txBody>
      </p:sp>
      <p:sp>
        <p:nvSpPr>
          <p:cNvPr id="6" name="Footer Placeholder 5">
            <a:extLst>
              <a:ext uri="{FF2B5EF4-FFF2-40B4-BE49-F238E27FC236}">
                <a16:creationId xmlns:a16="http://schemas.microsoft.com/office/drawing/2014/main" id="{14125D94-3EB0-4F78-B1F9-201A8441988A}"/>
              </a:ext>
            </a:extLst>
          </p:cNvPr>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a:extLst>
              <a:ext uri="{FF2B5EF4-FFF2-40B4-BE49-F238E27FC236}">
                <a16:creationId xmlns:a16="http://schemas.microsoft.com/office/drawing/2014/main" id="{C2D0E9E2-3897-45CF-BC15-7900D81AD5C7}"/>
              </a:ext>
            </a:extLst>
          </p:cNvPr>
          <p:cNvSpPr>
            <a:spLocks noGrp="1"/>
          </p:cNvSpPr>
          <p:nvPr>
            <p:ph type="sldNum" sz="quarter" idx="12"/>
          </p:nvPr>
        </p:nvSpPr>
        <p:spPr/>
        <p:txBody>
          <a:bodyPr/>
          <a:lstStyle/>
          <a:p>
            <a:fld id="{C17DBE8D-8EA0-4965-89AE-1047002A2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359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5390-FF78-467F-8544-E25DD594F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851551A-910C-4BE9-969C-5A51B96405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5DAEAC6-99A6-43A5-B68C-AFD52F8B23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9D1349-9223-474A-BF71-756C851A8C27}"/>
              </a:ext>
            </a:extLst>
          </p:cNvPr>
          <p:cNvSpPr>
            <a:spLocks noGrp="1"/>
          </p:cNvSpPr>
          <p:nvPr>
            <p:ph type="dt" sz="half" idx="10"/>
          </p:nvPr>
        </p:nvSpPr>
        <p:spPr/>
        <p:txBody>
          <a:bodyPr/>
          <a:lstStyle/>
          <a:p>
            <a:fld id="{3BE6C93B-D6BF-49B2-902A-B6AC558D157B}" type="datetimeFigureOut">
              <a:rPr lang="en-CA" smtClean="0">
                <a:solidFill>
                  <a:prstClr val="black">
                    <a:tint val="75000"/>
                  </a:prstClr>
                </a:solidFill>
              </a:rPr>
              <a:pPr/>
              <a:t>2019-01-30</a:t>
            </a:fld>
            <a:endParaRPr lang="en-CA">
              <a:solidFill>
                <a:prstClr val="black">
                  <a:tint val="75000"/>
                </a:prstClr>
              </a:solidFill>
            </a:endParaRPr>
          </a:p>
        </p:txBody>
      </p:sp>
      <p:sp>
        <p:nvSpPr>
          <p:cNvPr id="6" name="Footer Placeholder 5">
            <a:extLst>
              <a:ext uri="{FF2B5EF4-FFF2-40B4-BE49-F238E27FC236}">
                <a16:creationId xmlns:a16="http://schemas.microsoft.com/office/drawing/2014/main" id="{06D2AEE8-6543-4598-9226-4C42DEFFDB59}"/>
              </a:ext>
            </a:extLst>
          </p:cNvPr>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a:extLst>
              <a:ext uri="{FF2B5EF4-FFF2-40B4-BE49-F238E27FC236}">
                <a16:creationId xmlns:a16="http://schemas.microsoft.com/office/drawing/2014/main" id="{9820BDEF-52FD-439A-B4A9-5755ED664C1D}"/>
              </a:ext>
            </a:extLst>
          </p:cNvPr>
          <p:cNvSpPr>
            <a:spLocks noGrp="1"/>
          </p:cNvSpPr>
          <p:nvPr>
            <p:ph type="sldNum" sz="quarter" idx="12"/>
          </p:nvPr>
        </p:nvSpPr>
        <p:spPr/>
        <p:txBody>
          <a:bodyPr/>
          <a:lstStyle/>
          <a:p>
            <a:fld id="{C17DBE8D-8EA0-4965-89AE-1047002A2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383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C94C5-665A-47A6-941C-F19E622CF2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95FE7C9-807C-40FD-A707-0AA1BCB89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2790072-7D01-4652-BB07-6749EC2259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BE6C93B-D6BF-49B2-902A-B6AC558D157B}" type="datetimeFigureOut">
              <a:rPr lang="en-CA" smtClean="0">
                <a:solidFill>
                  <a:prstClr val="black">
                    <a:tint val="75000"/>
                  </a:prstClr>
                </a:solidFill>
              </a:rPr>
              <a:pPr defTabSz="914400"/>
              <a:t>2019-01-30</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E8748C31-50CF-461A-8704-EA12C7C67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DAFB3CED-AD32-42A2-84E4-D3C6A8D649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17DBE8D-8EA0-4965-89AE-1047002A21CC}" type="slidenum">
              <a:rPr lang="en-CA" smtClean="0">
                <a:solidFill>
                  <a:prstClr val="black">
                    <a:tint val="75000"/>
                  </a:prstClr>
                </a:solidFill>
              </a:rPr>
              <a:pPr defTabSz="914400"/>
              <a:t>‹#›</a:t>
            </a:fld>
            <a:endParaRPr lang="en-CA">
              <a:solidFill>
                <a:prstClr val="black">
                  <a:tint val="75000"/>
                </a:prstClr>
              </a:solidFill>
            </a:endParaRPr>
          </a:p>
        </p:txBody>
      </p:sp>
    </p:spTree>
    <p:extLst>
      <p:ext uri="{BB962C8B-B14F-4D97-AF65-F5344CB8AC3E}">
        <p14:creationId xmlns:p14="http://schemas.microsoft.com/office/powerpoint/2010/main" val="3215009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BCAA00-095F-47A0-84F0-12E34FC479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47322" y="32658"/>
            <a:ext cx="9697356" cy="6857999"/>
          </a:xfrm>
          <a:prstGeom prst="rect">
            <a:avLst/>
          </a:prstGeom>
        </p:spPr>
      </p:pic>
      <p:pic>
        <p:nvPicPr>
          <p:cNvPr id="3" name="Picture 2">
            <a:extLst>
              <a:ext uri="{FF2B5EF4-FFF2-40B4-BE49-F238E27FC236}">
                <a16:creationId xmlns:a16="http://schemas.microsoft.com/office/drawing/2014/main" id="{93EC1519-12FC-491B-8939-4F54BE63F6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34300" y="0"/>
            <a:ext cx="3048000" cy="1223907"/>
          </a:xfrm>
          <a:prstGeom prst="rect">
            <a:avLst/>
          </a:prstGeom>
        </p:spPr>
      </p:pic>
    </p:spTree>
    <p:extLst>
      <p:ext uri="{BB962C8B-B14F-4D97-AF65-F5344CB8AC3E}">
        <p14:creationId xmlns:p14="http://schemas.microsoft.com/office/powerpoint/2010/main" val="395966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D2FEA4-56C8-43B6-9708-341ADA010E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370"/>
            <a:ext cx="12192000" cy="6862370"/>
          </a:xfrm>
          <a:prstGeom prst="rect">
            <a:avLst/>
          </a:prstGeom>
        </p:spPr>
      </p:pic>
      <p:pic>
        <p:nvPicPr>
          <p:cNvPr id="3" name="Picture 2">
            <a:extLst>
              <a:ext uri="{FF2B5EF4-FFF2-40B4-BE49-F238E27FC236}">
                <a16:creationId xmlns:a16="http://schemas.microsoft.com/office/drawing/2014/main" id="{E0D68A1C-1CA5-481D-922D-A651B89525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28"/>
          <a:stretch/>
        </p:blipFill>
        <p:spPr>
          <a:xfrm>
            <a:off x="8591550" y="5798836"/>
            <a:ext cx="3352800" cy="1059164"/>
          </a:xfrm>
          <a:prstGeom prst="rect">
            <a:avLst/>
          </a:prstGeom>
        </p:spPr>
      </p:pic>
    </p:spTree>
    <p:extLst>
      <p:ext uri="{BB962C8B-B14F-4D97-AF65-F5344CB8AC3E}">
        <p14:creationId xmlns:p14="http://schemas.microsoft.com/office/powerpoint/2010/main" val="8789307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Words>
  <Application>Microsoft Macintosh PowerPoint</Application>
  <PresentationFormat>Widescreen</PresentationFormat>
  <Paragraphs>15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1_Office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Husic, Diane</dc:creator>
  <cp:lastModifiedBy>Husic, Diane</cp:lastModifiedBy>
  <cp:revision>2</cp:revision>
  <dcterms:created xsi:type="dcterms:W3CDTF">2019-01-30T15:06:54Z</dcterms:created>
  <dcterms:modified xsi:type="dcterms:W3CDTF">2019-01-30T15:08:44Z</dcterms:modified>
</cp:coreProperties>
</file>