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Default Extension="png" ContentType="image/png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28" r:id="rId2"/>
    <p:sldMasterId id="2147483840" r:id="rId3"/>
  </p:sldMasterIdLst>
  <p:notesMasterIdLst>
    <p:notesMasterId r:id="rId23"/>
  </p:notesMasterIdLst>
  <p:handoutMasterIdLst>
    <p:handoutMasterId r:id="rId24"/>
  </p:handoutMasterIdLst>
  <p:sldIdLst>
    <p:sldId id="274" r:id="rId4"/>
    <p:sldId id="275" r:id="rId5"/>
    <p:sldId id="257" r:id="rId6"/>
    <p:sldId id="267" r:id="rId7"/>
    <p:sldId id="291" r:id="rId8"/>
    <p:sldId id="292" r:id="rId9"/>
    <p:sldId id="293" r:id="rId10"/>
    <p:sldId id="266" r:id="rId11"/>
    <p:sldId id="282" r:id="rId12"/>
    <p:sldId id="283" r:id="rId13"/>
    <p:sldId id="290" r:id="rId14"/>
    <p:sldId id="268" r:id="rId15"/>
    <p:sldId id="294" r:id="rId16"/>
    <p:sldId id="277" r:id="rId17"/>
    <p:sldId id="278" r:id="rId18"/>
    <p:sldId id="258" r:id="rId19"/>
    <p:sldId id="271" r:id="rId20"/>
    <p:sldId id="272" r:id="rId21"/>
    <p:sldId id="280" r:id="rId22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22B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69124" autoAdjust="0"/>
  </p:normalViewPr>
  <p:slideViewPr>
    <p:cSldViewPr>
      <p:cViewPr>
        <p:scale>
          <a:sx n="81" d="100"/>
          <a:sy n="81" d="100"/>
        </p:scale>
        <p:origin x="-750" y="-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image" Target="../media/image5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56D84-3F5D-4D11-9EEC-74181FA034B3}" type="doc">
      <dgm:prSet loTypeId="urn:microsoft.com/office/officeart/2008/layout/AscendingPictureAccentProcess" loCatId="process" qsTypeId="urn:microsoft.com/office/officeart/2005/8/quickstyle/simple4" qsCatId="simple" csTypeId="urn:microsoft.com/office/officeart/2005/8/colors/accent1_2" csCatId="accent1" phldr="1"/>
      <dgm:spPr/>
    </dgm:pt>
    <dgm:pt modelId="{75FB28DD-42BD-45E1-BC65-A0B707308BBB}">
      <dgm:prSet phldrT="[Text]" custT="1"/>
      <dgm:spPr/>
      <dgm:t>
        <a:bodyPr/>
        <a:lstStyle/>
        <a:p>
          <a:r>
            <a:rPr lang="en-GB" sz="2000" dirty="0" smtClean="0"/>
            <a:t>Ludivine </a:t>
          </a:r>
          <a:r>
            <a:rPr lang="en-GB" sz="2000" dirty="0" err="1" smtClean="0"/>
            <a:t>Tamiotti</a:t>
          </a:r>
          <a:endParaRPr lang="en-GB" sz="2000" dirty="0" smtClean="0"/>
        </a:p>
        <a:p>
          <a:r>
            <a:rPr lang="en-GB" sz="2000" dirty="0" smtClean="0"/>
            <a:t>Counsellor, </a:t>
          </a:r>
          <a:br>
            <a:rPr lang="en-GB" sz="2000" dirty="0" smtClean="0"/>
          </a:br>
          <a:r>
            <a:rPr lang="en-GB" sz="2000" dirty="0" smtClean="0"/>
            <a:t>WTO Trade and Environment Division,</a:t>
          </a:r>
        </a:p>
        <a:p>
          <a:r>
            <a:rPr lang="en-GB" sz="2000" dirty="0" smtClean="0"/>
            <a:t>Ludivine.tamiotti@wto.org</a:t>
          </a:r>
          <a:endParaRPr lang="en-GB" sz="2000" dirty="0"/>
        </a:p>
      </dgm:t>
    </dgm:pt>
    <dgm:pt modelId="{8EC8ECAE-BD03-4C43-9277-4D87093B8699}" type="parTrans" cxnId="{50B7A905-32B5-47AE-9F03-F0B017E9463A}">
      <dgm:prSet/>
      <dgm:spPr/>
      <dgm:t>
        <a:bodyPr/>
        <a:lstStyle/>
        <a:p>
          <a:endParaRPr lang="en-GB"/>
        </a:p>
      </dgm:t>
    </dgm:pt>
    <dgm:pt modelId="{C53807EB-1665-4698-820D-3ED22391DBF1}" type="sibTrans" cxnId="{50B7A905-32B5-47AE-9F03-F0B017E9463A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  <dgm:t>
        <a:bodyPr/>
        <a:lstStyle/>
        <a:p>
          <a:endParaRPr lang="en-GB"/>
        </a:p>
      </dgm:t>
    </dgm:pt>
    <dgm:pt modelId="{B3E748CE-34CB-456E-8347-47BEE0B7B699}" type="pres">
      <dgm:prSet presAssocID="{B4156D84-3F5D-4D11-9EEC-74181FA034B3}" presName="Name0" presStyleCnt="0">
        <dgm:presLayoutVars>
          <dgm:chMax val="7"/>
          <dgm:chPref val="7"/>
          <dgm:dir/>
        </dgm:presLayoutVars>
      </dgm:prSet>
      <dgm:spPr/>
    </dgm:pt>
    <dgm:pt modelId="{D5395A45-E8FF-44FF-B9B3-2FF124F17DA2}" type="pres">
      <dgm:prSet presAssocID="{75FB28DD-42BD-45E1-BC65-A0B707308BBB}" presName="parTx1" presStyleLbl="node1" presStyleIdx="0" presStyleCnt="1" custScaleY="115952" custLinFactNeighborX="6081" custLinFactNeighborY="-57430"/>
      <dgm:spPr/>
      <dgm:t>
        <a:bodyPr/>
        <a:lstStyle/>
        <a:p>
          <a:endParaRPr lang="en-GB"/>
        </a:p>
      </dgm:t>
    </dgm:pt>
    <dgm:pt modelId="{C32345CA-7F1D-4F72-BE58-F6DABF7B9A6C}" type="pres">
      <dgm:prSet presAssocID="{C53807EB-1665-4698-820D-3ED22391DBF1}" presName="picture1" presStyleCnt="0"/>
      <dgm:spPr/>
    </dgm:pt>
    <dgm:pt modelId="{D2C3E93F-38AC-4D54-9161-1A7AA0C0D285}" type="pres">
      <dgm:prSet presAssocID="{C53807EB-1665-4698-820D-3ED22391DBF1}" presName="imageRepeatNode" presStyleLbl="fgImgPlace1" presStyleIdx="0" presStyleCnt="1" custScaleX="106759" custScaleY="94062" custLinFactNeighborX="-30156" custLinFactNeighborY="-16911"/>
      <dgm:spPr/>
      <dgm:t>
        <a:bodyPr/>
        <a:lstStyle/>
        <a:p>
          <a:endParaRPr lang="en-GB"/>
        </a:p>
      </dgm:t>
    </dgm:pt>
  </dgm:ptLst>
  <dgm:cxnLst>
    <dgm:cxn modelId="{50B7A905-32B5-47AE-9F03-F0B017E9463A}" srcId="{B4156D84-3F5D-4D11-9EEC-74181FA034B3}" destId="{75FB28DD-42BD-45E1-BC65-A0B707308BBB}" srcOrd="0" destOrd="0" parTransId="{8EC8ECAE-BD03-4C43-9277-4D87093B8699}" sibTransId="{C53807EB-1665-4698-820D-3ED22391DBF1}"/>
    <dgm:cxn modelId="{227C1123-9BEF-4AEC-9D1A-CA475B642CEE}" type="presOf" srcId="{B4156D84-3F5D-4D11-9EEC-74181FA034B3}" destId="{B3E748CE-34CB-456E-8347-47BEE0B7B699}" srcOrd="0" destOrd="0" presId="urn:microsoft.com/office/officeart/2008/layout/AscendingPictureAccentProcess"/>
    <dgm:cxn modelId="{C912492F-4F63-40A2-9118-938F96F02E9A}" type="presOf" srcId="{C53807EB-1665-4698-820D-3ED22391DBF1}" destId="{D2C3E93F-38AC-4D54-9161-1A7AA0C0D285}" srcOrd="0" destOrd="0" presId="urn:microsoft.com/office/officeart/2008/layout/AscendingPictureAccentProcess"/>
    <dgm:cxn modelId="{AA1B6B3B-B272-48C5-93BD-E63EDDD41F77}" type="presOf" srcId="{75FB28DD-42BD-45E1-BC65-A0B707308BBB}" destId="{D5395A45-E8FF-44FF-B9B3-2FF124F17DA2}" srcOrd="0" destOrd="0" presId="urn:microsoft.com/office/officeart/2008/layout/AscendingPictureAccentProcess"/>
    <dgm:cxn modelId="{1378C0D9-0401-4E3A-9EE4-11D2DF55DF09}" type="presParOf" srcId="{B3E748CE-34CB-456E-8347-47BEE0B7B699}" destId="{D5395A45-E8FF-44FF-B9B3-2FF124F17DA2}" srcOrd="0" destOrd="0" presId="urn:microsoft.com/office/officeart/2008/layout/AscendingPictureAccentProcess"/>
    <dgm:cxn modelId="{5C01EA95-ECC0-4E9A-8AF9-11D7FDFBA2D2}" type="presParOf" srcId="{B3E748CE-34CB-456E-8347-47BEE0B7B699}" destId="{C32345CA-7F1D-4F72-BE58-F6DABF7B9A6C}" srcOrd="1" destOrd="0" presId="urn:microsoft.com/office/officeart/2008/layout/AscendingPictureAccentProcess"/>
    <dgm:cxn modelId="{4AEEDB7D-7C3F-4EED-BA2C-7B1CF55CBDA5}" type="presParOf" srcId="{C32345CA-7F1D-4F72-BE58-F6DABF7B9A6C}" destId="{D2C3E93F-38AC-4D54-9161-1A7AA0C0D28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D4C5E-FC52-4F80-B757-EE285B54CD4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1158B7-4FF2-493C-A684-DA117127C580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2000" dirty="0" smtClean="0"/>
            <a:t>Objectives</a:t>
          </a:r>
          <a:endParaRPr lang="en-GB" sz="2000" dirty="0"/>
        </a:p>
      </dgm:t>
    </dgm:pt>
    <dgm:pt modelId="{E7959B5A-82C5-4FF6-AD4D-24EE24699FDA}" type="parTrans" cxnId="{EEDD4A3D-10AB-4FC4-BE39-AE8BE094ACD4}">
      <dgm:prSet/>
      <dgm:spPr/>
      <dgm:t>
        <a:bodyPr/>
        <a:lstStyle/>
        <a:p>
          <a:endParaRPr lang="en-GB"/>
        </a:p>
      </dgm:t>
    </dgm:pt>
    <dgm:pt modelId="{8914C663-54DA-4198-8CCB-3C882FE7CFF8}" type="sibTrans" cxnId="{EEDD4A3D-10AB-4FC4-BE39-AE8BE094ACD4}">
      <dgm:prSet/>
      <dgm:spPr/>
      <dgm:t>
        <a:bodyPr/>
        <a:lstStyle/>
        <a:p>
          <a:endParaRPr lang="en-GB"/>
        </a:p>
      </dgm:t>
    </dgm:pt>
    <dgm:pt modelId="{1FFF3403-F02B-4342-84B1-7EF68F4021C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1800" dirty="0" smtClean="0"/>
            <a:t>Rules</a:t>
          </a:r>
          <a:endParaRPr lang="en-GB" sz="1800" dirty="0"/>
        </a:p>
      </dgm:t>
    </dgm:pt>
    <dgm:pt modelId="{C8429992-E7C2-4295-B958-0B6EDF29CB86}" type="parTrans" cxnId="{75FF491D-68BD-450E-85AE-CFB9D929500B}">
      <dgm:prSet/>
      <dgm:spPr/>
      <dgm:t>
        <a:bodyPr/>
        <a:lstStyle/>
        <a:p>
          <a:endParaRPr lang="en-GB"/>
        </a:p>
      </dgm:t>
    </dgm:pt>
    <dgm:pt modelId="{4A38048A-519C-454D-9D2E-639E8D93DDDC}" type="sibTrans" cxnId="{75FF491D-68BD-450E-85AE-CFB9D929500B}">
      <dgm:prSet/>
      <dgm:spPr>
        <a:solidFill>
          <a:schemeClr val="accent3"/>
        </a:solidFill>
      </dgm:spPr>
      <dgm:t>
        <a:bodyPr/>
        <a:lstStyle/>
        <a:p>
          <a:endParaRPr lang="en-GB"/>
        </a:p>
      </dgm:t>
    </dgm:pt>
    <dgm:pt modelId="{A5DFAED4-F28F-42FE-9249-C0F982426E7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1800" dirty="0" smtClean="0"/>
            <a:t>Institutions and monitoring</a:t>
          </a:r>
          <a:endParaRPr lang="en-GB" sz="1800" dirty="0"/>
        </a:p>
      </dgm:t>
    </dgm:pt>
    <dgm:pt modelId="{278F6716-2715-4A69-872D-11D3213B9752}" type="parTrans" cxnId="{CE04DBEC-4A1C-4E27-A109-DD99FF2C332D}">
      <dgm:prSet/>
      <dgm:spPr/>
      <dgm:t>
        <a:bodyPr/>
        <a:lstStyle/>
        <a:p>
          <a:endParaRPr lang="en-GB"/>
        </a:p>
      </dgm:t>
    </dgm:pt>
    <dgm:pt modelId="{9335438B-8AF9-4EFD-980E-819A4A01ED92}" type="sibTrans" cxnId="{CE04DBEC-4A1C-4E27-A109-DD99FF2C332D}">
      <dgm:prSet/>
      <dgm:spPr>
        <a:solidFill>
          <a:schemeClr val="accent3"/>
        </a:solidFill>
      </dgm:spPr>
      <dgm:t>
        <a:bodyPr/>
        <a:lstStyle/>
        <a:p>
          <a:endParaRPr lang="en-GB"/>
        </a:p>
      </dgm:t>
    </dgm:pt>
    <dgm:pt modelId="{422D8195-A08B-41C2-ABD3-7459CCD6BDBC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1800" dirty="0" smtClean="0"/>
            <a:t>Enforcement</a:t>
          </a:r>
          <a:endParaRPr lang="en-GB" sz="1800" dirty="0"/>
        </a:p>
      </dgm:t>
    </dgm:pt>
    <dgm:pt modelId="{BD37DB1F-8786-40B3-B873-4C72021F212A}" type="parTrans" cxnId="{6A3FF04D-EDD1-4031-B68F-19909ACE904B}">
      <dgm:prSet/>
      <dgm:spPr/>
      <dgm:t>
        <a:bodyPr/>
        <a:lstStyle/>
        <a:p>
          <a:endParaRPr lang="en-GB"/>
        </a:p>
      </dgm:t>
    </dgm:pt>
    <dgm:pt modelId="{0214CD5C-07B2-41AE-9627-6AA9ED64468B}" type="sibTrans" cxnId="{6A3FF04D-EDD1-4031-B68F-19909ACE904B}">
      <dgm:prSet/>
      <dgm:spPr>
        <a:solidFill>
          <a:schemeClr val="accent3"/>
        </a:solidFill>
      </dgm:spPr>
      <dgm:t>
        <a:bodyPr/>
        <a:lstStyle/>
        <a:p>
          <a:endParaRPr lang="en-GB"/>
        </a:p>
      </dgm:t>
    </dgm:pt>
    <dgm:pt modelId="{5D07FD0A-B864-4085-AAE2-3FBBC01735B2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GB" sz="1800" dirty="0" smtClean="0"/>
            <a:t>Trade opening</a:t>
          </a:r>
          <a:endParaRPr lang="en-GB" sz="1800" dirty="0"/>
        </a:p>
      </dgm:t>
    </dgm:pt>
    <dgm:pt modelId="{967E6DCB-0E41-415D-B080-CFC299A1F3A6}" type="parTrans" cxnId="{494CBB86-F851-4541-8038-9A5FA095D4A0}">
      <dgm:prSet/>
      <dgm:spPr/>
      <dgm:t>
        <a:bodyPr/>
        <a:lstStyle/>
        <a:p>
          <a:endParaRPr lang="en-GB"/>
        </a:p>
      </dgm:t>
    </dgm:pt>
    <dgm:pt modelId="{44BFD088-76E7-4EEA-BA98-CABCA0C7AD79}" type="sibTrans" cxnId="{494CBB86-F851-4541-8038-9A5FA095D4A0}">
      <dgm:prSet/>
      <dgm:spPr>
        <a:solidFill>
          <a:schemeClr val="accent3"/>
        </a:solidFill>
      </dgm:spPr>
      <dgm:t>
        <a:bodyPr/>
        <a:lstStyle/>
        <a:p>
          <a:endParaRPr lang="en-GB"/>
        </a:p>
      </dgm:t>
    </dgm:pt>
    <dgm:pt modelId="{18B3C2F3-EE2D-46B5-8521-3096844418A6}" type="pres">
      <dgm:prSet presAssocID="{60ED4C5E-FC52-4F80-B757-EE285B54CD4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278BED8-ADD0-4309-AC08-5174AAA3CC85}" type="pres">
      <dgm:prSet presAssocID="{AF1158B7-4FF2-493C-A684-DA117127C580}" presName="centerShape" presStyleLbl="node0" presStyleIdx="0" presStyleCnt="1" custScaleX="96377" custScaleY="50447" custLinFactNeighborX="3274" custLinFactNeighborY="-390"/>
      <dgm:spPr/>
      <dgm:t>
        <a:bodyPr/>
        <a:lstStyle/>
        <a:p>
          <a:endParaRPr lang="en-GB"/>
        </a:p>
      </dgm:t>
    </dgm:pt>
    <dgm:pt modelId="{2C18C8C8-7793-4DFB-8042-801156BCE12D}" type="pres">
      <dgm:prSet presAssocID="{1FFF3403-F02B-4342-84B1-7EF68F4021C4}" presName="node" presStyleLbl="node1" presStyleIdx="0" presStyleCnt="4" custScaleX="138589" custScaleY="135312" custRadScaleRad="87560" custRadScaleInc="69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251BE3-67CD-47E2-A555-0EC66717E2FF}" type="pres">
      <dgm:prSet presAssocID="{1FFF3403-F02B-4342-84B1-7EF68F4021C4}" presName="dummy" presStyleCnt="0"/>
      <dgm:spPr/>
    </dgm:pt>
    <dgm:pt modelId="{3EA02F0E-4727-4264-AFB2-7ACDE0EAE120}" type="pres">
      <dgm:prSet presAssocID="{4A38048A-519C-454D-9D2E-639E8D93DDD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57C78E43-AA91-46A3-93E3-1246947BA5F8}" type="pres">
      <dgm:prSet presAssocID="{A5DFAED4-F28F-42FE-9249-C0F982426E7D}" presName="node" presStyleLbl="node1" presStyleIdx="1" presStyleCnt="4" custScaleX="144412" custScaleY="133330" custRadScaleRad="111374" custRadScaleInc="-19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5A4C93-155E-4F8F-AEE6-34F619C34761}" type="pres">
      <dgm:prSet presAssocID="{A5DFAED4-F28F-42FE-9249-C0F982426E7D}" presName="dummy" presStyleCnt="0"/>
      <dgm:spPr/>
    </dgm:pt>
    <dgm:pt modelId="{821168D9-162B-4FEA-8BBC-7C67FE5732BB}" type="pres">
      <dgm:prSet presAssocID="{9335438B-8AF9-4EFD-980E-819A4A01ED92}" presName="sibTrans" presStyleLbl="sibTrans2D1" presStyleIdx="1" presStyleCnt="4"/>
      <dgm:spPr/>
      <dgm:t>
        <a:bodyPr/>
        <a:lstStyle/>
        <a:p>
          <a:endParaRPr lang="en-GB"/>
        </a:p>
      </dgm:t>
    </dgm:pt>
    <dgm:pt modelId="{4A734762-EDA5-44DF-BE4D-7FD54FB03460}" type="pres">
      <dgm:prSet presAssocID="{422D8195-A08B-41C2-ABD3-7459CCD6BDBC}" presName="node" presStyleLbl="node1" presStyleIdx="2" presStyleCnt="4" custScaleX="140048" custScaleY="126648" custRadScaleRad="868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BBA8AE-282E-4595-85EA-7DA60AC92B4D}" type="pres">
      <dgm:prSet presAssocID="{422D8195-A08B-41C2-ABD3-7459CCD6BDBC}" presName="dummy" presStyleCnt="0"/>
      <dgm:spPr/>
    </dgm:pt>
    <dgm:pt modelId="{0B52E6A8-F6CE-4DDE-977F-F1269AE2C4FC}" type="pres">
      <dgm:prSet presAssocID="{0214CD5C-07B2-41AE-9627-6AA9ED64468B}" presName="sibTrans" presStyleLbl="sibTrans2D1" presStyleIdx="2" presStyleCnt="4"/>
      <dgm:spPr/>
      <dgm:t>
        <a:bodyPr/>
        <a:lstStyle/>
        <a:p>
          <a:endParaRPr lang="en-GB"/>
        </a:p>
      </dgm:t>
    </dgm:pt>
    <dgm:pt modelId="{F96DA049-D087-4059-B91D-552DF73AEA16}" type="pres">
      <dgm:prSet presAssocID="{5D07FD0A-B864-4085-AAE2-3FBBC01735B2}" presName="node" presStyleLbl="node1" presStyleIdx="3" presStyleCnt="4" custScaleX="146768" custScaleY="1298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26F401-E1F5-4190-B310-CC5A43379D36}" type="pres">
      <dgm:prSet presAssocID="{5D07FD0A-B864-4085-AAE2-3FBBC01735B2}" presName="dummy" presStyleCnt="0"/>
      <dgm:spPr/>
    </dgm:pt>
    <dgm:pt modelId="{1C8D3D13-5BB2-4C97-ACE1-A1048C90AFAA}" type="pres">
      <dgm:prSet presAssocID="{44BFD088-76E7-4EEA-BA98-CABCA0C7AD79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75FF491D-68BD-450E-85AE-CFB9D929500B}" srcId="{AF1158B7-4FF2-493C-A684-DA117127C580}" destId="{1FFF3403-F02B-4342-84B1-7EF68F4021C4}" srcOrd="0" destOrd="0" parTransId="{C8429992-E7C2-4295-B958-0B6EDF29CB86}" sibTransId="{4A38048A-519C-454D-9D2E-639E8D93DDDC}"/>
    <dgm:cxn modelId="{7FA77A93-01AE-4325-BC68-9ADF2FD4FA45}" type="presOf" srcId="{AF1158B7-4FF2-493C-A684-DA117127C580}" destId="{2278BED8-ADD0-4309-AC08-5174AAA3CC85}" srcOrd="0" destOrd="0" presId="urn:microsoft.com/office/officeart/2005/8/layout/radial6"/>
    <dgm:cxn modelId="{CE04DBEC-4A1C-4E27-A109-DD99FF2C332D}" srcId="{AF1158B7-4FF2-493C-A684-DA117127C580}" destId="{A5DFAED4-F28F-42FE-9249-C0F982426E7D}" srcOrd="1" destOrd="0" parTransId="{278F6716-2715-4A69-872D-11D3213B9752}" sibTransId="{9335438B-8AF9-4EFD-980E-819A4A01ED92}"/>
    <dgm:cxn modelId="{EEDD4A3D-10AB-4FC4-BE39-AE8BE094ACD4}" srcId="{60ED4C5E-FC52-4F80-B757-EE285B54CD4C}" destId="{AF1158B7-4FF2-493C-A684-DA117127C580}" srcOrd="0" destOrd="0" parTransId="{E7959B5A-82C5-4FF6-AD4D-24EE24699FDA}" sibTransId="{8914C663-54DA-4198-8CCB-3C882FE7CFF8}"/>
    <dgm:cxn modelId="{6A3FF04D-EDD1-4031-B68F-19909ACE904B}" srcId="{AF1158B7-4FF2-493C-A684-DA117127C580}" destId="{422D8195-A08B-41C2-ABD3-7459CCD6BDBC}" srcOrd="2" destOrd="0" parTransId="{BD37DB1F-8786-40B3-B873-4C72021F212A}" sibTransId="{0214CD5C-07B2-41AE-9627-6AA9ED64468B}"/>
    <dgm:cxn modelId="{FD5FC5AB-C29F-4D97-84F9-0A18324C3A5B}" type="presOf" srcId="{44BFD088-76E7-4EEA-BA98-CABCA0C7AD79}" destId="{1C8D3D13-5BB2-4C97-ACE1-A1048C90AFAA}" srcOrd="0" destOrd="0" presId="urn:microsoft.com/office/officeart/2005/8/layout/radial6"/>
    <dgm:cxn modelId="{62C5FEA5-487F-4C85-99D0-2F02AB183A58}" type="presOf" srcId="{422D8195-A08B-41C2-ABD3-7459CCD6BDBC}" destId="{4A734762-EDA5-44DF-BE4D-7FD54FB03460}" srcOrd="0" destOrd="0" presId="urn:microsoft.com/office/officeart/2005/8/layout/radial6"/>
    <dgm:cxn modelId="{494CBB86-F851-4541-8038-9A5FA095D4A0}" srcId="{AF1158B7-4FF2-493C-A684-DA117127C580}" destId="{5D07FD0A-B864-4085-AAE2-3FBBC01735B2}" srcOrd="3" destOrd="0" parTransId="{967E6DCB-0E41-415D-B080-CFC299A1F3A6}" sibTransId="{44BFD088-76E7-4EEA-BA98-CABCA0C7AD79}"/>
    <dgm:cxn modelId="{F6713601-9F35-4765-8FF0-C6047EF8ED4C}" type="presOf" srcId="{9335438B-8AF9-4EFD-980E-819A4A01ED92}" destId="{821168D9-162B-4FEA-8BBC-7C67FE5732BB}" srcOrd="0" destOrd="0" presId="urn:microsoft.com/office/officeart/2005/8/layout/radial6"/>
    <dgm:cxn modelId="{5CE51D8A-7489-4EB0-A186-19B9E21FBE3A}" type="presOf" srcId="{0214CD5C-07B2-41AE-9627-6AA9ED64468B}" destId="{0B52E6A8-F6CE-4DDE-977F-F1269AE2C4FC}" srcOrd="0" destOrd="0" presId="urn:microsoft.com/office/officeart/2005/8/layout/radial6"/>
    <dgm:cxn modelId="{7C7F4D79-F038-4E5D-BCD7-5E754E31478D}" type="presOf" srcId="{60ED4C5E-FC52-4F80-B757-EE285B54CD4C}" destId="{18B3C2F3-EE2D-46B5-8521-3096844418A6}" srcOrd="0" destOrd="0" presId="urn:microsoft.com/office/officeart/2005/8/layout/radial6"/>
    <dgm:cxn modelId="{93099ACE-D19F-4534-8074-F1EDE84E1DCD}" type="presOf" srcId="{5D07FD0A-B864-4085-AAE2-3FBBC01735B2}" destId="{F96DA049-D087-4059-B91D-552DF73AEA16}" srcOrd="0" destOrd="0" presId="urn:microsoft.com/office/officeart/2005/8/layout/radial6"/>
    <dgm:cxn modelId="{3D27E92F-94DD-4EB0-BA48-3992014994C3}" type="presOf" srcId="{1FFF3403-F02B-4342-84B1-7EF68F4021C4}" destId="{2C18C8C8-7793-4DFB-8042-801156BCE12D}" srcOrd="0" destOrd="0" presId="urn:microsoft.com/office/officeart/2005/8/layout/radial6"/>
    <dgm:cxn modelId="{851B0765-5438-4802-ADDE-18C3C7EEC8FE}" type="presOf" srcId="{4A38048A-519C-454D-9D2E-639E8D93DDDC}" destId="{3EA02F0E-4727-4264-AFB2-7ACDE0EAE120}" srcOrd="0" destOrd="0" presId="urn:microsoft.com/office/officeart/2005/8/layout/radial6"/>
    <dgm:cxn modelId="{A1C23E9D-DD45-40D1-A1D8-FBA339F13D84}" type="presOf" srcId="{A5DFAED4-F28F-42FE-9249-C0F982426E7D}" destId="{57C78E43-AA91-46A3-93E3-1246947BA5F8}" srcOrd="0" destOrd="0" presId="urn:microsoft.com/office/officeart/2005/8/layout/radial6"/>
    <dgm:cxn modelId="{C9CD3645-6143-41CB-8873-BE4C1F8C701E}" type="presParOf" srcId="{18B3C2F3-EE2D-46B5-8521-3096844418A6}" destId="{2278BED8-ADD0-4309-AC08-5174AAA3CC85}" srcOrd="0" destOrd="0" presId="urn:microsoft.com/office/officeart/2005/8/layout/radial6"/>
    <dgm:cxn modelId="{3A1352C3-E08E-49EB-B6E9-231B3BF428A3}" type="presParOf" srcId="{18B3C2F3-EE2D-46B5-8521-3096844418A6}" destId="{2C18C8C8-7793-4DFB-8042-801156BCE12D}" srcOrd="1" destOrd="0" presId="urn:microsoft.com/office/officeart/2005/8/layout/radial6"/>
    <dgm:cxn modelId="{93B1EA73-B2A3-4600-8695-24FFF8C66B57}" type="presParOf" srcId="{18B3C2F3-EE2D-46B5-8521-3096844418A6}" destId="{A8251BE3-67CD-47E2-A555-0EC66717E2FF}" srcOrd="2" destOrd="0" presId="urn:microsoft.com/office/officeart/2005/8/layout/radial6"/>
    <dgm:cxn modelId="{0D09D837-4453-4607-8A0B-311465A548A7}" type="presParOf" srcId="{18B3C2F3-EE2D-46B5-8521-3096844418A6}" destId="{3EA02F0E-4727-4264-AFB2-7ACDE0EAE120}" srcOrd="3" destOrd="0" presId="urn:microsoft.com/office/officeart/2005/8/layout/radial6"/>
    <dgm:cxn modelId="{B0785268-88E9-423B-B953-F6F7C11752BE}" type="presParOf" srcId="{18B3C2F3-EE2D-46B5-8521-3096844418A6}" destId="{57C78E43-AA91-46A3-93E3-1246947BA5F8}" srcOrd="4" destOrd="0" presId="urn:microsoft.com/office/officeart/2005/8/layout/radial6"/>
    <dgm:cxn modelId="{71FA8530-8FAF-45E2-B784-C66B074C93B0}" type="presParOf" srcId="{18B3C2F3-EE2D-46B5-8521-3096844418A6}" destId="{1D5A4C93-155E-4F8F-AEE6-34F619C34761}" srcOrd="5" destOrd="0" presId="urn:microsoft.com/office/officeart/2005/8/layout/radial6"/>
    <dgm:cxn modelId="{24792CDE-D79F-4DB3-8B88-1794168FC9A1}" type="presParOf" srcId="{18B3C2F3-EE2D-46B5-8521-3096844418A6}" destId="{821168D9-162B-4FEA-8BBC-7C67FE5732BB}" srcOrd="6" destOrd="0" presId="urn:microsoft.com/office/officeart/2005/8/layout/radial6"/>
    <dgm:cxn modelId="{D72CE9F0-AA7F-4358-80BD-7DCAE91A506E}" type="presParOf" srcId="{18B3C2F3-EE2D-46B5-8521-3096844418A6}" destId="{4A734762-EDA5-44DF-BE4D-7FD54FB03460}" srcOrd="7" destOrd="0" presId="urn:microsoft.com/office/officeart/2005/8/layout/radial6"/>
    <dgm:cxn modelId="{351D9D8C-5D42-4417-95B5-5A3B16FE1340}" type="presParOf" srcId="{18B3C2F3-EE2D-46B5-8521-3096844418A6}" destId="{C0BBA8AE-282E-4595-85EA-7DA60AC92B4D}" srcOrd="8" destOrd="0" presId="urn:microsoft.com/office/officeart/2005/8/layout/radial6"/>
    <dgm:cxn modelId="{D70EAD42-9E17-47E7-869F-B94D3E115200}" type="presParOf" srcId="{18B3C2F3-EE2D-46B5-8521-3096844418A6}" destId="{0B52E6A8-F6CE-4DDE-977F-F1269AE2C4FC}" srcOrd="9" destOrd="0" presId="urn:microsoft.com/office/officeart/2005/8/layout/radial6"/>
    <dgm:cxn modelId="{D4D11BFE-B06A-42A7-9BB3-D3740B30CDA3}" type="presParOf" srcId="{18B3C2F3-EE2D-46B5-8521-3096844418A6}" destId="{F96DA049-D087-4059-B91D-552DF73AEA16}" srcOrd="10" destOrd="0" presId="urn:microsoft.com/office/officeart/2005/8/layout/radial6"/>
    <dgm:cxn modelId="{9476068A-5A89-4531-ADE4-BA4AFF6325BE}" type="presParOf" srcId="{18B3C2F3-EE2D-46B5-8521-3096844418A6}" destId="{1F26F401-E1F5-4190-B310-CC5A43379D36}" srcOrd="11" destOrd="0" presId="urn:microsoft.com/office/officeart/2005/8/layout/radial6"/>
    <dgm:cxn modelId="{857FDB32-810D-4AA4-AA4D-AA6B8E9E1EE3}" type="presParOf" srcId="{18B3C2F3-EE2D-46B5-8521-3096844418A6}" destId="{1C8D3D13-5BB2-4C97-ACE1-A1048C90AFA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2C324-7533-454D-94E4-4439E6A974CB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26D6B2A-5581-4B5F-BBAB-3CE5477CD6A5}">
      <dgm:prSet custT="1"/>
      <dgm:spPr/>
      <dgm:t>
        <a:bodyPr/>
        <a:lstStyle/>
        <a:p>
          <a:pPr rtl="0"/>
          <a:r>
            <a:rPr lang="en-GB" sz="3200" b="1" dirty="0" smtClean="0"/>
            <a:t>Environmental requirements </a:t>
          </a:r>
          <a:endParaRPr lang="en-GB" sz="3200" b="1" dirty="0"/>
        </a:p>
      </dgm:t>
    </dgm:pt>
    <dgm:pt modelId="{E7015936-78DC-4E5A-88D4-ECBC67BFA1ED}" type="parTrans" cxnId="{1D22EEFC-E4C3-4E01-912E-4674F9D23257}">
      <dgm:prSet/>
      <dgm:spPr/>
      <dgm:t>
        <a:bodyPr/>
        <a:lstStyle/>
        <a:p>
          <a:endParaRPr lang="en-GB" sz="3200"/>
        </a:p>
      </dgm:t>
    </dgm:pt>
    <dgm:pt modelId="{CDCA7BAA-C4FF-4D83-A79C-6B1E05567FBC}" type="sibTrans" cxnId="{1D22EEFC-E4C3-4E01-912E-4674F9D23257}">
      <dgm:prSet/>
      <dgm:spPr/>
      <dgm:t>
        <a:bodyPr/>
        <a:lstStyle/>
        <a:p>
          <a:endParaRPr lang="en-GB" sz="3200"/>
        </a:p>
      </dgm:t>
    </dgm:pt>
    <dgm:pt modelId="{97449208-67DE-4EA0-A363-7C9108590B98}" type="pres">
      <dgm:prSet presAssocID="{9372C324-7533-454D-94E4-4439E6A974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717D7F-6D29-4C66-8C35-D34A6929BF83}" type="pres">
      <dgm:prSet presAssocID="{726D6B2A-5581-4B5F-BBAB-3CE5477CD6A5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EEAA60-1261-4249-8A83-997452227D7F}" type="presOf" srcId="{9372C324-7533-454D-94E4-4439E6A974CB}" destId="{97449208-67DE-4EA0-A363-7C9108590B98}" srcOrd="0" destOrd="0" presId="urn:microsoft.com/office/officeart/2005/8/layout/process1"/>
    <dgm:cxn modelId="{F0465A23-E4A5-4A7B-A87A-41A56683F699}" type="presOf" srcId="{726D6B2A-5581-4B5F-BBAB-3CE5477CD6A5}" destId="{DD717D7F-6D29-4C66-8C35-D34A6929BF83}" srcOrd="0" destOrd="0" presId="urn:microsoft.com/office/officeart/2005/8/layout/process1"/>
    <dgm:cxn modelId="{1D22EEFC-E4C3-4E01-912E-4674F9D23257}" srcId="{9372C324-7533-454D-94E4-4439E6A974CB}" destId="{726D6B2A-5581-4B5F-BBAB-3CE5477CD6A5}" srcOrd="0" destOrd="0" parTransId="{E7015936-78DC-4E5A-88D4-ECBC67BFA1ED}" sibTransId="{CDCA7BAA-C4FF-4D83-A79C-6B1E05567FBC}"/>
    <dgm:cxn modelId="{35BF5E38-E428-4BAB-B1F4-EB51924AAF50}" type="presParOf" srcId="{97449208-67DE-4EA0-A363-7C9108590B98}" destId="{DD717D7F-6D29-4C66-8C35-D34A6929BF8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72C324-7533-454D-94E4-4439E6A974CB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26D6B2A-5581-4B5F-BBAB-3CE5477CD6A5}">
      <dgm:prSet custT="1"/>
      <dgm:spPr/>
      <dgm:t>
        <a:bodyPr/>
        <a:lstStyle/>
        <a:p>
          <a:pPr rtl="0"/>
          <a:r>
            <a:rPr lang="en-GB" sz="3200" b="1" dirty="0" smtClean="0"/>
            <a:t>Renewable Energy </a:t>
          </a:r>
          <a:br>
            <a:rPr lang="en-GB" sz="3200" b="1" dirty="0" smtClean="0"/>
          </a:br>
          <a:r>
            <a:rPr lang="en-GB" sz="3200" b="1" dirty="0" smtClean="0"/>
            <a:t>Support Programs</a:t>
          </a:r>
          <a:endParaRPr lang="en-GB" sz="3200" dirty="0"/>
        </a:p>
      </dgm:t>
    </dgm:pt>
    <dgm:pt modelId="{E7015936-78DC-4E5A-88D4-ECBC67BFA1ED}" type="parTrans" cxnId="{1D22EEFC-E4C3-4E01-912E-4674F9D23257}">
      <dgm:prSet/>
      <dgm:spPr/>
      <dgm:t>
        <a:bodyPr/>
        <a:lstStyle/>
        <a:p>
          <a:endParaRPr lang="en-GB"/>
        </a:p>
      </dgm:t>
    </dgm:pt>
    <dgm:pt modelId="{CDCA7BAA-C4FF-4D83-A79C-6B1E05567FBC}" type="sibTrans" cxnId="{1D22EEFC-E4C3-4E01-912E-4674F9D23257}">
      <dgm:prSet/>
      <dgm:spPr/>
      <dgm:t>
        <a:bodyPr/>
        <a:lstStyle/>
        <a:p>
          <a:endParaRPr lang="en-GB"/>
        </a:p>
      </dgm:t>
    </dgm:pt>
    <dgm:pt modelId="{97449208-67DE-4EA0-A363-7C9108590B98}" type="pres">
      <dgm:prSet presAssocID="{9372C324-7533-454D-94E4-4439E6A974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717D7F-6D29-4C66-8C35-D34A6929BF83}" type="pres">
      <dgm:prSet presAssocID="{726D6B2A-5581-4B5F-BBAB-3CE5477CD6A5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D96E90A-850B-45E2-B044-F460AE74DCD5}" type="presOf" srcId="{726D6B2A-5581-4B5F-BBAB-3CE5477CD6A5}" destId="{DD717D7F-6D29-4C66-8C35-D34A6929BF83}" srcOrd="0" destOrd="0" presId="urn:microsoft.com/office/officeart/2005/8/layout/process1"/>
    <dgm:cxn modelId="{54A0B9A8-854D-4747-B941-1E3C690DDE72}" type="presOf" srcId="{9372C324-7533-454D-94E4-4439E6A974CB}" destId="{97449208-67DE-4EA0-A363-7C9108590B98}" srcOrd="0" destOrd="0" presId="urn:microsoft.com/office/officeart/2005/8/layout/process1"/>
    <dgm:cxn modelId="{1D22EEFC-E4C3-4E01-912E-4674F9D23257}" srcId="{9372C324-7533-454D-94E4-4439E6A974CB}" destId="{726D6B2A-5581-4B5F-BBAB-3CE5477CD6A5}" srcOrd="0" destOrd="0" parTransId="{E7015936-78DC-4E5A-88D4-ECBC67BFA1ED}" sibTransId="{CDCA7BAA-C4FF-4D83-A79C-6B1E05567FBC}"/>
    <dgm:cxn modelId="{F95DA6ED-37F9-4086-A144-D5D54B7602FB}" type="presParOf" srcId="{97449208-67DE-4EA0-A363-7C9108590B98}" destId="{DD717D7F-6D29-4C66-8C35-D34A6929BF8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72C324-7533-454D-94E4-4439E6A974CB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26D6B2A-5581-4B5F-BBAB-3CE5477CD6A5}">
      <dgm:prSet custT="1"/>
      <dgm:spPr/>
      <dgm:t>
        <a:bodyPr/>
        <a:lstStyle/>
        <a:p>
          <a:pPr rtl="0"/>
          <a:r>
            <a:rPr lang="en-GB" sz="3200" b="1" dirty="0" smtClean="0"/>
            <a:t>Price and market mechanisms </a:t>
          </a:r>
          <a:endParaRPr lang="en-GB" sz="3200" b="1" dirty="0"/>
        </a:p>
      </dgm:t>
    </dgm:pt>
    <dgm:pt modelId="{E7015936-78DC-4E5A-88D4-ECBC67BFA1ED}" type="parTrans" cxnId="{1D22EEFC-E4C3-4E01-912E-4674F9D23257}">
      <dgm:prSet/>
      <dgm:spPr/>
      <dgm:t>
        <a:bodyPr/>
        <a:lstStyle/>
        <a:p>
          <a:endParaRPr lang="en-GB"/>
        </a:p>
      </dgm:t>
    </dgm:pt>
    <dgm:pt modelId="{CDCA7BAA-C4FF-4D83-A79C-6B1E05567FBC}" type="sibTrans" cxnId="{1D22EEFC-E4C3-4E01-912E-4674F9D23257}">
      <dgm:prSet/>
      <dgm:spPr/>
      <dgm:t>
        <a:bodyPr/>
        <a:lstStyle/>
        <a:p>
          <a:endParaRPr lang="en-GB"/>
        </a:p>
      </dgm:t>
    </dgm:pt>
    <dgm:pt modelId="{97449208-67DE-4EA0-A363-7C9108590B98}" type="pres">
      <dgm:prSet presAssocID="{9372C324-7533-454D-94E4-4439E6A974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717D7F-6D29-4C66-8C35-D34A6929BF83}" type="pres">
      <dgm:prSet presAssocID="{726D6B2A-5581-4B5F-BBAB-3CE5477CD6A5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8F96551-593B-4D70-B776-A34DEFFC39CE}" type="presOf" srcId="{9372C324-7533-454D-94E4-4439E6A974CB}" destId="{97449208-67DE-4EA0-A363-7C9108590B98}" srcOrd="0" destOrd="0" presId="urn:microsoft.com/office/officeart/2005/8/layout/process1"/>
    <dgm:cxn modelId="{6F1B3CAE-997A-455C-924F-3314CDFEFCEB}" type="presOf" srcId="{726D6B2A-5581-4B5F-BBAB-3CE5477CD6A5}" destId="{DD717D7F-6D29-4C66-8C35-D34A6929BF83}" srcOrd="0" destOrd="0" presId="urn:microsoft.com/office/officeart/2005/8/layout/process1"/>
    <dgm:cxn modelId="{1D22EEFC-E4C3-4E01-912E-4674F9D23257}" srcId="{9372C324-7533-454D-94E4-4439E6A974CB}" destId="{726D6B2A-5581-4B5F-BBAB-3CE5477CD6A5}" srcOrd="0" destOrd="0" parTransId="{E7015936-78DC-4E5A-88D4-ECBC67BFA1ED}" sibTransId="{CDCA7BAA-C4FF-4D83-A79C-6B1E05567FBC}"/>
    <dgm:cxn modelId="{4E13E484-F07F-4959-9527-9DC4A7E1C6B8}" type="presParOf" srcId="{97449208-67DE-4EA0-A363-7C9108590B98}" destId="{DD717D7F-6D29-4C66-8C35-D34A6929BF8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2CFF93-ED83-4AD7-AA71-15632C18E47C}" type="doc">
      <dgm:prSet loTypeId="urn:microsoft.com/office/officeart/2005/8/layout/hList7#1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7E010F8-0C0E-4171-BA20-7952E5618FD5}">
      <dgm:prSet phldrT="[Texto]" custT="1"/>
      <dgm:spPr/>
      <dgm:t>
        <a:bodyPr/>
        <a:lstStyle/>
        <a:p>
          <a:r>
            <a:rPr lang="es-ES" sz="2400" i="0" noProof="0" dirty="0" err="1" smtClean="0"/>
            <a:t>Environmental</a:t>
          </a:r>
          <a:r>
            <a:rPr lang="es-ES" sz="2400" i="0" noProof="0" dirty="0" smtClean="0"/>
            <a:t> </a:t>
          </a:r>
          <a:r>
            <a:rPr lang="es-ES" sz="2400" i="0" noProof="0" dirty="0" err="1" smtClean="0"/>
            <a:t>requirements</a:t>
          </a:r>
          <a:endParaRPr lang="es-ES" sz="2400" i="0" noProof="0" dirty="0"/>
        </a:p>
      </dgm:t>
    </dgm:pt>
    <dgm:pt modelId="{AB1B8FDB-2075-427F-9993-9C4E03100CF2}" type="parTrans" cxnId="{E99EE331-2CFB-41EC-B655-5450D05D7296}">
      <dgm:prSet/>
      <dgm:spPr/>
      <dgm:t>
        <a:bodyPr/>
        <a:lstStyle/>
        <a:p>
          <a:endParaRPr lang="es-ES" noProof="0"/>
        </a:p>
      </dgm:t>
    </dgm:pt>
    <dgm:pt modelId="{6F5B37BC-660D-489F-8393-1D150FEDA5F2}" type="sibTrans" cxnId="{E99EE331-2CFB-41EC-B655-5450D05D7296}">
      <dgm:prSet/>
      <dgm:spPr/>
      <dgm:t>
        <a:bodyPr/>
        <a:lstStyle/>
        <a:p>
          <a:endParaRPr lang="es-ES" noProof="0"/>
        </a:p>
      </dgm:t>
    </dgm:pt>
    <dgm:pt modelId="{5437C223-A5B0-4B41-B861-302C57B9576E}">
      <dgm:prSet phldrT="[Texto]"/>
      <dgm:spPr/>
      <dgm:t>
        <a:bodyPr/>
        <a:lstStyle/>
        <a:p>
          <a:r>
            <a:rPr lang="es-ES" noProof="0" dirty="0" err="1" smtClean="0"/>
            <a:t>Taxes</a:t>
          </a:r>
          <a:r>
            <a:rPr lang="es-ES" noProof="0" dirty="0" smtClean="0"/>
            <a:t> and </a:t>
          </a:r>
          <a:r>
            <a:rPr lang="es-ES" noProof="0" dirty="0" err="1" smtClean="0"/>
            <a:t>other</a:t>
          </a:r>
          <a:r>
            <a:rPr lang="es-ES" noProof="0" dirty="0" smtClean="0"/>
            <a:t> </a:t>
          </a:r>
          <a:r>
            <a:rPr lang="es-ES" noProof="0" dirty="0" err="1" smtClean="0"/>
            <a:t>market</a:t>
          </a:r>
          <a:r>
            <a:rPr lang="es-ES" noProof="0" dirty="0" smtClean="0"/>
            <a:t> </a:t>
          </a:r>
          <a:r>
            <a:rPr lang="es-ES" noProof="0" dirty="0" err="1" smtClean="0"/>
            <a:t>tools</a:t>
          </a:r>
          <a:endParaRPr lang="es-ES" noProof="0" dirty="0"/>
        </a:p>
      </dgm:t>
    </dgm:pt>
    <dgm:pt modelId="{D8B4EB53-B19C-492C-BCC2-40CBEAEF24AC}" type="parTrans" cxnId="{FE5F8739-6843-4A32-B157-868C767D4A88}">
      <dgm:prSet/>
      <dgm:spPr/>
      <dgm:t>
        <a:bodyPr/>
        <a:lstStyle/>
        <a:p>
          <a:endParaRPr lang="es-ES" noProof="0"/>
        </a:p>
      </dgm:t>
    </dgm:pt>
    <dgm:pt modelId="{0C735C6D-72AE-4252-874F-2A104C1A4920}" type="sibTrans" cxnId="{FE5F8739-6843-4A32-B157-868C767D4A88}">
      <dgm:prSet/>
      <dgm:spPr/>
      <dgm:t>
        <a:bodyPr/>
        <a:lstStyle/>
        <a:p>
          <a:endParaRPr lang="es-ES" noProof="0"/>
        </a:p>
      </dgm:t>
    </dgm:pt>
    <dgm:pt modelId="{F1D369B4-0553-46EF-9C9B-B9FF6218E745}">
      <dgm:prSet phldrT="[Texto]"/>
      <dgm:spPr/>
      <dgm:t>
        <a:bodyPr/>
        <a:lstStyle/>
        <a:p>
          <a:r>
            <a:rPr lang="es-ES" noProof="0" dirty="0" err="1" smtClean="0"/>
            <a:t>Border</a:t>
          </a:r>
          <a:r>
            <a:rPr lang="es-ES" noProof="0" dirty="0" smtClean="0"/>
            <a:t> </a:t>
          </a:r>
          <a:r>
            <a:rPr lang="es-ES" noProof="0" dirty="0" err="1" smtClean="0"/>
            <a:t>adjustments</a:t>
          </a:r>
          <a:r>
            <a:rPr lang="es-ES" noProof="0" dirty="0" smtClean="0"/>
            <a:t>?</a:t>
          </a:r>
          <a:endParaRPr lang="es-ES" noProof="0" dirty="0"/>
        </a:p>
      </dgm:t>
    </dgm:pt>
    <dgm:pt modelId="{2E9969DA-580B-456C-B11C-16BC0C3CBA14}" type="parTrans" cxnId="{83545417-1630-4A83-89CE-6A406B0662CD}">
      <dgm:prSet/>
      <dgm:spPr/>
      <dgm:t>
        <a:bodyPr/>
        <a:lstStyle/>
        <a:p>
          <a:endParaRPr lang="es-ES" noProof="0"/>
        </a:p>
      </dgm:t>
    </dgm:pt>
    <dgm:pt modelId="{18A0581D-C436-49D9-88F9-7F75A4808E72}" type="sibTrans" cxnId="{83545417-1630-4A83-89CE-6A406B0662CD}">
      <dgm:prSet/>
      <dgm:spPr/>
      <dgm:t>
        <a:bodyPr/>
        <a:lstStyle/>
        <a:p>
          <a:endParaRPr lang="es-ES" noProof="0"/>
        </a:p>
      </dgm:t>
    </dgm:pt>
    <dgm:pt modelId="{674E9679-1767-4C6D-9EAD-EF525C4FD2CF}">
      <dgm:prSet phldrT="[Texto]"/>
      <dgm:spPr/>
      <dgm:t>
        <a:bodyPr/>
        <a:lstStyle/>
        <a:p>
          <a:r>
            <a:rPr lang="es-ES" noProof="0" dirty="0" smtClean="0"/>
            <a:t>Subsidies</a:t>
          </a:r>
          <a:endParaRPr lang="es-ES" noProof="0" dirty="0"/>
        </a:p>
      </dgm:t>
    </dgm:pt>
    <dgm:pt modelId="{928C464E-AEE4-4FDE-AEA0-633D3B70771F}" type="sibTrans" cxnId="{9F746B7E-2606-4627-98F9-3E2F3E674DC3}">
      <dgm:prSet/>
      <dgm:spPr/>
      <dgm:t>
        <a:bodyPr/>
        <a:lstStyle/>
        <a:p>
          <a:endParaRPr lang="es-ES" noProof="0"/>
        </a:p>
      </dgm:t>
    </dgm:pt>
    <dgm:pt modelId="{F1CA03E4-C1CC-4CBB-9871-54933BA459FA}" type="parTrans" cxnId="{9F746B7E-2606-4627-98F9-3E2F3E674DC3}">
      <dgm:prSet/>
      <dgm:spPr/>
      <dgm:t>
        <a:bodyPr/>
        <a:lstStyle/>
        <a:p>
          <a:endParaRPr lang="es-ES" noProof="0"/>
        </a:p>
      </dgm:t>
    </dgm:pt>
    <dgm:pt modelId="{3A24CC92-A0C1-4930-924B-0900EE30B97F}">
      <dgm:prSet phldrT="[Texto]" custT="1"/>
      <dgm:spPr/>
      <dgm:t>
        <a:bodyPr/>
        <a:lstStyle/>
        <a:p>
          <a:r>
            <a:rPr lang="es-ES" sz="2000" noProof="0" dirty="0" err="1" smtClean="0"/>
            <a:t>Impede</a:t>
          </a:r>
          <a:r>
            <a:rPr lang="es-ES" sz="2000" noProof="0" dirty="0" smtClean="0"/>
            <a:t> </a:t>
          </a:r>
          <a:r>
            <a:rPr lang="es-ES" sz="2000" noProof="0" dirty="0" err="1" smtClean="0"/>
            <a:t>market</a:t>
          </a:r>
          <a:r>
            <a:rPr lang="es-ES" sz="2000" noProof="0" dirty="0" smtClean="0"/>
            <a:t> </a:t>
          </a:r>
          <a:r>
            <a:rPr lang="es-ES" sz="2000" noProof="0" dirty="0" err="1" smtClean="0"/>
            <a:t>access</a:t>
          </a:r>
          <a:r>
            <a:rPr lang="es-ES" sz="2000" noProof="0" dirty="0" smtClean="0"/>
            <a:t>?</a:t>
          </a:r>
          <a:endParaRPr lang="es-ES" sz="2000" noProof="0" dirty="0"/>
        </a:p>
      </dgm:t>
    </dgm:pt>
    <dgm:pt modelId="{64359ECD-6BBE-40D3-AEA7-1BEB54981848}" type="parTrans" cxnId="{5FA7B483-1130-41CF-A05A-4A3EF0CA5049}">
      <dgm:prSet/>
      <dgm:spPr/>
      <dgm:t>
        <a:bodyPr/>
        <a:lstStyle/>
        <a:p>
          <a:endParaRPr lang="en-GB"/>
        </a:p>
      </dgm:t>
    </dgm:pt>
    <dgm:pt modelId="{94799E42-07DE-4624-B6E4-680C92247AA0}" type="sibTrans" cxnId="{5FA7B483-1130-41CF-A05A-4A3EF0CA5049}">
      <dgm:prSet/>
      <dgm:spPr/>
      <dgm:t>
        <a:bodyPr/>
        <a:lstStyle/>
        <a:p>
          <a:endParaRPr lang="en-GB"/>
        </a:p>
      </dgm:t>
    </dgm:pt>
    <dgm:pt modelId="{E802FA4A-4683-4F33-8036-D5DEF0B54503}">
      <dgm:prSet phldrT="[Texto]"/>
      <dgm:spPr/>
      <dgm:t>
        <a:bodyPr/>
        <a:lstStyle/>
        <a:p>
          <a:r>
            <a:rPr lang="es-ES" noProof="0" dirty="0" err="1" smtClean="0"/>
            <a:t>Trade</a:t>
          </a:r>
          <a:r>
            <a:rPr lang="es-ES" noProof="0" dirty="0" smtClean="0"/>
            <a:t> </a:t>
          </a:r>
          <a:r>
            <a:rPr lang="es-ES" noProof="0" dirty="0" err="1" smtClean="0"/>
            <a:t>distortions</a:t>
          </a:r>
          <a:r>
            <a:rPr lang="es-ES" noProof="0" dirty="0" smtClean="0"/>
            <a:t>?</a:t>
          </a:r>
          <a:endParaRPr lang="es-ES" noProof="0" dirty="0"/>
        </a:p>
      </dgm:t>
    </dgm:pt>
    <dgm:pt modelId="{DC174282-01E3-4CD2-A127-AEF19D5DF4E6}" type="parTrans" cxnId="{51063370-A9CE-48C0-A2DC-7296F09F5BAA}">
      <dgm:prSet/>
      <dgm:spPr/>
      <dgm:t>
        <a:bodyPr/>
        <a:lstStyle/>
        <a:p>
          <a:endParaRPr lang="en-GB"/>
        </a:p>
      </dgm:t>
    </dgm:pt>
    <dgm:pt modelId="{4157768E-0431-4AD1-9121-A5499D461D01}" type="sibTrans" cxnId="{51063370-A9CE-48C0-A2DC-7296F09F5BAA}">
      <dgm:prSet/>
      <dgm:spPr/>
      <dgm:t>
        <a:bodyPr/>
        <a:lstStyle/>
        <a:p>
          <a:endParaRPr lang="en-GB"/>
        </a:p>
      </dgm:t>
    </dgm:pt>
    <dgm:pt modelId="{3E42AADE-1089-4488-94F7-2CE80FE5C021}">
      <dgm:prSet phldrT="[Texto]" custT="1"/>
      <dgm:spPr/>
      <dgm:t>
        <a:bodyPr/>
        <a:lstStyle/>
        <a:p>
          <a:r>
            <a:rPr lang="es-ES" sz="2000" noProof="0" dirty="0" err="1" smtClean="0"/>
            <a:t>Improve</a:t>
          </a:r>
          <a:r>
            <a:rPr lang="es-ES" sz="2000" noProof="0" dirty="0" smtClean="0"/>
            <a:t> </a:t>
          </a:r>
          <a:r>
            <a:rPr lang="es-ES" sz="2000" noProof="0" dirty="0" err="1" smtClean="0"/>
            <a:t>resource</a:t>
          </a:r>
          <a:r>
            <a:rPr lang="es-ES" sz="2000" noProof="0" dirty="0" smtClean="0"/>
            <a:t> use and reduce </a:t>
          </a:r>
          <a:r>
            <a:rPr lang="es-ES" sz="2000" noProof="0" dirty="0" err="1" smtClean="0"/>
            <a:t>pollution</a:t>
          </a:r>
          <a:endParaRPr lang="es-ES" sz="2000" noProof="0" dirty="0"/>
        </a:p>
      </dgm:t>
    </dgm:pt>
    <dgm:pt modelId="{C829E510-66D0-45F4-B60F-B55E71588922}" type="parTrans" cxnId="{5BB6AA8E-CEAB-4FE6-9B63-E1155578A7B4}">
      <dgm:prSet/>
      <dgm:spPr/>
      <dgm:t>
        <a:bodyPr/>
        <a:lstStyle/>
        <a:p>
          <a:endParaRPr lang="en-GB"/>
        </a:p>
      </dgm:t>
    </dgm:pt>
    <dgm:pt modelId="{0DC7B5D3-8E65-40FA-B438-998E605D2013}" type="sibTrans" cxnId="{5BB6AA8E-CEAB-4FE6-9B63-E1155578A7B4}">
      <dgm:prSet/>
      <dgm:spPr/>
      <dgm:t>
        <a:bodyPr/>
        <a:lstStyle/>
        <a:p>
          <a:endParaRPr lang="en-GB"/>
        </a:p>
      </dgm:t>
    </dgm:pt>
    <dgm:pt modelId="{08322138-6FA7-4E0B-9898-1AAF77CB88BB}">
      <dgm:prSet phldrT="[Texto]"/>
      <dgm:spPr/>
      <dgm:t>
        <a:bodyPr/>
        <a:lstStyle/>
        <a:p>
          <a:r>
            <a:rPr lang="es-ES" noProof="0" dirty="0" err="1" smtClean="0"/>
            <a:t>Address</a:t>
          </a:r>
          <a:r>
            <a:rPr lang="es-ES" noProof="0" dirty="0" smtClean="0"/>
            <a:t> </a:t>
          </a:r>
          <a:r>
            <a:rPr lang="es-ES" noProof="0" dirty="0" err="1" smtClean="0"/>
            <a:t>environmental</a:t>
          </a:r>
          <a:r>
            <a:rPr lang="es-ES" noProof="0" dirty="0" smtClean="0"/>
            <a:t> </a:t>
          </a:r>
          <a:r>
            <a:rPr lang="es-ES" noProof="0" dirty="0" err="1" smtClean="0"/>
            <a:t>externalities</a:t>
          </a:r>
          <a:endParaRPr lang="es-ES" noProof="0" dirty="0"/>
        </a:p>
      </dgm:t>
    </dgm:pt>
    <dgm:pt modelId="{BBF15930-A6D2-4180-BEF3-D0E1C9C8B4F7}" type="parTrans" cxnId="{272CE48A-D06D-4AF2-9DDB-F82BB330AC87}">
      <dgm:prSet/>
      <dgm:spPr/>
      <dgm:t>
        <a:bodyPr/>
        <a:lstStyle/>
        <a:p>
          <a:endParaRPr lang="en-GB"/>
        </a:p>
      </dgm:t>
    </dgm:pt>
    <dgm:pt modelId="{64130B03-A742-4870-82E2-D99C364BF87C}" type="sibTrans" cxnId="{272CE48A-D06D-4AF2-9DDB-F82BB330AC87}">
      <dgm:prSet/>
      <dgm:spPr/>
      <dgm:t>
        <a:bodyPr/>
        <a:lstStyle/>
        <a:p>
          <a:endParaRPr lang="en-GB"/>
        </a:p>
      </dgm:t>
    </dgm:pt>
    <dgm:pt modelId="{30466192-39E6-48E9-9D3E-5DAEF20EFEBD}">
      <dgm:prSet phldrT="[Texto]"/>
      <dgm:spPr/>
      <dgm:t>
        <a:bodyPr/>
        <a:lstStyle/>
        <a:p>
          <a:r>
            <a:rPr lang="es-ES" noProof="0" dirty="0" err="1" smtClean="0"/>
            <a:t>Promote</a:t>
          </a:r>
          <a:r>
            <a:rPr lang="es-ES" noProof="0" dirty="0" smtClean="0"/>
            <a:t> </a:t>
          </a:r>
          <a:r>
            <a:rPr lang="es-ES" noProof="0" dirty="0" err="1" smtClean="0"/>
            <a:t>green</a:t>
          </a:r>
          <a:r>
            <a:rPr lang="es-ES" noProof="0" dirty="0" smtClean="0"/>
            <a:t> </a:t>
          </a:r>
          <a:r>
            <a:rPr lang="es-ES" noProof="0" dirty="0" err="1" smtClean="0"/>
            <a:t>technology</a:t>
          </a:r>
          <a:r>
            <a:rPr lang="es-ES" noProof="0" dirty="0" smtClean="0"/>
            <a:t> </a:t>
          </a:r>
          <a:r>
            <a:rPr lang="es-ES" noProof="0" dirty="0" err="1" smtClean="0"/>
            <a:t>innovation</a:t>
          </a:r>
          <a:r>
            <a:rPr lang="es-ES" noProof="0" dirty="0" smtClean="0"/>
            <a:t> and </a:t>
          </a:r>
          <a:r>
            <a:rPr lang="es-ES" noProof="0" dirty="0" err="1" smtClean="0"/>
            <a:t>diffusion</a:t>
          </a:r>
          <a:endParaRPr lang="es-ES" noProof="0" dirty="0"/>
        </a:p>
      </dgm:t>
    </dgm:pt>
    <dgm:pt modelId="{0AC44F59-3859-4431-B237-0497BFBBC737}" type="parTrans" cxnId="{F423155C-9172-4DDE-9B45-0157C7F2C5F3}">
      <dgm:prSet/>
      <dgm:spPr/>
      <dgm:t>
        <a:bodyPr/>
        <a:lstStyle/>
        <a:p>
          <a:endParaRPr lang="en-GB"/>
        </a:p>
      </dgm:t>
    </dgm:pt>
    <dgm:pt modelId="{3250029F-6FF9-4874-8F1B-814FD74D547D}" type="sibTrans" cxnId="{F423155C-9172-4DDE-9B45-0157C7F2C5F3}">
      <dgm:prSet/>
      <dgm:spPr/>
      <dgm:t>
        <a:bodyPr/>
        <a:lstStyle/>
        <a:p>
          <a:endParaRPr lang="en-GB"/>
        </a:p>
      </dgm:t>
    </dgm:pt>
    <dgm:pt modelId="{0D178E7C-D8E4-46F0-A1EF-E77A67CBE33E}" type="pres">
      <dgm:prSet presAssocID="{852CFF93-ED83-4AD7-AA71-15632C18E4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9CBEBD-05FE-46FA-B89C-644402F9EF63}" type="pres">
      <dgm:prSet presAssocID="{852CFF93-ED83-4AD7-AA71-15632C18E47C}" presName="fgShape" presStyleLbl="fgShp" presStyleIdx="0" presStyleCnt="1" custLinFactNeighborX="-2309" custLinFactNeighborY="11819"/>
      <dgm:spPr>
        <a:noFill/>
      </dgm:spPr>
      <dgm:t>
        <a:bodyPr/>
        <a:lstStyle/>
        <a:p>
          <a:endParaRPr lang="en-GB"/>
        </a:p>
      </dgm:t>
    </dgm:pt>
    <dgm:pt modelId="{F674D63E-696E-4A28-8E6B-3F7AC1FB8158}" type="pres">
      <dgm:prSet presAssocID="{852CFF93-ED83-4AD7-AA71-15632C18E47C}" presName="linComp" presStyleCnt="0"/>
      <dgm:spPr/>
    </dgm:pt>
    <dgm:pt modelId="{07A90106-376C-4BCE-8B66-F382C786F14C}" type="pres">
      <dgm:prSet presAssocID="{B7E010F8-0C0E-4171-BA20-7952E5618FD5}" presName="compNode" presStyleCnt="0"/>
      <dgm:spPr/>
    </dgm:pt>
    <dgm:pt modelId="{542E363E-CF8F-4AC8-86B5-F3A7A65D2126}" type="pres">
      <dgm:prSet presAssocID="{B7E010F8-0C0E-4171-BA20-7952E5618FD5}" presName="bkgdShape" presStyleLbl="node1" presStyleIdx="0" presStyleCnt="3"/>
      <dgm:spPr/>
      <dgm:t>
        <a:bodyPr/>
        <a:lstStyle/>
        <a:p>
          <a:endParaRPr lang="en-GB"/>
        </a:p>
      </dgm:t>
    </dgm:pt>
    <dgm:pt modelId="{0FDE5400-1CBE-45D7-B774-5302773D4428}" type="pres">
      <dgm:prSet presAssocID="{B7E010F8-0C0E-4171-BA20-7952E5618FD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D198ED-61AB-4649-9185-FEE364A30975}" type="pres">
      <dgm:prSet presAssocID="{B7E010F8-0C0E-4171-BA20-7952E5618FD5}" presName="invisiNode" presStyleLbl="node1" presStyleIdx="0" presStyleCnt="3"/>
      <dgm:spPr/>
    </dgm:pt>
    <dgm:pt modelId="{8F853203-6A20-409C-A935-F4809AF7E270}" type="pres">
      <dgm:prSet presAssocID="{B7E010F8-0C0E-4171-BA20-7952E5618FD5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en-GB"/>
        </a:p>
      </dgm:t>
    </dgm:pt>
    <dgm:pt modelId="{6BADC8FC-50F2-46C9-AECD-3A5CC0A892F3}" type="pres">
      <dgm:prSet presAssocID="{6F5B37BC-660D-489F-8393-1D150FEDA5F2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1A7EA9B-A653-427E-9685-1D2120B84DA6}" type="pres">
      <dgm:prSet presAssocID="{5437C223-A5B0-4B41-B861-302C57B9576E}" presName="compNode" presStyleCnt="0"/>
      <dgm:spPr/>
    </dgm:pt>
    <dgm:pt modelId="{D8F1293B-D88A-407A-860A-870FF5CA26B1}" type="pres">
      <dgm:prSet presAssocID="{5437C223-A5B0-4B41-B861-302C57B9576E}" presName="bkgdShape" presStyleLbl="node1" presStyleIdx="1" presStyleCnt="3"/>
      <dgm:spPr/>
      <dgm:t>
        <a:bodyPr/>
        <a:lstStyle/>
        <a:p>
          <a:endParaRPr lang="en-GB"/>
        </a:p>
      </dgm:t>
    </dgm:pt>
    <dgm:pt modelId="{9064CAF8-7987-458F-9EE2-B15BAC30C973}" type="pres">
      <dgm:prSet presAssocID="{5437C223-A5B0-4B41-B861-302C57B9576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F7860E-F652-4A23-B4DC-A899C9342BAD}" type="pres">
      <dgm:prSet presAssocID="{5437C223-A5B0-4B41-B861-302C57B9576E}" presName="invisiNode" presStyleLbl="node1" presStyleIdx="1" presStyleCnt="3"/>
      <dgm:spPr/>
    </dgm:pt>
    <dgm:pt modelId="{B8C7EF47-1314-49F2-A8CC-B30D33321FD7}" type="pres">
      <dgm:prSet presAssocID="{5437C223-A5B0-4B41-B861-302C57B9576E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  <dgm:t>
        <a:bodyPr/>
        <a:lstStyle/>
        <a:p>
          <a:endParaRPr lang="en-GB"/>
        </a:p>
      </dgm:t>
    </dgm:pt>
    <dgm:pt modelId="{F7A469DF-04D8-42BD-8B02-222D9F0B8A56}" type="pres">
      <dgm:prSet presAssocID="{0C735C6D-72AE-4252-874F-2A104C1A4920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084412A-911A-4F59-9C1D-0BEB438F508B}" type="pres">
      <dgm:prSet presAssocID="{674E9679-1767-4C6D-9EAD-EF525C4FD2CF}" presName="compNode" presStyleCnt="0"/>
      <dgm:spPr/>
    </dgm:pt>
    <dgm:pt modelId="{53D52999-EACA-49BB-B695-75A358A3F695}" type="pres">
      <dgm:prSet presAssocID="{674E9679-1767-4C6D-9EAD-EF525C4FD2CF}" presName="bkgdShape" presStyleLbl="node1" presStyleIdx="2" presStyleCnt="3"/>
      <dgm:spPr/>
      <dgm:t>
        <a:bodyPr/>
        <a:lstStyle/>
        <a:p>
          <a:endParaRPr lang="en-GB"/>
        </a:p>
      </dgm:t>
    </dgm:pt>
    <dgm:pt modelId="{3D4E91E2-FB41-4D20-B118-9E7DD45F724A}" type="pres">
      <dgm:prSet presAssocID="{674E9679-1767-4C6D-9EAD-EF525C4FD2CF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B4A8B0-5461-4A02-9D57-29255EF6A632}" type="pres">
      <dgm:prSet presAssocID="{674E9679-1767-4C6D-9EAD-EF525C4FD2CF}" presName="invisiNode" presStyleLbl="node1" presStyleIdx="2" presStyleCnt="3"/>
      <dgm:spPr/>
    </dgm:pt>
    <dgm:pt modelId="{8295642E-3D62-484C-92F2-98976C36D470}" type="pres">
      <dgm:prSet presAssocID="{674E9679-1767-4C6D-9EAD-EF525C4FD2CF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GB"/>
        </a:p>
      </dgm:t>
    </dgm:pt>
  </dgm:ptLst>
  <dgm:cxnLst>
    <dgm:cxn modelId="{832FCC5A-9C3A-44F1-A315-EF6B40C5F2F7}" type="presOf" srcId="{3A24CC92-A0C1-4930-924B-0900EE30B97F}" destId="{0FDE5400-1CBE-45D7-B774-5302773D4428}" srcOrd="1" destOrd="2" presId="urn:microsoft.com/office/officeart/2005/8/layout/hList7#1"/>
    <dgm:cxn modelId="{55CD5AC1-8D80-42EB-8A05-B3D9A5E44B72}" type="presOf" srcId="{674E9679-1767-4C6D-9EAD-EF525C4FD2CF}" destId="{53D52999-EACA-49BB-B695-75A358A3F695}" srcOrd="0" destOrd="0" presId="urn:microsoft.com/office/officeart/2005/8/layout/hList7#1"/>
    <dgm:cxn modelId="{83545417-1630-4A83-89CE-6A406B0662CD}" srcId="{5437C223-A5B0-4B41-B861-302C57B9576E}" destId="{F1D369B4-0553-46EF-9C9B-B9FF6218E745}" srcOrd="1" destOrd="0" parTransId="{2E9969DA-580B-456C-B11C-16BC0C3CBA14}" sibTransId="{18A0581D-C436-49D9-88F9-7F75A4808E72}"/>
    <dgm:cxn modelId="{272CE48A-D06D-4AF2-9DDB-F82BB330AC87}" srcId="{5437C223-A5B0-4B41-B861-302C57B9576E}" destId="{08322138-6FA7-4E0B-9898-1AAF77CB88BB}" srcOrd="0" destOrd="0" parTransId="{BBF15930-A6D2-4180-BEF3-D0E1C9C8B4F7}" sibTransId="{64130B03-A742-4870-82E2-D99C364BF87C}"/>
    <dgm:cxn modelId="{ADCDAA03-DF05-429A-A709-B05044F29C0D}" type="presOf" srcId="{08322138-6FA7-4E0B-9898-1AAF77CB88BB}" destId="{9064CAF8-7987-458F-9EE2-B15BAC30C973}" srcOrd="1" destOrd="1" presId="urn:microsoft.com/office/officeart/2005/8/layout/hList7#1"/>
    <dgm:cxn modelId="{9F746B7E-2606-4627-98F9-3E2F3E674DC3}" srcId="{852CFF93-ED83-4AD7-AA71-15632C18E47C}" destId="{674E9679-1767-4C6D-9EAD-EF525C4FD2CF}" srcOrd="2" destOrd="0" parTransId="{F1CA03E4-C1CC-4CBB-9871-54933BA459FA}" sibTransId="{928C464E-AEE4-4FDE-AEA0-633D3B70771F}"/>
    <dgm:cxn modelId="{389C25DF-B988-4F64-BD37-C71CA3FC58ED}" type="presOf" srcId="{6F5B37BC-660D-489F-8393-1D150FEDA5F2}" destId="{6BADC8FC-50F2-46C9-AECD-3A5CC0A892F3}" srcOrd="0" destOrd="0" presId="urn:microsoft.com/office/officeart/2005/8/layout/hList7#1"/>
    <dgm:cxn modelId="{13CF4807-1D3E-4DF9-97CD-C30421336DDD}" type="presOf" srcId="{30466192-39E6-48E9-9D3E-5DAEF20EFEBD}" destId="{3D4E91E2-FB41-4D20-B118-9E7DD45F724A}" srcOrd="1" destOrd="1" presId="urn:microsoft.com/office/officeart/2005/8/layout/hList7#1"/>
    <dgm:cxn modelId="{E99EE331-2CFB-41EC-B655-5450D05D7296}" srcId="{852CFF93-ED83-4AD7-AA71-15632C18E47C}" destId="{B7E010F8-0C0E-4171-BA20-7952E5618FD5}" srcOrd="0" destOrd="0" parTransId="{AB1B8FDB-2075-427F-9993-9C4E03100CF2}" sibTransId="{6F5B37BC-660D-489F-8393-1D150FEDA5F2}"/>
    <dgm:cxn modelId="{DCCDAC5D-AF12-49B6-B636-48A9A0F722BF}" type="presOf" srcId="{E802FA4A-4683-4F33-8036-D5DEF0B54503}" destId="{3D4E91E2-FB41-4D20-B118-9E7DD45F724A}" srcOrd="1" destOrd="2" presId="urn:microsoft.com/office/officeart/2005/8/layout/hList7#1"/>
    <dgm:cxn modelId="{B5A960D1-E057-4FF1-AC93-DA784AD7BB13}" type="presOf" srcId="{B7E010F8-0C0E-4171-BA20-7952E5618FD5}" destId="{0FDE5400-1CBE-45D7-B774-5302773D4428}" srcOrd="1" destOrd="0" presId="urn:microsoft.com/office/officeart/2005/8/layout/hList7#1"/>
    <dgm:cxn modelId="{EEF9CE43-9998-4059-B60C-4AEC928ECC14}" type="presOf" srcId="{5437C223-A5B0-4B41-B861-302C57B9576E}" destId="{9064CAF8-7987-458F-9EE2-B15BAC30C973}" srcOrd="1" destOrd="0" presId="urn:microsoft.com/office/officeart/2005/8/layout/hList7#1"/>
    <dgm:cxn modelId="{4FCF3B80-B642-4881-B716-BCC115701484}" type="presOf" srcId="{674E9679-1767-4C6D-9EAD-EF525C4FD2CF}" destId="{3D4E91E2-FB41-4D20-B118-9E7DD45F724A}" srcOrd="1" destOrd="0" presId="urn:microsoft.com/office/officeart/2005/8/layout/hList7#1"/>
    <dgm:cxn modelId="{54A5EF73-C930-4769-A7AC-BAD29C2C23E0}" type="presOf" srcId="{0C735C6D-72AE-4252-874F-2A104C1A4920}" destId="{F7A469DF-04D8-42BD-8B02-222D9F0B8A56}" srcOrd="0" destOrd="0" presId="urn:microsoft.com/office/officeart/2005/8/layout/hList7#1"/>
    <dgm:cxn modelId="{FE5F8739-6843-4A32-B157-868C767D4A88}" srcId="{852CFF93-ED83-4AD7-AA71-15632C18E47C}" destId="{5437C223-A5B0-4B41-B861-302C57B9576E}" srcOrd="1" destOrd="0" parTransId="{D8B4EB53-B19C-492C-BCC2-40CBEAEF24AC}" sibTransId="{0C735C6D-72AE-4252-874F-2A104C1A4920}"/>
    <dgm:cxn modelId="{EA62C4E1-2CB0-448D-B6B0-4F13D43BF64B}" type="presOf" srcId="{08322138-6FA7-4E0B-9898-1AAF77CB88BB}" destId="{D8F1293B-D88A-407A-860A-870FF5CA26B1}" srcOrd="0" destOrd="1" presId="urn:microsoft.com/office/officeart/2005/8/layout/hList7#1"/>
    <dgm:cxn modelId="{00D3049D-92E4-43EE-B63B-D386994474A4}" type="presOf" srcId="{B7E010F8-0C0E-4171-BA20-7952E5618FD5}" destId="{542E363E-CF8F-4AC8-86B5-F3A7A65D2126}" srcOrd="0" destOrd="0" presId="urn:microsoft.com/office/officeart/2005/8/layout/hList7#1"/>
    <dgm:cxn modelId="{B6E66B39-77F1-4C9D-BEED-5B4704B1B29A}" type="presOf" srcId="{3E42AADE-1089-4488-94F7-2CE80FE5C021}" destId="{542E363E-CF8F-4AC8-86B5-F3A7A65D2126}" srcOrd="0" destOrd="1" presId="urn:microsoft.com/office/officeart/2005/8/layout/hList7#1"/>
    <dgm:cxn modelId="{11480B99-ABDF-4406-9024-64C282AF8D1F}" type="presOf" srcId="{3E42AADE-1089-4488-94F7-2CE80FE5C021}" destId="{0FDE5400-1CBE-45D7-B774-5302773D4428}" srcOrd="1" destOrd="1" presId="urn:microsoft.com/office/officeart/2005/8/layout/hList7#1"/>
    <dgm:cxn modelId="{33E4F894-8528-4A12-AB75-0FA5695FFFBA}" type="presOf" srcId="{E802FA4A-4683-4F33-8036-D5DEF0B54503}" destId="{53D52999-EACA-49BB-B695-75A358A3F695}" srcOrd="0" destOrd="2" presId="urn:microsoft.com/office/officeart/2005/8/layout/hList7#1"/>
    <dgm:cxn modelId="{F4CF2DBE-11A1-45B2-BBB0-65F31A5152D3}" type="presOf" srcId="{30466192-39E6-48E9-9D3E-5DAEF20EFEBD}" destId="{53D52999-EACA-49BB-B695-75A358A3F695}" srcOrd="0" destOrd="1" presId="urn:microsoft.com/office/officeart/2005/8/layout/hList7#1"/>
    <dgm:cxn modelId="{6BDB1300-20E1-4F1A-85DF-524D6E763CE9}" type="presOf" srcId="{F1D369B4-0553-46EF-9C9B-B9FF6218E745}" destId="{9064CAF8-7987-458F-9EE2-B15BAC30C973}" srcOrd="1" destOrd="2" presId="urn:microsoft.com/office/officeart/2005/8/layout/hList7#1"/>
    <dgm:cxn modelId="{F423155C-9172-4DDE-9B45-0157C7F2C5F3}" srcId="{674E9679-1767-4C6D-9EAD-EF525C4FD2CF}" destId="{30466192-39E6-48E9-9D3E-5DAEF20EFEBD}" srcOrd="0" destOrd="0" parTransId="{0AC44F59-3859-4431-B237-0497BFBBC737}" sibTransId="{3250029F-6FF9-4874-8F1B-814FD74D547D}"/>
    <dgm:cxn modelId="{E83D0532-B18A-4B70-93B8-E7E6EBAABC07}" type="presOf" srcId="{3A24CC92-A0C1-4930-924B-0900EE30B97F}" destId="{542E363E-CF8F-4AC8-86B5-F3A7A65D2126}" srcOrd="0" destOrd="2" presId="urn:microsoft.com/office/officeart/2005/8/layout/hList7#1"/>
    <dgm:cxn modelId="{9F4C644B-FA4C-4B15-A181-72A76E8BA987}" type="presOf" srcId="{5437C223-A5B0-4B41-B861-302C57B9576E}" destId="{D8F1293B-D88A-407A-860A-870FF5CA26B1}" srcOrd="0" destOrd="0" presId="urn:microsoft.com/office/officeart/2005/8/layout/hList7#1"/>
    <dgm:cxn modelId="{5FA7B483-1130-41CF-A05A-4A3EF0CA5049}" srcId="{B7E010F8-0C0E-4171-BA20-7952E5618FD5}" destId="{3A24CC92-A0C1-4930-924B-0900EE30B97F}" srcOrd="1" destOrd="0" parTransId="{64359ECD-6BBE-40D3-AEA7-1BEB54981848}" sibTransId="{94799E42-07DE-4624-B6E4-680C92247AA0}"/>
    <dgm:cxn modelId="{7E759E88-5416-4393-8CA8-3CA0AA0E3855}" type="presOf" srcId="{852CFF93-ED83-4AD7-AA71-15632C18E47C}" destId="{0D178E7C-D8E4-46F0-A1EF-E77A67CBE33E}" srcOrd="0" destOrd="0" presId="urn:microsoft.com/office/officeart/2005/8/layout/hList7#1"/>
    <dgm:cxn modelId="{D9B167F9-A46D-431B-A65D-2B71168AD3D3}" type="presOf" srcId="{F1D369B4-0553-46EF-9C9B-B9FF6218E745}" destId="{D8F1293B-D88A-407A-860A-870FF5CA26B1}" srcOrd="0" destOrd="2" presId="urn:microsoft.com/office/officeart/2005/8/layout/hList7#1"/>
    <dgm:cxn modelId="{5BB6AA8E-CEAB-4FE6-9B63-E1155578A7B4}" srcId="{B7E010F8-0C0E-4171-BA20-7952E5618FD5}" destId="{3E42AADE-1089-4488-94F7-2CE80FE5C021}" srcOrd="0" destOrd="0" parTransId="{C829E510-66D0-45F4-B60F-B55E71588922}" sibTransId="{0DC7B5D3-8E65-40FA-B438-998E605D2013}"/>
    <dgm:cxn modelId="{51063370-A9CE-48C0-A2DC-7296F09F5BAA}" srcId="{674E9679-1767-4C6D-9EAD-EF525C4FD2CF}" destId="{E802FA4A-4683-4F33-8036-D5DEF0B54503}" srcOrd="1" destOrd="0" parTransId="{DC174282-01E3-4CD2-A127-AEF19D5DF4E6}" sibTransId="{4157768E-0431-4AD1-9121-A5499D461D01}"/>
    <dgm:cxn modelId="{EF63F817-9B88-4D0B-AF17-AED6A03D14FF}" type="presParOf" srcId="{0D178E7C-D8E4-46F0-A1EF-E77A67CBE33E}" destId="{3C9CBEBD-05FE-46FA-B89C-644402F9EF63}" srcOrd="0" destOrd="0" presId="urn:microsoft.com/office/officeart/2005/8/layout/hList7#1"/>
    <dgm:cxn modelId="{38256262-7A8D-40A5-A592-FA5E7057FEF7}" type="presParOf" srcId="{0D178E7C-D8E4-46F0-A1EF-E77A67CBE33E}" destId="{F674D63E-696E-4A28-8E6B-3F7AC1FB8158}" srcOrd="1" destOrd="0" presId="urn:microsoft.com/office/officeart/2005/8/layout/hList7#1"/>
    <dgm:cxn modelId="{B9DF4368-A266-41BF-9661-914C7570494F}" type="presParOf" srcId="{F674D63E-696E-4A28-8E6B-3F7AC1FB8158}" destId="{07A90106-376C-4BCE-8B66-F382C786F14C}" srcOrd="0" destOrd="0" presId="urn:microsoft.com/office/officeart/2005/8/layout/hList7#1"/>
    <dgm:cxn modelId="{4CC58F1D-2097-48AD-A572-1A2885AFE9AC}" type="presParOf" srcId="{07A90106-376C-4BCE-8B66-F382C786F14C}" destId="{542E363E-CF8F-4AC8-86B5-F3A7A65D2126}" srcOrd="0" destOrd="0" presId="urn:microsoft.com/office/officeart/2005/8/layout/hList7#1"/>
    <dgm:cxn modelId="{34857DDE-B953-4E54-BE7D-9EA938EAE424}" type="presParOf" srcId="{07A90106-376C-4BCE-8B66-F382C786F14C}" destId="{0FDE5400-1CBE-45D7-B774-5302773D4428}" srcOrd="1" destOrd="0" presId="urn:microsoft.com/office/officeart/2005/8/layout/hList7#1"/>
    <dgm:cxn modelId="{1C5426F6-C8E9-44DF-B0B0-4C606D8252F4}" type="presParOf" srcId="{07A90106-376C-4BCE-8B66-F382C786F14C}" destId="{79D198ED-61AB-4649-9185-FEE364A30975}" srcOrd="2" destOrd="0" presId="urn:microsoft.com/office/officeart/2005/8/layout/hList7#1"/>
    <dgm:cxn modelId="{E48AA34A-D587-45AC-B353-E119CA9FA874}" type="presParOf" srcId="{07A90106-376C-4BCE-8B66-F382C786F14C}" destId="{8F853203-6A20-409C-A935-F4809AF7E270}" srcOrd="3" destOrd="0" presId="urn:microsoft.com/office/officeart/2005/8/layout/hList7#1"/>
    <dgm:cxn modelId="{5F0FF1DC-F795-49E0-9B85-F491478CD605}" type="presParOf" srcId="{F674D63E-696E-4A28-8E6B-3F7AC1FB8158}" destId="{6BADC8FC-50F2-46C9-AECD-3A5CC0A892F3}" srcOrd="1" destOrd="0" presId="urn:microsoft.com/office/officeart/2005/8/layout/hList7#1"/>
    <dgm:cxn modelId="{5821CAD0-2C5D-4BFD-A75C-B9D227A17F15}" type="presParOf" srcId="{F674D63E-696E-4A28-8E6B-3F7AC1FB8158}" destId="{31A7EA9B-A653-427E-9685-1D2120B84DA6}" srcOrd="2" destOrd="0" presId="urn:microsoft.com/office/officeart/2005/8/layout/hList7#1"/>
    <dgm:cxn modelId="{1E1D2ADA-B18B-4C34-A39F-7454F294147A}" type="presParOf" srcId="{31A7EA9B-A653-427E-9685-1D2120B84DA6}" destId="{D8F1293B-D88A-407A-860A-870FF5CA26B1}" srcOrd="0" destOrd="0" presId="urn:microsoft.com/office/officeart/2005/8/layout/hList7#1"/>
    <dgm:cxn modelId="{5F2BE178-9794-4FC1-AA3F-CC2898987B08}" type="presParOf" srcId="{31A7EA9B-A653-427E-9685-1D2120B84DA6}" destId="{9064CAF8-7987-458F-9EE2-B15BAC30C973}" srcOrd="1" destOrd="0" presId="urn:microsoft.com/office/officeart/2005/8/layout/hList7#1"/>
    <dgm:cxn modelId="{45C76106-B16B-419F-9EB3-ED2D9E6EA460}" type="presParOf" srcId="{31A7EA9B-A653-427E-9685-1D2120B84DA6}" destId="{31F7860E-F652-4A23-B4DC-A899C9342BAD}" srcOrd="2" destOrd="0" presId="urn:microsoft.com/office/officeart/2005/8/layout/hList7#1"/>
    <dgm:cxn modelId="{6686808C-6FC5-42E1-A482-3146C43EBE1D}" type="presParOf" srcId="{31A7EA9B-A653-427E-9685-1D2120B84DA6}" destId="{B8C7EF47-1314-49F2-A8CC-B30D33321FD7}" srcOrd="3" destOrd="0" presId="urn:microsoft.com/office/officeart/2005/8/layout/hList7#1"/>
    <dgm:cxn modelId="{4FBC9A85-D1CC-43F4-B314-E7AC7C7AF890}" type="presParOf" srcId="{F674D63E-696E-4A28-8E6B-3F7AC1FB8158}" destId="{F7A469DF-04D8-42BD-8B02-222D9F0B8A56}" srcOrd="3" destOrd="0" presId="urn:microsoft.com/office/officeart/2005/8/layout/hList7#1"/>
    <dgm:cxn modelId="{37C8DFC0-9840-46B2-B772-E62E41AA9B23}" type="presParOf" srcId="{F674D63E-696E-4A28-8E6B-3F7AC1FB8158}" destId="{3084412A-911A-4F59-9C1D-0BEB438F508B}" srcOrd="4" destOrd="0" presId="urn:microsoft.com/office/officeart/2005/8/layout/hList7#1"/>
    <dgm:cxn modelId="{4B533727-CA43-437E-A683-F9A2A32E3BFD}" type="presParOf" srcId="{3084412A-911A-4F59-9C1D-0BEB438F508B}" destId="{53D52999-EACA-49BB-B695-75A358A3F695}" srcOrd="0" destOrd="0" presId="urn:microsoft.com/office/officeart/2005/8/layout/hList7#1"/>
    <dgm:cxn modelId="{7F1F5748-4E39-4661-AA23-6650CF08DDBD}" type="presParOf" srcId="{3084412A-911A-4F59-9C1D-0BEB438F508B}" destId="{3D4E91E2-FB41-4D20-B118-9E7DD45F724A}" srcOrd="1" destOrd="0" presId="urn:microsoft.com/office/officeart/2005/8/layout/hList7#1"/>
    <dgm:cxn modelId="{77CCACC7-7D89-4510-9E8E-286C1A9654A0}" type="presParOf" srcId="{3084412A-911A-4F59-9C1D-0BEB438F508B}" destId="{1DB4A8B0-5461-4A02-9D57-29255EF6A632}" srcOrd="2" destOrd="0" presId="urn:microsoft.com/office/officeart/2005/8/layout/hList7#1"/>
    <dgm:cxn modelId="{0C4EAB69-A304-43BC-9443-166A81569A6B}" type="presParOf" srcId="{3084412A-911A-4F59-9C1D-0BEB438F508B}" destId="{8295642E-3D62-484C-92F2-98976C36D470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4B725F-13F6-44BC-A77B-C56E0A8F7C62}" type="doc">
      <dgm:prSet loTypeId="urn:microsoft.com/office/officeart/2005/8/layout/arrow3" loCatId="relationship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AEEEC01F-AB7B-4860-935F-BFD81C799417}">
      <dgm:prSet phldrT="[Text]" custT="1"/>
      <dgm:spPr/>
      <dgm:t>
        <a:bodyPr/>
        <a:lstStyle/>
        <a:p>
          <a:r>
            <a:rPr lang="en-GB" sz="2800" dirty="0" smtClean="0"/>
            <a:t>Right to adopt measures  to achieve legitimate objectives</a:t>
          </a:r>
          <a:endParaRPr lang="en-GB" sz="2800" dirty="0"/>
        </a:p>
      </dgm:t>
    </dgm:pt>
    <dgm:pt modelId="{9EBA6580-34F8-4DD0-912D-0F46370D5903}" type="parTrans" cxnId="{49F4CB9D-E9FA-4030-BC4D-C6757A52CD4E}">
      <dgm:prSet/>
      <dgm:spPr/>
      <dgm:t>
        <a:bodyPr/>
        <a:lstStyle/>
        <a:p>
          <a:endParaRPr lang="en-GB"/>
        </a:p>
      </dgm:t>
    </dgm:pt>
    <dgm:pt modelId="{C20374F4-8CFD-4DDF-B64E-27FD424A6CFD}" type="sibTrans" cxnId="{49F4CB9D-E9FA-4030-BC4D-C6757A52CD4E}">
      <dgm:prSet/>
      <dgm:spPr/>
      <dgm:t>
        <a:bodyPr/>
        <a:lstStyle/>
        <a:p>
          <a:endParaRPr lang="en-GB"/>
        </a:p>
      </dgm:t>
    </dgm:pt>
    <dgm:pt modelId="{A40FE293-6C57-4605-98CE-EAE408F8A379}">
      <dgm:prSet phldrT="[Text]" custT="1"/>
      <dgm:spPr/>
      <dgm:t>
        <a:bodyPr/>
        <a:lstStyle/>
        <a:p>
          <a:r>
            <a:rPr lang="en-GB" sz="2800" dirty="0" smtClean="0"/>
            <a:t>Rights of others under basic trade rules</a:t>
          </a:r>
          <a:endParaRPr lang="en-GB" sz="2800" dirty="0"/>
        </a:p>
      </dgm:t>
    </dgm:pt>
    <dgm:pt modelId="{98AD6474-2124-47B8-B101-9E1DF42ABC5C}" type="parTrans" cxnId="{E549850E-546D-4AD6-8718-5E8C6433C662}">
      <dgm:prSet/>
      <dgm:spPr/>
      <dgm:t>
        <a:bodyPr/>
        <a:lstStyle/>
        <a:p>
          <a:endParaRPr lang="en-GB"/>
        </a:p>
      </dgm:t>
    </dgm:pt>
    <dgm:pt modelId="{32E9186E-31DF-4773-B722-AC5A0FF9FCAD}" type="sibTrans" cxnId="{E549850E-546D-4AD6-8718-5E8C6433C662}">
      <dgm:prSet/>
      <dgm:spPr/>
      <dgm:t>
        <a:bodyPr/>
        <a:lstStyle/>
        <a:p>
          <a:endParaRPr lang="en-GB"/>
        </a:p>
      </dgm:t>
    </dgm:pt>
    <dgm:pt modelId="{45D8A355-092B-41BD-A132-8ADC673F50F7}" type="pres">
      <dgm:prSet presAssocID="{594B725F-13F6-44BC-A77B-C56E0A8F7C6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ABDD19-7832-4D3F-9157-D03C5CDED9CC}" type="pres">
      <dgm:prSet presAssocID="{594B725F-13F6-44BC-A77B-C56E0A8F7C62}" presName="divider" presStyleLbl="fgShp" presStyleIdx="0" presStyleCnt="1"/>
      <dgm:spPr/>
    </dgm:pt>
    <dgm:pt modelId="{E3755A44-6B32-4062-9035-C4B3F38EB0D5}" type="pres">
      <dgm:prSet presAssocID="{AEEEC01F-AB7B-4860-935F-BFD81C799417}" presName="downArrow" presStyleLbl="node1" presStyleIdx="0" presStyleCnt="2"/>
      <dgm:spPr/>
    </dgm:pt>
    <dgm:pt modelId="{F4DC099A-AB05-4C6B-9CF0-C6AE81CA95EA}" type="pres">
      <dgm:prSet presAssocID="{AEEEC01F-AB7B-4860-935F-BFD81C799417}" presName="downArrowText" presStyleLbl="revTx" presStyleIdx="0" presStyleCnt="2" custScaleX="121872" custLinFactNeighborX="136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1E9D55-3557-46A1-AC1F-8B5F5488ECD0}" type="pres">
      <dgm:prSet presAssocID="{A40FE293-6C57-4605-98CE-EAE408F8A379}" presName="upArrow" presStyleLbl="node1" presStyleIdx="1" presStyleCnt="2"/>
      <dgm:spPr/>
    </dgm:pt>
    <dgm:pt modelId="{DE2CC059-5304-4004-BA11-F98E2D75BB65}" type="pres">
      <dgm:prSet presAssocID="{A40FE293-6C57-4605-98CE-EAE408F8A37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4EB82F-4725-45B3-8A38-56FF880A8C81}" type="presOf" srcId="{A40FE293-6C57-4605-98CE-EAE408F8A379}" destId="{DE2CC059-5304-4004-BA11-F98E2D75BB65}" srcOrd="0" destOrd="0" presId="urn:microsoft.com/office/officeart/2005/8/layout/arrow3"/>
    <dgm:cxn modelId="{E549850E-546D-4AD6-8718-5E8C6433C662}" srcId="{594B725F-13F6-44BC-A77B-C56E0A8F7C62}" destId="{A40FE293-6C57-4605-98CE-EAE408F8A379}" srcOrd="1" destOrd="0" parTransId="{98AD6474-2124-47B8-B101-9E1DF42ABC5C}" sibTransId="{32E9186E-31DF-4773-B722-AC5A0FF9FCAD}"/>
    <dgm:cxn modelId="{49F4CB9D-E9FA-4030-BC4D-C6757A52CD4E}" srcId="{594B725F-13F6-44BC-A77B-C56E0A8F7C62}" destId="{AEEEC01F-AB7B-4860-935F-BFD81C799417}" srcOrd="0" destOrd="0" parTransId="{9EBA6580-34F8-4DD0-912D-0F46370D5903}" sibTransId="{C20374F4-8CFD-4DDF-B64E-27FD424A6CFD}"/>
    <dgm:cxn modelId="{D9819B03-EDEC-4036-83DE-EBCA826E7F39}" type="presOf" srcId="{594B725F-13F6-44BC-A77B-C56E0A8F7C62}" destId="{45D8A355-092B-41BD-A132-8ADC673F50F7}" srcOrd="0" destOrd="0" presId="urn:microsoft.com/office/officeart/2005/8/layout/arrow3"/>
    <dgm:cxn modelId="{F517C5DC-12BC-4327-AC26-BACA3911D411}" type="presOf" srcId="{AEEEC01F-AB7B-4860-935F-BFD81C799417}" destId="{F4DC099A-AB05-4C6B-9CF0-C6AE81CA95EA}" srcOrd="0" destOrd="0" presId="urn:microsoft.com/office/officeart/2005/8/layout/arrow3"/>
    <dgm:cxn modelId="{7B796B55-A3B8-4846-BDAB-DDBDD8CB336E}" type="presParOf" srcId="{45D8A355-092B-41BD-A132-8ADC673F50F7}" destId="{F1ABDD19-7832-4D3F-9157-D03C5CDED9CC}" srcOrd="0" destOrd="0" presId="urn:microsoft.com/office/officeart/2005/8/layout/arrow3"/>
    <dgm:cxn modelId="{8DF6C381-28D0-4A83-BAB8-21E21AD83B09}" type="presParOf" srcId="{45D8A355-092B-41BD-A132-8ADC673F50F7}" destId="{E3755A44-6B32-4062-9035-C4B3F38EB0D5}" srcOrd="1" destOrd="0" presId="urn:microsoft.com/office/officeart/2005/8/layout/arrow3"/>
    <dgm:cxn modelId="{23A86D17-F92C-41C7-83F0-C92B6153E9AF}" type="presParOf" srcId="{45D8A355-092B-41BD-A132-8ADC673F50F7}" destId="{F4DC099A-AB05-4C6B-9CF0-C6AE81CA95EA}" srcOrd="2" destOrd="0" presId="urn:microsoft.com/office/officeart/2005/8/layout/arrow3"/>
    <dgm:cxn modelId="{9D9BFCDF-1CEC-4A3D-A4A1-F691BAAB719C}" type="presParOf" srcId="{45D8A355-092B-41BD-A132-8ADC673F50F7}" destId="{D91E9D55-3557-46A1-AC1F-8B5F5488ECD0}" srcOrd="3" destOrd="0" presId="urn:microsoft.com/office/officeart/2005/8/layout/arrow3"/>
    <dgm:cxn modelId="{C5C01BF3-2736-46E4-9007-FF88C2F527C0}" type="presParOf" srcId="{45D8A355-092B-41BD-A132-8ADC673F50F7}" destId="{DE2CC059-5304-4004-BA11-F98E2D75BB6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156D84-3F5D-4D11-9EEC-74181FA034B3}" type="doc">
      <dgm:prSet loTypeId="urn:microsoft.com/office/officeart/2008/layout/AscendingPictureAccentProcess" loCatId="process" qsTypeId="urn:microsoft.com/office/officeart/2005/8/quickstyle/simple4" qsCatId="simple" csTypeId="urn:microsoft.com/office/officeart/2005/8/colors/accent1_2" csCatId="accent1" phldr="1"/>
      <dgm:spPr/>
    </dgm:pt>
    <dgm:pt modelId="{75FB28DD-42BD-45E1-BC65-A0B707308BBB}">
      <dgm:prSet phldrT="[Text]" custT="1"/>
      <dgm:spPr/>
      <dgm:t>
        <a:bodyPr/>
        <a:lstStyle/>
        <a:p>
          <a:r>
            <a:rPr lang="en-GB" sz="2000" dirty="0" smtClean="0"/>
            <a:t>Ludivine </a:t>
          </a:r>
          <a:r>
            <a:rPr lang="en-GB" sz="2000" dirty="0" err="1" smtClean="0"/>
            <a:t>Tamiotti</a:t>
          </a:r>
          <a:endParaRPr lang="en-GB" sz="2000" dirty="0" smtClean="0"/>
        </a:p>
        <a:p>
          <a:r>
            <a:rPr lang="en-GB" sz="2000" dirty="0" smtClean="0"/>
            <a:t>Counsellor, </a:t>
          </a:r>
          <a:br>
            <a:rPr lang="en-GB" sz="2000" dirty="0" smtClean="0"/>
          </a:br>
          <a:r>
            <a:rPr lang="en-GB" sz="2000" dirty="0" smtClean="0"/>
            <a:t>WTO Trade and Environment Division,</a:t>
          </a:r>
        </a:p>
        <a:p>
          <a:r>
            <a:rPr lang="en-GB" sz="2000" dirty="0" smtClean="0"/>
            <a:t>Ludivine.tamiotti@wto.org</a:t>
          </a:r>
          <a:endParaRPr lang="en-GB" sz="2000" dirty="0"/>
        </a:p>
      </dgm:t>
    </dgm:pt>
    <dgm:pt modelId="{8EC8ECAE-BD03-4C43-9277-4D87093B8699}" type="parTrans" cxnId="{50B7A905-32B5-47AE-9F03-F0B017E9463A}">
      <dgm:prSet/>
      <dgm:spPr/>
      <dgm:t>
        <a:bodyPr/>
        <a:lstStyle/>
        <a:p>
          <a:endParaRPr lang="en-GB"/>
        </a:p>
      </dgm:t>
    </dgm:pt>
    <dgm:pt modelId="{C53807EB-1665-4698-820D-3ED22391DBF1}" type="sibTrans" cxnId="{50B7A905-32B5-47AE-9F03-F0B017E9463A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  <dgm:t>
        <a:bodyPr/>
        <a:lstStyle/>
        <a:p>
          <a:endParaRPr lang="en-GB"/>
        </a:p>
      </dgm:t>
    </dgm:pt>
    <dgm:pt modelId="{B3E748CE-34CB-456E-8347-47BEE0B7B699}" type="pres">
      <dgm:prSet presAssocID="{B4156D84-3F5D-4D11-9EEC-74181FA034B3}" presName="Name0" presStyleCnt="0">
        <dgm:presLayoutVars>
          <dgm:chMax val="7"/>
          <dgm:chPref val="7"/>
          <dgm:dir/>
        </dgm:presLayoutVars>
      </dgm:prSet>
      <dgm:spPr/>
    </dgm:pt>
    <dgm:pt modelId="{D5395A45-E8FF-44FF-B9B3-2FF124F17DA2}" type="pres">
      <dgm:prSet presAssocID="{75FB28DD-42BD-45E1-BC65-A0B707308BBB}" presName="parTx1" presStyleLbl="node1" presStyleIdx="0" presStyleCnt="1" custScaleY="115952" custLinFactNeighborX="6081" custLinFactNeighborY="-57430"/>
      <dgm:spPr/>
      <dgm:t>
        <a:bodyPr/>
        <a:lstStyle/>
        <a:p>
          <a:endParaRPr lang="en-GB"/>
        </a:p>
      </dgm:t>
    </dgm:pt>
    <dgm:pt modelId="{C32345CA-7F1D-4F72-BE58-F6DABF7B9A6C}" type="pres">
      <dgm:prSet presAssocID="{C53807EB-1665-4698-820D-3ED22391DBF1}" presName="picture1" presStyleCnt="0"/>
      <dgm:spPr/>
    </dgm:pt>
    <dgm:pt modelId="{D2C3E93F-38AC-4D54-9161-1A7AA0C0D285}" type="pres">
      <dgm:prSet presAssocID="{C53807EB-1665-4698-820D-3ED22391DBF1}" presName="imageRepeatNode" presStyleLbl="fgImgPlace1" presStyleIdx="0" presStyleCnt="1" custScaleX="106759" custScaleY="94062" custLinFactNeighborX="-30156" custLinFactNeighborY="-16911"/>
      <dgm:spPr/>
      <dgm:t>
        <a:bodyPr/>
        <a:lstStyle/>
        <a:p>
          <a:endParaRPr lang="en-GB"/>
        </a:p>
      </dgm:t>
    </dgm:pt>
  </dgm:ptLst>
  <dgm:cxnLst>
    <dgm:cxn modelId="{50B7A905-32B5-47AE-9F03-F0B017E9463A}" srcId="{B4156D84-3F5D-4D11-9EEC-74181FA034B3}" destId="{75FB28DD-42BD-45E1-BC65-A0B707308BBB}" srcOrd="0" destOrd="0" parTransId="{8EC8ECAE-BD03-4C43-9277-4D87093B8699}" sibTransId="{C53807EB-1665-4698-820D-3ED22391DBF1}"/>
    <dgm:cxn modelId="{ED9E6B76-F706-4E3C-8239-EF2508E97BC9}" type="presOf" srcId="{75FB28DD-42BD-45E1-BC65-A0B707308BBB}" destId="{D5395A45-E8FF-44FF-B9B3-2FF124F17DA2}" srcOrd="0" destOrd="0" presId="urn:microsoft.com/office/officeart/2008/layout/AscendingPictureAccentProcess"/>
    <dgm:cxn modelId="{1A61907A-F9AE-43BC-9B9B-6892480AD0DF}" type="presOf" srcId="{C53807EB-1665-4698-820D-3ED22391DBF1}" destId="{D2C3E93F-38AC-4D54-9161-1A7AA0C0D285}" srcOrd="0" destOrd="0" presId="urn:microsoft.com/office/officeart/2008/layout/AscendingPictureAccentProcess"/>
    <dgm:cxn modelId="{EDC124EB-EEEB-4B3F-B05C-3496BFC59079}" type="presOf" srcId="{B4156D84-3F5D-4D11-9EEC-74181FA034B3}" destId="{B3E748CE-34CB-456E-8347-47BEE0B7B699}" srcOrd="0" destOrd="0" presId="urn:microsoft.com/office/officeart/2008/layout/AscendingPictureAccentProcess"/>
    <dgm:cxn modelId="{253C987B-88D5-4221-8CA4-EB6EE1C35291}" type="presParOf" srcId="{B3E748CE-34CB-456E-8347-47BEE0B7B699}" destId="{D5395A45-E8FF-44FF-B9B3-2FF124F17DA2}" srcOrd="0" destOrd="0" presId="urn:microsoft.com/office/officeart/2008/layout/AscendingPictureAccentProcess"/>
    <dgm:cxn modelId="{7E17ED75-1D80-4CFF-80A3-5BD9E28D3364}" type="presParOf" srcId="{B3E748CE-34CB-456E-8347-47BEE0B7B699}" destId="{C32345CA-7F1D-4F72-BE58-F6DABF7B9A6C}" srcOrd="1" destOrd="0" presId="urn:microsoft.com/office/officeart/2008/layout/AscendingPictureAccentProcess"/>
    <dgm:cxn modelId="{26A364D4-8F04-4FEE-861D-D36D58363487}" type="presParOf" srcId="{C32345CA-7F1D-4F72-BE58-F6DABF7B9A6C}" destId="{D2C3E93F-38AC-4D54-9161-1A7AA0C0D285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395A45-E8FF-44FF-B9B3-2FF124F17DA2}">
      <dsp:nvSpPr>
        <dsp:cNvPr id="0" name=""/>
        <dsp:cNvSpPr/>
      </dsp:nvSpPr>
      <dsp:spPr>
        <a:xfrm>
          <a:off x="2527501" y="801063"/>
          <a:ext cx="5266565" cy="16377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4756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Ludivine </a:t>
          </a:r>
          <a:r>
            <a:rPr lang="en-GB" sz="2000" kern="1200" dirty="0" err="1" smtClean="0"/>
            <a:t>Tamiotti</a:t>
          </a:r>
          <a:endParaRPr lang="en-GB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Counsellor, </a:t>
          </a:r>
          <a:br>
            <a:rPr lang="en-GB" sz="2000" kern="1200" dirty="0" smtClean="0"/>
          </a:br>
          <a:r>
            <a:rPr lang="en-GB" sz="2000" kern="1200" dirty="0" smtClean="0"/>
            <a:t>WTO Trade and Environment Division,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Ludivine.tamiotti@wto.org</a:t>
          </a:r>
          <a:endParaRPr lang="en-GB" sz="2000" kern="1200" dirty="0"/>
        </a:p>
      </dsp:txBody>
      <dsp:txXfrm>
        <a:off x="2527501" y="801063"/>
        <a:ext cx="5266565" cy="1637737"/>
      </dsp:txXfrm>
    </dsp:sp>
    <dsp:sp modelId="{D2C3E93F-38AC-4D54-9161-1A7AA0C0D285}">
      <dsp:nvSpPr>
        <dsp:cNvPr id="0" name=""/>
        <dsp:cNvSpPr/>
      </dsp:nvSpPr>
      <dsp:spPr>
        <a:xfrm>
          <a:off x="0" y="0"/>
          <a:ext cx="2606746" cy="22970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8D3D13-5BB2-4C97-ACE1-A1048C90AFAA}">
      <dsp:nvSpPr>
        <dsp:cNvPr id="0" name=""/>
        <dsp:cNvSpPr/>
      </dsp:nvSpPr>
      <dsp:spPr>
        <a:xfrm>
          <a:off x="2121096" y="874952"/>
          <a:ext cx="4023569" cy="4023569"/>
        </a:xfrm>
        <a:prstGeom prst="blockArc">
          <a:avLst>
            <a:gd name="adj1" fmla="val 11228058"/>
            <a:gd name="adj2" fmla="val 16336070"/>
            <a:gd name="adj3" fmla="val 4639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E6A8-F6CE-4DDE-977F-F1269AE2C4FC}">
      <dsp:nvSpPr>
        <dsp:cNvPr id="0" name=""/>
        <dsp:cNvSpPr/>
      </dsp:nvSpPr>
      <dsp:spPr>
        <a:xfrm>
          <a:off x="2119240" y="372437"/>
          <a:ext cx="4023569" cy="4023569"/>
        </a:xfrm>
        <a:prstGeom prst="blockArc">
          <a:avLst>
            <a:gd name="adj1" fmla="val 5370137"/>
            <a:gd name="adj2" fmla="val 10346546"/>
            <a:gd name="adj3" fmla="val 4639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1168D9-162B-4FEA-8BBC-7C67FE5732BB}">
      <dsp:nvSpPr>
        <dsp:cNvPr id="0" name=""/>
        <dsp:cNvSpPr/>
      </dsp:nvSpPr>
      <dsp:spPr>
        <a:xfrm>
          <a:off x="2372300" y="386584"/>
          <a:ext cx="4023569" cy="4023569"/>
        </a:xfrm>
        <a:prstGeom prst="blockArc">
          <a:avLst>
            <a:gd name="adj1" fmla="val 389352"/>
            <a:gd name="adj2" fmla="val 5813836"/>
            <a:gd name="adj3" fmla="val 4639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02F0E-4727-4264-AFB2-7ACDE0EAE120}">
      <dsp:nvSpPr>
        <dsp:cNvPr id="0" name=""/>
        <dsp:cNvSpPr/>
      </dsp:nvSpPr>
      <dsp:spPr>
        <a:xfrm>
          <a:off x="2376950" y="868404"/>
          <a:ext cx="4023569" cy="4023569"/>
        </a:xfrm>
        <a:prstGeom prst="blockArc">
          <a:avLst>
            <a:gd name="adj1" fmla="val 15888019"/>
            <a:gd name="adj2" fmla="val 21144297"/>
            <a:gd name="adj3" fmla="val 4639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8BED8-ADD0-4309-AC08-5174AAA3CC85}">
      <dsp:nvSpPr>
        <dsp:cNvPr id="0" name=""/>
        <dsp:cNvSpPr/>
      </dsp:nvSpPr>
      <dsp:spPr>
        <a:xfrm>
          <a:off x="3384375" y="2160240"/>
          <a:ext cx="1784791" cy="934220"/>
        </a:xfrm>
        <a:prstGeom prst="ellipse">
          <a:avLst/>
        </a:prstGeom>
        <a:solidFill>
          <a:schemeClr val="accent3">
            <a:lumMod val="5000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Objectives</a:t>
          </a:r>
          <a:endParaRPr lang="en-GB" sz="2000" kern="1200" dirty="0"/>
        </a:p>
      </dsp:txBody>
      <dsp:txXfrm>
        <a:off x="3384375" y="2160240"/>
        <a:ext cx="1784791" cy="934220"/>
      </dsp:txXfrm>
    </dsp:sp>
    <dsp:sp modelId="{2C18C8C8-7793-4DFB-8042-801156BCE12D}">
      <dsp:nvSpPr>
        <dsp:cNvPr id="0" name=""/>
        <dsp:cNvSpPr/>
      </dsp:nvSpPr>
      <dsp:spPr>
        <a:xfrm>
          <a:off x="3312364" y="46120"/>
          <a:ext cx="1796556" cy="1754076"/>
        </a:xfrm>
        <a:prstGeom prst="ellipse">
          <a:avLst/>
        </a:prstGeom>
        <a:solidFill>
          <a:schemeClr val="accent3">
            <a:lumMod val="7500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Rules</a:t>
          </a:r>
          <a:endParaRPr lang="en-GB" sz="1800" kern="1200" dirty="0"/>
        </a:p>
      </dsp:txBody>
      <dsp:txXfrm>
        <a:off x="3312364" y="46120"/>
        <a:ext cx="1796556" cy="1754076"/>
      </dsp:txXfrm>
    </dsp:sp>
    <dsp:sp modelId="{57C78E43-AA91-46A3-93E3-1246947BA5F8}">
      <dsp:nvSpPr>
        <dsp:cNvPr id="0" name=""/>
        <dsp:cNvSpPr/>
      </dsp:nvSpPr>
      <dsp:spPr>
        <a:xfrm>
          <a:off x="5400591" y="1756266"/>
          <a:ext cx="1872041" cy="1728383"/>
        </a:xfrm>
        <a:prstGeom prst="ellipse">
          <a:avLst/>
        </a:prstGeom>
        <a:solidFill>
          <a:schemeClr val="accent3">
            <a:lumMod val="7500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Institutions and monitoring</a:t>
          </a:r>
          <a:endParaRPr lang="en-GB" sz="1800" kern="1200" dirty="0"/>
        </a:p>
      </dsp:txBody>
      <dsp:txXfrm>
        <a:off x="5400591" y="1756266"/>
        <a:ext cx="1872041" cy="1728383"/>
      </dsp:txXfrm>
    </dsp:sp>
    <dsp:sp modelId="{4A734762-EDA5-44DF-BE4D-7FD54FB03460}">
      <dsp:nvSpPr>
        <dsp:cNvPr id="0" name=""/>
        <dsp:cNvSpPr/>
      </dsp:nvSpPr>
      <dsp:spPr>
        <a:xfrm>
          <a:off x="3240360" y="3528383"/>
          <a:ext cx="1815469" cy="1641763"/>
        </a:xfrm>
        <a:prstGeom prst="ellipse">
          <a:avLst/>
        </a:prstGeom>
        <a:solidFill>
          <a:schemeClr val="accent3">
            <a:lumMod val="7500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Enforcement</a:t>
          </a:r>
          <a:endParaRPr lang="en-GB" sz="1800" kern="1200" dirty="0"/>
        </a:p>
      </dsp:txBody>
      <dsp:txXfrm>
        <a:off x="3240360" y="3528383"/>
        <a:ext cx="1815469" cy="1641763"/>
      </dsp:txXfrm>
    </dsp:sp>
    <dsp:sp modelId="{F96DA049-D087-4059-B91D-552DF73AEA16}">
      <dsp:nvSpPr>
        <dsp:cNvPr id="0" name=""/>
        <dsp:cNvSpPr/>
      </dsp:nvSpPr>
      <dsp:spPr>
        <a:xfrm>
          <a:off x="1231686" y="1800893"/>
          <a:ext cx="1902582" cy="1683569"/>
        </a:xfrm>
        <a:prstGeom prst="ellipse">
          <a:avLst/>
        </a:prstGeom>
        <a:solidFill>
          <a:schemeClr val="accent3">
            <a:lumMod val="75000"/>
          </a:schemeClr>
        </a:solidFill>
        <a:ln w="282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Trade opening</a:t>
          </a:r>
          <a:endParaRPr lang="en-GB" sz="1800" kern="1200" dirty="0"/>
        </a:p>
      </dsp:txBody>
      <dsp:txXfrm>
        <a:off x="1231686" y="1800893"/>
        <a:ext cx="1902582" cy="16835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17D7F-6D29-4C66-8C35-D34A6929BF83}">
      <dsp:nvSpPr>
        <dsp:cNvPr id="0" name=""/>
        <dsp:cNvSpPr/>
      </dsp:nvSpPr>
      <dsp:spPr>
        <a:xfrm>
          <a:off x="5431" y="0"/>
          <a:ext cx="5553283" cy="606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Environmental requirements </a:t>
          </a:r>
          <a:endParaRPr lang="en-GB" sz="3200" b="1" kern="1200" dirty="0"/>
        </a:p>
      </dsp:txBody>
      <dsp:txXfrm>
        <a:off x="5431" y="0"/>
        <a:ext cx="5553283" cy="6068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17D7F-6D29-4C66-8C35-D34A6929BF83}">
      <dsp:nvSpPr>
        <dsp:cNvPr id="0" name=""/>
        <dsp:cNvSpPr/>
      </dsp:nvSpPr>
      <dsp:spPr>
        <a:xfrm>
          <a:off x="4903" y="0"/>
          <a:ext cx="5014278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Renewable Energy </a:t>
          </a:r>
          <a:br>
            <a:rPr lang="en-GB" sz="3200" b="1" kern="1200" dirty="0" smtClean="0"/>
          </a:br>
          <a:r>
            <a:rPr lang="en-GB" sz="3200" b="1" kern="1200" dirty="0" smtClean="0"/>
            <a:t>Support Programs</a:t>
          </a:r>
          <a:endParaRPr lang="en-GB" sz="3200" kern="1200" dirty="0"/>
        </a:p>
      </dsp:txBody>
      <dsp:txXfrm>
        <a:off x="4903" y="0"/>
        <a:ext cx="5014278" cy="7920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17D7F-6D29-4C66-8C35-D34A6929BF83}">
      <dsp:nvSpPr>
        <dsp:cNvPr id="0" name=""/>
        <dsp:cNvSpPr/>
      </dsp:nvSpPr>
      <dsp:spPr>
        <a:xfrm>
          <a:off x="5606" y="0"/>
          <a:ext cx="5732952" cy="606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3600000" algn="r" rotWithShape="0">
            <a:srgbClr val="000000">
              <a:alpha val="3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Price and market mechanisms </a:t>
          </a:r>
          <a:endParaRPr lang="en-GB" sz="3200" b="1" kern="1200" dirty="0"/>
        </a:p>
      </dsp:txBody>
      <dsp:txXfrm>
        <a:off x="5606" y="0"/>
        <a:ext cx="5732952" cy="60684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9DEAD3-8FF1-4EBD-855F-22D643A6956D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9A5018-8F48-47B7-BE7C-33ED67EEAE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0891" tIns="45446" rIns="90891" bIns="454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0891" tIns="45446" rIns="90891" bIns="454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91870D-615D-42A7-9F58-BFCC16BDF24A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1" tIns="45446" rIns="90891" bIns="45446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13" y="4681538"/>
            <a:ext cx="5375275" cy="4435475"/>
          </a:xfrm>
          <a:prstGeom prst="rect">
            <a:avLst/>
          </a:prstGeom>
        </p:spPr>
        <p:txBody>
          <a:bodyPr vert="horz" lIns="90891" tIns="45446" rIns="90891" bIns="4544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0891" tIns="45446" rIns="90891" bIns="454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0891" tIns="45446" rIns="90891" bIns="454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71C339-2461-4C46-ACA0-501D95BC23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ADE401-5A3D-4B7F-A627-0A052775E00A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2BF81-ED43-494E-986B-9C7338C2A038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BB16A8-E435-4826-A490-CFFD1C01FDB1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F49A7A-997A-4C81-BD63-96B70E33C3D6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chemeClr val="accent1"/>
                </a:solidFill>
                <a:latin typeface="+mn-lt"/>
                <a:cs typeface="+mn-cs"/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chemeClr val="accent1"/>
                </a:solidFill>
                <a:latin typeface="+mn-lt"/>
                <a:cs typeface="+mn-cs"/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F00D6-CB11-44DA-8824-37A69C99EA03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4392613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pPr>
              <a:defRPr/>
            </a:pPr>
            <a:fld id="{1DAA3886-4130-4AF5-B4FA-99EE2251A7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B31F-F679-440F-B62D-596792D9E8FC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62CD-247C-4FB9-B41E-7C469FAF7E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B79AC-A817-4472-9098-17978F4A1562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0ED6E-18BA-4731-9B31-B5ED866522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BA801-E5AB-4588-8937-2D3308008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87BA-B17A-44B4-8277-3E3EB28F1675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5C735-2898-4FB5-ADE4-D515AB4130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7169-BEAA-4FC5-85F2-FFED4CD7CDBE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1C90D-3FD0-43AE-9DCA-86FF244F5E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55D4B-8FB8-4CD3-A910-3866C1622409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BC34F-8B1F-4647-A2B9-AE204166B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765A4-22D3-46EC-8876-78D1063457B2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E2EF-BD11-44C6-AF01-113268854B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7C42-F84B-47D4-A7B1-15C3FC27AE2C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35E0-3A07-41E3-ADD1-30684E7C08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E244F-B317-4AB8-8460-A654930A0800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D3D0E-DC97-45F4-B181-89AF7C2BB1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1DF40-A3F2-4D47-AF52-7B3A55B62D15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8115B-4DE5-4DED-88E5-A5AD884F6A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4BAF0-B9C6-4FF3-A244-3539787973D3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B528-959D-4C2D-8D6C-CBE885360545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29D79-1AFC-4E78-9F8F-76D07C2B54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F9B21-0EB2-443B-97AC-BFD4FF11C3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AD3DE-13BD-402E-9761-E283C0C6B374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FFB70-80C3-4F74-BAAA-B32192AF4C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7EEF-7EF0-48F5-80FC-EFDDA246252D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84DBB-6F47-4C09-8ECE-FE38B06A3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0E820-B01B-484B-BBC3-56BAB0208A61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4590E-EB40-4390-AF90-6D1FC20FDE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306D0-F5FE-4DC8-B27B-C08B8E6268CA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5A430-522B-4DD0-9EC8-FED63C4A37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A41D-4F5A-4836-A11F-D4037289A406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73685-E0D2-450F-8EAD-88A3B2F35F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62B7-5609-40F2-9C59-5D5AE178A231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F712E-ADEF-4B3C-A03E-F06949D517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6C8B-174E-4610-8878-5E5B39E823E9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0929A-CF79-4C3F-B5E1-28CD125B1A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C1CC5-4815-409D-BF49-AD59308E3B17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20072-5D3A-460F-BE3E-87A6A1A6D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B3473-BC04-4656-9CBB-3ED21F18C9C5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9E588-F299-469A-91C7-8417FF68E2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AC08E-856D-4AFB-8DAE-9DE3D7576B63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E3A1-C06D-4F76-A079-F59783BE42F3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595818-2D55-4E72-A5B4-B6E39F9E02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EB4F6-A4BF-4F50-827A-98ED0A676F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1BBE-194E-4A1F-A2AF-9C91D3DEB1B1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1F404-EC46-4C1B-A1AA-2076C4E33B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B991A-02F6-4014-A064-18F031998969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4F515-5CA1-4EAA-A021-867C88EDBA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4FEB-C870-4665-87B9-BD40CFC64ED7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2A551-E854-4EB4-8144-D5B5D1739D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FEF0-5A75-46E7-8D84-E90BB417D63E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4FBBF-0F38-4A78-AE0A-49B7F76F747E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AD893-6B83-423E-8EE4-6BF94EFABD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C4A46-22BC-4C64-81FA-7E73E60B831D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8BF02-9610-496B-B3F5-E63D00802E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79121-1C5E-40FA-98BE-5AF8FBCF8A32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2A86-0A0F-4ECA-A80C-2F595C1045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6D358-22DB-479B-88CF-52AF43D73127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F3A1-90A7-46AC-8536-0C231B5CD6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8917-8B43-4559-88A5-4F66366AE0FB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5895-2271-4FA2-9DCF-220A1D3F76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2DC9-0B97-44A9-8700-A0F3B2C58E34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A405F-880F-4724-ABE6-B9CD7ECA8F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906D51-E311-4BA7-9974-94EA08F2CF55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DC43CF-E48D-43D7-A90F-BE278010CC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39" r:id="rId4"/>
    <p:sldLayoutId id="2147483940" r:id="rId5"/>
    <p:sldLayoutId id="2147483941" r:id="rId6"/>
    <p:sldLayoutId id="2147483968" r:id="rId7"/>
    <p:sldLayoutId id="2147483969" r:id="rId8"/>
    <p:sldLayoutId id="2147483970" r:id="rId9"/>
    <p:sldLayoutId id="2147483942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1DEF69-0D0C-44B5-B75B-7B86B18026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B84E99-B75D-4D3F-A6E9-5F327189B1FE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39EC5D-2D6D-4B82-9938-5B5BBF2793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DFDCB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DFDCB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6456CD-40A6-4C2F-BC6F-EF1FBA7243E7}" type="datetimeFigureOut">
              <a:rPr lang="en-GB"/>
              <a:pPr>
                <a:defRPr/>
              </a:pPr>
              <a:t>12/02/2013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07504" y="3222451"/>
          <a:ext cx="8138120" cy="366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3" y="692150"/>
            <a:ext cx="8569326" cy="2593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5400" dirty="0">
                <a:solidFill>
                  <a:schemeClr val="accent3">
                    <a:lumMod val="50000"/>
                  </a:schemeClr>
                </a:solidFill>
              </a:rPr>
              <a:t>Role of the MTS in promoting coherence between trade &amp; </a:t>
            </a:r>
            <a:r>
              <a:rPr lang="en-GB" sz="5400" dirty="0" smtClean="0">
                <a:solidFill>
                  <a:schemeClr val="accent3">
                    <a:lumMod val="50000"/>
                  </a:schemeClr>
                </a:solidFill>
              </a:rPr>
              <a:t>carbon policies</a:t>
            </a:r>
            <a:endParaRPr lang="en-GB" sz="5000" dirty="0"/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92075" y="-100013"/>
          <a:ext cx="3562350" cy="1030288"/>
        </p:xfrm>
        <a:graphic>
          <a:graphicData uri="http://schemas.openxmlformats.org/presentationml/2006/ole">
            <p:oleObj spid="_x0000_s11268" name="Picture" r:id="rId8" imgW="3563112" imgH="1030224" progId="Word.Picture.8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323850" y="5981700"/>
            <a:ext cx="9242425" cy="8318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IMF/WTO Side Event on Carbon Policies</a:t>
            </a:r>
            <a:endParaRPr lang="en-GB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+mn-lt"/>
                <a:cs typeface="+mn-cs"/>
              </a:rPr>
              <a:t>Doha, COP-18, 6 December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Type of support</a:t>
            </a:r>
          </a:p>
        </p:txBody>
      </p:sp>
      <p:sp>
        <p:nvSpPr>
          <p:cNvPr id="12291" name="Text Box 4" descr="Blue tissue paper"/>
          <p:cNvSpPr txBox="1">
            <a:spLocks noChangeArrowheads="1"/>
          </p:cNvSpPr>
          <p:nvPr/>
        </p:nvSpPr>
        <p:spPr bwMode="auto">
          <a:xfrm>
            <a:off x="250825" y="2349500"/>
            <a:ext cx="2305050" cy="8985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H" sz="2600">
                <a:solidFill>
                  <a:schemeClr val="accent5">
                    <a:lumMod val="60000"/>
                    <a:lumOff val="40000"/>
                  </a:schemeClr>
                </a:solidFill>
              </a:rPr>
              <a:t>2 main types of support</a:t>
            </a:r>
            <a:endParaRPr lang="en-GB" sz="260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484" name="Rectangle 5" descr="Parchment"/>
          <p:cNvSpPr>
            <a:spLocks noChangeArrowheads="1"/>
          </p:cNvSpPr>
          <p:nvPr/>
        </p:nvSpPr>
        <p:spPr bwMode="auto">
          <a:xfrm>
            <a:off x="3348038" y="1557338"/>
            <a:ext cx="5543550" cy="110807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>
                <a:solidFill>
                  <a:srgbClr val="800000"/>
                </a:solidFill>
              </a:rPr>
              <a:t>Incentives to promote invention of new climate-friendly technologies and goods (e.g. grants and awards)</a:t>
            </a:r>
            <a:endParaRPr lang="en-GB" sz="2200">
              <a:solidFill>
                <a:srgbClr val="800000"/>
              </a:solidFill>
            </a:endParaRPr>
          </a:p>
        </p:txBody>
      </p:sp>
      <p:sp>
        <p:nvSpPr>
          <p:cNvPr id="20485" name="Rectangle 6" descr="Parchment"/>
          <p:cNvSpPr>
            <a:spLocks noChangeArrowheads="1"/>
          </p:cNvSpPr>
          <p:nvPr/>
        </p:nvSpPr>
        <p:spPr bwMode="auto">
          <a:xfrm>
            <a:off x="3348038" y="2914650"/>
            <a:ext cx="5543550" cy="1446213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>
                <a:solidFill>
                  <a:srgbClr val="800000"/>
                </a:solidFill>
              </a:rPr>
              <a:t>Incentives to encourage the deployment of climate-friendly goods and technologies and the increased use of renewable sources of energy</a:t>
            </a:r>
            <a:endParaRPr lang="en-GB" sz="2200">
              <a:solidFill>
                <a:srgbClr val="800000"/>
              </a:solidFill>
            </a:endParaRPr>
          </a:p>
        </p:txBody>
      </p:sp>
      <p:cxnSp>
        <p:nvCxnSpPr>
          <p:cNvPr id="20486" name="AutoShape 7" descr="Parchment"/>
          <p:cNvCxnSpPr>
            <a:cxnSpLocks noChangeShapeType="1"/>
            <a:stCxn id="12291" idx="3"/>
            <a:endCxn id="20484" idx="1"/>
          </p:cNvCxnSpPr>
          <p:nvPr/>
        </p:nvCxnSpPr>
        <p:spPr bwMode="auto">
          <a:xfrm flipV="1">
            <a:off x="2555875" y="2111375"/>
            <a:ext cx="792163" cy="6873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87" name="AutoShape 8" descr="Parchment"/>
          <p:cNvCxnSpPr>
            <a:cxnSpLocks noChangeShapeType="1"/>
            <a:stCxn id="12291" idx="3"/>
            <a:endCxn id="20485" idx="1"/>
          </p:cNvCxnSpPr>
          <p:nvPr/>
        </p:nvCxnSpPr>
        <p:spPr bwMode="auto">
          <a:xfrm>
            <a:off x="2555875" y="2798763"/>
            <a:ext cx="792163" cy="8382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20488" name="Rectangle 8" descr="Parchment"/>
          <p:cNvSpPr>
            <a:spLocks noChangeArrowheads="1"/>
          </p:cNvSpPr>
          <p:nvPr/>
        </p:nvSpPr>
        <p:spPr bwMode="auto">
          <a:xfrm>
            <a:off x="107950" y="5108575"/>
            <a:ext cx="2806700" cy="12001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Fiscal measures </a:t>
            </a:r>
            <a:r>
              <a:rPr lang="en-US" sz="2400" i="1">
                <a:solidFill>
                  <a:srgbClr val="800000"/>
                </a:solidFill>
              </a:rPr>
              <a:t>(e.g. tax reductions, tax credits)</a:t>
            </a:r>
            <a:endParaRPr lang="en-GB" sz="2400">
              <a:solidFill>
                <a:srgbClr val="800000"/>
              </a:solidFill>
            </a:endParaRPr>
          </a:p>
        </p:txBody>
      </p:sp>
      <p:sp>
        <p:nvSpPr>
          <p:cNvPr id="20489" name="Rectangle 9" descr="Parchment"/>
          <p:cNvSpPr>
            <a:spLocks noChangeArrowheads="1"/>
          </p:cNvSpPr>
          <p:nvPr/>
        </p:nvSpPr>
        <p:spPr bwMode="auto">
          <a:xfrm>
            <a:off x="3132138" y="5113338"/>
            <a:ext cx="2735262" cy="12001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Price support </a:t>
            </a:r>
            <a:r>
              <a:rPr lang="en-US" sz="2400" i="1">
                <a:solidFill>
                  <a:srgbClr val="800000"/>
                </a:solidFill>
              </a:rPr>
              <a:t>(e.g. Feed-in-Tariffs, Net Metering)</a:t>
            </a:r>
            <a:r>
              <a:rPr lang="en-US" sz="2400">
                <a:solidFill>
                  <a:srgbClr val="800000"/>
                </a:solidFill>
              </a:rPr>
              <a:t> </a:t>
            </a:r>
            <a:endParaRPr lang="en-GB" sz="2400">
              <a:solidFill>
                <a:srgbClr val="800000"/>
              </a:solidFill>
            </a:endParaRPr>
          </a:p>
        </p:txBody>
      </p:sp>
      <p:cxnSp>
        <p:nvCxnSpPr>
          <p:cNvPr id="20490" name="AutoShape 10" descr="Parchment"/>
          <p:cNvCxnSpPr>
            <a:cxnSpLocks noChangeShapeType="1"/>
            <a:stCxn id="20485" idx="2"/>
            <a:endCxn id="20488" idx="0"/>
          </p:cNvCxnSpPr>
          <p:nvPr/>
        </p:nvCxnSpPr>
        <p:spPr bwMode="auto">
          <a:xfrm flipH="1">
            <a:off x="1511300" y="4360863"/>
            <a:ext cx="4608513" cy="74771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91" name="AutoShape 11" descr="Parchment"/>
          <p:cNvCxnSpPr>
            <a:cxnSpLocks noChangeShapeType="1"/>
            <a:stCxn id="20485" idx="2"/>
            <a:endCxn id="20489" idx="0"/>
          </p:cNvCxnSpPr>
          <p:nvPr/>
        </p:nvCxnSpPr>
        <p:spPr bwMode="auto">
          <a:xfrm flipH="1">
            <a:off x="4500563" y="4360863"/>
            <a:ext cx="1619250" cy="7524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20492" name="Rectangle 12" descr="Parchment"/>
          <p:cNvSpPr>
            <a:spLocks noChangeArrowheads="1"/>
          </p:cNvSpPr>
          <p:nvPr/>
        </p:nvSpPr>
        <p:spPr bwMode="auto">
          <a:xfrm>
            <a:off x="6119813" y="5084763"/>
            <a:ext cx="2700337" cy="120015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800000"/>
                </a:solidFill>
              </a:rPr>
              <a:t>Investment support </a:t>
            </a:r>
            <a:r>
              <a:rPr lang="en-US" sz="2400" i="1">
                <a:solidFill>
                  <a:srgbClr val="800000"/>
                </a:solidFill>
              </a:rPr>
              <a:t>(e.g. Favourable lending conditions)</a:t>
            </a:r>
            <a:r>
              <a:rPr lang="en-US" sz="2400">
                <a:solidFill>
                  <a:srgbClr val="800000"/>
                </a:solidFill>
              </a:rPr>
              <a:t> </a:t>
            </a:r>
            <a:endParaRPr lang="en-GB" sz="2400">
              <a:solidFill>
                <a:srgbClr val="800000"/>
              </a:solidFill>
            </a:endParaRPr>
          </a:p>
        </p:txBody>
      </p:sp>
      <p:cxnSp>
        <p:nvCxnSpPr>
          <p:cNvPr id="20493" name="AutoShape 13" descr="Parchment"/>
          <p:cNvCxnSpPr>
            <a:cxnSpLocks noChangeShapeType="1"/>
            <a:stCxn id="20485" idx="2"/>
            <a:endCxn id="20492" idx="0"/>
          </p:cNvCxnSpPr>
          <p:nvPr/>
        </p:nvCxnSpPr>
        <p:spPr bwMode="auto">
          <a:xfrm>
            <a:off x="6119813" y="4360863"/>
            <a:ext cx="1350962" cy="7239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38" name="Oval 37"/>
          <p:cNvSpPr/>
          <p:nvPr/>
        </p:nvSpPr>
        <p:spPr>
          <a:xfrm>
            <a:off x="7884368" y="404664"/>
            <a:ext cx="967950" cy="773992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 descr="Stationery"/>
          <p:cNvSpPr txBox="1">
            <a:spLocks noChangeArrowheads="1"/>
          </p:cNvSpPr>
          <p:nvPr/>
        </p:nvSpPr>
        <p:spPr bwMode="auto">
          <a:xfrm>
            <a:off x="1979613" y="1844675"/>
            <a:ext cx="5329237" cy="9747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Agreement on Subsidies and Countervailing Measures</a:t>
            </a:r>
            <a:endParaRPr lang="en-GB" sz="28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1507" name="Text Box 6" descr="Recycled paper"/>
          <p:cNvSpPr txBox="1">
            <a:spLocks noChangeArrowheads="1"/>
          </p:cNvSpPr>
          <p:nvPr/>
        </p:nvSpPr>
        <p:spPr bwMode="auto">
          <a:xfrm>
            <a:off x="323850" y="3573463"/>
            <a:ext cx="8532813" cy="2620962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Key concepts include: </a:t>
            </a:r>
          </a:p>
          <a:p>
            <a:pPr>
              <a:buFontTx/>
              <a:buChar char="•"/>
            </a:pP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Definition of a subsidy (</a:t>
            </a:r>
            <a:r>
              <a:rPr lang="en-GB" sz="2400" b="1">
                <a:solidFill>
                  <a:srgbClr val="0033CC"/>
                </a:solidFill>
                <a:latin typeface="Times New Roman" pitchFamily="18" charset="0"/>
              </a:rPr>
              <a:t>whether a financial contribution confers a benefit, whether the subsidy is specific to a certain industry</a:t>
            </a: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)</a:t>
            </a:r>
          </a:p>
          <a:p>
            <a:pPr>
              <a:buFontTx/>
              <a:buChar char="•"/>
            </a:pP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Definition of an </a:t>
            </a:r>
            <a:r>
              <a:rPr lang="en-GB" sz="2800" b="1" i="1">
                <a:solidFill>
                  <a:srgbClr val="0033CC"/>
                </a:solidFill>
                <a:latin typeface="Times New Roman" pitchFamily="18" charset="0"/>
              </a:rPr>
              <a:t>actionable</a:t>
            </a: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 subsidy (</a:t>
            </a:r>
            <a:r>
              <a:rPr lang="en-GB" sz="2400" b="1">
                <a:solidFill>
                  <a:srgbClr val="0033CC"/>
                </a:solidFill>
                <a:latin typeface="Times New Roman" pitchFamily="18" charset="0"/>
              </a:rPr>
              <a:t>whether the subsidy causes adverse effects to the interests of other WTO Members</a:t>
            </a: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-100013"/>
            <a:ext cx="8589962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Relevant WTO rules</a:t>
            </a:r>
            <a:endParaRPr lang="en-GB" smtClean="0"/>
          </a:p>
        </p:txBody>
      </p:sp>
      <p:sp>
        <p:nvSpPr>
          <p:cNvPr id="5" name="Oval 4"/>
          <p:cNvSpPr/>
          <p:nvPr/>
        </p:nvSpPr>
        <p:spPr>
          <a:xfrm>
            <a:off x="7884368" y="404664"/>
            <a:ext cx="967950" cy="7739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8" y="125760"/>
            <a:ext cx="913028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600" dirty="0"/>
              <a:t>Carbon Measures </a:t>
            </a:r>
            <a:r>
              <a:rPr lang="en-GB" sz="4600" dirty="0" smtClean="0"/>
              <a:t>and Potential Trade Impacts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95986" y="1772816"/>
          <a:ext cx="5744166" cy="60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635375" y="4292600"/>
            <a:ext cx="5113338" cy="1816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  <a:sym typeface="Wingdings" pitchFamily="2" charset="2"/>
              </a:rPr>
              <a:t>Border adjustments 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  <a:sym typeface="Wingdings" pitchFamily="2" charset="2"/>
              </a:rPr>
              <a:t>Relocation of production to a country that does not apply an equivalent instrument?</a:t>
            </a:r>
            <a:endParaRPr lang="en-GB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051050" y="2844800"/>
            <a:ext cx="3889375" cy="954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</a:rPr>
              <a:t>May increase production costs of domestic firms</a:t>
            </a:r>
          </a:p>
        </p:txBody>
      </p:sp>
      <p:sp>
        <p:nvSpPr>
          <p:cNvPr id="13" name="Curved Right Arrow 12"/>
          <p:cNvSpPr/>
          <p:nvPr/>
        </p:nvSpPr>
        <p:spPr>
          <a:xfrm>
            <a:off x="684213" y="2636838"/>
            <a:ext cx="792162" cy="12969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Curved Right Arrow 31"/>
          <p:cNvSpPr/>
          <p:nvPr/>
        </p:nvSpPr>
        <p:spPr>
          <a:xfrm>
            <a:off x="2124075" y="4437063"/>
            <a:ext cx="792163" cy="1295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700394" y="1700808"/>
            <a:ext cx="1688030" cy="168803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Up Arrow 1"/>
          <p:cNvSpPr/>
          <p:nvPr/>
        </p:nvSpPr>
        <p:spPr bwMode="auto">
          <a:xfrm>
            <a:off x="6443663" y="2132013"/>
            <a:ext cx="1223962" cy="3384550"/>
          </a:xfrm>
          <a:prstGeom prst="leftUpArrow">
            <a:avLst/>
          </a:prstGeom>
          <a:solidFill>
            <a:srgbClr val="FFEDC9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CA" sz="2000" b="1">
              <a:latin typeface="Times New Roman" pitchFamily="18" charset="0"/>
              <a:cs typeface="+mn-cs"/>
            </a:endParaRPr>
          </a:p>
        </p:txBody>
      </p:sp>
      <p:sp>
        <p:nvSpPr>
          <p:cNvPr id="233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980" y="0"/>
            <a:ext cx="8229600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Competitiveness and Carbon Leakage</a:t>
            </a:r>
            <a:endParaRPr lang="en-GB" sz="4000" dirty="0">
              <a:solidFill>
                <a:srgbClr val="0000FF"/>
              </a:solidFill>
            </a:endParaRPr>
          </a:p>
        </p:txBody>
      </p:sp>
      <p:sp>
        <p:nvSpPr>
          <p:cNvPr id="23556" name="Text Box 3" descr="Recycled paper"/>
          <p:cNvSpPr txBox="1">
            <a:spLocks noChangeArrowheads="1"/>
          </p:cNvSpPr>
          <p:nvPr/>
        </p:nvSpPr>
        <p:spPr bwMode="auto">
          <a:xfrm>
            <a:off x="107950" y="2055813"/>
            <a:ext cx="2843213" cy="2246312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CH" sz="2800" b="1" i="1">
                <a:solidFill>
                  <a:srgbClr val="0000FF"/>
                </a:solidFill>
                <a:latin typeface="Times New Roman" pitchFamily="18" charset="0"/>
              </a:rPr>
              <a:t>Emissions reduction policies (carbon prices)  are not applied universally</a:t>
            </a:r>
            <a:endParaRPr lang="en-GB" sz="28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39844" name="Text Box 4" descr="Stationery"/>
          <p:cNvSpPr txBox="1">
            <a:spLocks noChangeArrowheads="1"/>
          </p:cNvSpPr>
          <p:nvPr/>
        </p:nvSpPr>
        <p:spPr bwMode="auto">
          <a:xfrm>
            <a:off x="5580063" y="1916113"/>
            <a:ext cx="3384550" cy="557212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CH" sz="2800" b="1">
                <a:solidFill>
                  <a:srgbClr val="800000"/>
                </a:solidFill>
                <a:latin typeface="Times New Roman" pitchFamily="18" charset="0"/>
              </a:rPr>
              <a:t>Competitiveness loss</a:t>
            </a:r>
            <a:endParaRPr lang="en-GB" sz="28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339845" name="Text Box 5" descr="Stationery"/>
          <p:cNvSpPr txBox="1">
            <a:spLocks noChangeArrowheads="1"/>
          </p:cNvSpPr>
          <p:nvPr/>
        </p:nvSpPr>
        <p:spPr bwMode="auto">
          <a:xfrm>
            <a:off x="5589588" y="3735388"/>
            <a:ext cx="3375025" cy="557212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CH" sz="2800" b="1">
                <a:solidFill>
                  <a:srgbClr val="800000"/>
                </a:solidFill>
                <a:latin typeface="Times New Roman" pitchFamily="18" charset="0"/>
              </a:rPr>
              <a:t>Carbon leakage</a:t>
            </a:r>
            <a:endParaRPr lang="en-GB" sz="28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3559" name="AutoShape 6"/>
          <p:cNvSpPr>
            <a:spLocks noChangeArrowheads="1"/>
          </p:cNvSpPr>
          <p:nvPr/>
        </p:nvSpPr>
        <p:spPr bwMode="auto">
          <a:xfrm>
            <a:off x="3130550" y="2420938"/>
            <a:ext cx="2881313" cy="1295400"/>
          </a:xfrm>
          <a:prstGeom prst="rightArrow">
            <a:avLst>
              <a:gd name="adj1" fmla="val 50000"/>
              <a:gd name="adj2" fmla="val 55607"/>
            </a:avLst>
          </a:prstGeom>
          <a:solidFill>
            <a:srgbClr val="FFEDC9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r-CH" sz="2400" b="1" i="1">
                <a:solidFill>
                  <a:srgbClr val="800000"/>
                </a:solidFill>
                <a:latin typeface="Times New Roman" pitchFamily="18" charset="0"/>
              </a:rPr>
              <a:t>  This may give rise to</a:t>
            </a:r>
            <a:endParaRPr lang="en-GB" sz="2400" b="1" i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4" descr="Stationery"/>
          <p:cNvSpPr txBox="1">
            <a:spLocks noChangeArrowheads="1"/>
          </p:cNvSpPr>
          <p:nvPr/>
        </p:nvSpPr>
        <p:spPr bwMode="auto">
          <a:xfrm>
            <a:off x="1619250" y="4579938"/>
            <a:ext cx="4816475" cy="138588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CH" sz="2800" b="1" i="1">
                <a:solidFill>
                  <a:srgbClr val="800000"/>
                </a:solidFill>
                <a:latin typeface="Times New Roman" pitchFamily="18" charset="0"/>
              </a:rPr>
              <a:t>In certain emissions and energy intensive industries (ie. not economy wide!)</a:t>
            </a:r>
            <a:endParaRPr lang="en-GB" sz="2800" b="1" i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956376" y="404664"/>
            <a:ext cx="936104" cy="773237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33000" r="-33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9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9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9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9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9844" grpId="0" animBg="1"/>
      <p:bldP spid="233984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Carbon policies</a:t>
            </a:r>
            <a:endParaRPr lang="en-U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72008" y="1600200"/>
          <a:ext cx="8964488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0" name="Date Placeholder 2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mtClean="0">
              <a:solidFill>
                <a:schemeClr val="tx2"/>
              </a:solidFill>
            </a:endParaRP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WTO rules maintain a delicate balance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9" descr="C:\Users\Tamiotti\AppData\Local\Microsoft\Windows\Temporary Internet Files\Content.IE5\UJEXTB0L\MC9000400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84313"/>
            <a:ext cx="82438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"/>
            <a:ext cx="9144000" cy="11116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Transparency, Monitoring </a:t>
            </a:r>
            <a:r>
              <a:rPr lang="en-GB" dirty="0" smtClean="0"/>
              <a:t>&amp; Enforcement Mechanisms </a:t>
            </a:r>
            <a:r>
              <a:rPr lang="en-GB" dirty="0"/>
              <a:t>of the WTO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539750" y="3698875"/>
            <a:ext cx="7993063" cy="738188"/>
          </a:xfrm>
          <a:prstGeom prst="rect">
            <a:avLst/>
          </a:prstGeom>
          <a:solidFill>
            <a:srgbClr val="822B00"/>
          </a:solidFill>
          <a:ln w="146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100" b="1">
                <a:solidFill>
                  <a:schemeClr val="bg1"/>
                </a:solidFill>
              </a:rPr>
              <a:t>The WTO is a </a:t>
            </a:r>
            <a:r>
              <a:rPr lang="en-GB" sz="2100" b="1" i="1">
                <a:solidFill>
                  <a:schemeClr val="bg1"/>
                </a:solidFill>
              </a:rPr>
              <a:t>repository</a:t>
            </a:r>
            <a:r>
              <a:rPr lang="en-GB" sz="2100" b="1">
                <a:solidFill>
                  <a:schemeClr val="bg1"/>
                </a:solidFill>
              </a:rPr>
              <a:t> for trade-related policy information </a:t>
            </a:r>
            <a:br>
              <a:rPr lang="en-GB" sz="2100" b="1">
                <a:solidFill>
                  <a:schemeClr val="bg1"/>
                </a:solidFill>
              </a:rPr>
            </a:br>
            <a:r>
              <a:rPr lang="en-GB" sz="2100" b="1">
                <a:solidFill>
                  <a:schemeClr val="bg1"/>
                </a:solidFill>
              </a:rPr>
              <a:t>and a forum for deliberations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0825" y="5116513"/>
            <a:ext cx="3600450" cy="11080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Members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inform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each other about new or forthcoming trade-related measures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9992" y="4609142"/>
            <a:ext cx="4283968" cy="400110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Technical requirements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99992" y="5189130"/>
            <a:ext cx="4283968" cy="400110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Sanitary and phytosanitary measures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9992" y="5765194"/>
            <a:ext cx="4283968" cy="400110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Subsidies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99992" y="6341258"/>
            <a:ext cx="4283968" cy="400110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Agriculture measures</a:t>
            </a:r>
          </a:p>
        </p:txBody>
      </p:sp>
      <p:cxnSp>
        <p:nvCxnSpPr>
          <p:cNvPr id="23" name="Straight Arrow Connector 22"/>
          <p:cNvCxnSpPr>
            <a:stCxn id="5" idx="3"/>
            <a:endCxn id="19" idx="1"/>
          </p:cNvCxnSpPr>
          <p:nvPr/>
        </p:nvCxnSpPr>
        <p:spPr>
          <a:xfrm flipV="1">
            <a:off x="3851920" y="4809197"/>
            <a:ext cx="648072" cy="8619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3"/>
            <a:endCxn id="20" idx="1"/>
          </p:cNvCxnSpPr>
          <p:nvPr/>
        </p:nvCxnSpPr>
        <p:spPr>
          <a:xfrm flipV="1">
            <a:off x="3851920" y="5389185"/>
            <a:ext cx="648072" cy="2819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3"/>
            <a:endCxn id="21" idx="1"/>
          </p:cNvCxnSpPr>
          <p:nvPr/>
        </p:nvCxnSpPr>
        <p:spPr>
          <a:xfrm>
            <a:off x="3851920" y="5671120"/>
            <a:ext cx="648072" cy="2941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3"/>
            <a:endCxn id="22" idx="1"/>
          </p:cNvCxnSpPr>
          <p:nvPr/>
        </p:nvCxnSpPr>
        <p:spPr>
          <a:xfrm>
            <a:off x="3851920" y="5671120"/>
            <a:ext cx="648072" cy="8701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26646" name="Group 16"/>
          <p:cNvGrpSpPr>
            <a:grpSpLocks noChangeAspect="1"/>
          </p:cNvGrpSpPr>
          <p:nvPr/>
        </p:nvGrpSpPr>
        <p:grpSpPr bwMode="auto">
          <a:xfrm>
            <a:off x="1042988" y="6092825"/>
            <a:ext cx="1192212" cy="741363"/>
            <a:chOff x="657" y="3838"/>
            <a:chExt cx="751" cy="467"/>
          </a:xfrm>
        </p:grpSpPr>
        <p:sp>
          <p:nvSpPr>
            <p:cNvPr id="2664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657" y="3838"/>
              <a:ext cx="751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Freeform 17"/>
            <p:cNvSpPr>
              <a:spLocks/>
            </p:cNvSpPr>
            <p:nvPr/>
          </p:nvSpPr>
          <p:spPr bwMode="auto">
            <a:xfrm>
              <a:off x="657" y="3838"/>
              <a:ext cx="751" cy="467"/>
            </a:xfrm>
            <a:custGeom>
              <a:avLst/>
              <a:gdLst>
                <a:gd name="T0" fmla="*/ 56 w 751"/>
                <a:gd name="T1" fmla="*/ 196 h 467"/>
                <a:gd name="T2" fmla="*/ 91 w 751"/>
                <a:gd name="T3" fmla="*/ 139 h 467"/>
                <a:gd name="T4" fmla="*/ 145 w 751"/>
                <a:gd name="T5" fmla="*/ 96 h 467"/>
                <a:gd name="T6" fmla="*/ 214 w 751"/>
                <a:gd name="T7" fmla="*/ 65 h 467"/>
                <a:gd name="T8" fmla="*/ 296 w 751"/>
                <a:gd name="T9" fmla="*/ 44 h 467"/>
                <a:gd name="T10" fmla="*/ 398 w 751"/>
                <a:gd name="T11" fmla="*/ 38 h 467"/>
                <a:gd name="T12" fmla="*/ 495 w 751"/>
                <a:gd name="T13" fmla="*/ 51 h 467"/>
                <a:gd name="T14" fmla="*/ 580 w 751"/>
                <a:gd name="T15" fmla="*/ 83 h 467"/>
                <a:gd name="T16" fmla="*/ 647 w 751"/>
                <a:gd name="T17" fmla="*/ 133 h 467"/>
                <a:gd name="T18" fmla="*/ 686 w 751"/>
                <a:gd name="T19" fmla="*/ 243 h 467"/>
                <a:gd name="T20" fmla="*/ 620 w 751"/>
                <a:gd name="T21" fmla="*/ 329 h 467"/>
                <a:gd name="T22" fmla="*/ 554 w 751"/>
                <a:gd name="T23" fmla="*/ 359 h 467"/>
                <a:gd name="T24" fmla="*/ 474 w 751"/>
                <a:gd name="T25" fmla="*/ 377 h 467"/>
                <a:gd name="T26" fmla="*/ 388 w 751"/>
                <a:gd name="T27" fmla="*/ 380 h 467"/>
                <a:gd name="T28" fmla="*/ 300 w 751"/>
                <a:gd name="T29" fmla="*/ 367 h 467"/>
                <a:gd name="T30" fmla="*/ 158 w 751"/>
                <a:gd name="T31" fmla="*/ 287 h 467"/>
                <a:gd name="T32" fmla="*/ 133 w 751"/>
                <a:gd name="T33" fmla="*/ 174 h 467"/>
                <a:gd name="T34" fmla="*/ 171 w 751"/>
                <a:gd name="T35" fmla="*/ 118 h 467"/>
                <a:gd name="T36" fmla="*/ 151 w 751"/>
                <a:gd name="T37" fmla="*/ 131 h 467"/>
                <a:gd name="T38" fmla="*/ 100 w 751"/>
                <a:gd name="T39" fmla="*/ 215 h 467"/>
                <a:gd name="T40" fmla="*/ 146 w 751"/>
                <a:gd name="T41" fmla="*/ 336 h 467"/>
                <a:gd name="T42" fmla="*/ 300 w 751"/>
                <a:gd name="T43" fmla="*/ 408 h 467"/>
                <a:gd name="T44" fmla="*/ 380 w 751"/>
                <a:gd name="T45" fmla="*/ 420 h 467"/>
                <a:gd name="T46" fmla="*/ 416 w 751"/>
                <a:gd name="T47" fmla="*/ 420 h 467"/>
                <a:gd name="T48" fmla="*/ 485 w 751"/>
                <a:gd name="T49" fmla="*/ 414 h 467"/>
                <a:gd name="T50" fmla="*/ 599 w 751"/>
                <a:gd name="T51" fmla="*/ 383 h 467"/>
                <a:gd name="T52" fmla="*/ 697 w 751"/>
                <a:gd name="T53" fmla="*/ 328 h 467"/>
                <a:gd name="T54" fmla="*/ 743 w 751"/>
                <a:gd name="T55" fmla="*/ 263 h 467"/>
                <a:gd name="T56" fmla="*/ 749 w 751"/>
                <a:gd name="T57" fmla="*/ 190 h 467"/>
                <a:gd name="T58" fmla="*/ 715 w 751"/>
                <a:gd name="T59" fmla="*/ 120 h 467"/>
                <a:gd name="T60" fmla="*/ 641 w 751"/>
                <a:gd name="T61" fmla="*/ 58 h 467"/>
                <a:gd name="T62" fmla="*/ 607 w 751"/>
                <a:gd name="T63" fmla="*/ 43 h 467"/>
                <a:gd name="T64" fmla="*/ 556 w 751"/>
                <a:gd name="T65" fmla="*/ 25 h 467"/>
                <a:gd name="T66" fmla="*/ 490 w 751"/>
                <a:gd name="T67" fmla="*/ 9 h 467"/>
                <a:gd name="T68" fmla="*/ 416 w 751"/>
                <a:gd name="T69" fmla="*/ 0 h 467"/>
                <a:gd name="T70" fmla="*/ 335 w 751"/>
                <a:gd name="T71" fmla="*/ 3 h 467"/>
                <a:gd name="T72" fmla="*/ 253 w 751"/>
                <a:gd name="T73" fmla="*/ 16 h 467"/>
                <a:gd name="T74" fmla="*/ 179 w 751"/>
                <a:gd name="T75" fmla="*/ 38 h 467"/>
                <a:gd name="T76" fmla="*/ 115 w 751"/>
                <a:gd name="T77" fmla="*/ 69 h 467"/>
                <a:gd name="T78" fmla="*/ 63 w 751"/>
                <a:gd name="T79" fmla="*/ 106 h 467"/>
                <a:gd name="T80" fmla="*/ 3 w 751"/>
                <a:gd name="T81" fmla="*/ 201 h 467"/>
                <a:gd name="T82" fmla="*/ 15 w 751"/>
                <a:gd name="T83" fmla="*/ 297 h 467"/>
                <a:gd name="T84" fmla="*/ 77 w 751"/>
                <a:gd name="T85" fmla="*/ 373 h 467"/>
                <a:gd name="T86" fmla="*/ 153 w 751"/>
                <a:gd name="T87" fmla="*/ 418 h 467"/>
                <a:gd name="T88" fmla="*/ 203 w 751"/>
                <a:gd name="T89" fmla="*/ 438 h 467"/>
                <a:gd name="T90" fmla="*/ 259 w 751"/>
                <a:gd name="T91" fmla="*/ 453 h 467"/>
                <a:gd name="T92" fmla="*/ 319 w 751"/>
                <a:gd name="T93" fmla="*/ 463 h 467"/>
                <a:gd name="T94" fmla="*/ 383 w 751"/>
                <a:gd name="T95" fmla="*/ 467 h 467"/>
                <a:gd name="T96" fmla="*/ 445 w 751"/>
                <a:gd name="T97" fmla="*/ 465 h 467"/>
                <a:gd name="T98" fmla="*/ 504 w 751"/>
                <a:gd name="T99" fmla="*/ 457 h 467"/>
                <a:gd name="T100" fmla="*/ 575 w 751"/>
                <a:gd name="T101" fmla="*/ 439 h 467"/>
                <a:gd name="T102" fmla="*/ 649 w 751"/>
                <a:gd name="T103" fmla="*/ 408 h 467"/>
                <a:gd name="T104" fmla="*/ 681 w 751"/>
                <a:gd name="T105" fmla="*/ 388 h 467"/>
                <a:gd name="T106" fmla="*/ 631 w 751"/>
                <a:gd name="T107" fmla="*/ 410 h 467"/>
                <a:gd name="T108" fmla="*/ 574 w 751"/>
                <a:gd name="T109" fmla="*/ 428 h 467"/>
                <a:gd name="T110" fmla="*/ 513 w 751"/>
                <a:gd name="T111" fmla="*/ 441 h 467"/>
                <a:gd name="T112" fmla="*/ 449 w 751"/>
                <a:gd name="T113" fmla="*/ 447 h 467"/>
                <a:gd name="T114" fmla="*/ 339 w 751"/>
                <a:gd name="T115" fmla="*/ 442 h 467"/>
                <a:gd name="T116" fmla="*/ 222 w 751"/>
                <a:gd name="T117" fmla="*/ 415 h 467"/>
                <a:gd name="T118" fmla="*/ 127 w 751"/>
                <a:gd name="T119" fmla="*/ 368 h 467"/>
                <a:gd name="T120" fmla="*/ 66 w 751"/>
                <a:gd name="T121" fmla="*/ 306 h 4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51" h="467">
                  <a:moveTo>
                    <a:pt x="47" y="243"/>
                  </a:moveTo>
                  <a:lnTo>
                    <a:pt x="47" y="235"/>
                  </a:lnTo>
                  <a:lnTo>
                    <a:pt x="48" y="228"/>
                  </a:lnTo>
                  <a:lnTo>
                    <a:pt x="49" y="220"/>
                  </a:lnTo>
                  <a:lnTo>
                    <a:pt x="51" y="212"/>
                  </a:lnTo>
                  <a:lnTo>
                    <a:pt x="53" y="204"/>
                  </a:lnTo>
                  <a:lnTo>
                    <a:pt x="56" y="196"/>
                  </a:lnTo>
                  <a:lnTo>
                    <a:pt x="60" y="187"/>
                  </a:lnTo>
                  <a:lnTo>
                    <a:pt x="63" y="179"/>
                  </a:lnTo>
                  <a:lnTo>
                    <a:pt x="68" y="171"/>
                  </a:lnTo>
                  <a:lnTo>
                    <a:pt x="73" y="163"/>
                  </a:lnTo>
                  <a:lnTo>
                    <a:pt x="79" y="155"/>
                  </a:lnTo>
                  <a:lnTo>
                    <a:pt x="85" y="147"/>
                  </a:lnTo>
                  <a:lnTo>
                    <a:pt x="91" y="139"/>
                  </a:lnTo>
                  <a:lnTo>
                    <a:pt x="98" y="131"/>
                  </a:lnTo>
                  <a:lnTo>
                    <a:pt x="106" y="123"/>
                  </a:lnTo>
                  <a:lnTo>
                    <a:pt x="115" y="116"/>
                  </a:lnTo>
                  <a:lnTo>
                    <a:pt x="122" y="111"/>
                  </a:lnTo>
                  <a:lnTo>
                    <a:pt x="129" y="106"/>
                  </a:lnTo>
                  <a:lnTo>
                    <a:pt x="137" y="101"/>
                  </a:lnTo>
                  <a:lnTo>
                    <a:pt x="145" y="96"/>
                  </a:lnTo>
                  <a:lnTo>
                    <a:pt x="154" y="91"/>
                  </a:lnTo>
                  <a:lnTo>
                    <a:pt x="163" y="87"/>
                  </a:lnTo>
                  <a:lnTo>
                    <a:pt x="173" y="82"/>
                  </a:lnTo>
                  <a:lnTo>
                    <a:pt x="183" y="77"/>
                  </a:lnTo>
                  <a:lnTo>
                    <a:pt x="193" y="73"/>
                  </a:lnTo>
                  <a:lnTo>
                    <a:pt x="203" y="69"/>
                  </a:lnTo>
                  <a:lnTo>
                    <a:pt x="214" y="65"/>
                  </a:lnTo>
                  <a:lnTo>
                    <a:pt x="224" y="61"/>
                  </a:lnTo>
                  <a:lnTo>
                    <a:pt x="235" y="58"/>
                  </a:lnTo>
                  <a:lnTo>
                    <a:pt x="246" y="55"/>
                  </a:lnTo>
                  <a:lnTo>
                    <a:pt x="256" y="52"/>
                  </a:lnTo>
                  <a:lnTo>
                    <a:pt x="267" y="50"/>
                  </a:lnTo>
                  <a:lnTo>
                    <a:pt x="282" y="47"/>
                  </a:lnTo>
                  <a:lnTo>
                    <a:pt x="296" y="44"/>
                  </a:lnTo>
                  <a:lnTo>
                    <a:pt x="311" y="42"/>
                  </a:lnTo>
                  <a:lnTo>
                    <a:pt x="325" y="41"/>
                  </a:lnTo>
                  <a:lnTo>
                    <a:pt x="340" y="39"/>
                  </a:lnTo>
                  <a:lnTo>
                    <a:pt x="355" y="39"/>
                  </a:lnTo>
                  <a:lnTo>
                    <a:pt x="369" y="38"/>
                  </a:lnTo>
                  <a:lnTo>
                    <a:pt x="384" y="38"/>
                  </a:lnTo>
                  <a:lnTo>
                    <a:pt x="398" y="38"/>
                  </a:lnTo>
                  <a:lnTo>
                    <a:pt x="412" y="39"/>
                  </a:lnTo>
                  <a:lnTo>
                    <a:pt x="427" y="40"/>
                  </a:lnTo>
                  <a:lnTo>
                    <a:pt x="441" y="41"/>
                  </a:lnTo>
                  <a:lnTo>
                    <a:pt x="455" y="43"/>
                  </a:lnTo>
                  <a:lnTo>
                    <a:pt x="468" y="45"/>
                  </a:lnTo>
                  <a:lnTo>
                    <a:pt x="482" y="48"/>
                  </a:lnTo>
                  <a:lnTo>
                    <a:pt x="495" y="51"/>
                  </a:lnTo>
                  <a:lnTo>
                    <a:pt x="508" y="54"/>
                  </a:lnTo>
                  <a:lnTo>
                    <a:pt x="521" y="58"/>
                  </a:lnTo>
                  <a:lnTo>
                    <a:pt x="533" y="62"/>
                  </a:lnTo>
                  <a:lnTo>
                    <a:pt x="545" y="67"/>
                  </a:lnTo>
                  <a:lnTo>
                    <a:pt x="557" y="72"/>
                  </a:lnTo>
                  <a:lnTo>
                    <a:pt x="569" y="77"/>
                  </a:lnTo>
                  <a:lnTo>
                    <a:pt x="580" y="83"/>
                  </a:lnTo>
                  <a:lnTo>
                    <a:pt x="591" y="89"/>
                  </a:lnTo>
                  <a:lnTo>
                    <a:pt x="601" y="95"/>
                  </a:lnTo>
                  <a:lnTo>
                    <a:pt x="611" y="102"/>
                  </a:lnTo>
                  <a:lnTo>
                    <a:pt x="621" y="109"/>
                  </a:lnTo>
                  <a:lnTo>
                    <a:pt x="630" y="117"/>
                  </a:lnTo>
                  <a:lnTo>
                    <a:pt x="639" y="125"/>
                  </a:lnTo>
                  <a:lnTo>
                    <a:pt x="647" y="133"/>
                  </a:lnTo>
                  <a:lnTo>
                    <a:pt x="655" y="142"/>
                  </a:lnTo>
                  <a:lnTo>
                    <a:pt x="662" y="151"/>
                  </a:lnTo>
                  <a:lnTo>
                    <a:pt x="672" y="166"/>
                  </a:lnTo>
                  <a:lnTo>
                    <a:pt x="680" y="183"/>
                  </a:lnTo>
                  <a:lnTo>
                    <a:pt x="685" y="202"/>
                  </a:lnTo>
                  <a:lnTo>
                    <a:pt x="688" y="222"/>
                  </a:lnTo>
                  <a:lnTo>
                    <a:pt x="686" y="243"/>
                  </a:lnTo>
                  <a:lnTo>
                    <a:pt x="679" y="264"/>
                  </a:lnTo>
                  <a:lnTo>
                    <a:pt x="668" y="285"/>
                  </a:lnTo>
                  <a:lnTo>
                    <a:pt x="649" y="306"/>
                  </a:lnTo>
                  <a:lnTo>
                    <a:pt x="643" y="312"/>
                  </a:lnTo>
                  <a:lnTo>
                    <a:pt x="635" y="318"/>
                  </a:lnTo>
                  <a:lnTo>
                    <a:pt x="628" y="323"/>
                  </a:lnTo>
                  <a:lnTo>
                    <a:pt x="620" y="329"/>
                  </a:lnTo>
                  <a:lnTo>
                    <a:pt x="612" y="334"/>
                  </a:lnTo>
                  <a:lnTo>
                    <a:pt x="603" y="339"/>
                  </a:lnTo>
                  <a:lnTo>
                    <a:pt x="594" y="343"/>
                  </a:lnTo>
                  <a:lnTo>
                    <a:pt x="584" y="348"/>
                  </a:lnTo>
                  <a:lnTo>
                    <a:pt x="575" y="352"/>
                  </a:lnTo>
                  <a:lnTo>
                    <a:pt x="564" y="356"/>
                  </a:lnTo>
                  <a:lnTo>
                    <a:pt x="554" y="359"/>
                  </a:lnTo>
                  <a:lnTo>
                    <a:pt x="543" y="363"/>
                  </a:lnTo>
                  <a:lnTo>
                    <a:pt x="533" y="366"/>
                  </a:lnTo>
                  <a:lnTo>
                    <a:pt x="521" y="369"/>
                  </a:lnTo>
                  <a:lnTo>
                    <a:pt x="510" y="371"/>
                  </a:lnTo>
                  <a:lnTo>
                    <a:pt x="498" y="373"/>
                  </a:lnTo>
                  <a:lnTo>
                    <a:pt x="486" y="376"/>
                  </a:lnTo>
                  <a:lnTo>
                    <a:pt x="474" y="377"/>
                  </a:lnTo>
                  <a:lnTo>
                    <a:pt x="463" y="379"/>
                  </a:lnTo>
                  <a:lnTo>
                    <a:pt x="450" y="380"/>
                  </a:lnTo>
                  <a:lnTo>
                    <a:pt x="438" y="381"/>
                  </a:lnTo>
                  <a:lnTo>
                    <a:pt x="426" y="381"/>
                  </a:lnTo>
                  <a:lnTo>
                    <a:pt x="413" y="381"/>
                  </a:lnTo>
                  <a:lnTo>
                    <a:pt x="401" y="381"/>
                  </a:lnTo>
                  <a:lnTo>
                    <a:pt x="388" y="380"/>
                  </a:lnTo>
                  <a:lnTo>
                    <a:pt x="376" y="380"/>
                  </a:lnTo>
                  <a:lnTo>
                    <a:pt x="363" y="378"/>
                  </a:lnTo>
                  <a:lnTo>
                    <a:pt x="350" y="377"/>
                  </a:lnTo>
                  <a:lnTo>
                    <a:pt x="338" y="375"/>
                  </a:lnTo>
                  <a:lnTo>
                    <a:pt x="325" y="373"/>
                  </a:lnTo>
                  <a:lnTo>
                    <a:pt x="313" y="370"/>
                  </a:lnTo>
                  <a:lnTo>
                    <a:pt x="300" y="367"/>
                  </a:lnTo>
                  <a:lnTo>
                    <a:pt x="274" y="359"/>
                  </a:lnTo>
                  <a:lnTo>
                    <a:pt x="250" y="350"/>
                  </a:lnTo>
                  <a:lnTo>
                    <a:pt x="227" y="340"/>
                  </a:lnTo>
                  <a:lnTo>
                    <a:pt x="207" y="328"/>
                  </a:lnTo>
                  <a:lnTo>
                    <a:pt x="188" y="315"/>
                  </a:lnTo>
                  <a:lnTo>
                    <a:pt x="172" y="302"/>
                  </a:lnTo>
                  <a:lnTo>
                    <a:pt x="158" y="287"/>
                  </a:lnTo>
                  <a:lnTo>
                    <a:pt x="147" y="272"/>
                  </a:lnTo>
                  <a:lnTo>
                    <a:pt x="138" y="257"/>
                  </a:lnTo>
                  <a:lnTo>
                    <a:pt x="132" y="241"/>
                  </a:lnTo>
                  <a:lnTo>
                    <a:pt x="128" y="225"/>
                  </a:lnTo>
                  <a:lnTo>
                    <a:pt x="127" y="208"/>
                  </a:lnTo>
                  <a:lnTo>
                    <a:pt x="128" y="191"/>
                  </a:lnTo>
                  <a:lnTo>
                    <a:pt x="133" y="174"/>
                  </a:lnTo>
                  <a:lnTo>
                    <a:pt x="140" y="158"/>
                  </a:lnTo>
                  <a:lnTo>
                    <a:pt x="151" y="141"/>
                  </a:lnTo>
                  <a:lnTo>
                    <a:pt x="154" y="136"/>
                  </a:lnTo>
                  <a:lnTo>
                    <a:pt x="158" y="132"/>
                  </a:lnTo>
                  <a:lnTo>
                    <a:pt x="162" y="127"/>
                  </a:lnTo>
                  <a:lnTo>
                    <a:pt x="166" y="123"/>
                  </a:lnTo>
                  <a:lnTo>
                    <a:pt x="171" y="118"/>
                  </a:lnTo>
                  <a:lnTo>
                    <a:pt x="175" y="114"/>
                  </a:lnTo>
                  <a:lnTo>
                    <a:pt x="180" y="110"/>
                  </a:lnTo>
                  <a:lnTo>
                    <a:pt x="185" y="106"/>
                  </a:lnTo>
                  <a:lnTo>
                    <a:pt x="176" y="112"/>
                  </a:lnTo>
                  <a:lnTo>
                    <a:pt x="167" y="118"/>
                  </a:lnTo>
                  <a:lnTo>
                    <a:pt x="158" y="125"/>
                  </a:lnTo>
                  <a:lnTo>
                    <a:pt x="151" y="131"/>
                  </a:lnTo>
                  <a:lnTo>
                    <a:pt x="143" y="139"/>
                  </a:lnTo>
                  <a:lnTo>
                    <a:pt x="136" y="146"/>
                  </a:lnTo>
                  <a:lnTo>
                    <a:pt x="129" y="153"/>
                  </a:lnTo>
                  <a:lnTo>
                    <a:pt x="124" y="161"/>
                  </a:lnTo>
                  <a:lnTo>
                    <a:pt x="112" y="179"/>
                  </a:lnTo>
                  <a:lnTo>
                    <a:pt x="104" y="197"/>
                  </a:lnTo>
                  <a:lnTo>
                    <a:pt x="100" y="215"/>
                  </a:lnTo>
                  <a:lnTo>
                    <a:pt x="98" y="233"/>
                  </a:lnTo>
                  <a:lnTo>
                    <a:pt x="98" y="252"/>
                  </a:lnTo>
                  <a:lnTo>
                    <a:pt x="102" y="269"/>
                  </a:lnTo>
                  <a:lnTo>
                    <a:pt x="109" y="287"/>
                  </a:lnTo>
                  <a:lnTo>
                    <a:pt x="119" y="304"/>
                  </a:lnTo>
                  <a:lnTo>
                    <a:pt x="131" y="320"/>
                  </a:lnTo>
                  <a:lnTo>
                    <a:pt x="146" y="336"/>
                  </a:lnTo>
                  <a:lnTo>
                    <a:pt x="163" y="351"/>
                  </a:lnTo>
                  <a:lnTo>
                    <a:pt x="183" y="364"/>
                  </a:lnTo>
                  <a:lnTo>
                    <a:pt x="205" y="377"/>
                  </a:lnTo>
                  <a:lnTo>
                    <a:pt x="229" y="387"/>
                  </a:lnTo>
                  <a:lnTo>
                    <a:pt x="256" y="397"/>
                  </a:lnTo>
                  <a:lnTo>
                    <a:pt x="285" y="405"/>
                  </a:lnTo>
                  <a:lnTo>
                    <a:pt x="300" y="408"/>
                  </a:lnTo>
                  <a:lnTo>
                    <a:pt x="314" y="411"/>
                  </a:lnTo>
                  <a:lnTo>
                    <a:pt x="327" y="413"/>
                  </a:lnTo>
                  <a:lnTo>
                    <a:pt x="340" y="415"/>
                  </a:lnTo>
                  <a:lnTo>
                    <a:pt x="351" y="417"/>
                  </a:lnTo>
                  <a:lnTo>
                    <a:pt x="362" y="418"/>
                  </a:lnTo>
                  <a:lnTo>
                    <a:pt x="372" y="419"/>
                  </a:lnTo>
                  <a:lnTo>
                    <a:pt x="380" y="420"/>
                  </a:lnTo>
                  <a:lnTo>
                    <a:pt x="388" y="420"/>
                  </a:lnTo>
                  <a:lnTo>
                    <a:pt x="395" y="420"/>
                  </a:lnTo>
                  <a:lnTo>
                    <a:pt x="401" y="420"/>
                  </a:lnTo>
                  <a:lnTo>
                    <a:pt x="407" y="420"/>
                  </a:lnTo>
                  <a:lnTo>
                    <a:pt x="411" y="420"/>
                  </a:lnTo>
                  <a:lnTo>
                    <a:pt x="414" y="420"/>
                  </a:lnTo>
                  <a:lnTo>
                    <a:pt x="416" y="420"/>
                  </a:lnTo>
                  <a:lnTo>
                    <a:pt x="418" y="420"/>
                  </a:lnTo>
                  <a:lnTo>
                    <a:pt x="426" y="420"/>
                  </a:lnTo>
                  <a:lnTo>
                    <a:pt x="436" y="419"/>
                  </a:lnTo>
                  <a:lnTo>
                    <a:pt x="447" y="418"/>
                  </a:lnTo>
                  <a:lnTo>
                    <a:pt x="459" y="417"/>
                  </a:lnTo>
                  <a:lnTo>
                    <a:pt x="471" y="415"/>
                  </a:lnTo>
                  <a:lnTo>
                    <a:pt x="485" y="414"/>
                  </a:lnTo>
                  <a:lnTo>
                    <a:pt x="500" y="411"/>
                  </a:lnTo>
                  <a:lnTo>
                    <a:pt x="515" y="408"/>
                  </a:lnTo>
                  <a:lnTo>
                    <a:pt x="531" y="404"/>
                  </a:lnTo>
                  <a:lnTo>
                    <a:pt x="548" y="400"/>
                  </a:lnTo>
                  <a:lnTo>
                    <a:pt x="564" y="395"/>
                  </a:lnTo>
                  <a:lnTo>
                    <a:pt x="582" y="390"/>
                  </a:lnTo>
                  <a:lnTo>
                    <a:pt x="599" y="383"/>
                  </a:lnTo>
                  <a:lnTo>
                    <a:pt x="617" y="376"/>
                  </a:lnTo>
                  <a:lnTo>
                    <a:pt x="634" y="368"/>
                  </a:lnTo>
                  <a:lnTo>
                    <a:pt x="652" y="359"/>
                  </a:lnTo>
                  <a:lnTo>
                    <a:pt x="664" y="352"/>
                  </a:lnTo>
                  <a:lnTo>
                    <a:pt x="676" y="344"/>
                  </a:lnTo>
                  <a:lnTo>
                    <a:pt x="687" y="336"/>
                  </a:lnTo>
                  <a:lnTo>
                    <a:pt x="697" y="328"/>
                  </a:lnTo>
                  <a:lnTo>
                    <a:pt x="706" y="319"/>
                  </a:lnTo>
                  <a:lnTo>
                    <a:pt x="714" y="310"/>
                  </a:lnTo>
                  <a:lnTo>
                    <a:pt x="721" y="301"/>
                  </a:lnTo>
                  <a:lnTo>
                    <a:pt x="728" y="292"/>
                  </a:lnTo>
                  <a:lnTo>
                    <a:pt x="734" y="282"/>
                  </a:lnTo>
                  <a:lnTo>
                    <a:pt x="739" y="272"/>
                  </a:lnTo>
                  <a:lnTo>
                    <a:pt x="743" y="263"/>
                  </a:lnTo>
                  <a:lnTo>
                    <a:pt x="746" y="252"/>
                  </a:lnTo>
                  <a:lnTo>
                    <a:pt x="749" y="242"/>
                  </a:lnTo>
                  <a:lnTo>
                    <a:pt x="750" y="232"/>
                  </a:lnTo>
                  <a:lnTo>
                    <a:pt x="751" y="222"/>
                  </a:lnTo>
                  <a:lnTo>
                    <a:pt x="751" y="211"/>
                  </a:lnTo>
                  <a:lnTo>
                    <a:pt x="750" y="201"/>
                  </a:lnTo>
                  <a:lnTo>
                    <a:pt x="749" y="190"/>
                  </a:lnTo>
                  <a:lnTo>
                    <a:pt x="746" y="180"/>
                  </a:lnTo>
                  <a:lnTo>
                    <a:pt x="743" y="170"/>
                  </a:lnTo>
                  <a:lnTo>
                    <a:pt x="739" y="159"/>
                  </a:lnTo>
                  <a:lnTo>
                    <a:pt x="734" y="149"/>
                  </a:lnTo>
                  <a:lnTo>
                    <a:pt x="728" y="139"/>
                  </a:lnTo>
                  <a:lnTo>
                    <a:pt x="722" y="129"/>
                  </a:lnTo>
                  <a:lnTo>
                    <a:pt x="715" y="120"/>
                  </a:lnTo>
                  <a:lnTo>
                    <a:pt x="706" y="110"/>
                  </a:lnTo>
                  <a:lnTo>
                    <a:pt x="697" y="101"/>
                  </a:lnTo>
                  <a:lnTo>
                    <a:pt x="688" y="92"/>
                  </a:lnTo>
                  <a:lnTo>
                    <a:pt x="677" y="83"/>
                  </a:lnTo>
                  <a:lnTo>
                    <a:pt x="666" y="74"/>
                  </a:lnTo>
                  <a:lnTo>
                    <a:pt x="654" y="66"/>
                  </a:lnTo>
                  <a:lnTo>
                    <a:pt x="641" y="58"/>
                  </a:lnTo>
                  <a:lnTo>
                    <a:pt x="637" y="57"/>
                  </a:lnTo>
                  <a:lnTo>
                    <a:pt x="633" y="54"/>
                  </a:lnTo>
                  <a:lnTo>
                    <a:pt x="629" y="52"/>
                  </a:lnTo>
                  <a:lnTo>
                    <a:pt x="624" y="50"/>
                  </a:lnTo>
                  <a:lnTo>
                    <a:pt x="619" y="48"/>
                  </a:lnTo>
                  <a:lnTo>
                    <a:pt x="614" y="45"/>
                  </a:lnTo>
                  <a:lnTo>
                    <a:pt x="607" y="43"/>
                  </a:lnTo>
                  <a:lnTo>
                    <a:pt x="601" y="40"/>
                  </a:lnTo>
                  <a:lnTo>
                    <a:pt x="594" y="38"/>
                  </a:lnTo>
                  <a:lnTo>
                    <a:pt x="587" y="35"/>
                  </a:lnTo>
                  <a:lnTo>
                    <a:pt x="580" y="33"/>
                  </a:lnTo>
                  <a:lnTo>
                    <a:pt x="572" y="30"/>
                  </a:lnTo>
                  <a:lnTo>
                    <a:pt x="564" y="27"/>
                  </a:lnTo>
                  <a:lnTo>
                    <a:pt x="556" y="25"/>
                  </a:lnTo>
                  <a:lnTo>
                    <a:pt x="547" y="22"/>
                  </a:lnTo>
                  <a:lnTo>
                    <a:pt x="538" y="20"/>
                  </a:lnTo>
                  <a:lnTo>
                    <a:pt x="529" y="18"/>
                  </a:lnTo>
                  <a:lnTo>
                    <a:pt x="520" y="15"/>
                  </a:lnTo>
                  <a:lnTo>
                    <a:pt x="510" y="13"/>
                  </a:lnTo>
                  <a:lnTo>
                    <a:pt x="500" y="11"/>
                  </a:lnTo>
                  <a:lnTo>
                    <a:pt x="490" y="9"/>
                  </a:lnTo>
                  <a:lnTo>
                    <a:pt x="480" y="7"/>
                  </a:lnTo>
                  <a:lnTo>
                    <a:pt x="470" y="6"/>
                  </a:lnTo>
                  <a:lnTo>
                    <a:pt x="459" y="4"/>
                  </a:lnTo>
                  <a:lnTo>
                    <a:pt x="449" y="3"/>
                  </a:lnTo>
                  <a:lnTo>
                    <a:pt x="438" y="2"/>
                  </a:lnTo>
                  <a:lnTo>
                    <a:pt x="427" y="1"/>
                  </a:lnTo>
                  <a:lnTo>
                    <a:pt x="416" y="0"/>
                  </a:lnTo>
                  <a:lnTo>
                    <a:pt x="405" y="0"/>
                  </a:lnTo>
                  <a:lnTo>
                    <a:pt x="394" y="0"/>
                  </a:lnTo>
                  <a:lnTo>
                    <a:pt x="383" y="0"/>
                  </a:lnTo>
                  <a:lnTo>
                    <a:pt x="372" y="0"/>
                  </a:lnTo>
                  <a:lnTo>
                    <a:pt x="360" y="1"/>
                  </a:lnTo>
                  <a:lnTo>
                    <a:pt x="347" y="1"/>
                  </a:lnTo>
                  <a:lnTo>
                    <a:pt x="335" y="3"/>
                  </a:lnTo>
                  <a:lnTo>
                    <a:pt x="323" y="4"/>
                  </a:lnTo>
                  <a:lnTo>
                    <a:pt x="311" y="5"/>
                  </a:lnTo>
                  <a:lnTo>
                    <a:pt x="299" y="7"/>
                  </a:lnTo>
                  <a:lnTo>
                    <a:pt x="287" y="9"/>
                  </a:lnTo>
                  <a:lnTo>
                    <a:pt x="276" y="11"/>
                  </a:lnTo>
                  <a:lnTo>
                    <a:pt x="264" y="13"/>
                  </a:lnTo>
                  <a:lnTo>
                    <a:pt x="253" y="16"/>
                  </a:lnTo>
                  <a:lnTo>
                    <a:pt x="242" y="18"/>
                  </a:lnTo>
                  <a:lnTo>
                    <a:pt x="231" y="21"/>
                  </a:lnTo>
                  <a:lnTo>
                    <a:pt x="221" y="24"/>
                  </a:lnTo>
                  <a:lnTo>
                    <a:pt x="210" y="27"/>
                  </a:lnTo>
                  <a:lnTo>
                    <a:pt x="199" y="31"/>
                  </a:lnTo>
                  <a:lnTo>
                    <a:pt x="189" y="34"/>
                  </a:lnTo>
                  <a:lnTo>
                    <a:pt x="179" y="38"/>
                  </a:lnTo>
                  <a:lnTo>
                    <a:pt x="169" y="42"/>
                  </a:lnTo>
                  <a:lnTo>
                    <a:pt x="160" y="46"/>
                  </a:lnTo>
                  <a:lnTo>
                    <a:pt x="151" y="50"/>
                  </a:lnTo>
                  <a:lnTo>
                    <a:pt x="141" y="55"/>
                  </a:lnTo>
                  <a:lnTo>
                    <a:pt x="132" y="59"/>
                  </a:lnTo>
                  <a:lnTo>
                    <a:pt x="124" y="64"/>
                  </a:lnTo>
                  <a:lnTo>
                    <a:pt x="115" y="69"/>
                  </a:lnTo>
                  <a:lnTo>
                    <a:pt x="107" y="74"/>
                  </a:lnTo>
                  <a:lnTo>
                    <a:pt x="99" y="79"/>
                  </a:lnTo>
                  <a:lnTo>
                    <a:pt x="91" y="84"/>
                  </a:lnTo>
                  <a:lnTo>
                    <a:pt x="84" y="89"/>
                  </a:lnTo>
                  <a:lnTo>
                    <a:pt x="77" y="95"/>
                  </a:lnTo>
                  <a:lnTo>
                    <a:pt x="70" y="101"/>
                  </a:lnTo>
                  <a:lnTo>
                    <a:pt x="63" y="106"/>
                  </a:lnTo>
                  <a:lnTo>
                    <a:pt x="57" y="112"/>
                  </a:lnTo>
                  <a:lnTo>
                    <a:pt x="44" y="126"/>
                  </a:lnTo>
                  <a:lnTo>
                    <a:pt x="33" y="140"/>
                  </a:lnTo>
                  <a:lnTo>
                    <a:pt x="23" y="155"/>
                  </a:lnTo>
                  <a:lnTo>
                    <a:pt x="15" y="170"/>
                  </a:lnTo>
                  <a:lnTo>
                    <a:pt x="8" y="185"/>
                  </a:lnTo>
                  <a:lnTo>
                    <a:pt x="3" y="201"/>
                  </a:lnTo>
                  <a:lnTo>
                    <a:pt x="1" y="218"/>
                  </a:lnTo>
                  <a:lnTo>
                    <a:pt x="0" y="234"/>
                  </a:lnTo>
                  <a:lnTo>
                    <a:pt x="1" y="247"/>
                  </a:lnTo>
                  <a:lnTo>
                    <a:pt x="2" y="260"/>
                  </a:lnTo>
                  <a:lnTo>
                    <a:pt x="5" y="272"/>
                  </a:lnTo>
                  <a:lnTo>
                    <a:pt x="9" y="285"/>
                  </a:lnTo>
                  <a:lnTo>
                    <a:pt x="15" y="297"/>
                  </a:lnTo>
                  <a:lnTo>
                    <a:pt x="21" y="309"/>
                  </a:lnTo>
                  <a:lnTo>
                    <a:pt x="28" y="320"/>
                  </a:lnTo>
                  <a:lnTo>
                    <a:pt x="36" y="331"/>
                  </a:lnTo>
                  <a:lnTo>
                    <a:pt x="45" y="342"/>
                  </a:lnTo>
                  <a:lnTo>
                    <a:pt x="55" y="353"/>
                  </a:lnTo>
                  <a:lnTo>
                    <a:pt x="66" y="363"/>
                  </a:lnTo>
                  <a:lnTo>
                    <a:pt x="77" y="373"/>
                  </a:lnTo>
                  <a:lnTo>
                    <a:pt x="90" y="382"/>
                  </a:lnTo>
                  <a:lnTo>
                    <a:pt x="103" y="392"/>
                  </a:lnTo>
                  <a:lnTo>
                    <a:pt x="118" y="400"/>
                  </a:lnTo>
                  <a:lnTo>
                    <a:pt x="132" y="409"/>
                  </a:lnTo>
                  <a:lnTo>
                    <a:pt x="139" y="412"/>
                  </a:lnTo>
                  <a:lnTo>
                    <a:pt x="145" y="415"/>
                  </a:lnTo>
                  <a:lnTo>
                    <a:pt x="153" y="418"/>
                  </a:lnTo>
                  <a:lnTo>
                    <a:pt x="159" y="421"/>
                  </a:lnTo>
                  <a:lnTo>
                    <a:pt x="166" y="425"/>
                  </a:lnTo>
                  <a:lnTo>
                    <a:pt x="174" y="428"/>
                  </a:lnTo>
                  <a:lnTo>
                    <a:pt x="181" y="430"/>
                  </a:lnTo>
                  <a:lnTo>
                    <a:pt x="188" y="433"/>
                  </a:lnTo>
                  <a:lnTo>
                    <a:pt x="196" y="436"/>
                  </a:lnTo>
                  <a:lnTo>
                    <a:pt x="203" y="438"/>
                  </a:lnTo>
                  <a:lnTo>
                    <a:pt x="211" y="441"/>
                  </a:lnTo>
                  <a:lnTo>
                    <a:pt x="219" y="443"/>
                  </a:lnTo>
                  <a:lnTo>
                    <a:pt x="227" y="445"/>
                  </a:lnTo>
                  <a:lnTo>
                    <a:pt x="235" y="448"/>
                  </a:lnTo>
                  <a:lnTo>
                    <a:pt x="243" y="449"/>
                  </a:lnTo>
                  <a:lnTo>
                    <a:pt x="251" y="451"/>
                  </a:lnTo>
                  <a:lnTo>
                    <a:pt x="259" y="453"/>
                  </a:lnTo>
                  <a:lnTo>
                    <a:pt x="268" y="455"/>
                  </a:lnTo>
                  <a:lnTo>
                    <a:pt x="276" y="457"/>
                  </a:lnTo>
                  <a:lnTo>
                    <a:pt x="285" y="458"/>
                  </a:lnTo>
                  <a:lnTo>
                    <a:pt x="293" y="459"/>
                  </a:lnTo>
                  <a:lnTo>
                    <a:pt x="302" y="461"/>
                  </a:lnTo>
                  <a:lnTo>
                    <a:pt x="311" y="462"/>
                  </a:lnTo>
                  <a:lnTo>
                    <a:pt x="319" y="463"/>
                  </a:lnTo>
                  <a:lnTo>
                    <a:pt x="329" y="464"/>
                  </a:lnTo>
                  <a:lnTo>
                    <a:pt x="337" y="465"/>
                  </a:lnTo>
                  <a:lnTo>
                    <a:pt x="347" y="465"/>
                  </a:lnTo>
                  <a:lnTo>
                    <a:pt x="356" y="466"/>
                  </a:lnTo>
                  <a:lnTo>
                    <a:pt x="365" y="466"/>
                  </a:lnTo>
                  <a:lnTo>
                    <a:pt x="374" y="467"/>
                  </a:lnTo>
                  <a:lnTo>
                    <a:pt x="383" y="467"/>
                  </a:lnTo>
                  <a:lnTo>
                    <a:pt x="393" y="467"/>
                  </a:lnTo>
                  <a:lnTo>
                    <a:pt x="401" y="467"/>
                  </a:lnTo>
                  <a:lnTo>
                    <a:pt x="410" y="467"/>
                  </a:lnTo>
                  <a:lnTo>
                    <a:pt x="419" y="466"/>
                  </a:lnTo>
                  <a:lnTo>
                    <a:pt x="428" y="466"/>
                  </a:lnTo>
                  <a:lnTo>
                    <a:pt x="436" y="465"/>
                  </a:lnTo>
                  <a:lnTo>
                    <a:pt x="445" y="465"/>
                  </a:lnTo>
                  <a:lnTo>
                    <a:pt x="453" y="464"/>
                  </a:lnTo>
                  <a:lnTo>
                    <a:pt x="462" y="463"/>
                  </a:lnTo>
                  <a:lnTo>
                    <a:pt x="471" y="462"/>
                  </a:lnTo>
                  <a:lnTo>
                    <a:pt x="479" y="461"/>
                  </a:lnTo>
                  <a:lnTo>
                    <a:pt x="487" y="460"/>
                  </a:lnTo>
                  <a:lnTo>
                    <a:pt x="495" y="458"/>
                  </a:lnTo>
                  <a:lnTo>
                    <a:pt x="504" y="457"/>
                  </a:lnTo>
                  <a:lnTo>
                    <a:pt x="511" y="455"/>
                  </a:lnTo>
                  <a:lnTo>
                    <a:pt x="519" y="454"/>
                  </a:lnTo>
                  <a:lnTo>
                    <a:pt x="527" y="452"/>
                  </a:lnTo>
                  <a:lnTo>
                    <a:pt x="540" y="449"/>
                  </a:lnTo>
                  <a:lnTo>
                    <a:pt x="552" y="446"/>
                  </a:lnTo>
                  <a:lnTo>
                    <a:pt x="564" y="443"/>
                  </a:lnTo>
                  <a:lnTo>
                    <a:pt x="575" y="439"/>
                  </a:lnTo>
                  <a:lnTo>
                    <a:pt x="586" y="435"/>
                  </a:lnTo>
                  <a:lnTo>
                    <a:pt x="597" y="431"/>
                  </a:lnTo>
                  <a:lnTo>
                    <a:pt x="608" y="427"/>
                  </a:lnTo>
                  <a:lnTo>
                    <a:pt x="619" y="423"/>
                  </a:lnTo>
                  <a:lnTo>
                    <a:pt x="629" y="418"/>
                  </a:lnTo>
                  <a:lnTo>
                    <a:pt x="639" y="413"/>
                  </a:lnTo>
                  <a:lnTo>
                    <a:pt x="649" y="408"/>
                  </a:lnTo>
                  <a:lnTo>
                    <a:pt x="659" y="403"/>
                  </a:lnTo>
                  <a:lnTo>
                    <a:pt x="668" y="398"/>
                  </a:lnTo>
                  <a:lnTo>
                    <a:pt x="677" y="392"/>
                  </a:lnTo>
                  <a:lnTo>
                    <a:pt x="685" y="387"/>
                  </a:lnTo>
                  <a:lnTo>
                    <a:pt x="693" y="381"/>
                  </a:lnTo>
                  <a:lnTo>
                    <a:pt x="687" y="384"/>
                  </a:lnTo>
                  <a:lnTo>
                    <a:pt x="681" y="388"/>
                  </a:lnTo>
                  <a:lnTo>
                    <a:pt x="674" y="391"/>
                  </a:lnTo>
                  <a:lnTo>
                    <a:pt x="668" y="394"/>
                  </a:lnTo>
                  <a:lnTo>
                    <a:pt x="661" y="398"/>
                  </a:lnTo>
                  <a:lnTo>
                    <a:pt x="653" y="401"/>
                  </a:lnTo>
                  <a:lnTo>
                    <a:pt x="646" y="404"/>
                  </a:lnTo>
                  <a:lnTo>
                    <a:pt x="639" y="407"/>
                  </a:lnTo>
                  <a:lnTo>
                    <a:pt x="631" y="410"/>
                  </a:lnTo>
                  <a:lnTo>
                    <a:pt x="624" y="413"/>
                  </a:lnTo>
                  <a:lnTo>
                    <a:pt x="616" y="415"/>
                  </a:lnTo>
                  <a:lnTo>
                    <a:pt x="608" y="418"/>
                  </a:lnTo>
                  <a:lnTo>
                    <a:pt x="599" y="421"/>
                  </a:lnTo>
                  <a:lnTo>
                    <a:pt x="591" y="423"/>
                  </a:lnTo>
                  <a:lnTo>
                    <a:pt x="583" y="426"/>
                  </a:lnTo>
                  <a:lnTo>
                    <a:pt x="574" y="428"/>
                  </a:lnTo>
                  <a:lnTo>
                    <a:pt x="566" y="430"/>
                  </a:lnTo>
                  <a:lnTo>
                    <a:pt x="557" y="432"/>
                  </a:lnTo>
                  <a:lnTo>
                    <a:pt x="548" y="434"/>
                  </a:lnTo>
                  <a:lnTo>
                    <a:pt x="540" y="436"/>
                  </a:lnTo>
                  <a:lnTo>
                    <a:pt x="531" y="438"/>
                  </a:lnTo>
                  <a:lnTo>
                    <a:pt x="522" y="439"/>
                  </a:lnTo>
                  <a:lnTo>
                    <a:pt x="513" y="441"/>
                  </a:lnTo>
                  <a:lnTo>
                    <a:pt x="504" y="442"/>
                  </a:lnTo>
                  <a:lnTo>
                    <a:pt x="495" y="443"/>
                  </a:lnTo>
                  <a:lnTo>
                    <a:pt x="486" y="444"/>
                  </a:lnTo>
                  <a:lnTo>
                    <a:pt x="477" y="445"/>
                  </a:lnTo>
                  <a:lnTo>
                    <a:pt x="468" y="446"/>
                  </a:lnTo>
                  <a:lnTo>
                    <a:pt x="459" y="447"/>
                  </a:lnTo>
                  <a:lnTo>
                    <a:pt x="449" y="447"/>
                  </a:lnTo>
                  <a:lnTo>
                    <a:pt x="440" y="447"/>
                  </a:lnTo>
                  <a:lnTo>
                    <a:pt x="431" y="448"/>
                  </a:lnTo>
                  <a:lnTo>
                    <a:pt x="412" y="447"/>
                  </a:lnTo>
                  <a:lnTo>
                    <a:pt x="394" y="447"/>
                  </a:lnTo>
                  <a:lnTo>
                    <a:pt x="376" y="445"/>
                  </a:lnTo>
                  <a:lnTo>
                    <a:pt x="357" y="444"/>
                  </a:lnTo>
                  <a:lnTo>
                    <a:pt x="339" y="442"/>
                  </a:lnTo>
                  <a:lnTo>
                    <a:pt x="322" y="439"/>
                  </a:lnTo>
                  <a:lnTo>
                    <a:pt x="304" y="436"/>
                  </a:lnTo>
                  <a:lnTo>
                    <a:pt x="287" y="433"/>
                  </a:lnTo>
                  <a:lnTo>
                    <a:pt x="270" y="429"/>
                  </a:lnTo>
                  <a:lnTo>
                    <a:pt x="254" y="424"/>
                  </a:lnTo>
                  <a:lnTo>
                    <a:pt x="238" y="420"/>
                  </a:lnTo>
                  <a:lnTo>
                    <a:pt x="222" y="415"/>
                  </a:lnTo>
                  <a:lnTo>
                    <a:pt x="207" y="409"/>
                  </a:lnTo>
                  <a:lnTo>
                    <a:pt x="192" y="403"/>
                  </a:lnTo>
                  <a:lnTo>
                    <a:pt x="178" y="397"/>
                  </a:lnTo>
                  <a:lnTo>
                    <a:pt x="165" y="390"/>
                  </a:lnTo>
                  <a:lnTo>
                    <a:pt x="152" y="383"/>
                  </a:lnTo>
                  <a:lnTo>
                    <a:pt x="139" y="376"/>
                  </a:lnTo>
                  <a:lnTo>
                    <a:pt x="127" y="368"/>
                  </a:lnTo>
                  <a:lnTo>
                    <a:pt x="116" y="360"/>
                  </a:lnTo>
                  <a:lnTo>
                    <a:pt x="106" y="352"/>
                  </a:lnTo>
                  <a:lnTo>
                    <a:pt x="96" y="344"/>
                  </a:lnTo>
                  <a:lnTo>
                    <a:pt x="88" y="334"/>
                  </a:lnTo>
                  <a:lnTo>
                    <a:pt x="79" y="325"/>
                  </a:lnTo>
                  <a:lnTo>
                    <a:pt x="72" y="316"/>
                  </a:lnTo>
                  <a:lnTo>
                    <a:pt x="66" y="306"/>
                  </a:lnTo>
                  <a:lnTo>
                    <a:pt x="60" y="296"/>
                  </a:lnTo>
                  <a:lnTo>
                    <a:pt x="56" y="286"/>
                  </a:lnTo>
                  <a:lnTo>
                    <a:pt x="52" y="276"/>
                  </a:lnTo>
                  <a:lnTo>
                    <a:pt x="50" y="265"/>
                  </a:lnTo>
                  <a:lnTo>
                    <a:pt x="48" y="254"/>
                  </a:lnTo>
                  <a:lnTo>
                    <a:pt x="47" y="2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Freeform 18"/>
            <p:cNvSpPr>
              <a:spLocks/>
            </p:cNvSpPr>
            <p:nvPr/>
          </p:nvSpPr>
          <p:spPr bwMode="auto">
            <a:xfrm>
              <a:off x="940" y="4018"/>
              <a:ext cx="186" cy="137"/>
            </a:xfrm>
            <a:custGeom>
              <a:avLst/>
              <a:gdLst>
                <a:gd name="T0" fmla="*/ 81 w 186"/>
                <a:gd name="T1" fmla="*/ 24 h 137"/>
                <a:gd name="T2" fmla="*/ 77 w 186"/>
                <a:gd name="T3" fmla="*/ 20 h 137"/>
                <a:gd name="T4" fmla="*/ 69 w 186"/>
                <a:gd name="T5" fmla="*/ 20 h 137"/>
                <a:gd name="T6" fmla="*/ 60 w 186"/>
                <a:gd name="T7" fmla="*/ 22 h 137"/>
                <a:gd name="T8" fmla="*/ 50 w 186"/>
                <a:gd name="T9" fmla="*/ 26 h 137"/>
                <a:gd name="T10" fmla="*/ 41 w 186"/>
                <a:gd name="T11" fmla="*/ 30 h 137"/>
                <a:gd name="T12" fmla="*/ 32 w 186"/>
                <a:gd name="T13" fmla="*/ 35 h 137"/>
                <a:gd name="T14" fmla="*/ 24 w 186"/>
                <a:gd name="T15" fmla="*/ 39 h 137"/>
                <a:gd name="T16" fmla="*/ 16 w 186"/>
                <a:gd name="T17" fmla="*/ 42 h 137"/>
                <a:gd name="T18" fmla="*/ 11 w 186"/>
                <a:gd name="T19" fmla="*/ 45 h 137"/>
                <a:gd name="T20" fmla="*/ 5 w 186"/>
                <a:gd name="T21" fmla="*/ 44 h 137"/>
                <a:gd name="T22" fmla="*/ 1 w 186"/>
                <a:gd name="T23" fmla="*/ 42 h 137"/>
                <a:gd name="T24" fmla="*/ 1 w 186"/>
                <a:gd name="T25" fmla="*/ 39 h 137"/>
                <a:gd name="T26" fmla="*/ 9 w 186"/>
                <a:gd name="T27" fmla="*/ 33 h 137"/>
                <a:gd name="T28" fmla="*/ 21 w 186"/>
                <a:gd name="T29" fmla="*/ 27 h 137"/>
                <a:gd name="T30" fmla="*/ 32 w 186"/>
                <a:gd name="T31" fmla="*/ 22 h 137"/>
                <a:gd name="T32" fmla="*/ 41 w 186"/>
                <a:gd name="T33" fmla="*/ 18 h 137"/>
                <a:gd name="T34" fmla="*/ 51 w 186"/>
                <a:gd name="T35" fmla="*/ 14 h 137"/>
                <a:gd name="T36" fmla="*/ 62 w 186"/>
                <a:gd name="T37" fmla="*/ 10 h 137"/>
                <a:gd name="T38" fmla="*/ 73 w 186"/>
                <a:gd name="T39" fmla="*/ 7 h 137"/>
                <a:gd name="T40" fmla="*/ 85 w 186"/>
                <a:gd name="T41" fmla="*/ 5 h 137"/>
                <a:gd name="T42" fmla="*/ 97 w 186"/>
                <a:gd name="T43" fmla="*/ 3 h 137"/>
                <a:gd name="T44" fmla="*/ 110 w 186"/>
                <a:gd name="T45" fmla="*/ 1 h 137"/>
                <a:gd name="T46" fmla="*/ 124 w 186"/>
                <a:gd name="T47" fmla="*/ 0 h 137"/>
                <a:gd name="T48" fmla="*/ 141 w 186"/>
                <a:gd name="T49" fmla="*/ 1 h 137"/>
                <a:gd name="T50" fmla="*/ 159 w 186"/>
                <a:gd name="T51" fmla="*/ 4 h 137"/>
                <a:gd name="T52" fmla="*/ 170 w 186"/>
                <a:gd name="T53" fmla="*/ 12 h 137"/>
                <a:gd name="T54" fmla="*/ 170 w 186"/>
                <a:gd name="T55" fmla="*/ 26 h 137"/>
                <a:gd name="T56" fmla="*/ 119 w 186"/>
                <a:gd name="T57" fmla="*/ 92 h 137"/>
                <a:gd name="T58" fmla="*/ 112 w 186"/>
                <a:gd name="T59" fmla="*/ 100 h 137"/>
                <a:gd name="T60" fmla="*/ 108 w 186"/>
                <a:gd name="T61" fmla="*/ 108 h 137"/>
                <a:gd name="T62" fmla="*/ 110 w 186"/>
                <a:gd name="T63" fmla="*/ 111 h 137"/>
                <a:gd name="T64" fmla="*/ 116 w 186"/>
                <a:gd name="T65" fmla="*/ 113 h 137"/>
                <a:gd name="T66" fmla="*/ 132 w 186"/>
                <a:gd name="T67" fmla="*/ 109 h 137"/>
                <a:gd name="T68" fmla="*/ 151 w 186"/>
                <a:gd name="T69" fmla="*/ 100 h 137"/>
                <a:gd name="T70" fmla="*/ 167 w 186"/>
                <a:gd name="T71" fmla="*/ 92 h 137"/>
                <a:gd name="T72" fmla="*/ 178 w 186"/>
                <a:gd name="T73" fmla="*/ 88 h 137"/>
                <a:gd name="T74" fmla="*/ 183 w 186"/>
                <a:gd name="T75" fmla="*/ 89 h 137"/>
                <a:gd name="T76" fmla="*/ 186 w 186"/>
                <a:gd name="T77" fmla="*/ 92 h 137"/>
                <a:gd name="T78" fmla="*/ 182 w 186"/>
                <a:gd name="T79" fmla="*/ 97 h 137"/>
                <a:gd name="T80" fmla="*/ 173 w 186"/>
                <a:gd name="T81" fmla="*/ 103 h 137"/>
                <a:gd name="T82" fmla="*/ 159 w 186"/>
                <a:gd name="T83" fmla="*/ 110 h 137"/>
                <a:gd name="T84" fmla="*/ 141 w 186"/>
                <a:gd name="T85" fmla="*/ 118 h 137"/>
                <a:gd name="T86" fmla="*/ 120 w 186"/>
                <a:gd name="T87" fmla="*/ 125 h 137"/>
                <a:gd name="T88" fmla="*/ 96 w 186"/>
                <a:gd name="T89" fmla="*/ 131 h 137"/>
                <a:gd name="T90" fmla="*/ 72 w 186"/>
                <a:gd name="T91" fmla="*/ 135 h 137"/>
                <a:gd name="T92" fmla="*/ 48 w 186"/>
                <a:gd name="T93" fmla="*/ 137 h 137"/>
                <a:gd name="T94" fmla="*/ 32 w 186"/>
                <a:gd name="T95" fmla="*/ 136 h 137"/>
                <a:gd name="T96" fmla="*/ 20 w 186"/>
                <a:gd name="T97" fmla="*/ 133 h 137"/>
                <a:gd name="T98" fmla="*/ 12 w 186"/>
                <a:gd name="T99" fmla="*/ 128 h 137"/>
                <a:gd name="T100" fmla="*/ 9 w 186"/>
                <a:gd name="T101" fmla="*/ 121 h 137"/>
                <a:gd name="T102" fmla="*/ 13 w 186"/>
                <a:gd name="T103" fmla="*/ 109 h 137"/>
                <a:gd name="T104" fmla="*/ 21 w 186"/>
                <a:gd name="T105" fmla="*/ 96 h 137"/>
                <a:gd name="T106" fmla="*/ 29 w 186"/>
                <a:gd name="T107" fmla="*/ 85 h 137"/>
                <a:gd name="T108" fmla="*/ 35 w 186"/>
                <a:gd name="T109" fmla="*/ 78 h 13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86" h="137">
                  <a:moveTo>
                    <a:pt x="80" y="27"/>
                  </a:moveTo>
                  <a:lnTo>
                    <a:pt x="81" y="24"/>
                  </a:lnTo>
                  <a:lnTo>
                    <a:pt x="80" y="21"/>
                  </a:lnTo>
                  <a:lnTo>
                    <a:pt x="77" y="20"/>
                  </a:lnTo>
                  <a:lnTo>
                    <a:pt x="73" y="20"/>
                  </a:lnTo>
                  <a:lnTo>
                    <a:pt x="69" y="20"/>
                  </a:lnTo>
                  <a:lnTo>
                    <a:pt x="64" y="21"/>
                  </a:lnTo>
                  <a:lnTo>
                    <a:pt x="60" y="22"/>
                  </a:lnTo>
                  <a:lnTo>
                    <a:pt x="55" y="24"/>
                  </a:lnTo>
                  <a:lnTo>
                    <a:pt x="50" y="26"/>
                  </a:lnTo>
                  <a:lnTo>
                    <a:pt x="46" y="28"/>
                  </a:lnTo>
                  <a:lnTo>
                    <a:pt x="41" y="30"/>
                  </a:lnTo>
                  <a:lnTo>
                    <a:pt x="36" y="32"/>
                  </a:lnTo>
                  <a:lnTo>
                    <a:pt x="32" y="35"/>
                  </a:lnTo>
                  <a:lnTo>
                    <a:pt x="28" y="37"/>
                  </a:lnTo>
                  <a:lnTo>
                    <a:pt x="24" y="39"/>
                  </a:lnTo>
                  <a:lnTo>
                    <a:pt x="20" y="41"/>
                  </a:lnTo>
                  <a:lnTo>
                    <a:pt x="16" y="42"/>
                  </a:lnTo>
                  <a:lnTo>
                    <a:pt x="13" y="44"/>
                  </a:lnTo>
                  <a:lnTo>
                    <a:pt x="11" y="45"/>
                  </a:lnTo>
                  <a:lnTo>
                    <a:pt x="8" y="45"/>
                  </a:lnTo>
                  <a:lnTo>
                    <a:pt x="5" y="44"/>
                  </a:lnTo>
                  <a:lnTo>
                    <a:pt x="2" y="44"/>
                  </a:lnTo>
                  <a:lnTo>
                    <a:pt x="1" y="42"/>
                  </a:lnTo>
                  <a:lnTo>
                    <a:pt x="0" y="41"/>
                  </a:lnTo>
                  <a:lnTo>
                    <a:pt x="1" y="39"/>
                  </a:lnTo>
                  <a:lnTo>
                    <a:pt x="4" y="36"/>
                  </a:lnTo>
                  <a:lnTo>
                    <a:pt x="9" y="33"/>
                  </a:lnTo>
                  <a:lnTo>
                    <a:pt x="15" y="30"/>
                  </a:lnTo>
                  <a:lnTo>
                    <a:pt x="21" y="27"/>
                  </a:lnTo>
                  <a:lnTo>
                    <a:pt x="27" y="24"/>
                  </a:lnTo>
                  <a:lnTo>
                    <a:pt x="32" y="22"/>
                  </a:lnTo>
                  <a:lnTo>
                    <a:pt x="36" y="20"/>
                  </a:lnTo>
                  <a:lnTo>
                    <a:pt x="41" y="18"/>
                  </a:lnTo>
                  <a:lnTo>
                    <a:pt x="46" y="16"/>
                  </a:lnTo>
                  <a:lnTo>
                    <a:pt x="51" y="14"/>
                  </a:lnTo>
                  <a:lnTo>
                    <a:pt x="56" y="12"/>
                  </a:lnTo>
                  <a:lnTo>
                    <a:pt x="62" y="10"/>
                  </a:lnTo>
                  <a:lnTo>
                    <a:pt x="67" y="9"/>
                  </a:lnTo>
                  <a:lnTo>
                    <a:pt x="73" y="7"/>
                  </a:lnTo>
                  <a:lnTo>
                    <a:pt x="79" y="6"/>
                  </a:lnTo>
                  <a:lnTo>
                    <a:pt x="85" y="5"/>
                  </a:lnTo>
                  <a:lnTo>
                    <a:pt x="91" y="4"/>
                  </a:lnTo>
                  <a:lnTo>
                    <a:pt x="97" y="3"/>
                  </a:lnTo>
                  <a:lnTo>
                    <a:pt x="104" y="2"/>
                  </a:lnTo>
                  <a:lnTo>
                    <a:pt x="110" y="1"/>
                  </a:lnTo>
                  <a:lnTo>
                    <a:pt x="117" y="1"/>
                  </a:lnTo>
                  <a:lnTo>
                    <a:pt x="124" y="0"/>
                  </a:lnTo>
                  <a:lnTo>
                    <a:pt x="130" y="0"/>
                  </a:lnTo>
                  <a:lnTo>
                    <a:pt x="141" y="1"/>
                  </a:lnTo>
                  <a:lnTo>
                    <a:pt x="150" y="2"/>
                  </a:lnTo>
                  <a:lnTo>
                    <a:pt x="159" y="4"/>
                  </a:lnTo>
                  <a:lnTo>
                    <a:pt x="166" y="8"/>
                  </a:lnTo>
                  <a:lnTo>
                    <a:pt x="170" y="12"/>
                  </a:lnTo>
                  <a:lnTo>
                    <a:pt x="172" y="19"/>
                  </a:lnTo>
                  <a:lnTo>
                    <a:pt x="170" y="26"/>
                  </a:lnTo>
                  <a:lnTo>
                    <a:pt x="164" y="36"/>
                  </a:lnTo>
                  <a:lnTo>
                    <a:pt x="119" y="92"/>
                  </a:lnTo>
                  <a:lnTo>
                    <a:pt x="116" y="96"/>
                  </a:lnTo>
                  <a:lnTo>
                    <a:pt x="112" y="100"/>
                  </a:lnTo>
                  <a:lnTo>
                    <a:pt x="109" y="105"/>
                  </a:lnTo>
                  <a:lnTo>
                    <a:pt x="108" y="108"/>
                  </a:lnTo>
                  <a:lnTo>
                    <a:pt x="108" y="110"/>
                  </a:lnTo>
                  <a:lnTo>
                    <a:pt x="110" y="111"/>
                  </a:lnTo>
                  <a:lnTo>
                    <a:pt x="112" y="112"/>
                  </a:lnTo>
                  <a:lnTo>
                    <a:pt x="116" y="113"/>
                  </a:lnTo>
                  <a:lnTo>
                    <a:pt x="123" y="112"/>
                  </a:lnTo>
                  <a:lnTo>
                    <a:pt x="132" y="109"/>
                  </a:lnTo>
                  <a:lnTo>
                    <a:pt x="141" y="105"/>
                  </a:lnTo>
                  <a:lnTo>
                    <a:pt x="151" y="100"/>
                  </a:lnTo>
                  <a:lnTo>
                    <a:pt x="159" y="96"/>
                  </a:lnTo>
                  <a:lnTo>
                    <a:pt x="167" y="92"/>
                  </a:lnTo>
                  <a:lnTo>
                    <a:pt x="174" y="89"/>
                  </a:lnTo>
                  <a:lnTo>
                    <a:pt x="178" y="88"/>
                  </a:lnTo>
                  <a:lnTo>
                    <a:pt x="180" y="88"/>
                  </a:lnTo>
                  <a:lnTo>
                    <a:pt x="183" y="89"/>
                  </a:lnTo>
                  <a:lnTo>
                    <a:pt x="185" y="91"/>
                  </a:lnTo>
                  <a:lnTo>
                    <a:pt x="186" y="92"/>
                  </a:lnTo>
                  <a:lnTo>
                    <a:pt x="185" y="94"/>
                  </a:lnTo>
                  <a:lnTo>
                    <a:pt x="182" y="97"/>
                  </a:lnTo>
                  <a:lnTo>
                    <a:pt x="178" y="100"/>
                  </a:lnTo>
                  <a:lnTo>
                    <a:pt x="173" y="103"/>
                  </a:lnTo>
                  <a:lnTo>
                    <a:pt x="166" y="106"/>
                  </a:lnTo>
                  <a:lnTo>
                    <a:pt x="159" y="110"/>
                  </a:lnTo>
                  <a:lnTo>
                    <a:pt x="150" y="114"/>
                  </a:lnTo>
                  <a:lnTo>
                    <a:pt x="141" y="118"/>
                  </a:lnTo>
                  <a:lnTo>
                    <a:pt x="131" y="121"/>
                  </a:lnTo>
                  <a:lnTo>
                    <a:pt x="120" y="125"/>
                  </a:lnTo>
                  <a:lnTo>
                    <a:pt x="108" y="128"/>
                  </a:lnTo>
                  <a:lnTo>
                    <a:pt x="96" y="131"/>
                  </a:lnTo>
                  <a:lnTo>
                    <a:pt x="85" y="133"/>
                  </a:lnTo>
                  <a:lnTo>
                    <a:pt x="72" y="135"/>
                  </a:lnTo>
                  <a:lnTo>
                    <a:pt x="60" y="136"/>
                  </a:lnTo>
                  <a:lnTo>
                    <a:pt x="48" y="137"/>
                  </a:lnTo>
                  <a:lnTo>
                    <a:pt x="40" y="136"/>
                  </a:lnTo>
                  <a:lnTo>
                    <a:pt x="32" y="136"/>
                  </a:lnTo>
                  <a:lnTo>
                    <a:pt x="26" y="135"/>
                  </a:lnTo>
                  <a:lnTo>
                    <a:pt x="20" y="133"/>
                  </a:lnTo>
                  <a:lnTo>
                    <a:pt x="16" y="130"/>
                  </a:lnTo>
                  <a:lnTo>
                    <a:pt x="12" y="128"/>
                  </a:lnTo>
                  <a:lnTo>
                    <a:pt x="10" y="125"/>
                  </a:lnTo>
                  <a:lnTo>
                    <a:pt x="9" y="121"/>
                  </a:lnTo>
                  <a:lnTo>
                    <a:pt x="10" y="115"/>
                  </a:lnTo>
                  <a:lnTo>
                    <a:pt x="13" y="109"/>
                  </a:lnTo>
                  <a:lnTo>
                    <a:pt x="17" y="102"/>
                  </a:lnTo>
                  <a:lnTo>
                    <a:pt x="21" y="96"/>
                  </a:lnTo>
                  <a:lnTo>
                    <a:pt x="25" y="90"/>
                  </a:lnTo>
                  <a:lnTo>
                    <a:pt x="29" y="85"/>
                  </a:lnTo>
                  <a:lnTo>
                    <a:pt x="33" y="81"/>
                  </a:lnTo>
                  <a:lnTo>
                    <a:pt x="35" y="78"/>
                  </a:lnTo>
                  <a:lnTo>
                    <a:pt x="8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Freeform 19"/>
            <p:cNvSpPr>
              <a:spLocks/>
            </p:cNvSpPr>
            <p:nvPr/>
          </p:nvSpPr>
          <p:spPr bwMode="auto">
            <a:xfrm>
              <a:off x="1055" y="3954"/>
              <a:ext cx="95" cy="43"/>
            </a:xfrm>
            <a:custGeom>
              <a:avLst/>
              <a:gdLst>
                <a:gd name="T0" fmla="*/ 0 w 95"/>
                <a:gd name="T1" fmla="*/ 23 h 43"/>
                <a:gd name="T2" fmla="*/ 1 w 95"/>
                <a:gd name="T3" fmla="*/ 19 h 43"/>
                <a:gd name="T4" fmla="*/ 4 w 95"/>
                <a:gd name="T5" fmla="*/ 14 h 43"/>
                <a:gd name="T6" fmla="*/ 9 w 95"/>
                <a:gd name="T7" fmla="*/ 10 h 43"/>
                <a:gd name="T8" fmla="*/ 15 w 95"/>
                <a:gd name="T9" fmla="*/ 7 h 43"/>
                <a:gd name="T10" fmla="*/ 23 w 95"/>
                <a:gd name="T11" fmla="*/ 4 h 43"/>
                <a:gd name="T12" fmla="*/ 32 w 95"/>
                <a:gd name="T13" fmla="*/ 2 h 43"/>
                <a:gd name="T14" fmla="*/ 41 w 95"/>
                <a:gd name="T15" fmla="*/ 1 h 43"/>
                <a:gd name="T16" fmla="*/ 51 w 95"/>
                <a:gd name="T17" fmla="*/ 0 h 43"/>
                <a:gd name="T18" fmla="*/ 61 w 95"/>
                <a:gd name="T19" fmla="*/ 1 h 43"/>
                <a:gd name="T20" fmla="*/ 69 w 95"/>
                <a:gd name="T21" fmla="*/ 2 h 43"/>
                <a:gd name="T22" fmla="*/ 76 w 95"/>
                <a:gd name="T23" fmla="*/ 3 h 43"/>
                <a:gd name="T24" fmla="*/ 83 w 95"/>
                <a:gd name="T25" fmla="*/ 6 h 43"/>
                <a:gd name="T26" fmla="*/ 88 w 95"/>
                <a:gd name="T27" fmla="*/ 9 h 43"/>
                <a:gd name="T28" fmla="*/ 92 w 95"/>
                <a:gd name="T29" fmla="*/ 12 h 43"/>
                <a:gd name="T30" fmla="*/ 94 w 95"/>
                <a:gd name="T31" fmla="*/ 16 h 43"/>
                <a:gd name="T32" fmla="*/ 95 w 95"/>
                <a:gd name="T33" fmla="*/ 20 h 43"/>
                <a:gd name="T34" fmla="*/ 94 w 95"/>
                <a:gd name="T35" fmla="*/ 25 h 43"/>
                <a:gd name="T36" fmla="*/ 91 w 95"/>
                <a:gd name="T37" fmla="*/ 29 h 43"/>
                <a:gd name="T38" fmla="*/ 86 w 95"/>
                <a:gd name="T39" fmla="*/ 33 h 43"/>
                <a:gd name="T40" fmla="*/ 80 w 95"/>
                <a:gd name="T41" fmla="*/ 36 h 43"/>
                <a:gd name="T42" fmla="*/ 72 w 95"/>
                <a:gd name="T43" fmla="*/ 39 h 43"/>
                <a:gd name="T44" fmla="*/ 63 w 95"/>
                <a:gd name="T45" fmla="*/ 41 h 43"/>
                <a:gd name="T46" fmla="*/ 53 w 95"/>
                <a:gd name="T47" fmla="*/ 42 h 43"/>
                <a:gd name="T48" fmla="*/ 43 w 95"/>
                <a:gd name="T49" fmla="*/ 43 h 43"/>
                <a:gd name="T50" fmla="*/ 34 w 95"/>
                <a:gd name="T51" fmla="*/ 42 h 43"/>
                <a:gd name="T52" fmla="*/ 25 w 95"/>
                <a:gd name="T53" fmla="*/ 42 h 43"/>
                <a:gd name="T54" fmla="*/ 18 w 95"/>
                <a:gd name="T55" fmla="*/ 40 h 43"/>
                <a:gd name="T56" fmla="*/ 12 w 95"/>
                <a:gd name="T57" fmla="*/ 37 h 43"/>
                <a:gd name="T58" fmla="*/ 7 w 95"/>
                <a:gd name="T59" fmla="*/ 35 h 43"/>
                <a:gd name="T60" fmla="*/ 3 w 95"/>
                <a:gd name="T61" fmla="*/ 31 h 43"/>
                <a:gd name="T62" fmla="*/ 1 w 95"/>
                <a:gd name="T63" fmla="*/ 28 h 43"/>
                <a:gd name="T64" fmla="*/ 0 w 95"/>
                <a:gd name="T65" fmla="*/ 23 h 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5" h="43">
                  <a:moveTo>
                    <a:pt x="0" y="23"/>
                  </a:moveTo>
                  <a:lnTo>
                    <a:pt x="1" y="19"/>
                  </a:lnTo>
                  <a:lnTo>
                    <a:pt x="4" y="14"/>
                  </a:lnTo>
                  <a:lnTo>
                    <a:pt x="9" y="10"/>
                  </a:lnTo>
                  <a:lnTo>
                    <a:pt x="15" y="7"/>
                  </a:lnTo>
                  <a:lnTo>
                    <a:pt x="23" y="4"/>
                  </a:lnTo>
                  <a:lnTo>
                    <a:pt x="32" y="2"/>
                  </a:lnTo>
                  <a:lnTo>
                    <a:pt x="41" y="1"/>
                  </a:lnTo>
                  <a:lnTo>
                    <a:pt x="51" y="0"/>
                  </a:lnTo>
                  <a:lnTo>
                    <a:pt x="61" y="1"/>
                  </a:lnTo>
                  <a:lnTo>
                    <a:pt x="69" y="2"/>
                  </a:lnTo>
                  <a:lnTo>
                    <a:pt x="76" y="3"/>
                  </a:lnTo>
                  <a:lnTo>
                    <a:pt x="83" y="6"/>
                  </a:lnTo>
                  <a:lnTo>
                    <a:pt x="88" y="9"/>
                  </a:lnTo>
                  <a:lnTo>
                    <a:pt x="92" y="12"/>
                  </a:lnTo>
                  <a:lnTo>
                    <a:pt x="94" y="16"/>
                  </a:lnTo>
                  <a:lnTo>
                    <a:pt x="95" y="20"/>
                  </a:lnTo>
                  <a:lnTo>
                    <a:pt x="94" y="25"/>
                  </a:lnTo>
                  <a:lnTo>
                    <a:pt x="91" y="29"/>
                  </a:lnTo>
                  <a:lnTo>
                    <a:pt x="86" y="33"/>
                  </a:lnTo>
                  <a:lnTo>
                    <a:pt x="80" y="36"/>
                  </a:lnTo>
                  <a:lnTo>
                    <a:pt x="72" y="39"/>
                  </a:lnTo>
                  <a:lnTo>
                    <a:pt x="63" y="41"/>
                  </a:lnTo>
                  <a:lnTo>
                    <a:pt x="53" y="42"/>
                  </a:lnTo>
                  <a:lnTo>
                    <a:pt x="43" y="43"/>
                  </a:lnTo>
                  <a:lnTo>
                    <a:pt x="34" y="42"/>
                  </a:lnTo>
                  <a:lnTo>
                    <a:pt x="25" y="42"/>
                  </a:lnTo>
                  <a:lnTo>
                    <a:pt x="18" y="40"/>
                  </a:lnTo>
                  <a:lnTo>
                    <a:pt x="12" y="37"/>
                  </a:lnTo>
                  <a:lnTo>
                    <a:pt x="7" y="35"/>
                  </a:lnTo>
                  <a:lnTo>
                    <a:pt x="3" y="31"/>
                  </a:lnTo>
                  <a:lnTo>
                    <a:pt x="1" y="2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2880"/>
            <a:ext cx="9144000" cy="11116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Policy Space for Carbon Measures related to Trade</a:t>
            </a:r>
          </a:p>
        </p:txBody>
      </p:sp>
      <p:sp>
        <p:nvSpPr>
          <p:cNvPr id="32773" name="Rectangle 12"/>
          <p:cNvSpPr>
            <a:spLocks noChangeArrowheads="1"/>
          </p:cNvSpPr>
          <p:nvPr/>
        </p:nvSpPr>
        <p:spPr bwMode="auto">
          <a:xfrm>
            <a:off x="214313" y="2012950"/>
            <a:ext cx="2701925" cy="12001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</a:rPr>
              <a:t>WTO rules, as confirmed by case law</a:t>
            </a:r>
            <a:endParaRPr lang="fr-CH" sz="2400" b="1" dirty="0">
              <a:solidFill>
                <a:schemeClr val="bg1"/>
              </a:solidFill>
            </a:endParaRPr>
          </a:p>
        </p:txBody>
      </p:sp>
      <p:cxnSp>
        <p:nvCxnSpPr>
          <p:cNvPr id="32774" name="AutoShape 13"/>
          <p:cNvCxnSpPr>
            <a:cxnSpLocks noChangeShapeType="1"/>
            <a:stCxn id="32773" idx="3"/>
          </p:cNvCxnSpPr>
          <p:nvPr/>
        </p:nvCxnSpPr>
        <p:spPr bwMode="auto">
          <a:xfrm>
            <a:off x="2916238" y="2613025"/>
            <a:ext cx="879475" cy="0"/>
          </a:xfrm>
          <a:prstGeom prst="straightConnector1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6" name="Text Box 15"/>
          <p:cNvSpPr txBox="1">
            <a:spLocks noChangeArrowheads="1"/>
          </p:cNvSpPr>
          <p:nvPr/>
        </p:nvSpPr>
        <p:spPr bwMode="auto">
          <a:xfrm>
            <a:off x="214313" y="4652963"/>
            <a:ext cx="2701925" cy="12001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bg1"/>
                </a:solidFill>
                <a:latin typeface="+mn-lt"/>
              </a:rPr>
              <a:t>Essential to maintain a balance between</a:t>
            </a:r>
            <a:endParaRPr lang="en-GB" sz="240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32778" name="AutoShape 17"/>
          <p:cNvCxnSpPr>
            <a:cxnSpLocks noChangeShapeType="1"/>
            <a:stCxn id="32776" idx="3"/>
          </p:cNvCxnSpPr>
          <p:nvPr/>
        </p:nvCxnSpPr>
        <p:spPr bwMode="auto">
          <a:xfrm flipV="1">
            <a:off x="2916238" y="4311650"/>
            <a:ext cx="879475" cy="941388"/>
          </a:xfrm>
          <a:prstGeom prst="straightConnector1">
            <a:avLst/>
          </a:prstGeom>
          <a:ln w="44450">
            <a:headEnd/>
            <a:tailEnd type="triangl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cxnSp>
        <p:nvCxnSpPr>
          <p:cNvPr id="32779" name="AutoShape 18"/>
          <p:cNvCxnSpPr>
            <a:cxnSpLocks noChangeShapeType="1"/>
            <a:stCxn id="32776" idx="3"/>
          </p:cNvCxnSpPr>
          <p:nvPr/>
        </p:nvCxnSpPr>
        <p:spPr bwMode="auto">
          <a:xfrm>
            <a:off x="2916238" y="5253038"/>
            <a:ext cx="879475" cy="769937"/>
          </a:xfrm>
          <a:prstGeom prst="straightConnector1">
            <a:avLst/>
          </a:prstGeom>
          <a:ln w="44450">
            <a:headEnd/>
            <a:tailEnd type="triangl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16" name="TextBox 15"/>
          <p:cNvSpPr txBox="1"/>
          <p:nvPr/>
        </p:nvSpPr>
        <p:spPr>
          <a:xfrm>
            <a:off x="3796506" y="2012647"/>
            <a:ext cx="5023966" cy="1200329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solidFill>
                  <a:schemeClr val="accent3">
                    <a:lumMod val="75000"/>
                  </a:schemeClr>
                </a:solidFill>
              </a:rPr>
              <a:t>Under certain conditions, Members can adopt trade-related measures aimed at protecting the environment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6506" y="3712193"/>
            <a:ext cx="5023966" cy="1200329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the right of Members to take regulatory measures to achieve legitimate policy objectives</a:t>
            </a:r>
            <a:endParaRPr lang="en-GB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96506" y="5607476"/>
            <a:ext cx="5023966" cy="830997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the rights of other WTO Members under basic trade rules</a:t>
            </a:r>
            <a:endParaRPr lang="en-GB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2880"/>
            <a:ext cx="9144000" cy="11116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Policy Space for Carbon Measures related to Trade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3528" y="1700808"/>
            <a:ext cx="5472608" cy="1384995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WTO jurisprudence has confirmed that WTO rules do not trump environment, as long as…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35896" y="3483005"/>
            <a:ext cx="5328592" cy="954107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several carefully crafted conditions are respected…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3528" y="4828510"/>
            <a:ext cx="5472608" cy="1815882"/>
          </a:xfrm>
          <a:prstGeom prst="rect">
            <a:avLst/>
          </a:prstGeom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which seek, among other things, to ensure that green measures are not applied arbitrarily and not used as disguised protectionism.</a:t>
            </a:r>
          </a:p>
        </p:txBody>
      </p:sp>
      <p:sp>
        <p:nvSpPr>
          <p:cNvPr id="3" name="Curved Right Arrow 2"/>
          <p:cNvSpPr/>
          <p:nvPr/>
        </p:nvSpPr>
        <p:spPr>
          <a:xfrm>
            <a:off x="1835150" y="3260725"/>
            <a:ext cx="1223963" cy="1176338"/>
          </a:xfrm>
          <a:prstGeom prst="curv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6443663" y="5013325"/>
            <a:ext cx="1008062" cy="1439863"/>
          </a:xfrm>
          <a:prstGeom prst="curved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07504" y="3222451"/>
          <a:ext cx="8138120" cy="366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3" y="692150"/>
            <a:ext cx="8569326" cy="2593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5400" dirty="0">
                <a:solidFill>
                  <a:schemeClr val="accent3">
                    <a:lumMod val="50000"/>
                  </a:schemeClr>
                </a:solidFill>
              </a:rPr>
              <a:t>Role of the MTS in promoting coherence between trade &amp; </a:t>
            </a:r>
            <a:r>
              <a:rPr lang="en-GB" sz="5400" dirty="0" smtClean="0">
                <a:solidFill>
                  <a:schemeClr val="accent3">
                    <a:lumMod val="50000"/>
                  </a:schemeClr>
                </a:solidFill>
              </a:rPr>
              <a:t>carbon policies</a:t>
            </a:r>
            <a:endParaRPr lang="en-GB" sz="5000" dirty="0"/>
          </a:p>
        </p:txBody>
      </p:sp>
      <p:graphicFrame>
        <p:nvGraphicFramePr>
          <p:cNvPr id="29700" name="Object 3"/>
          <p:cNvGraphicFramePr>
            <a:graphicFrameLocks noChangeAspect="1"/>
          </p:cNvGraphicFramePr>
          <p:nvPr/>
        </p:nvGraphicFramePr>
        <p:xfrm>
          <a:off x="92075" y="-100013"/>
          <a:ext cx="3562350" cy="1030288"/>
        </p:xfrm>
        <a:graphic>
          <a:graphicData uri="http://schemas.openxmlformats.org/presentationml/2006/ole">
            <p:oleObj spid="_x0000_s29700" name="Picture" r:id="rId8" imgW="3563112" imgH="1030224" progId="Word.Picture.8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323850" y="5981700"/>
            <a:ext cx="9242425" cy="8318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IMF/WTO Side Event on Carbon Policies</a:t>
            </a:r>
            <a:endParaRPr lang="en-GB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+mn-lt"/>
                <a:cs typeface="+mn-cs"/>
              </a:rPr>
              <a:t>Doha, COP-18, 6 December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dirty="0" smtClean="0"/>
              <a:t>WTO: A framework for advancing </a:t>
            </a:r>
            <a:br>
              <a:rPr lang="en-GB" sz="4400" dirty="0" smtClean="0"/>
            </a:br>
            <a:r>
              <a:rPr lang="en-GB" sz="4400" dirty="0" smtClean="0"/>
              <a:t>sustainable development policies</a:t>
            </a:r>
            <a:endParaRPr lang="en-GB" sz="4400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GB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395536" y="1628800"/>
          <a:ext cx="8280920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26554" y="-171400"/>
            <a:ext cx="8837934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dirty="0" smtClean="0"/>
              <a:t>Carbon Measures and Relevant WTO Rules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-34925" y="1625600"/>
            <a:ext cx="4319588" cy="209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+mn-cs"/>
              </a:rPr>
              <a:t>Technical requirements</a:t>
            </a:r>
            <a:r>
              <a:rPr lang="en-GB" sz="2600" dirty="0" smtClean="0">
                <a:latin typeface="+mj-lt"/>
                <a:cs typeface="+mn-cs"/>
              </a:rPr>
              <a:t>, e.g. </a:t>
            </a:r>
            <a:br>
              <a:rPr lang="en-GB" sz="2600" dirty="0" smtClean="0">
                <a:latin typeface="+mj-lt"/>
                <a:cs typeface="+mn-cs"/>
              </a:rPr>
            </a:br>
            <a:r>
              <a:rPr lang="en-GB" sz="2600" dirty="0" smtClean="0">
                <a:latin typeface="+mj-lt"/>
                <a:cs typeface="+mn-cs"/>
              </a:rPr>
              <a:t>Product/production specifications, voluntary/mandatory, characteristics/ performance, labelling</a:t>
            </a:r>
            <a:endParaRPr lang="en-GB" sz="2600" dirty="0">
              <a:latin typeface="+mj-lt"/>
              <a:cs typeface="+mn-cs"/>
            </a:endParaRPr>
          </a:p>
        </p:txBody>
      </p:sp>
      <p:sp>
        <p:nvSpPr>
          <p:cNvPr id="8202" name="Text Box 18"/>
          <p:cNvSpPr txBox="1">
            <a:spLocks noChangeArrowheads="1"/>
          </p:cNvSpPr>
          <p:nvPr/>
        </p:nvSpPr>
        <p:spPr bwMode="auto">
          <a:xfrm>
            <a:off x="7142163" y="2179638"/>
            <a:ext cx="1917700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dirty="0">
                <a:latin typeface="+mj-lt"/>
                <a:cs typeface="+mn-cs"/>
              </a:rPr>
              <a:t>TBT Agreement</a:t>
            </a:r>
          </a:p>
        </p:txBody>
      </p:sp>
      <p:sp>
        <p:nvSpPr>
          <p:cNvPr id="8204" name="Text Box 32"/>
          <p:cNvSpPr txBox="1">
            <a:spLocks noChangeArrowheads="1"/>
          </p:cNvSpPr>
          <p:nvPr/>
        </p:nvSpPr>
        <p:spPr bwMode="auto">
          <a:xfrm>
            <a:off x="-36513" y="3946525"/>
            <a:ext cx="4125913" cy="892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+mn-cs"/>
              </a:rPr>
              <a:t>Price &amp; market mechanisms</a:t>
            </a:r>
            <a:r>
              <a:rPr lang="en-GB" sz="2600" dirty="0" smtClean="0">
                <a:latin typeface="+mj-lt"/>
                <a:cs typeface="+mn-cs"/>
              </a:rPr>
              <a:t>, e.g. carbon taxes, ETS</a:t>
            </a:r>
            <a:endParaRPr lang="en-GB" sz="2600" dirty="0">
              <a:latin typeface="+mj-lt"/>
              <a:cs typeface="+mn-cs"/>
            </a:endParaRPr>
          </a:p>
        </p:txBody>
      </p:sp>
      <p:sp>
        <p:nvSpPr>
          <p:cNvPr id="8206" name="Text Box 34"/>
          <p:cNvSpPr txBox="1">
            <a:spLocks noChangeArrowheads="1"/>
          </p:cNvSpPr>
          <p:nvPr/>
        </p:nvSpPr>
        <p:spPr bwMode="auto">
          <a:xfrm>
            <a:off x="7235825" y="4121150"/>
            <a:ext cx="17303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dirty="0">
                <a:latin typeface="+mj-lt"/>
                <a:cs typeface="+mn-cs"/>
              </a:rPr>
              <a:t>GATT</a:t>
            </a:r>
          </a:p>
        </p:txBody>
      </p:sp>
      <p:sp>
        <p:nvSpPr>
          <p:cNvPr id="8210" name="Text Box 39"/>
          <p:cNvSpPr txBox="1">
            <a:spLocks noChangeArrowheads="1"/>
          </p:cNvSpPr>
          <p:nvPr/>
        </p:nvSpPr>
        <p:spPr bwMode="auto">
          <a:xfrm>
            <a:off x="7123113" y="5781675"/>
            <a:ext cx="192722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600" dirty="0">
                <a:latin typeface="+mj-lt"/>
                <a:cs typeface="+mn-cs"/>
              </a:rPr>
              <a:t>SCM Agreement</a:t>
            </a:r>
          </a:p>
        </p:txBody>
      </p:sp>
      <p:sp>
        <p:nvSpPr>
          <p:cNvPr id="8213" name="Text Box 37"/>
          <p:cNvSpPr txBox="1">
            <a:spLocks noChangeArrowheads="1"/>
          </p:cNvSpPr>
          <p:nvPr/>
        </p:nvSpPr>
        <p:spPr bwMode="auto">
          <a:xfrm>
            <a:off x="-50800" y="5476875"/>
            <a:ext cx="4125913" cy="892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+mn-cs"/>
              </a:rPr>
              <a:t>Support </a:t>
            </a:r>
            <a:r>
              <a:rPr lang="en-US" sz="2600" i="1" dirty="0">
                <a:solidFill>
                  <a:schemeClr val="accent1">
                    <a:lumMod val="50000"/>
                  </a:schemeClr>
                </a:solidFill>
                <a:latin typeface="+mj-lt"/>
                <a:cs typeface="+mn-cs"/>
              </a:rPr>
              <a:t>p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+mn-cs"/>
              </a:rPr>
              <a:t>rograms</a:t>
            </a:r>
            <a:r>
              <a:rPr lang="en-US" sz="2600" dirty="0" smtClean="0">
                <a:latin typeface="+mj-lt"/>
                <a:cs typeface="+mn-cs"/>
              </a:rPr>
              <a:t>, e.g. R&amp;D</a:t>
            </a:r>
            <a:r>
              <a:rPr lang="en-US" sz="2600" dirty="0">
                <a:latin typeface="+mj-lt"/>
                <a:cs typeface="+mn-cs"/>
              </a:rPr>
              <a:t>, fiscal, price and investment measures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7164388" y="620713"/>
            <a:ext cx="1944687" cy="830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 smtClean="0">
                <a:latin typeface="+mj-lt"/>
                <a:cs typeface="+mn-cs"/>
              </a:rPr>
              <a:t>Key </a:t>
            </a:r>
            <a:br>
              <a:rPr lang="en-GB" sz="2400" dirty="0" smtClean="0">
                <a:latin typeface="+mj-lt"/>
                <a:cs typeface="+mn-cs"/>
              </a:rPr>
            </a:br>
            <a:r>
              <a:rPr lang="en-GB" sz="2400" dirty="0" smtClean="0">
                <a:latin typeface="+mj-lt"/>
                <a:cs typeface="+mn-cs"/>
              </a:rPr>
              <a:t>WTO Agreement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0" y="836613"/>
            <a:ext cx="38512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 dirty="0" smtClean="0">
                <a:latin typeface="+mj-lt"/>
                <a:cs typeface="+mn-cs"/>
              </a:rPr>
              <a:t>Key policy instrument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140200" y="1625600"/>
            <a:ext cx="2897188" cy="1292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dirty="0">
                <a:latin typeface="+mj-lt"/>
                <a:cs typeface="+mn-cs"/>
              </a:rPr>
              <a:t>I</a:t>
            </a:r>
            <a:r>
              <a:rPr lang="en-GB" sz="2600" dirty="0" smtClean="0">
                <a:latin typeface="+mj-lt"/>
                <a:cs typeface="+mn-cs"/>
              </a:rPr>
              <a:t>mprove resource use &amp; reduce pollutants, e.g. for energy efficiency</a:t>
            </a:r>
            <a:endParaRPr lang="en-GB" sz="2600" dirty="0">
              <a:latin typeface="+mj-lt"/>
              <a:cs typeface="+mn-cs"/>
            </a:endParaRP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40200" y="3937000"/>
            <a:ext cx="2843213" cy="1292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600" dirty="0">
                <a:latin typeface="+mj-lt"/>
                <a:cs typeface="+mn-cs"/>
              </a:rPr>
              <a:t>Internalize </a:t>
            </a:r>
            <a:r>
              <a:rPr lang="en-GB" sz="2600" dirty="0" err="1" smtClean="0">
                <a:latin typeface="+mj-lt"/>
                <a:cs typeface="+mn-cs"/>
              </a:rPr>
              <a:t>env’tal</a:t>
            </a:r>
            <a:r>
              <a:rPr lang="en-GB" sz="2600" dirty="0" smtClean="0">
                <a:latin typeface="+mj-lt"/>
                <a:cs typeface="+mn-cs"/>
              </a:rPr>
              <a:t> costs, e.g. for GHG emissions</a:t>
            </a:r>
            <a:endParaRPr lang="en-GB" sz="2600" dirty="0">
              <a:latin typeface="+mj-lt"/>
              <a:cs typeface="+mn-cs"/>
            </a:endParaRP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4121150" y="5422900"/>
            <a:ext cx="2700338" cy="1292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600" dirty="0">
                <a:latin typeface="+mj-lt"/>
                <a:cs typeface="+mn-cs"/>
              </a:rPr>
              <a:t>Promote development &amp; deployment of </a:t>
            </a:r>
            <a:r>
              <a:rPr lang="en-US" sz="2600" dirty="0" smtClean="0">
                <a:latin typeface="+mj-lt"/>
                <a:cs typeface="+mn-cs"/>
              </a:rPr>
              <a:t>green technologies</a:t>
            </a:r>
            <a:endParaRPr lang="en-US" sz="2600" dirty="0">
              <a:latin typeface="+mj-lt"/>
              <a:cs typeface="+mn-cs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3725863" y="836613"/>
            <a:ext cx="34544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 dirty="0" smtClean="0">
                <a:latin typeface="+mj-lt"/>
                <a:cs typeface="+mn-cs"/>
              </a:rPr>
              <a:t>Key objective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-36512" y="476250"/>
            <a:ext cx="9217024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83025" y="692696"/>
            <a:ext cx="0" cy="616530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692900" y="692696"/>
            <a:ext cx="0" cy="616530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-20037" y="3638550"/>
            <a:ext cx="9200549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-36512" y="5010150"/>
            <a:ext cx="9180512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8" y="125760"/>
            <a:ext cx="913028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600" dirty="0" smtClean="0"/>
              <a:t>Carbon Measures and Potential Trade Impacts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95986" y="1772816"/>
          <a:ext cx="5564146" cy="60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635375" y="4427538"/>
            <a:ext cx="5113338" cy="22463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Concerns related to inadequate design, insufficient transparency, </a:t>
            </a:r>
            <a:br>
              <a:rPr lang="en-GB" sz="2800" b="1" dirty="0"/>
            </a:br>
            <a:r>
              <a:rPr lang="en-GB" sz="2800" b="1" dirty="0"/>
              <a:t>lack of harmonization or mutual recognition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050" y="2844800"/>
            <a:ext cx="3708400" cy="1385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</a:rPr>
              <a:t>Increasingly significant determinants of access to foreign markets</a:t>
            </a:r>
          </a:p>
        </p:txBody>
      </p:sp>
      <p:sp>
        <p:nvSpPr>
          <p:cNvPr id="13" name="Curved Right Arrow 12"/>
          <p:cNvSpPr/>
          <p:nvPr/>
        </p:nvSpPr>
        <p:spPr>
          <a:xfrm>
            <a:off x="684213" y="2636838"/>
            <a:ext cx="792162" cy="12969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32" name="Curved Right Arrow 31"/>
          <p:cNvSpPr/>
          <p:nvPr/>
        </p:nvSpPr>
        <p:spPr>
          <a:xfrm>
            <a:off x="2124075" y="4427538"/>
            <a:ext cx="792163" cy="12969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020272" y="1772816"/>
            <a:ext cx="1688030" cy="168803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6988"/>
            <a:ext cx="8229600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Key Characteristics</a:t>
            </a:r>
            <a:endParaRPr lang="en-GB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00175" y="1700213"/>
            <a:ext cx="6338888" cy="1038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100" b="1" i="1">
                <a:solidFill>
                  <a:srgbClr val="800000"/>
                </a:solidFill>
              </a:rPr>
              <a:t>Emissions/ energy efficiency standards and regulations can be…</a:t>
            </a:r>
            <a:endParaRPr lang="en-GB" sz="3100" b="1" i="1">
              <a:solidFill>
                <a:srgbClr val="800000"/>
              </a:solidFill>
            </a:endParaRPr>
          </a:p>
        </p:txBody>
      </p:sp>
      <p:sp>
        <p:nvSpPr>
          <p:cNvPr id="15364" name="Rectangle 4" descr="Parchment"/>
          <p:cNvSpPr>
            <a:spLocks noChangeArrowheads="1"/>
          </p:cNvSpPr>
          <p:nvPr/>
        </p:nvSpPr>
        <p:spPr bwMode="auto">
          <a:xfrm>
            <a:off x="538163" y="2992438"/>
            <a:ext cx="3168650" cy="4699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800000"/>
                </a:solidFill>
              </a:rPr>
              <a:t>Based on design</a:t>
            </a:r>
          </a:p>
        </p:txBody>
      </p:sp>
      <p:sp>
        <p:nvSpPr>
          <p:cNvPr id="15365" name="Rectangle 5" descr="Parchment"/>
          <p:cNvSpPr>
            <a:spLocks noChangeArrowheads="1"/>
          </p:cNvSpPr>
          <p:nvPr/>
        </p:nvSpPr>
        <p:spPr bwMode="auto">
          <a:xfrm>
            <a:off x="5435600" y="2992438"/>
            <a:ext cx="3160713" cy="4699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800000"/>
                </a:solidFill>
              </a:rPr>
              <a:t>Based on performance</a:t>
            </a:r>
          </a:p>
        </p:txBody>
      </p:sp>
      <p:cxnSp>
        <p:nvCxnSpPr>
          <p:cNvPr id="15366" name="AutoShape 6"/>
          <p:cNvCxnSpPr>
            <a:cxnSpLocks noChangeShapeType="1"/>
            <a:stCxn id="15363" idx="2"/>
            <a:endCxn id="15364" idx="3"/>
          </p:cNvCxnSpPr>
          <p:nvPr/>
        </p:nvCxnSpPr>
        <p:spPr bwMode="auto">
          <a:xfrm rot="5400000">
            <a:off x="3894138" y="2551113"/>
            <a:ext cx="488950" cy="863600"/>
          </a:xfrm>
          <a:prstGeom prst="bentConnector2">
            <a:avLst/>
          </a:prstGeom>
          <a:noFill/>
          <a:ln w="38100">
            <a:solidFill>
              <a:srgbClr val="80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15367" name="AutoShape 7"/>
          <p:cNvCxnSpPr>
            <a:cxnSpLocks noChangeShapeType="1"/>
            <a:stCxn id="15363" idx="2"/>
            <a:endCxn id="15365" idx="1"/>
          </p:cNvCxnSpPr>
          <p:nvPr/>
        </p:nvCxnSpPr>
        <p:spPr bwMode="auto">
          <a:xfrm rot="16200000" flipH="1">
            <a:off x="4758532" y="2550319"/>
            <a:ext cx="488950" cy="865187"/>
          </a:xfrm>
          <a:prstGeom prst="bentConnector2">
            <a:avLst/>
          </a:prstGeom>
          <a:noFill/>
          <a:ln w="38100">
            <a:solidFill>
              <a:srgbClr val="80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sp>
        <p:nvSpPr>
          <p:cNvPr id="15368" name="Rectangle 8" descr="Brown marble"/>
          <p:cNvSpPr>
            <a:spLocks noChangeArrowheads="1"/>
          </p:cNvSpPr>
          <p:nvPr/>
        </p:nvSpPr>
        <p:spPr bwMode="auto">
          <a:xfrm>
            <a:off x="538163" y="3857625"/>
            <a:ext cx="3168650" cy="4699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CC"/>
                </a:solidFill>
              </a:rPr>
              <a:t>Defining products</a:t>
            </a:r>
          </a:p>
        </p:txBody>
      </p:sp>
      <p:sp>
        <p:nvSpPr>
          <p:cNvPr id="15369" name="Rectangle 9" descr="Brown marble"/>
          <p:cNvSpPr>
            <a:spLocks noChangeArrowheads="1"/>
          </p:cNvSpPr>
          <p:nvPr/>
        </p:nvSpPr>
        <p:spPr bwMode="auto">
          <a:xfrm>
            <a:off x="5435600" y="3857625"/>
            <a:ext cx="3168650" cy="4699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CC"/>
                </a:solidFill>
              </a:rPr>
              <a:t>Defining processes</a:t>
            </a:r>
          </a:p>
        </p:txBody>
      </p:sp>
      <p:cxnSp>
        <p:nvCxnSpPr>
          <p:cNvPr id="15370" name="AutoShape 10"/>
          <p:cNvCxnSpPr>
            <a:cxnSpLocks noChangeShapeType="1"/>
            <a:stCxn id="15363" idx="2"/>
            <a:endCxn id="15368" idx="3"/>
          </p:cNvCxnSpPr>
          <p:nvPr/>
        </p:nvCxnSpPr>
        <p:spPr bwMode="auto">
          <a:xfrm rot="5400000">
            <a:off x="3461544" y="2983707"/>
            <a:ext cx="1354137" cy="863600"/>
          </a:xfrm>
          <a:prstGeom prst="bentConnector2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15371" name="AutoShape 11"/>
          <p:cNvCxnSpPr>
            <a:cxnSpLocks noChangeShapeType="1"/>
            <a:stCxn id="15363" idx="2"/>
            <a:endCxn id="15369" idx="1"/>
          </p:cNvCxnSpPr>
          <p:nvPr/>
        </p:nvCxnSpPr>
        <p:spPr bwMode="auto">
          <a:xfrm rot="16200000" flipH="1">
            <a:off x="4325144" y="2982119"/>
            <a:ext cx="1354137" cy="866775"/>
          </a:xfrm>
          <a:prstGeom prst="bentConnector2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 type="triangle" w="med" len="med"/>
          </a:ln>
          <a:effectLst/>
        </p:spPr>
      </p:cxnSp>
      <p:sp>
        <p:nvSpPr>
          <p:cNvPr id="15372" name="Rectangle 12" descr="Parchment"/>
          <p:cNvSpPr>
            <a:spLocks noChangeArrowheads="1"/>
          </p:cNvSpPr>
          <p:nvPr/>
        </p:nvSpPr>
        <p:spPr bwMode="auto">
          <a:xfrm>
            <a:off x="538163" y="4721225"/>
            <a:ext cx="3168650" cy="4699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800000"/>
                </a:solidFill>
              </a:rPr>
              <a:t>Mandatory</a:t>
            </a:r>
          </a:p>
        </p:txBody>
      </p:sp>
      <p:sp>
        <p:nvSpPr>
          <p:cNvPr id="15373" name="Rectangle 13" descr="Parchment"/>
          <p:cNvSpPr>
            <a:spLocks noChangeArrowheads="1"/>
          </p:cNvSpPr>
          <p:nvPr/>
        </p:nvSpPr>
        <p:spPr bwMode="auto">
          <a:xfrm>
            <a:off x="5435600" y="4724400"/>
            <a:ext cx="3168650" cy="4699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800000"/>
                </a:solidFill>
              </a:rPr>
              <a:t>Voluntary</a:t>
            </a:r>
          </a:p>
        </p:txBody>
      </p:sp>
      <p:cxnSp>
        <p:nvCxnSpPr>
          <p:cNvPr id="15374" name="AutoShape 14"/>
          <p:cNvCxnSpPr>
            <a:cxnSpLocks noChangeShapeType="1"/>
            <a:stCxn id="15363" idx="2"/>
            <a:endCxn id="15372" idx="3"/>
          </p:cNvCxnSpPr>
          <p:nvPr/>
        </p:nvCxnSpPr>
        <p:spPr bwMode="auto">
          <a:xfrm rot="5400000">
            <a:off x="3029744" y="3415507"/>
            <a:ext cx="2217737" cy="863600"/>
          </a:xfrm>
          <a:prstGeom prst="bentConnector2">
            <a:avLst/>
          </a:prstGeom>
          <a:noFill/>
          <a:ln w="38100">
            <a:solidFill>
              <a:srgbClr val="80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15375" name="AutoShape 15"/>
          <p:cNvCxnSpPr>
            <a:cxnSpLocks noChangeShapeType="1"/>
            <a:stCxn id="15363" idx="2"/>
            <a:endCxn id="15373" idx="1"/>
          </p:cNvCxnSpPr>
          <p:nvPr/>
        </p:nvCxnSpPr>
        <p:spPr bwMode="auto">
          <a:xfrm rot="16200000" flipH="1">
            <a:off x="3892551" y="3416300"/>
            <a:ext cx="2220912" cy="865187"/>
          </a:xfrm>
          <a:prstGeom prst="bentConnector2">
            <a:avLst/>
          </a:prstGeom>
          <a:noFill/>
          <a:ln w="38100">
            <a:solidFill>
              <a:srgbClr val="80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15376" name="AutoShape 16"/>
          <p:cNvCxnSpPr>
            <a:cxnSpLocks noChangeShapeType="1"/>
            <a:stCxn id="15363" idx="2"/>
            <a:endCxn id="15378" idx="3"/>
          </p:cNvCxnSpPr>
          <p:nvPr/>
        </p:nvCxnSpPr>
        <p:spPr bwMode="auto">
          <a:xfrm rot="5400000">
            <a:off x="2614613" y="3830638"/>
            <a:ext cx="3048000" cy="863600"/>
          </a:xfrm>
          <a:prstGeom prst="bentConnector2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15377" name="AutoShape 17"/>
          <p:cNvCxnSpPr>
            <a:cxnSpLocks noChangeShapeType="1"/>
            <a:stCxn id="15363" idx="2"/>
            <a:endCxn id="15379" idx="1"/>
          </p:cNvCxnSpPr>
          <p:nvPr/>
        </p:nvCxnSpPr>
        <p:spPr bwMode="auto">
          <a:xfrm rot="16200000" flipH="1">
            <a:off x="3479007" y="3829844"/>
            <a:ext cx="3048000" cy="865187"/>
          </a:xfrm>
          <a:prstGeom prst="bentConnector2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 type="triangle" w="med" len="med"/>
          </a:ln>
          <a:effectLst/>
        </p:spPr>
      </p:cxnSp>
      <p:sp>
        <p:nvSpPr>
          <p:cNvPr id="15378" name="Rectangle 18" descr="Brown marble"/>
          <p:cNvSpPr>
            <a:spLocks noChangeArrowheads="1"/>
          </p:cNvSpPr>
          <p:nvPr/>
        </p:nvSpPr>
        <p:spPr bwMode="auto">
          <a:xfrm>
            <a:off x="538163" y="5551488"/>
            <a:ext cx="3168650" cy="4699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CC"/>
                </a:solidFill>
              </a:rPr>
              <a:t>Public </a:t>
            </a:r>
          </a:p>
        </p:txBody>
      </p:sp>
      <p:sp>
        <p:nvSpPr>
          <p:cNvPr id="15379" name="Rectangle 19" descr="Brown marble"/>
          <p:cNvSpPr>
            <a:spLocks noChangeArrowheads="1"/>
          </p:cNvSpPr>
          <p:nvPr/>
        </p:nvSpPr>
        <p:spPr bwMode="auto">
          <a:xfrm>
            <a:off x="5435600" y="5551488"/>
            <a:ext cx="3168650" cy="4699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CC"/>
                </a:solidFill>
              </a:rPr>
              <a:t>Private</a:t>
            </a:r>
          </a:p>
        </p:txBody>
      </p:sp>
      <p:sp>
        <p:nvSpPr>
          <p:cNvPr id="22" name="Oval 21"/>
          <p:cNvSpPr/>
          <p:nvPr/>
        </p:nvSpPr>
        <p:spPr>
          <a:xfrm>
            <a:off x="7524328" y="332656"/>
            <a:ext cx="1183974" cy="844015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Environmental effectiveness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3924300" y="2233613"/>
            <a:ext cx="5040313" cy="835025"/>
          </a:xfrm>
          <a:prstGeom prst="rect">
            <a:avLst/>
          </a:prstGeom>
          <a:solidFill>
            <a:srgbClr val="C7DBCA"/>
          </a:solidFill>
          <a:ln w="12700" cap="rnd">
            <a:solidFill>
              <a:srgbClr val="00808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0033CC"/>
                </a:solidFill>
              </a:rPr>
              <a:t>Increase in energy efficiency of  products, e.g. electrical equipment</a:t>
            </a:r>
            <a:endParaRPr lang="en-GB" sz="2400">
              <a:solidFill>
                <a:srgbClr val="0033CC"/>
              </a:solidFill>
            </a:endParaRPr>
          </a:p>
        </p:txBody>
      </p:sp>
      <p:sp>
        <p:nvSpPr>
          <p:cNvPr id="31748" name="Text Box 9" descr="Blue tissue paper"/>
          <p:cNvSpPr txBox="1">
            <a:spLocks noChangeArrowheads="1"/>
          </p:cNvSpPr>
          <p:nvPr/>
        </p:nvSpPr>
        <p:spPr bwMode="auto">
          <a:xfrm>
            <a:off x="179388" y="3406775"/>
            <a:ext cx="2305050" cy="9588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800">
                <a:solidFill>
                  <a:schemeClr val="accent2"/>
                </a:solidFill>
              </a:rPr>
              <a:t>Measurement tools</a:t>
            </a:r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3924300" y="4754563"/>
            <a:ext cx="5040313" cy="835025"/>
          </a:xfrm>
          <a:prstGeom prst="rect">
            <a:avLst/>
          </a:prstGeom>
          <a:solidFill>
            <a:srgbClr val="C7DBCA"/>
          </a:solidFill>
          <a:ln w="12700" cap="rnd">
            <a:solidFill>
              <a:srgbClr val="008080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33CC"/>
                </a:solidFill>
              </a:rPr>
              <a:t>Behavioural</a:t>
            </a:r>
            <a:r>
              <a:rPr lang="en-US" sz="2400">
                <a:solidFill>
                  <a:srgbClr val="0033CC"/>
                </a:solidFill>
              </a:rPr>
              <a:t> changes of consumers and manufacturers</a:t>
            </a:r>
            <a:endParaRPr lang="en-GB" sz="2400">
              <a:solidFill>
                <a:srgbClr val="0033CC"/>
              </a:solidFill>
            </a:endParaRPr>
          </a:p>
        </p:txBody>
      </p:sp>
      <p:cxnSp>
        <p:nvCxnSpPr>
          <p:cNvPr id="16390" name="AutoShape 11"/>
          <p:cNvCxnSpPr>
            <a:cxnSpLocks noChangeShapeType="1"/>
            <a:stCxn id="31748" idx="3"/>
            <a:endCxn id="16387" idx="1"/>
          </p:cNvCxnSpPr>
          <p:nvPr/>
        </p:nvCxnSpPr>
        <p:spPr bwMode="auto">
          <a:xfrm flipV="1">
            <a:off x="2484438" y="2651125"/>
            <a:ext cx="1439862" cy="1235075"/>
          </a:xfrm>
          <a:prstGeom prst="straightConnector1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91" name="AutoShape 12"/>
          <p:cNvCxnSpPr>
            <a:cxnSpLocks noChangeShapeType="1"/>
            <a:stCxn id="31748" idx="3"/>
            <a:endCxn id="16389" idx="1"/>
          </p:cNvCxnSpPr>
          <p:nvPr/>
        </p:nvCxnSpPr>
        <p:spPr bwMode="auto">
          <a:xfrm>
            <a:off x="2484438" y="3886200"/>
            <a:ext cx="1439862" cy="1285875"/>
          </a:xfrm>
          <a:prstGeom prst="straightConnector1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</p:spPr>
      </p:cxnSp>
      <p:sp>
        <p:nvSpPr>
          <p:cNvPr id="11" name="Oval 10"/>
          <p:cNvSpPr/>
          <p:nvPr/>
        </p:nvSpPr>
        <p:spPr>
          <a:xfrm>
            <a:off x="7524328" y="332656"/>
            <a:ext cx="1183974" cy="844015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Relevant WTO rules</a:t>
            </a:r>
          </a:p>
        </p:txBody>
      </p:sp>
      <p:sp>
        <p:nvSpPr>
          <p:cNvPr id="17411" name="Text Box 3" descr="Stationery"/>
          <p:cNvSpPr txBox="1">
            <a:spLocks noChangeArrowheads="1"/>
          </p:cNvSpPr>
          <p:nvPr/>
        </p:nvSpPr>
        <p:spPr bwMode="auto">
          <a:xfrm>
            <a:off x="1979613" y="1557338"/>
            <a:ext cx="5329237" cy="9747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Agreement on Technical Barriers to Trade / GATT</a:t>
            </a:r>
            <a:endParaRPr lang="en-GB" sz="28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7412" name="Text Box 9" descr="Recycled paper"/>
          <p:cNvSpPr txBox="1">
            <a:spLocks noChangeArrowheads="1"/>
          </p:cNvSpPr>
          <p:nvPr/>
        </p:nvSpPr>
        <p:spPr bwMode="auto">
          <a:xfrm>
            <a:off x="395288" y="3894138"/>
            <a:ext cx="2520950" cy="97472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0033CC"/>
                </a:solidFill>
                <a:latin typeface="Times New Roman" pitchFamily="18" charset="0"/>
              </a:rPr>
              <a:t>Key principles include</a:t>
            </a:r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5292725" y="5264150"/>
            <a:ext cx="3600450" cy="469900"/>
          </a:xfrm>
          <a:prstGeom prst="rect">
            <a:avLst/>
          </a:prstGeom>
          <a:solidFill>
            <a:srgbClr val="C7DBCA"/>
          </a:solidFill>
          <a:ln w="127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33CC"/>
                </a:solidFill>
              </a:rPr>
              <a:t>Harmonization</a:t>
            </a:r>
          </a:p>
        </p:txBody>
      </p:sp>
      <p:sp>
        <p:nvSpPr>
          <p:cNvPr id="17414" name="Rectangle 11"/>
          <p:cNvSpPr>
            <a:spLocks noChangeArrowheads="1"/>
          </p:cNvSpPr>
          <p:nvPr/>
        </p:nvSpPr>
        <p:spPr bwMode="auto">
          <a:xfrm>
            <a:off x="5292725" y="2959100"/>
            <a:ext cx="3600450" cy="469900"/>
          </a:xfrm>
          <a:prstGeom prst="rect">
            <a:avLst/>
          </a:prstGeom>
          <a:solidFill>
            <a:srgbClr val="C7DBCA"/>
          </a:solidFill>
          <a:ln w="127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33CC"/>
                </a:solidFill>
              </a:rPr>
              <a:t>Non discrimination</a:t>
            </a:r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5292725" y="3933825"/>
            <a:ext cx="3600450" cy="835025"/>
          </a:xfrm>
          <a:prstGeom prst="rect">
            <a:avLst/>
          </a:prstGeom>
          <a:solidFill>
            <a:srgbClr val="C7DBCA"/>
          </a:solidFill>
          <a:ln w="127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0033CC"/>
                </a:solidFill>
              </a:rPr>
              <a:t>Avoidance of unnecessary trade barrier</a:t>
            </a:r>
          </a:p>
        </p:txBody>
      </p:sp>
      <p:cxnSp>
        <p:nvCxnSpPr>
          <p:cNvPr id="17416" name="AutoShape 13"/>
          <p:cNvCxnSpPr>
            <a:cxnSpLocks noChangeShapeType="1"/>
            <a:stCxn id="17412" idx="3"/>
            <a:endCxn id="17414" idx="1"/>
          </p:cNvCxnSpPr>
          <p:nvPr/>
        </p:nvCxnSpPr>
        <p:spPr bwMode="auto">
          <a:xfrm flipV="1">
            <a:off x="2930525" y="3194050"/>
            <a:ext cx="2362200" cy="1187450"/>
          </a:xfrm>
          <a:prstGeom prst="straightConnector1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7" name="AutoShape 14"/>
          <p:cNvCxnSpPr>
            <a:cxnSpLocks noChangeShapeType="1"/>
            <a:stCxn id="17412" idx="3"/>
            <a:endCxn id="17415" idx="1"/>
          </p:cNvCxnSpPr>
          <p:nvPr/>
        </p:nvCxnSpPr>
        <p:spPr bwMode="auto">
          <a:xfrm flipV="1">
            <a:off x="2930525" y="4351338"/>
            <a:ext cx="2362200" cy="30162"/>
          </a:xfrm>
          <a:prstGeom prst="straightConnector1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8" name="AutoShape 15"/>
          <p:cNvCxnSpPr>
            <a:cxnSpLocks noChangeShapeType="1"/>
            <a:stCxn id="17412" idx="3"/>
            <a:endCxn id="17413" idx="1"/>
          </p:cNvCxnSpPr>
          <p:nvPr/>
        </p:nvCxnSpPr>
        <p:spPr bwMode="auto">
          <a:xfrm>
            <a:off x="2930525" y="4381500"/>
            <a:ext cx="2362200" cy="1117600"/>
          </a:xfrm>
          <a:prstGeom prst="straightConnector1">
            <a:avLst/>
          </a:prstGeom>
          <a:noFill/>
          <a:ln w="38100">
            <a:solidFill>
              <a:srgbClr val="008080"/>
            </a:solidFill>
            <a:round/>
            <a:headEnd/>
            <a:tailEnd type="triangle" w="med" len="med"/>
          </a:ln>
          <a:effectLst/>
        </p:spPr>
      </p:cxnSp>
      <p:sp>
        <p:nvSpPr>
          <p:cNvPr id="11" name="Oval 10"/>
          <p:cNvSpPr/>
          <p:nvPr/>
        </p:nvSpPr>
        <p:spPr>
          <a:xfrm>
            <a:off x="7524328" y="332656"/>
            <a:ext cx="1183974" cy="844015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8" y="125760"/>
            <a:ext cx="913028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Carbon Measures and Potential Trade Impacts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95986" y="1772816"/>
          <a:ext cx="502408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635375" y="4427538"/>
            <a:ext cx="5113338" cy="22463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May reduce exporting countries’ access to the market of the subsidizing country or may increase the exports of the subsidizing country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050" y="2844800"/>
            <a:ext cx="5689600" cy="1385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</a:rPr>
              <a:t>May lower costs for producers, leading to lower renewable energy product prices</a:t>
            </a:r>
          </a:p>
        </p:txBody>
      </p:sp>
      <p:sp>
        <p:nvSpPr>
          <p:cNvPr id="13" name="Curved Right Arrow 12"/>
          <p:cNvSpPr/>
          <p:nvPr/>
        </p:nvSpPr>
        <p:spPr>
          <a:xfrm>
            <a:off x="684213" y="2636838"/>
            <a:ext cx="792162" cy="129698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32" name="Curved Right Arrow 31"/>
          <p:cNvSpPr/>
          <p:nvPr/>
        </p:nvSpPr>
        <p:spPr>
          <a:xfrm>
            <a:off x="2268538" y="4903788"/>
            <a:ext cx="790575" cy="1295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164288" y="1524946"/>
            <a:ext cx="1688030" cy="168803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955" y="-26988"/>
            <a:ext cx="8518525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Rationale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4067175" y="2565400"/>
            <a:ext cx="4940300" cy="830263"/>
          </a:xfrm>
          <a:prstGeom prst="rect">
            <a:avLst/>
          </a:prstGeom>
          <a:solidFill>
            <a:srgbClr val="FFF0D1"/>
          </a:solid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ja-JP" sz="2400">
                <a:solidFill>
                  <a:srgbClr val="800000"/>
                </a:solidFill>
                <a:latin typeface="+mj-lt"/>
                <a:cs typeface="+mn-cs"/>
              </a:rPr>
              <a:t>May therefore need to be reinforced by national policies </a:t>
            </a:r>
            <a:endParaRPr lang="en-GB" sz="2400">
              <a:solidFill>
                <a:srgbClr val="800000"/>
              </a:solidFill>
              <a:latin typeface="+mj-lt"/>
              <a:cs typeface="+mn-cs"/>
            </a:endParaRPr>
          </a:p>
        </p:txBody>
      </p:sp>
      <p:sp>
        <p:nvSpPr>
          <p:cNvPr id="11268" name="Rectangle 10"/>
          <p:cNvSpPr>
            <a:spLocks noChangeArrowheads="1"/>
          </p:cNvSpPr>
          <p:nvPr/>
        </p:nvSpPr>
        <p:spPr bwMode="auto">
          <a:xfrm>
            <a:off x="254000" y="1827213"/>
            <a:ext cx="3022600" cy="1385887"/>
          </a:xfrm>
          <a:prstGeom prst="rect">
            <a:avLst/>
          </a:prstGeom>
          <a:solidFill>
            <a:srgbClr val="C7DBCA"/>
          </a:solidFill>
          <a:ln w="12700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ja-JP" sz="2800" b="1">
                <a:solidFill>
                  <a:srgbClr val="006600"/>
                </a:solidFill>
                <a:latin typeface="+mj-lt"/>
                <a:cs typeface="+mn-cs"/>
              </a:rPr>
              <a:t>Development &amp; deployment of new CC friendly technologies</a:t>
            </a:r>
            <a:endParaRPr lang="en-GB" sz="2800" b="1">
              <a:solidFill>
                <a:srgbClr val="006600"/>
              </a:solidFill>
              <a:latin typeface="+mj-lt"/>
              <a:cs typeface="+mn-cs"/>
            </a:endParaRP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067175" y="1662113"/>
            <a:ext cx="4940300" cy="830262"/>
          </a:xfrm>
          <a:prstGeom prst="rect">
            <a:avLst/>
          </a:prstGeom>
          <a:solidFill>
            <a:srgbClr val="FFF0D1"/>
          </a:solid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ja-JP" sz="2400">
                <a:solidFill>
                  <a:srgbClr val="800000"/>
                </a:solidFill>
                <a:latin typeface="+mj-lt"/>
                <a:cs typeface="+mn-cs"/>
              </a:rPr>
              <a:t>May be occurring at a slower pace than desirable from an environmental point of view </a:t>
            </a:r>
            <a:endParaRPr lang="en-GB" sz="2400">
              <a:solidFill>
                <a:srgbClr val="800000"/>
              </a:solidFill>
              <a:latin typeface="+mj-lt"/>
              <a:cs typeface="+mn-cs"/>
            </a:endParaRPr>
          </a:p>
        </p:txBody>
      </p:sp>
      <p:cxnSp>
        <p:nvCxnSpPr>
          <p:cNvPr id="19462" name="AutoShape 12"/>
          <p:cNvCxnSpPr>
            <a:cxnSpLocks noChangeShapeType="1"/>
            <a:stCxn id="11268" idx="3"/>
            <a:endCxn id="11269" idx="1"/>
          </p:cNvCxnSpPr>
          <p:nvPr/>
        </p:nvCxnSpPr>
        <p:spPr bwMode="auto">
          <a:xfrm flipV="1">
            <a:off x="3276600" y="2078038"/>
            <a:ext cx="790575" cy="442912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9463" name="AutoShape 13"/>
          <p:cNvCxnSpPr>
            <a:cxnSpLocks noChangeShapeType="1"/>
            <a:stCxn id="11268" idx="3"/>
            <a:endCxn id="11267" idx="1"/>
          </p:cNvCxnSpPr>
          <p:nvPr/>
        </p:nvCxnSpPr>
        <p:spPr bwMode="auto">
          <a:xfrm>
            <a:off x="3276600" y="2520950"/>
            <a:ext cx="790575" cy="460375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4064000" y="4964113"/>
            <a:ext cx="4940300" cy="1200150"/>
          </a:xfrm>
          <a:prstGeom prst="rect">
            <a:avLst/>
          </a:prstGeom>
          <a:solidFill>
            <a:srgbClr val="FFF0D1"/>
          </a:solid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800000"/>
                </a:solidFill>
                <a:latin typeface="+mj-lt"/>
                <a:cs typeface="+mn-cs"/>
              </a:rPr>
              <a:t>Cost of renewable energy is generally not competitive with wholesale electricity and fossil fuel prices</a:t>
            </a:r>
            <a:endParaRPr lang="en-GB" sz="2400">
              <a:solidFill>
                <a:srgbClr val="800000"/>
              </a:solidFill>
              <a:latin typeface="+mj-lt"/>
              <a:cs typeface="+mn-cs"/>
            </a:endParaRPr>
          </a:p>
        </p:txBody>
      </p:sp>
      <p:sp>
        <p:nvSpPr>
          <p:cNvPr id="11273" name="Rectangle 15"/>
          <p:cNvSpPr>
            <a:spLocks noChangeArrowheads="1"/>
          </p:cNvSpPr>
          <p:nvPr/>
        </p:nvSpPr>
        <p:spPr bwMode="auto">
          <a:xfrm>
            <a:off x="250825" y="5354638"/>
            <a:ext cx="3022600" cy="522287"/>
          </a:xfrm>
          <a:prstGeom prst="rect">
            <a:avLst/>
          </a:prstGeom>
          <a:solidFill>
            <a:srgbClr val="C7DBCA"/>
          </a:solidFill>
          <a:ln w="12700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ja-JP" sz="2800" b="1">
                <a:solidFill>
                  <a:srgbClr val="006600"/>
                </a:solidFill>
                <a:latin typeface="+mj-lt"/>
                <a:cs typeface="+mn-cs"/>
              </a:rPr>
              <a:t>Negative factors</a:t>
            </a:r>
            <a:endParaRPr lang="en-GB" sz="2800" b="1">
              <a:solidFill>
                <a:srgbClr val="006600"/>
              </a:solidFill>
              <a:latin typeface="+mj-lt"/>
              <a:cs typeface="+mn-cs"/>
            </a:endParaRPr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4064000" y="3667125"/>
            <a:ext cx="4940300" cy="1200150"/>
          </a:xfrm>
          <a:prstGeom prst="rect">
            <a:avLst/>
          </a:prstGeom>
          <a:solidFill>
            <a:srgbClr val="FFF0D1"/>
          </a:solid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400">
                <a:solidFill>
                  <a:srgbClr val="800000"/>
                </a:solidFill>
                <a:latin typeface="+mj-lt"/>
                <a:cs typeface="+mn-cs"/>
              </a:rPr>
              <a:t>Environmental externality: without </a:t>
            </a:r>
            <a:r>
              <a:rPr lang="en-US" sz="2400">
                <a:solidFill>
                  <a:srgbClr val="800000"/>
                </a:solidFill>
                <a:latin typeface="+mj-lt"/>
                <a:cs typeface="+mn-cs"/>
              </a:rPr>
              <a:t>cost, no direct incentive to find ways to reduce emissions</a:t>
            </a:r>
            <a:endParaRPr lang="en-GB" sz="2400">
              <a:solidFill>
                <a:srgbClr val="800000"/>
              </a:solidFill>
              <a:latin typeface="+mj-lt"/>
              <a:cs typeface="+mn-cs"/>
            </a:endParaRPr>
          </a:p>
        </p:txBody>
      </p:sp>
      <p:cxnSp>
        <p:nvCxnSpPr>
          <p:cNvPr id="19467" name="AutoShape 17"/>
          <p:cNvCxnSpPr>
            <a:cxnSpLocks noChangeShapeType="1"/>
            <a:stCxn id="11273" idx="3"/>
            <a:endCxn id="11274" idx="1"/>
          </p:cNvCxnSpPr>
          <p:nvPr/>
        </p:nvCxnSpPr>
        <p:spPr bwMode="auto">
          <a:xfrm flipV="1">
            <a:off x="3273425" y="4267200"/>
            <a:ext cx="790575" cy="1347788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4064000" y="6259513"/>
            <a:ext cx="4940300" cy="461962"/>
          </a:xfrm>
          <a:prstGeom prst="rect">
            <a:avLst/>
          </a:prstGeom>
          <a:solidFill>
            <a:srgbClr val="FFF0D1"/>
          </a:solidFill>
          <a:ln w="12700" cap="rnd">
            <a:solidFill>
              <a:srgbClr val="8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800000"/>
                </a:solidFill>
                <a:latin typeface="+mj-lt"/>
                <a:cs typeface="+mn-cs"/>
              </a:rPr>
              <a:t>Learning cost</a:t>
            </a:r>
            <a:endParaRPr lang="en-GB" sz="2400">
              <a:solidFill>
                <a:srgbClr val="800000"/>
              </a:solidFill>
              <a:latin typeface="+mj-lt"/>
              <a:cs typeface="+mn-cs"/>
            </a:endParaRPr>
          </a:p>
        </p:txBody>
      </p:sp>
      <p:cxnSp>
        <p:nvCxnSpPr>
          <p:cNvPr id="19469" name="AutoShape 20"/>
          <p:cNvCxnSpPr>
            <a:cxnSpLocks noChangeShapeType="1"/>
            <a:stCxn id="11273" idx="3"/>
            <a:endCxn id="11276" idx="1"/>
          </p:cNvCxnSpPr>
          <p:nvPr/>
        </p:nvCxnSpPr>
        <p:spPr bwMode="auto">
          <a:xfrm>
            <a:off x="3273425" y="5614988"/>
            <a:ext cx="790575" cy="874712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11278" name="Line 21"/>
          <p:cNvSpPr>
            <a:spLocks noChangeShapeType="1"/>
          </p:cNvSpPr>
          <p:nvPr/>
        </p:nvSpPr>
        <p:spPr bwMode="auto">
          <a:xfrm>
            <a:off x="3276600" y="5592763"/>
            <a:ext cx="79375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>
              <a:latin typeface="+mj-lt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7884368" y="404664"/>
            <a:ext cx="967950" cy="773992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674</TotalTime>
  <Words>763</Words>
  <Application>Microsoft Office PowerPoint</Application>
  <PresentationFormat>On-screen Show (4:3)</PresentationFormat>
  <Paragraphs>124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Decatur</vt:lpstr>
      <vt:lpstr>Adjacency</vt:lpstr>
      <vt:lpstr>1_Adjacency</vt:lpstr>
      <vt:lpstr>Picture</vt:lpstr>
      <vt:lpstr>Role of the MTS in promoting coherence between trade &amp; carbon policies</vt:lpstr>
      <vt:lpstr>WTO: A framework for advancing  sustainable development policies</vt:lpstr>
      <vt:lpstr>Carbon Measures and Relevant WTO Rules</vt:lpstr>
      <vt:lpstr>Carbon Measures and Potential Trade Impacts</vt:lpstr>
      <vt:lpstr>Key Characteristics</vt:lpstr>
      <vt:lpstr>Environmental effectiveness</vt:lpstr>
      <vt:lpstr>Relevant WTO rules</vt:lpstr>
      <vt:lpstr>Carbon Measures and Potential Trade Impacts</vt:lpstr>
      <vt:lpstr>Rationale</vt:lpstr>
      <vt:lpstr>Type of support</vt:lpstr>
      <vt:lpstr>Relevant WTO rules</vt:lpstr>
      <vt:lpstr>Carbon Measures and Potential Trade Impacts</vt:lpstr>
      <vt:lpstr>Competitiveness and Carbon Leakage</vt:lpstr>
      <vt:lpstr>Carbon policies</vt:lpstr>
      <vt:lpstr>WTO rules maintain a delicate balance</vt:lpstr>
      <vt:lpstr>Transparency, Monitoring &amp; Enforcement Mechanisms of the WTO</vt:lpstr>
      <vt:lpstr>Policy Space for Carbon Measures related to Trade</vt:lpstr>
      <vt:lpstr>Policy Space for Carbon Measures related to Trade</vt:lpstr>
      <vt:lpstr>Role of the MTS in promoting coherence between trade &amp; carbon policies</vt:lpstr>
    </vt:vector>
  </TitlesOfParts>
  <Company>WTO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mitigation measures</dc:title>
  <dc:creator>Tamiotti, Ludivine</dc:creator>
  <cp:lastModifiedBy>Maura Ehmer</cp:lastModifiedBy>
  <cp:revision>55</cp:revision>
  <cp:lastPrinted>2011-11-07T16:58:16Z</cp:lastPrinted>
  <dcterms:created xsi:type="dcterms:W3CDTF">2011-10-25T15:21:24Z</dcterms:created>
  <dcterms:modified xsi:type="dcterms:W3CDTF">2013-02-12T14:40:28Z</dcterms:modified>
</cp:coreProperties>
</file>