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6" r:id="rId7"/>
    <p:sldId id="261" r:id="rId8"/>
    <p:sldId id="262" r:id="rId9"/>
    <p:sldId id="267" r:id="rId10"/>
    <p:sldId id="268" r:id="rId11"/>
    <p:sldId id="265" r:id="rId12"/>
    <p:sldId id="269" r:id="rId13"/>
    <p:sldId id="270" r:id="rId14"/>
    <p:sldId id="271" r:id="rId15"/>
    <p:sldId id="272" r:id="rId16"/>
    <p:sldId id="273" r:id="rId17"/>
    <p:sldId id="275" r:id="rId18"/>
    <p:sldId id="274"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4BA8F-CDBA-7E47-B5DD-A002B6FE2B1E}" type="datetimeFigureOut">
              <a:rPr lang="en-US" smtClean="0"/>
              <a:pPr/>
              <a:t>6/2/2012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72A0A-C9DB-8846-A1DC-C21E999AB4C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940196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A72A0A-C9DB-8846-A1DC-C21E999AB4C9}" type="slidenum">
              <a:rPr lang="en-US" smtClean="0"/>
              <a:pPr/>
              <a:t>3</a:t>
            </a:fld>
            <a:endParaRPr lang="en-US"/>
          </a:p>
        </p:txBody>
      </p:sp>
    </p:spTree>
    <p:extLst>
      <p:ext uri="{BB962C8B-B14F-4D97-AF65-F5344CB8AC3E}">
        <p14:creationId xmlns="" xmlns:p14="http://schemas.microsoft.com/office/powerpoint/2010/main" xmlns:mv="urn:schemas-microsoft-com:mac:vml" xmlns:mc="http://schemas.openxmlformats.org/markup-compatibility/2006" val="3986454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pPr/>
              <a:t>6/2/2012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pPr/>
              <a:t>6/2/2012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GB"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GB"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pPr/>
              <a:t>6/2/2012</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GB"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GB"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GB"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pPr/>
              <a:t>6/2/2012</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pPr/>
              <a:t>6/2/2012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pPr/>
              <a:t>6/2/2012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pPr/>
              <a:t>6/2/2012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Climate Smart Agriculture – is it really smart for the climate? </a:t>
            </a:r>
            <a:endParaRPr lang="en-US" sz="4000" dirty="0"/>
          </a:p>
        </p:txBody>
      </p:sp>
      <p:sp>
        <p:nvSpPr>
          <p:cNvPr id="3" name="Subtitle 2"/>
          <p:cNvSpPr>
            <a:spLocks noGrp="1"/>
          </p:cNvSpPr>
          <p:nvPr>
            <p:ph type="subTitle" idx="1"/>
          </p:nvPr>
        </p:nvSpPr>
        <p:spPr>
          <a:xfrm>
            <a:off x="1709569" y="3457667"/>
            <a:ext cx="5724862" cy="952621"/>
          </a:xfrm>
        </p:spPr>
        <p:txBody>
          <a:bodyPr/>
          <a:lstStyle/>
          <a:p>
            <a:r>
              <a:rPr lang="en-US" dirty="0" smtClean="0"/>
              <a:t>Teresa Anderson</a:t>
            </a:r>
          </a:p>
          <a:p>
            <a:r>
              <a:rPr lang="en-US" dirty="0" smtClean="0"/>
              <a:t>The Gaia Foundation </a:t>
            </a:r>
            <a:endParaRPr lang="en-US" dirty="0"/>
          </a:p>
        </p:txBody>
      </p:sp>
      <p:pic>
        <p:nvPicPr>
          <p:cNvPr id="4" name="Picture 3" descr="Gaia25yearslogo.tiff"/>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3757265" y="4818667"/>
            <a:ext cx="1727916" cy="1442371"/>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51729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Soil carbon markets: opens the door to harmful agriculture</a:t>
            </a:r>
            <a:endParaRPr lang="en-US" sz="4000" dirty="0"/>
          </a:p>
        </p:txBody>
      </p:sp>
      <p:sp>
        <p:nvSpPr>
          <p:cNvPr id="3" name="Content Placeholder 2"/>
          <p:cNvSpPr>
            <a:spLocks noGrp="1"/>
          </p:cNvSpPr>
          <p:nvPr>
            <p:ph sz="half" idx="1"/>
          </p:nvPr>
        </p:nvSpPr>
        <p:spPr/>
        <p:txBody>
          <a:bodyPr>
            <a:normAutofit fontScale="92500" lnSpcReduction="20000"/>
          </a:bodyPr>
          <a:lstStyle/>
          <a:p>
            <a:r>
              <a:rPr lang="en-US" dirty="0"/>
              <a:t>Land grabbing: African and developing country agriculture under control of private companies &amp; carbon salesmen.  </a:t>
            </a:r>
          </a:p>
          <a:p>
            <a:r>
              <a:rPr lang="en-US" dirty="0"/>
              <a:t>GMOs – “Roundup Ready” crops claiming  “conservation tillage” and carbon offsets</a:t>
            </a:r>
          </a:p>
          <a:p>
            <a:r>
              <a:rPr lang="en-US" dirty="0" err="1"/>
              <a:t>Biochar</a:t>
            </a:r>
            <a:r>
              <a:rPr lang="en-US" dirty="0"/>
              <a:t> land grab</a:t>
            </a:r>
          </a:p>
          <a:p>
            <a:r>
              <a:rPr lang="en-US" dirty="0"/>
              <a:t>“Sustainable intensification”</a:t>
            </a:r>
          </a:p>
          <a:p>
            <a:endParaRPr lang="en-US" dirty="0"/>
          </a:p>
        </p:txBody>
      </p:sp>
      <p:pic>
        <p:nvPicPr>
          <p:cNvPr id="5" name="Content Placeholder 4" descr="IMG_5941.JPG"/>
          <p:cNvPicPr>
            <a:picLocks noGrp="1" noChangeAspect="1"/>
          </p:cNvPicPr>
          <p:nvPr>
            <p:ph sz="half" idx="2"/>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l="19099" r="19099"/>
          <a:stretch>
            <a:fillRect/>
          </a:stretch>
        </p:blipFill>
        <p:spPr>
          <a:prstGeom prst="rect">
            <a:avLst/>
          </a:prstGeom>
          <a:ln>
            <a:noFill/>
          </a:ln>
          <a:effectLst>
            <a:softEdge rad="112500"/>
          </a:effectLst>
        </p:spPr>
      </p:pic>
    </p:spTree>
    <p:extLst>
      <p:ext uri="{BB962C8B-B14F-4D97-AF65-F5344CB8AC3E}">
        <p14:creationId xmlns="" xmlns:p14="http://schemas.microsoft.com/office/powerpoint/2010/main" xmlns:mv="urn:schemas-microsoft-com:mac:vml" xmlns:mc="http://schemas.openxmlformats.org/markup-compatibility/2006" val="13244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Problems with World Bank’s pilot soil carbon project in Kenya:</a:t>
            </a:r>
            <a:endParaRPr lang="en-US" sz="4000" dirty="0"/>
          </a:p>
        </p:txBody>
      </p:sp>
      <p:sp>
        <p:nvSpPr>
          <p:cNvPr id="5" name="Content Placeholder 4"/>
          <p:cNvSpPr>
            <a:spLocks noGrp="1"/>
          </p:cNvSpPr>
          <p:nvPr>
            <p:ph sz="half" idx="1"/>
          </p:nvPr>
        </p:nvSpPr>
        <p:spPr>
          <a:xfrm>
            <a:off x="723900" y="1586753"/>
            <a:ext cx="3776472" cy="5046322"/>
          </a:xfrm>
        </p:spPr>
        <p:txBody>
          <a:bodyPr>
            <a:normAutofit lnSpcReduction="10000"/>
          </a:bodyPr>
          <a:lstStyle/>
          <a:p>
            <a:r>
              <a:rPr lang="en-US" dirty="0"/>
              <a:t>Farmers get $1-$5 per year</a:t>
            </a:r>
          </a:p>
          <a:p>
            <a:r>
              <a:rPr lang="en-US" dirty="0"/>
              <a:t>Doubtful “</a:t>
            </a:r>
            <a:r>
              <a:rPr lang="en-US" dirty="0" err="1"/>
              <a:t>additionality</a:t>
            </a:r>
            <a:r>
              <a:rPr lang="en-US" dirty="0"/>
              <a:t>” so unreliable climate solution</a:t>
            </a:r>
          </a:p>
          <a:p>
            <a:r>
              <a:rPr lang="en-US" dirty="0"/>
              <a:t>Special privileges: guaranteed carbon market price and SIDA pre-financing.  May not be replicable for other </a:t>
            </a:r>
            <a:r>
              <a:rPr lang="en-US" dirty="0" smtClean="0"/>
              <a:t>projects</a:t>
            </a:r>
            <a:endParaRPr lang="en-US" dirty="0"/>
          </a:p>
        </p:txBody>
      </p:sp>
      <p:pic>
        <p:nvPicPr>
          <p:cNvPr id="9" name="Content Placeholder 8" descr="IMG_5866.JPG"/>
          <p:cNvPicPr>
            <a:picLocks noGrp="1" noChangeAspect="1"/>
          </p:cNvPicPr>
          <p:nvPr>
            <p:ph sz="half" idx="2"/>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l="19099" r="19099"/>
          <a:stretch>
            <a:fillRect/>
          </a:stretch>
        </p:blipFill>
        <p:spPr>
          <a:xfrm>
            <a:off x="4641388" y="1586753"/>
            <a:ext cx="3776472" cy="4583860"/>
          </a:xfrm>
          <a:prstGeom prst="rect">
            <a:avLst/>
          </a:prstGeom>
          <a:ln>
            <a:noFill/>
          </a:ln>
          <a:effectLst>
            <a:softEdge rad="112500"/>
          </a:effectLst>
        </p:spPr>
      </p:pic>
    </p:spTree>
    <p:extLst>
      <p:ext uri="{BB962C8B-B14F-4D97-AF65-F5344CB8AC3E}">
        <p14:creationId xmlns="" xmlns:p14="http://schemas.microsoft.com/office/powerpoint/2010/main" xmlns:mv="urn:schemas-microsoft-com:mac:vml" xmlns:mc="http://schemas.openxmlformats.org/markup-compatibility/2006" val="276341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Soil carbon markets: a distraction from real solutions</a:t>
            </a:r>
            <a:endParaRPr lang="en-US" sz="4000" dirty="0"/>
          </a:p>
        </p:txBody>
      </p:sp>
      <p:sp>
        <p:nvSpPr>
          <p:cNvPr id="3" name="Content Placeholder 2"/>
          <p:cNvSpPr>
            <a:spLocks noGrp="1"/>
          </p:cNvSpPr>
          <p:nvPr>
            <p:ph sz="half" idx="1"/>
          </p:nvPr>
        </p:nvSpPr>
        <p:spPr/>
        <p:txBody>
          <a:bodyPr>
            <a:normAutofit fontScale="92500" lnSpcReduction="10000"/>
          </a:bodyPr>
          <a:lstStyle/>
          <a:p>
            <a:r>
              <a:rPr lang="en-US" dirty="0" smtClean="0"/>
              <a:t>Public finance propping up failing carbon markets instead of going to real, urgent solutions </a:t>
            </a:r>
          </a:p>
          <a:p>
            <a:r>
              <a:rPr lang="en-US" dirty="0" smtClean="0"/>
              <a:t>Public funds for private profit</a:t>
            </a:r>
          </a:p>
          <a:p>
            <a:r>
              <a:rPr lang="en-US" dirty="0" smtClean="0"/>
              <a:t>Need Adaptation Fund and transparent mechanisms that integrate environment, livelihoods and food security concerns</a:t>
            </a:r>
            <a:endParaRPr lang="en-US" dirty="0"/>
          </a:p>
        </p:txBody>
      </p:sp>
      <p:pic>
        <p:nvPicPr>
          <p:cNvPr id="7" name="Content Placeholder 6" descr="mum and daughter pumpkin.jpg"/>
          <p:cNvPicPr>
            <a:picLocks noGrp="1" noChangeAspect="1"/>
          </p:cNvPicPr>
          <p:nvPr>
            <p:ph sz="half" idx="2"/>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t="-41373" b="-41373"/>
          <a:stretch>
            <a:fillRect/>
          </a:stretch>
        </p:blipFill>
        <p:spPr>
          <a:xfrm rot="16200000">
            <a:off x="4421145" y="756925"/>
            <a:ext cx="5075642" cy="6477745"/>
          </a:xfrm>
          <a:prstGeom prst="rect">
            <a:avLst/>
          </a:prstGeom>
          <a:ln>
            <a:noFill/>
          </a:ln>
          <a:effectLst>
            <a:softEdge rad="112500"/>
          </a:effectLst>
        </p:spPr>
      </p:pic>
    </p:spTree>
    <p:extLst>
      <p:ext uri="{BB962C8B-B14F-4D97-AF65-F5344CB8AC3E}">
        <p14:creationId xmlns="" xmlns:p14="http://schemas.microsoft.com/office/powerpoint/2010/main" xmlns:mv="urn:schemas-microsoft-com:mac:vml" xmlns:mc="http://schemas.openxmlformats.org/markup-compatibility/2006" val="214358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Climate Smart Agriculture</a:t>
            </a:r>
            <a:endParaRPr lang="en-US" sz="4400" dirty="0"/>
          </a:p>
        </p:txBody>
      </p:sp>
      <p:sp>
        <p:nvSpPr>
          <p:cNvPr id="3" name="Content Placeholder 2"/>
          <p:cNvSpPr>
            <a:spLocks noGrp="1"/>
          </p:cNvSpPr>
          <p:nvPr>
            <p:ph sz="half" idx="1"/>
          </p:nvPr>
        </p:nvSpPr>
        <p:spPr/>
        <p:txBody>
          <a:bodyPr>
            <a:normAutofit fontScale="92500" lnSpcReduction="10000"/>
          </a:bodyPr>
          <a:lstStyle/>
          <a:p>
            <a:r>
              <a:rPr lang="en-US" dirty="0" smtClean="0"/>
              <a:t>“Triple Win” of adaptation, mitigation, increased yields</a:t>
            </a:r>
          </a:p>
          <a:p>
            <a:r>
              <a:rPr lang="en-US" dirty="0" smtClean="0"/>
              <a:t>World Bank &amp; FAO</a:t>
            </a:r>
          </a:p>
          <a:p>
            <a:r>
              <a:rPr lang="en-US" dirty="0" smtClean="0"/>
              <a:t>All supposedly paid for by carbon markets (mitigation)</a:t>
            </a:r>
          </a:p>
          <a:p>
            <a:r>
              <a:rPr lang="en-US" dirty="0" smtClean="0"/>
              <a:t>But what kind of agriculture? </a:t>
            </a:r>
          </a:p>
          <a:p>
            <a:r>
              <a:rPr lang="en-US" dirty="0" smtClean="0"/>
              <a:t>And who will benefit? </a:t>
            </a:r>
            <a:endParaRPr lang="en-US" dirty="0"/>
          </a:p>
        </p:txBody>
      </p:sp>
      <p:pic>
        <p:nvPicPr>
          <p:cNvPr id="5" name="Content Placeholder 4"/>
          <p:cNvPicPr>
            <a:picLocks noGrp="1" noChangeAspect="1"/>
          </p:cNvPicPr>
          <p:nvPr>
            <p:ph sz="half" idx="2"/>
          </p:nvPr>
        </p:nvPicPr>
        <p:blipFill>
          <a:blip r:embed="rId2"/>
          <a:srcRect t="-19692" b="-19692"/>
          <a:stretch>
            <a:fillRect/>
          </a:stretch>
        </p:blipFill>
        <p:spPr>
          <a:xfrm>
            <a:off x="4641388" y="1457979"/>
            <a:ext cx="3776472" cy="45838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xmlns:mv="urn:schemas-microsoft-com:mac:vml" xmlns:mc="http://schemas.openxmlformats.org/markup-compatibility/2006" val="364338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The many faces of “Climate Smart Agriculture”</a:t>
            </a:r>
            <a:endParaRPr lang="en-US" sz="4000" dirty="0"/>
          </a:p>
        </p:txBody>
      </p:sp>
      <p:sp>
        <p:nvSpPr>
          <p:cNvPr id="6" name="Content Placeholder 5"/>
          <p:cNvSpPr>
            <a:spLocks noGrp="1"/>
          </p:cNvSpPr>
          <p:nvPr>
            <p:ph idx="1"/>
          </p:nvPr>
        </p:nvSpPr>
        <p:spPr/>
        <p:txBody>
          <a:bodyPr/>
          <a:lstStyle/>
          <a:p>
            <a:r>
              <a:rPr lang="en-US" b="1" dirty="0" smtClean="0"/>
              <a:t>SUSTAINABLE AGRICULTURE… </a:t>
            </a:r>
          </a:p>
          <a:p>
            <a:r>
              <a:rPr lang="en-US" dirty="0"/>
              <a:t>Pilot project 60,000 farmers in Kenya using “Sustainable Agriculture Land Management” techniques: reducing </a:t>
            </a:r>
            <a:r>
              <a:rPr lang="en-US" dirty="0" err="1"/>
              <a:t>fertilisers</a:t>
            </a:r>
            <a:r>
              <a:rPr lang="en-US" dirty="0"/>
              <a:t>&amp; pesticides, building soils with compost, manures &amp; crop residues</a:t>
            </a:r>
          </a:p>
          <a:p>
            <a:r>
              <a:rPr lang="en-US" dirty="0" smtClean="0"/>
              <a:t>International Federation of Organic Agriculture Movements (IFOAM): resilience to droughts, floods from organic matter, potential for carbon in soils to address climate change</a:t>
            </a:r>
          </a:p>
          <a:p>
            <a:endParaRPr lang="en-US" dirty="0"/>
          </a:p>
          <a:p>
            <a:endParaRPr lang="en-US" dirty="0"/>
          </a:p>
        </p:txBody>
      </p:sp>
    </p:spTree>
    <p:extLst>
      <p:ext uri="{BB962C8B-B14F-4D97-AF65-F5344CB8AC3E}">
        <p14:creationId xmlns="" xmlns:p14="http://schemas.microsoft.com/office/powerpoint/2010/main" xmlns:mv="urn:schemas-microsoft-com:mac:vml" xmlns:mc="http://schemas.openxmlformats.org/markup-compatibility/2006" val="97558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other face of Climate Smart Agriculture…</a:t>
            </a:r>
            <a:endParaRPr lang="en-US" sz="4000" dirty="0"/>
          </a:p>
        </p:txBody>
      </p:sp>
      <p:sp>
        <p:nvSpPr>
          <p:cNvPr id="3" name="Content Placeholder 2"/>
          <p:cNvSpPr>
            <a:spLocks noGrp="1"/>
          </p:cNvSpPr>
          <p:nvPr>
            <p:ph idx="1"/>
          </p:nvPr>
        </p:nvSpPr>
        <p:spPr/>
        <p:txBody>
          <a:bodyPr>
            <a:normAutofit fontScale="92500"/>
          </a:bodyPr>
          <a:lstStyle/>
          <a:p>
            <a:r>
              <a:rPr lang="en-US" b="1" dirty="0" smtClean="0"/>
              <a:t>“SUSTAINABLE AGRICULTURE”? </a:t>
            </a:r>
          </a:p>
          <a:p>
            <a:r>
              <a:rPr lang="en-US" dirty="0" smtClean="0"/>
              <a:t>Alliance for a New Green Revolution in Africa (AGRA) – Kofi Annan: “Climate Smart Agriculture can promote an African Green Revolution” – </a:t>
            </a:r>
            <a:r>
              <a:rPr lang="en-US" dirty="0" err="1" smtClean="0"/>
              <a:t>ie</a:t>
            </a:r>
            <a:r>
              <a:rPr lang="en-US" dirty="0" smtClean="0"/>
              <a:t> more chemical pesticides, </a:t>
            </a:r>
            <a:r>
              <a:rPr lang="en-US" dirty="0" err="1" smtClean="0"/>
              <a:t>fertilisers</a:t>
            </a:r>
            <a:r>
              <a:rPr lang="en-US" dirty="0" smtClean="0"/>
              <a:t>, hybrid seeds, intensive and export agriculture. </a:t>
            </a:r>
          </a:p>
          <a:p>
            <a:r>
              <a:rPr lang="en-US" dirty="0" err="1" smtClean="0"/>
              <a:t>Yara</a:t>
            </a:r>
            <a:r>
              <a:rPr lang="en-US" dirty="0" smtClean="0"/>
              <a:t> (world’s largest </a:t>
            </a:r>
            <a:r>
              <a:rPr lang="en-US" dirty="0" err="1" smtClean="0"/>
              <a:t>fertiliser</a:t>
            </a:r>
            <a:r>
              <a:rPr lang="en-US" dirty="0" smtClean="0"/>
              <a:t> company, based in Norway)</a:t>
            </a:r>
          </a:p>
          <a:p>
            <a:r>
              <a:rPr lang="en-US" dirty="0" smtClean="0"/>
              <a:t>FANRPAN (agriculture policy network promoting agribusiness)</a:t>
            </a:r>
          </a:p>
          <a:p>
            <a:r>
              <a:rPr lang="en-US" dirty="0" smtClean="0"/>
              <a:t>Large-scale industrial farmers’ unions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87035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“Sustainable agriculture” or “sustainable intensification”</a:t>
            </a:r>
            <a:endParaRPr lang="en-US" sz="4000" dirty="0"/>
          </a:p>
        </p:txBody>
      </p:sp>
      <p:sp>
        <p:nvSpPr>
          <p:cNvPr id="3" name="Content Placeholder 2"/>
          <p:cNvSpPr>
            <a:spLocks noGrp="1"/>
          </p:cNvSpPr>
          <p:nvPr>
            <p:ph idx="1"/>
          </p:nvPr>
        </p:nvSpPr>
        <p:spPr>
          <a:xfrm>
            <a:off x="4004221" y="1587705"/>
            <a:ext cx="5009686" cy="4992448"/>
          </a:xfrm>
        </p:spPr>
        <p:txBody>
          <a:bodyPr>
            <a:normAutofit/>
          </a:bodyPr>
          <a:lstStyle/>
          <a:p>
            <a:r>
              <a:rPr lang="en-US" dirty="0" err="1" smtClean="0"/>
              <a:t>Agroecological</a:t>
            </a:r>
            <a:r>
              <a:rPr lang="en-US" dirty="0" smtClean="0"/>
              <a:t> public relations “poster boys”</a:t>
            </a:r>
          </a:p>
          <a:p>
            <a:r>
              <a:rPr lang="en-US" dirty="0" smtClean="0"/>
              <a:t>Actions &amp; allies suggest the opposite</a:t>
            </a:r>
          </a:p>
          <a:p>
            <a:r>
              <a:rPr lang="en-US" dirty="0" err="1" smtClean="0"/>
              <a:t>Agroecology</a:t>
            </a:r>
            <a:r>
              <a:rPr lang="en-US" dirty="0" smtClean="0"/>
              <a:t> not the real purpose of Climate Smart Agriculture</a:t>
            </a:r>
          </a:p>
          <a:p>
            <a:r>
              <a:rPr lang="en-US" dirty="0" smtClean="0"/>
              <a:t>Promotion of industrial agriculture </a:t>
            </a:r>
          </a:p>
          <a:p>
            <a:r>
              <a:rPr lang="en-US" dirty="0" smtClean="0"/>
              <a:t>Extending the life of failing carbon markets</a:t>
            </a:r>
            <a:endParaRPr lang="en-US" dirty="0"/>
          </a:p>
        </p:txBody>
      </p:sp>
      <p:pic>
        <p:nvPicPr>
          <p:cNvPr id="6" name="Picture 5"/>
          <p:cNvPicPr>
            <a:picLocks noChangeAspect="1"/>
          </p:cNvPicPr>
          <p:nvPr/>
        </p:nvPicPr>
        <p:blipFill>
          <a:blip r:embed="rId2"/>
          <a:stretch>
            <a:fillRect/>
          </a:stretch>
        </p:blipFill>
        <p:spPr>
          <a:xfrm>
            <a:off x="229317" y="2249085"/>
            <a:ext cx="3774904" cy="2512027"/>
          </a:xfrm>
          <a:prstGeom prst="rect">
            <a:avLst/>
          </a:prstGeom>
          <a:ln>
            <a:noFill/>
          </a:ln>
          <a:effectLst>
            <a:softEdge rad="112500"/>
          </a:effectLst>
        </p:spPr>
      </p:pic>
    </p:spTree>
    <p:extLst>
      <p:ext uri="{BB962C8B-B14F-4D97-AF65-F5344CB8AC3E}">
        <p14:creationId xmlns="" xmlns:p14="http://schemas.microsoft.com/office/powerpoint/2010/main" xmlns:mv="urn:schemas-microsoft-com:mac:vml" xmlns:mc="http://schemas.openxmlformats.org/markup-compatibility/2006" val="130975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45719" cy="45719"/>
          </a:xfrm>
        </p:spPr>
        <p:txBody>
          <a:bodyPr/>
          <a:lstStyle/>
          <a:p>
            <a:endParaRPr lang="en-US" dirty="0"/>
          </a:p>
        </p:txBody>
      </p:sp>
      <p:sp>
        <p:nvSpPr>
          <p:cNvPr id="3" name="Content Placeholder 2"/>
          <p:cNvSpPr>
            <a:spLocks noGrp="1"/>
          </p:cNvSpPr>
          <p:nvPr>
            <p:ph idx="1"/>
          </p:nvPr>
        </p:nvSpPr>
        <p:spPr>
          <a:xfrm>
            <a:off x="726141" y="570541"/>
            <a:ext cx="7691719" cy="6018292"/>
          </a:xfrm>
        </p:spPr>
        <p:txBody>
          <a:bodyPr>
            <a:normAutofit/>
          </a:bodyPr>
          <a:lstStyle/>
          <a:p>
            <a:r>
              <a:rPr lang="en-US" dirty="0" smtClean="0"/>
              <a:t> “</a:t>
            </a:r>
            <a:r>
              <a:rPr lang="en-US" b="1" dirty="0" smtClean="0"/>
              <a:t>Climate Smart Agriculture is being presented as sustainable agriculture, but the term is so broad we fear that it is a front for promoting industrial ‘green revolution’ agriculture too, which traps farmers into cycles of debt and poverty.</a:t>
            </a:r>
            <a:r>
              <a:rPr lang="en-US" dirty="0" smtClean="0"/>
              <a:t>” – Simon </a:t>
            </a:r>
            <a:r>
              <a:rPr lang="en-US" dirty="0" err="1" smtClean="0"/>
              <a:t>Mwamba</a:t>
            </a:r>
            <a:r>
              <a:rPr lang="en-US" dirty="0" smtClean="0"/>
              <a:t>, </a:t>
            </a:r>
            <a:r>
              <a:rPr lang="en-US" dirty="0" err="1"/>
              <a:t>ast</a:t>
            </a:r>
            <a:r>
              <a:rPr lang="en-US" dirty="0"/>
              <a:t> African Small Scale Farmers’ Federation (ESSAFF</a:t>
            </a:r>
            <a:r>
              <a:rPr lang="en-US" dirty="0" smtClean="0"/>
              <a:t>)</a:t>
            </a:r>
          </a:p>
          <a:p>
            <a:r>
              <a:rPr lang="en-US" dirty="0" smtClean="0"/>
              <a:t> “</a:t>
            </a:r>
            <a:r>
              <a:rPr lang="en-US" b="1" dirty="0" smtClean="0"/>
              <a:t>Carbon markets will not work for Africa because the majority of African farmers farm on fewer than two hectares of land, which is not enough to sequester an amount of carbon that is meaningful to sell.  We’re very suspicious that offset schemes will lead to a perversion of African agriculture, with farmers farming what is </a:t>
            </a:r>
            <a:r>
              <a:rPr lang="en-US" b="1" dirty="0" err="1" smtClean="0"/>
              <a:t>incentivised</a:t>
            </a:r>
            <a:r>
              <a:rPr lang="en-US" b="1" dirty="0" smtClean="0"/>
              <a:t>, and giving up traditional crops</a:t>
            </a:r>
            <a:r>
              <a:rPr lang="en-US" dirty="0" smtClean="0"/>
              <a:t>.” – </a:t>
            </a:r>
            <a:r>
              <a:rPr lang="en-US" dirty="0" err="1" smtClean="0"/>
              <a:t>TosiMpanu-Mpanu</a:t>
            </a:r>
            <a:r>
              <a:rPr lang="en-US" dirty="0" smtClean="0"/>
              <a:t>, Head of the Africa Group to the UN Climate Negotiations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10359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23488"/>
            <a:ext cx="7691719" cy="1334491"/>
          </a:xfrm>
        </p:spPr>
        <p:txBody>
          <a:bodyPr/>
          <a:lstStyle/>
          <a:p>
            <a:r>
              <a:rPr lang="en-US" sz="4000" dirty="0" smtClean="0"/>
              <a:t>Work </a:t>
            </a:r>
            <a:r>
              <a:rPr lang="en-US" sz="4000" dirty="0" err="1" smtClean="0"/>
              <a:t>Programme</a:t>
            </a:r>
            <a:r>
              <a:rPr lang="en-US" sz="4000" dirty="0" smtClean="0"/>
              <a:t> on Agriculture under the UNFCCC</a:t>
            </a:r>
            <a:endParaRPr lang="en-US" sz="4000" dirty="0"/>
          </a:p>
        </p:txBody>
      </p:sp>
      <p:sp>
        <p:nvSpPr>
          <p:cNvPr id="3" name="Content Placeholder 2"/>
          <p:cNvSpPr>
            <a:spLocks noGrp="1"/>
          </p:cNvSpPr>
          <p:nvPr>
            <p:ph idx="1"/>
          </p:nvPr>
        </p:nvSpPr>
        <p:spPr>
          <a:xfrm>
            <a:off x="4417836" y="1457980"/>
            <a:ext cx="4509874" cy="5263302"/>
          </a:xfrm>
        </p:spPr>
        <p:txBody>
          <a:bodyPr>
            <a:normAutofit fontScale="92500" lnSpcReduction="10000"/>
          </a:bodyPr>
          <a:lstStyle/>
          <a:p>
            <a:r>
              <a:rPr lang="en-US" dirty="0"/>
              <a:t>Argument that we “need to do something about agriculture” – but what exactly? </a:t>
            </a:r>
          </a:p>
          <a:p>
            <a:r>
              <a:rPr lang="en-US" dirty="0"/>
              <a:t>Proposed Work </a:t>
            </a:r>
            <a:r>
              <a:rPr lang="en-US" dirty="0" err="1"/>
              <a:t>Programme</a:t>
            </a:r>
            <a:r>
              <a:rPr lang="en-US" dirty="0"/>
              <a:t> on Agriculture is under </a:t>
            </a:r>
            <a:r>
              <a:rPr lang="en-US" b="1" dirty="0"/>
              <a:t>Mitigation</a:t>
            </a:r>
            <a:r>
              <a:rPr lang="en-US" dirty="0"/>
              <a:t>, not </a:t>
            </a:r>
            <a:r>
              <a:rPr lang="en-US" b="1" dirty="0"/>
              <a:t>Adaptation</a:t>
            </a:r>
            <a:r>
              <a:rPr lang="en-US" dirty="0"/>
              <a:t> - therefore emphasis on carbon offset potential, not farmers’ adaptation</a:t>
            </a:r>
          </a:p>
          <a:p>
            <a:r>
              <a:rPr lang="en-US" dirty="0"/>
              <a:t>World Bank, FAO, AGRA and others calling for Work </a:t>
            </a:r>
            <a:r>
              <a:rPr lang="en-US" dirty="0" err="1"/>
              <a:t>Programme</a:t>
            </a:r>
            <a:r>
              <a:rPr lang="en-US" dirty="0"/>
              <a:t> on Agriculture to bring about Climate Smart </a:t>
            </a:r>
            <a:r>
              <a:rPr lang="en-US" dirty="0" smtClean="0"/>
              <a:t>Agriculture– </a:t>
            </a:r>
            <a:r>
              <a:rPr lang="en-US" smtClean="0"/>
              <a:t>manufacturing consensus? </a:t>
            </a:r>
            <a:endParaRPr lang="en-US" dirty="0"/>
          </a:p>
          <a:p>
            <a:endParaRPr lang="en-US" dirty="0"/>
          </a:p>
        </p:txBody>
      </p:sp>
      <p:pic>
        <p:nvPicPr>
          <p:cNvPr id="6" name="Picture 5"/>
          <p:cNvPicPr>
            <a:picLocks noChangeAspect="1"/>
          </p:cNvPicPr>
          <p:nvPr/>
        </p:nvPicPr>
        <p:blipFill>
          <a:blip r:embed="rId2"/>
          <a:stretch>
            <a:fillRect/>
          </a:stretch>
        </p:blipFill>
        <p:spPr>
          <a:xfrm>
            <a:off x="203477" y="1954904"/>
            <a:ext cx="3901429" cy="2922306"/>
          </a:xfrm>
          <a:prstGeom prst="rect">
            <a:avLst/>
          </a:prstGeom>
          <a:ln>
            <a:noFill/>
          </a:ln>
          <a:effectLst>
            <a:softEdge rad="112500"/>
          </a:effectLst>
        </p:spPr>
      </p:pic>
    </p:spTree>
    <p:extLst>
      <p:ext uri="{BB962C8B-B14F-4D97-AF65-F5344CB8AC3E}">
        <p14:creationId xmlns="" xmlns:p14="http://schemas.microsoft.com/office/powerpoint/2010/main" xmlns:mv="urn:schemas-microsoft-com:mac:vml" xmlns:mc="http://schemas.openxmlformats.org/markup-compatibility/2006" val="312559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7691719" cy="972826"/>
          </a:xfrm>
        </p:spPr>
        <p:txBody>
          <a:bodyPr/>
          <a:lstStyle/>
          <a:p>
            <a:r>
              <a:rPr lang="en-US" sz="4000" dirty="0" smtClean="0"/>
              <a:t>Agriculture: mitigation or adaptation?</a:t>
            </a:r>
            <a:endParaRPr lang="en-US" sz="4000" dirty="0"/>
          </a:p>
        </p:txBody>
      </p:sp>
      <p:sp>
        <p:nvSpPr>
          <p:cNvPr id="3" name="Content Placeholder 2"/>
          <p:cNvSpPr>
            <a:spLocks noGrp="1"/>
          </p:cNvSpPr>
          <p:nvPr>
            <p:ph idx="1"/>
          </p:nvPr>
        </p:nvSpPr>
        <p:spPr>
          <a:xfrm>
            <a:off x="726141" y="1499498"/>
            <a:ext cx="7691719" cy="5151218"/>
          </a:xfrm>
        </p:spPr>
        <p:txBody>
          <a:bodyPr>
            <a:normAutofit/>
          </a:bodyPr>
          <a:lstStyle/>
          <a:p>
            <a:r>
              <a:rPr lang="en-US" dirty="0" smtClean="0"/>
              <a:t>Africa Group and civil society pushing for emphasis, funds and commitment on Adaptation</a:t>
            </a:r>
          </a:p>
          <a:p>
            <a:r>
              <a:rPr lang="en-US" dirty="0" smtClean="0"/>
              <a:t>“Dealing with agriculture as a mitigation issue rather than adaptation will lead to developed nations forcing carbon markets on Africa, thereby avoiding putting up money for adaptation.” – African negotiator</a:t>
            </a:r>
          </a:p>
          <a:p>
            <a:r>
              <a:rPr lang="en-US" dirty="0" smtClean="0"/>
              <a:t>UNFCCC Work </a:t>
            </a:r>
            <a:r>
              <a:rPr lang="en-US" dirty="0" err="1" smtClean="0"/>
              <a:t>Programme</a:t>
            </a:r>
            <a:r>
              <a:rPr lang="en-US" dirty="0" smtClean="0"/>
              <a:t> on Agriculture: good faith discussions? A chance for regulation to eliminate </a:t>
            </a:r>
            <a:r>
              <a:rPr lang="en-US" dirty="0" err="1" smtClean="0"/>
              <a:t>fertilisers</a:t>
            </a:r>
            <a:r>
              <a:rPr lang="en-US" dirty="0" smtClean="0"/>
              <a:t>, </a:t>
            </a:r>
            <a:r>
              <a:rPr lang="en-US" dirty="0" err="1" smtClean="0"/>
              <a:t>localise</a:t>
            </a:r>
            <a:r>
              <a:rPr lang="en-US" dirty="0" smtClean="0"/>
              <a:t> food systems, revive locally-adapted seed diversity? </a:t>
            </a:r>
          </a:p>
          <a:p>
            <a:r>
              <a:rPr lang="en-US" dirty="0" smtClean="0"/>
              <a:t>Or “cut and paste” Climate Smart Agriculture?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55224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45719" cy="45719"/>
          </a:xfrm>
        </p:spPr>
        <p:txBody>
          <a:bodyPr/>
          <a:lstStyle/>
          <a:p>
            <a:endParaRPr lang="en-US" dirty="0"/>
          </a:p>
        </p:txBody>
      </p:sp>
      <p:sp>
        <p:nvSpPr>
          <p:cNvPr id="3" name="Content Placeholder 2"/>
          <p:cNvSpPr>
            <a:spLocks noGrp="1"/>
          </p:cNvSpPr>
          <p:nvPr>
            <p:ph idx="1"/>
          </p:nvPr>
        </p:nvSpPr>
        <p:spPr>
          <a:xfrm>
            <a:off x="726141" y="1058469"/>
            <a:ext cx="7691719" cy="5100283"/>
          </a:xfrm>
        </p:spPr>
        <p:txBody>
          <a:bodyPr/>
          <a:lstStyle/>
          <a:p>
            <a:r>
              <a:rPr lang="en-US" sz="4000" dirty="0" smtClean="0"/>
              <a:t>Soil Carbon Markets</a:t>
            </a:r>
          </a:p>
          <a:p>
            <a:r>
              <a:rPr lang="en-US" sz="4000" dirty="0" smtClean="0"/>
              <a:t>Climate Smart Agriculture</a:t>
            </a:r>
          </a:p>
          <a:p>
            <a:r>
              <a:rPr lang="en-US" sz="4000" dirty="0" smtClean="0"/>
              <a:t>UNFCCC work </a:t>
            </a:r>
            <a:r>
              <a:rPr lang="en-US" sz="4000" dirty="0" err="1" smtClean="0"/>
              <a:t>programme</a:t>
            </a:r>
            <a:r>
              <a:rPr lang="en-US" sz="4000" dirty="0" smtClean="0"/>
              <a:t> on Agriculture </a:t>
            </a:r>
          </a:p>
          <a:p>
            <a:pPr marL="0" indent="0">
              <a:buNone/>
            </a:pPr>
            <a:endParaRPr lang="en-US" dirty="0"/>
          </a:p>
        </p:txBody>
      </p:sp>
    </p:spTree>
    <p:extLst>
      <p:ext uri="{BB962C8B-B14F-4D97-AF65-F5344CB8AC3E}">
        <p14:creationId xmlns="" xmlns:p14="http://schemas.microsoft.com/office/powerpoint/2010/main" xmlns:mv="urn:schemas-microsoft-com:mac:vml" xmlns:mc="http://schemas.openxmlformats.org/markup-compatibility/2006" val="90651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7691719" cy="919902"/>
          </a:xfrm>
        </p:spPr>
        <p:txBody>
          <a:bodyPr/>
          <a:lstStyle/>
          <a:p>
            <a:r>
              <a:rPr lang="en-US" sz="4000" dirty="0" smtClean="0"/>
              <a:t>Conclusion:</a:t>
            </a:r>
            <a:endParaRPr lang="en-US" sz="4000" dirty="0"/>
          </a:p>
        </p:txBody>
      </p:sp>
      <p:sp>
        <p:nvSpPr>
          <p:cNvPr id="3" name="Content Placeholder 2"/>
          <p:cNvSpPr>
            <a:spLocks noGrp="1"/>
          </p:cNvSpPr>
          <p:nvPr>
            <p:ph idx="1"/>
          </p:nvPr>
        </p:nvSpPr>
        <p:spPr>
          <a:xfrm>
            <a:off x="229317" y="1234881"/>
            <a:ext cx="8714031" cy="4923871"/>
          </a:xfrm>
        </p:spPr>
        <p:txBody>
          <a:bodyPr>
            <a:normAutofit/>
          </a:bodyPr>
          <a:lstStyle/>
          <a:p>
            <a:r>
              <a:rPr lang="en-US" dirty="0" smtClean="0"/>
              <a:t>Climate Smart Agriculture &amp; Ag work </a:t>
            </a:r>
            <a:r>
              <a:rPr lang="en-US" dirty="0" err="1" smtClean="0"/>
              <a:t>programme</a:t>
            </a:r>
            <a:endParaRPr lang="en-US" dirty="0" smtClean="0"/>
          </a:p>
          <a:p>
            <a:r>
              <a:rPr lang="en-US" dirty="0" smtClean="0"/>
              <a:t>“Trojan Horse” to bring in agriculture &amp; soil carbon offsets</a:t>
            </a:r>
          </a:p>
          <a:p>
            <a:r>
              <a:rPr lang="en-US" dirty="0" smtClean="0"/>
              <a:t>Huge implications for all agriculture &amp; farmers across the globe </a:t>
            </a:r>
          </a:p>
          <a:p>
            <a:r>
              <a:rPr lang="en-US" dirty="0" smtClean="0"/>
              <a:t>Social impacts, harmful agriculture</a:t>
            </a:r>
          </a:p>
          <a:p>
            <a:r>
              <a:rPr lang="en-US" dirty="0" smtClean="0"/>
              <a:t>No money or incentive – empty promise</a:t>
            </a:r>
          </a:p>
          <a:p>
            <a:r>
              <a:rPr lang="en-US" dirty="0" smtClean="0"/>
              <a:t>We urgently need </a:t>
            </a:r>
            <a:r>
              <a:rPr lang="en-US" dirty="0" err="1" smtClean="0"/>
              <a:t>Agroecological</a:t>
            </a:r>
            <a:r>
              <a:rPr lang="en-US" dirty="0" smtClean="0"/>
              <a:t> solutions for Adaptation – but not packaged with, or structured for, carbon markets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97872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1302884"/>
            <a:ext cx="7691719" cy="1143000"/>
          </a:xfrm>
        </p:spPr>
        <p:txBody>
          <a:bodyPr/>
          <a:lstStyle/>
          <a:p>
            <a:r>
              <a:rPr lang="en-US" dirty="0" smtClean="0"/>
              <a:t>Thank you! </a:t>
            </a:r>
            <a:endParaRPr lang="en-US" dirty="0"/>
          </a:p>
        </p:txBody>
      </p:sp>
      <p:pic>
        <p:nvPicPr>
          <p:cNvPr id="6" name="Content Placeholder 5" descr="Gaia banner.jpg"/>
          <p:cNvPicPr>
            <a:picLocks noGrp="1" noChangeAspect="1"/>
          </p:cNvPicPr>
          <p:nvPr>
            <p:ph idx="1"/>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rcRect t="-105169" b="-105169"/>
          <a:stretch>
            <a:fillRect/>
          </a:stretch>
        </p:blipFill>
        <p:spPr/>
      </p:pic>
    </p:spTree>
    <p:extLst>
      <p:ext uri="{BB962C8B-B14F-4D97-AF65-F5344CB8AC3E}">
        <p14:creationId xmlns="" xmlns:p14="http://schemas.microsoft.com/office/powerpoint/2010/main" xmlns:mv="urn:schemas-microsoft-com:mac:vml" xmlns:mc="http://schemas.openxmlformats.org/markup-compatibility/2006" val="106703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314979"/>
            <a:ext cx="139019" cy="45719"/>
          </a:xfrm>
        </p:spPr>
        <p:txBody>
          <a:bodyPr/>
          <a:lstStyle/>
          <a:p>
            <a:endParaRPr lang="en-US" dirty="0"/>
          </a:p>
        </p:txBody>
      </p:sp>
      <p:pic>
        <p:nvPicPr>
          <p:cNvPr id="8" name="Content Placeholder 7" descr="EthWheatFarmer.jpg"/>
          <p:cNvPicPr>
            <a:picLocks noGrp="1" noChangeAspect="1"/>
          </p:cNvPicPr>
          <p:nvPr>
            <p:ph sz="half" idx="1"/>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t="-66299" b="-66299"/>
          <a:stretch>
            <a:fillRect/>
          </a:stretch>
        </p:blipFill>
        <p:spPr>
          <a:xfrm>
            <a:off x="539825" y="360698"/>
            <a:ext cx="3405406" cy="5280008"/>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sz="half" idx="2"/>
          </p:nvPr>
        </p:nvSpPr>
        <p:spPr>
          <a:xfrm>
            <a:off x="4129307" y="314980"/>
            <a:ext cx="5014693" cy="3034650"/>
          </a:xfrm>
        </p:spPr>
        <p:txBody>
          <a:bodyPr>
            <a:noAutofit/>
          </a:bodyPr>
          <a:lstStyle/>
          <a:p>
            <a:r>
              <a:rPr lang="en-US" sz="2800" dirty="0" smtClean="0"/>
              <a:t>Gaia Foundation, ABN, civil society, farmers groups: all </a:t>
            </a:r>
            <a:r>
              <a:rPr lang="en-US" sz="2800" dirty="0" err="1" smtClean="0"/>
              <a:t>recognise</a:t>
            </a:r>
            <a:r>
              <a:rPr lang="en-US" sz="2800" dirty="0" smtClean="0"/>
              <a:t> need for </a:t>
            </a:r>
            <a:r>
              <a:rPr lang="en-US" sz="2800" b="1" dirty="0" smtClean="0"/>
              <a:t>adaptation, mitigation, food security</a:t>
            </a:r>
            <a:r>
              <a:rPr lang="en-US" sz="2800" dirty="0" smtClean="0"/>
              <a:t>. </a:t>
            </a:r>
          </a:p>
          <a:p>
            <a:r>
              <a:rPr lang="en-US" sz="2800" b="1" dirty="0" smtClean="0"/>
              <a:t>Soils</a:t>
            </a:r>
            <a:r>
              <a:rPr lang="en-US" sz="2800" dirty="0" smtClean="0"/>
              <a:t> key. </a:t>
            </a:r>
          </a:p>
          <a:p>
            <a:endParaRPr lang="en-US" sz="2800" dirty="0"/>
          </a:p>
        </p:txBody>
      </p:sp>
      <p:sp>
        <p:nvSpPr>
          <p:cNvPr id="7" name="Content Placeholder 6"/>
          <p:cNvSpPr>
            <a:spLocks noGrp="1"/>
          </p:cNvSpPr>
          <p:nvPr>
            <p:ph sz="half" idx="14"/>
          </p:nvPr>
        </p:nvSpPr>
        <p:spPr>
          <a:xfrm>
            <a:off x="4129307" y="3552081"/>
            <a:ext cx="5014693" cy="3147179"/>
          </a:xfrm>
        </p:spPr>
        <p:txBody>
          <a:bodyPr>
            <a:normAutofit/>
          </a:bodyPr>
          <a:lstStyle/>
          <a:p>
            <a:r>
              <a:rPr lang="en-US" sz="2800" dirty="0" smtClean="0"/>
              <a:t>Climate Smart Agriculture: “triple win” of </a:t>
            </a:r>
            <a:r>
              <a:rPr lang="en-US" sz="2800" b="1" dirty="0" smtClean="0"/>
              <a:t>adaptation, mitigation, food security</a:t>
            </a:r>
            <a:r>
              <a:rPr lang="en-US" sz="2800" dirty="0" smtClean="0"/>
              <a:t>. </a:t>
            </a:r>
          </a:p>
          <a:p>
            <a:r>
              <a:rPr lang="en-US" sz="2800" b="1" dirty="0" smtClean="0"/>
              <a:t>Soil</a:t>
            </a:r>
            <a:r>
              <a:rPr lang="en-US" sz="2800" dirty="0" smtClean="0"/>
              <a:t>s key.</a:t>
            </a:r>
          </a:p>
          <a:p>
            <a:r>
              <a:rPr lang="en-US" sz="2800" b="1" dirty="0" smtClean="0"/>
              <a:t>So what’s the problem?</a:t>
            </a:r>
            <a:endParaRPr lang="en-US" sz="2800" b="1" dirty="0"/>
          </a:p>
        </p:txBody>
      </p:sp>
    </p:spTree>
    <p:extLst>
      <p:ext uri="{BB962C8B-B14F-4D97-AF65-F5344CB8AC3E}">
        <p14:creationId xmlns="" xmlns:p14="http://schemas.microsoft.com/office/powerpoint/2010/main" xmlns:mv="urn:schemas-microsoft-com:mac:vml" xmlns:mc="http://schemas.openxmlformats.org/markup-compatibility/2006" val="406985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141" y="123488"/>
            <a:ext cx="7550703" cy="1164317"/>
          </a:xfrm>
        </p:spPr>
        <p:txBody>
          <a:bodyPr/>
          <a:lstStyle/>
          <a:p>
            <a:r>
              <a:rPr lang="en-US" sz="3200" b="1" dirty="0" smtClean="0"/>
              <a:t>Funding: Carbon markets</a:t>
            </a:r>
            <a:endParaRPr lang="en-US" sz="3200" b="1" dirty="0"/>
          </a:p>
        </p:txBody>
      </p:sp>
      <p:pic>
        <p:nvPicPr>
          <p:cNvPr id="12" name="Content Placeholder 11"/>
          <p:cNvPicPr>
            <a:picLocks noGrp="1" noChangeAspect="1"/>
          </p:cNvPicPr>
          <p:nvPr>
            <p:ph sz="half" idx="13"/>
          </p:nvPr>
        </p:nvPicPr>
        <p:blipFill>
          <a:blip r:embed="rId2"/>
          <a:srcRect t="15477" b="15477"/>
          <a:stretch>
            <a:fillRect/>
          </a:stretch>
        </p:blipFill>
        <p:spPr>
          <a:xfrm>
            <a:off x="426265" y="4212994"/>
            <a:ext cx="3776472" cy="2232212"/>
          </a:xfrm>
        </p:spPr>
      </p:pic>
      <p:pic>
        <p:nvPicPr>
          <p:cNvPr id="15" name="Picture 14"/>
          <p:cNvPicPr>
            <a:picLocks noChangeAspect="1"/>
          </p:cNvPicPr>
          <p:nvPr/>
        </p:nvPicPr>
        <p:blipFill>
          <a:blip r:embed="rId3"/>
          <a:stretch>
            <a:fillRect/>
          </a:stretch>
        </p:blipFill>
        <p:spPr>
          <a:xfrm>
            <a:off x="426265" y="1146674"/>
            <a:ext cx="3289300" cy="2463800"/>
          </a:xfrm>
          <a:prstGeom prst="rect">
            <a:avLst/>
          </a:prstGeom>
        </p:spPr>
      </p:pic>
      <p:pic>
        <p:nvPicPr>
          <p:cNvPr id="17" name="Content Placeholder 16"/>
          <p:cNvPicPr>
            <a:picLocks noGrp="1" noChangeAspect="1"/>
          </p:cNvPicPr>
          <p:nvPr>
            <p:ph sz="half" idx="14"/>
          </p:nvPr>
        </p:nvPicPr>
        <p:blipFill>
          <a:blip r:embed="rId4"/>
          <a:srcRect t="8630" b="8630"/>
          <a:stretch>
            <a:fillRect/>
          </a:stretch>
        </p:blipFill>
        <p:spPr>
          <a:xfrm>
            <a:off x="5297398" y="4350453"/>
            <a:ext cx="3543918" cy="2094753"/>
          </a:xfrm>
        </p:spPr>
      </p:pic>
      <p:sp>
        <p:nvSpPr>
          <p:cNvPr id="18" name="Content Placeholder 17"/>
          <p:cNvSpPr>
            <a:spLocks noGrp="1"/>
          </p:cNvSpPr>
          <p:nvPr>
            <p:ph sz="half" idx="1"/>
          </p:nvPr>
        </p:nvSpPr>
        <p:spPr>
          <a:xfrm>
            <a:off x="3715565" y="1146674"/>
            <a:ext cx="5125751" cy="3066319"/>
          </a:xfrm>
        </p:spPr>
        <p:txBody>
          <a:bodyPr>
            <a:normAutofit lnSpcReduction="10000"/>
          </a:bodyPr>
          <a:lstStyle/>
          <a:p>
            <a:r>
              <a:rPr lang="en-US" dirty="0" smtClean="0"/>
              <a:t>Climate Smart Agriculture emphasis on carbon markets </a:t>
            </a:r>
          </a:p>
          <a:p>
            <a:r>
              <a:rPr lang="en-US" dirty="0" smtClean="0"/>
              <a:t>Distorts agriculture, farmers’ rights &amp; food security</a:t>
            </a:r>
          </a:p>
          <a:p>
            <a:r>
              <a:rPr lang="en-US" dirty="0" smtClean="0"/>
              <a:t>Creates new and </a:t>
            </a:r>
            <a:r>
              <a:rPr lang="en-US" dirty="0" err="1" smtClean="0"/>
              <a:t>unecessary</a:t>
            </a:r>
            <a:r>
              <a:rPr lang="en-US" dirty="0" smtClean="0"/>
              <a:t> risks</a:t>
            </a:r>
          </a:p>
          <a:p>
            <a:r>
              <a:rPr lang="en-US" dirty="0" smtClean="0"/>
              <a:t>Ineffective climate change solution</a:t>
            </a:r>
          </a:p>
          <a:p>
            <a:endParaRPr lang="en-US" dirty="0"/>
          </a:p>
        </p:txBody>
      </p:sp>
    </p:spTree>
    <p:extLst>
      <p:ext uri="{BB962C8B-B14F-4D97-AF65-F5344CB8AC3E}">
        <p14:creationId xmlns="" xmlns:p14="http://schemas.microsoft.com/office/powerpoint/2010/main" xmlns:mv="urn:schemas-microsoft-com:mac:vml" xmlns:mc="http://schemas.openxmlformats.org/markup-compatibility/2006" val="415214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24435" y="4953000"/>
            <a:ext cx="8095130" cy="1391118"/>
          </a:xfrm>
        </p:spPr>
        <p:txBody>
          <a:bodyPr/>
          <a:lstStyle/>
          <a:p>
            <a:r>
              <a:rPr lang="en-US" dirty="0" smtClean="0"/>
              <a:t>Turning Agriculture and Soils into Carbon markets?</a:t>
            </a:r>
            <a:endParaRPr lang="en-US" dirty="0"/>
          </a:p>
        </p:txBody>
      </p:sp>
      <p:sp>
        <p:nvSpPr>
          <p:cNvPr id="8" name="Subtitle 7"/>
          <p:cNvSpPr>
            <a:spLocks noGrp="1"/>
          </p:cNvSpPr>
          <p:nvPr>
            <p:ph type="subTitle" idx="1"/>
          </p:nvPr>
        </p:nvSpPr>
        <p:spPr>
          <a:xfrm flipV="1">
            <a:off x="524435" y="6298399"/>
            <a:ext cx="45719" cy="45719"/>
          </a:xfrm>
        </p:spPr>
        <p:txBody>
          <a:bodyPr>
            <a:normAutofit fontScale="25000" lnSpcReduction="20000"/>
          </a:bodyPr>
          <a:lstStyle/>
          <a:p>
            <a:endParaRPr lang="en-US" dirty="0"/>
          </a:p>
        </p:txBody>
      </p:sp>
      <p:pic>
        <p:nvPicPr>
          <p:cNvPr id="10" name="Picture Placeholder 9"/>
          <p:cNvPicPr>
            <a:picLocks noGrp="1" noChangeAspect="1"/>
          </p:cNvPicPr>
          <p:nvPr>
            <p:ph type="pic" sz="quarter" idx="13"/>
          </p:nvPr>
        </p:nvPicPr>
        <p:blipFill>
          <a:blip r:embed="rId2"/>
          <a:srcRect t="5743" b="5743"/>
          <a:stretch>
            <a:fillRect/>
          </a:stretch>
        </p:blipFill>
        <p:spPr/>
      </p:pic>
    </p:spTree>
    <p:extLst>
      <p:ext uri="{BB962C8B-B14F-4D97-AF65-F5344CB8AC3E}">
        <p14:creationId xmlns="" xmlns:p14="http://schemas.microsoft.com/office/powerpoint/2010/main" xmlns:mv="urn:schemas-microsoft-com:mac:vml" xmlns:mc="http://schemas.openxmlformats.org/markup-compatibility/2006" val="121807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The World Bank: </a:t>
            </a:r>
            <a:r>
              <a:rPr lang="en-US" sz="4000" dirty="0" err="1" smtClean="0"/>
              <a:t>BioCarbon</a:t>
            </a:r>
            <a:r>
              <a:rPr lang="en-US" sz="4000" dirty="0" smtClean="0"/>
              <a:t> Fund</a:t>
            </a:r>
            <a:endParaRPr lang="en-US" sz="4000" dirty="0"/>
          </a:p>
        </p:txBody>
      </p:sp>
      <p:pic>
        <p:nvPicPr>
          <p:cNvPr id="8" name="Content Placeholder 7"/>
          <p:cNvPicPr>
            <a:picLocks noGrp="1" noChangeAspect="1"/>
          </p:cNvPicPr>
          <p:nvPr>
            <p:ph sz="half" idx="1"/>
          </p:nvPr>
        </p:nvPicPr>
        <p:blipFill>
          <a:blip r:embed="rId2"/>
          <a:srcRect l="9378" r="9378"/>
          <a:stretch>
            <a:fillRect/>
          </a:stretch>
        </p:blipFill>
        <p:spPr>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Content Placeholder 8"/>
          <p:cNvPicPr>
            <a:picLocks noGrp="1" noChangeAspect="1"/>
          </p:cNvPicPr>
          <p:nvPr>
            <p:ph sz="half" idx="2"/>
          </p:nvPr>
        </p:nvPicPr>
        <p:blipFill>
          <a:blip r:embed="rId3"/>
          <a:srcRect t="-28946" b="-28946"/>
          <a:stretch>
            <a:fillRect/>
          </a:stretch>
        </p:blipFill>
        <p:spPr/>
      </p:pic>
    </p:spTree>
    <p:extLst>
      <p:ext uri="{BB962C8B-B14F-4D97-AF65-F5344CB8AC3E}">
        <p14:creationId xmlns="" xmlns:p14="http://schemas.microsoft.com/office/powerpoint/2010/main" xmlns:mv="urn:schemas-microsoft-com:mac:vml" xmlns:mc="http://schemas.openxmlformats.org/markup-compatibility/2006" val="68651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Soil carbon offsets: </a:t>
            </a:r>
            <a:br>
              <a:rPr lang="en-US" sz="4000" dirty="0" smtClean="0"/>
            </a:br>
            <a:r>
              <a:rPr lang="en-US" sz="4000" dirty="0" smtClean="0"/>
              <a:t>No solution to climate change</a:t>
            </a:r>
            <a:endParaRPr lang="en-US" sz="4000" dirty="0"/>
          </a:p>
        </p:txBody>
      </p:sp>
      <p:sp>
        <p:nvSpPr>
          <p:cNvPr id="6" name="Content Placeholder 5"/>
          <p:cNvSpPr>
            <a:spLocks noGrp="1"/>
          </p:cNvSpPr>
          <p:nvPr>
            <p:ph idx="1"/>
          </p:nvPr>
        </p:nvSpPr>
        <p:spPr/>
        <p:txBody>
          <a:bodyPr>
            <a:normAutofit lnSpcReduction="10000"/>
          </a:bodyPr>
          <a:lstStyle/>
          <a:p>
            <a:r>
              <a:rPr lang="en-US" dirty="0" smtClean="0"/>
              <a:t>Puts responsibility to solve climate change onto African &amp; developing country farmers</a:t>
            </a:r>
          </a:p>
          <a:p>
            <a:r>
              <a:rPr lang="en-US" dirty="0" smtClean="0"/>
              <a:t>Turns farms into carbon offset projects</a:t>
            </a:r>
          </a:p>
          <a:p>
            <a:r>
              <a:rPr lang="en-US" dirty="0" smtClean="0"/>
              <a:t>Offsets don’t work</a:t>
            </a:r>
          </a:p>
          <a:p>
            <a:r>
              <a:rPr lang="en-US" dirty="0" smtClean="0"/>
              <a:t>Made-up numbers.  Soils not actually verified or measured scientifically – just based on </a:t>
            </a:r>
            <a:r>
              <a:rPr lang="en-US" dirty="0" err="1" smtClean="0"/>
              <a:t>modelling</a:t>
            </a:r>
            <a:r>
              <a:rPr lang="en-US" dirty="0" smtClean="0"/>
              <a:t> and farmers’ reporting. </a:t>
            </a:r>
          </a:p>
          <a:p>
            <a:r>
              <a:rPr lang="en-US" dirty="0" smtClean="0"/>
              <a:t>Scientific uncertainty about sequestration in soils &amp; risk of “reversals”.  Inappropriate for offsets.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72023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24" y="0"/>
            <a:ext cx="7691719" cy="1111393"/>
          </a:xfrm>
        </p:spPr>
        <p:txBody>
          <a:bodyPr/>
          <a:lstStyle/>
          <a:p>
            <a:r>
              <a:rPr lang="en-US" sz="4000" dirty="0" smtClean="0"/>
              <a:t>Soil carbon offsets: No money</a:t>
            </a:r>
            <a:endParaRPr lang="en-US" sz="4000" dirty="0"/>
          </a:p>
        </p:txBody>
      </p:sp>
      <p:sp>
        <p:nvSpPr>
          <p:cNvPr id="3" name="Content Placeholder 2"/>
          <p:cNvSpPr>
            <a:spLocks noGrp="1"/>
          </p:cNvSpPr>
          <p:nvPr>
            <p:ph idx="1"/>
          </p:nvPr>
        </p:nvSpPr>
        <p:spPr>
          <a:xfrm>
            <a:off x="726141" y="987905"/>
            <a:ext cx="7691719" cy="5609888"/>
          </a:xfrm>
        </p:spPr>
        <p:txBody>
          <a:bodyPr>
            <a:normAutofit fontScale="92500" lnSpcReduction="10000"/>
          </a:bodyPr>
          <a:lstStyle/>
          <a:p>
            <a:r>
              <a:rPr lang="en-US" dirty="0" smtClean="0"/>
              <a:t>Carbon market collapsing (€3) </a:t>
            </a:r>
          </a:p>
          <a:p>
            <a:r>
              <a:rPr lang="en-US" dirty="0" smtClean="0"/>
              <a:t>“Overhyped, unreliable, volatile and inequitable source of funding for Africa” – letter from 100+ civil society groups to African delegates to UN climate negotiations. </a:t>
            </a:r>
          </a:p>
          <a:p>
            <a:r>
              <a:rPr lang="en-US" dirty="0" smtClean="0"/>
              <a:t>High transaction costs: half goes to consultants &amp; project developers</a:t>
            </a:r>
          </a:p>
          <a:p>
            <a:r>
              <a:rPr lang="en-US" dirty="0" smtClean="0"/>
              <a:t>e.g. Kenya pilot project: farmers get $1-$5 per year (even with guaranteed minimum carbon price)</a:t>
            </a:r>
          </a:p>
          <a:p>
            <a:r>
              <a:rPr lang="en-US" dirty="0" smtClean="0"/>
              <a:t>Out of $144 billion global carbon market volume in 2010, commodity speculators &amp; consultants kept 98.8% .  $3,370 million (0.2%) went to projects on the ground. </a:t>
            </a:r>
          </a:p>
          <a:p>
            <a:r>
              <a:rPr lang="en-US" dirty="0" smtClean="0"/>
              <a:t>No European ETS until at least 2020.  Voluntary is just 0.2% of compliance market.  </a:t>
            </a:r>
          </a:p>
          <a:p>
            <a:endParaRPr lang="en-US" dirty="0" smtClean="0"/>
          </a:p>
        </p:txBody>
      </p:sp>
    </p:spTree>
    <p:extLst>
      <p:ext uri="{BB962C8B-B14F-4D97-AF65-F5344CB8AC3E}">
        <p14:creationId xmlns="" xmlns:p14="http://schemas.microsoft.com/office/powerpoint/2010/main" xmlns:mv="urn:schemas-microsoft-com:mac:vml" xmlns:mc="http://schemas.openxmlformats.org/markup-compatibility/2006" val="238488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Soil carbon markets: will collapse carbon markets further</a:t>
            </a:r>
            <a:endParaRPr lang="en-US" sz="4000" dirty="0"/>
          </a:p>
        </p:txBody>
      </p:sp>
      <p:sp>
        <p:nvSpPr>
          <p:cNvPr id="5" name="Content Placeholder 4"/>
          <p:cNvSpPr>
            <a:spLocks noGrp="1"/>
          </p:cNvSpPr>
          <p:nvPr>
            <p:ph sz="half" idx="1"/>
          </p:nvPr>
        </p:nvSpPr>
        <p:spPr>
          <a:xfrm>
            <a:off x="723900" y="1092800"/>
            <a:ext cx="3776472" cy="5271247"/>
          </a:xfrm>
        </p:spPr>
        <p:txBody>
          <a:bodyPr>
            <a:normAutofit fontScale="92500" lnSpcReduction="10000"/>
          </a:bodyPr>
          <a:lstStyle/>
          <a:p>
            <a:endParaRPr lang="en-US" dirty="0" smtClean="0"/>
          </a:p>
          <a:p>
            <a:r>
              <a:rPr lang="en-US" dirty="0" smtClean="0"/>
              <a:t>Carbon </a:t>
            </a:r>
            <a:r>
              <a:rPr lang="en-US" dirty="0"/>
              <a:t>price </a:t>
            </a:r>
            <a:r>
              <a:rPr lang="en-US" dirty="0" smtClean="0"/>
              <a:t>collapsing </a:t>
            </a:r>
            <a:endParaRPr lang="en-US" dirty="0"/>
          </a:p>
          <a:p>
            <a:r>
              <a:rPr lang="en-US" dirty="0" smtClean="0"/>
              <a:t>Agriculture offsets could flood and further collapse </a:t>
            </a:r>
            <a:r>
              <a:rPr lang="en-US" dirty="0"/>
              <a:t>market</a:t>
            </a:r>
          </a:p>
          <a:p>
            <a:r>
              <a:rPr lang="en-US" dirty="0"/>
              <a:t>“Sub-prime” carbon offsets? </a:t>
            </a:r>
            <a:endParaRPr lang="en-US" dirty="0" smtClean="0"/>
          </a:p>
          <a:p>
            <a:r>
              <a:rPr lang="en-US" dirty="0"/>
              <a:t>Speculators </a:t>
            </a:r>
            <a:r>
              <a:rPr lang="en-US" dirty="0" err="1"/>
              <a:t>vs</a:t>
            </a:r>
            <a:r>
              <a:rPr lang="en-US" dirty="0" smtClean="0"/>
              <a:t>investors</a:t>
            </a:r>
          </a:p>
          <a:p>
            <a:r>
              <a:rPr lang="en-US" dirty="0" smtClean="0"/>
              <a:t>World Bank &amp; speculators need new markets to keep Carbon Market “bubble”  levitating</a:t>
            </a:r>
          </a:p>
          <a:p>
            <a:endParaRPr lang="en-US" dirty="0"/>
          </a:p>
        </p:txBody>
      </p:sp>
      <p:pic>
        <p:nvPicPr>
          <p:cNvPr id="7" name="Content Placeholder 6"/>
          <p:cNvPicPr>
            <a:picLocks noGrp="1" noChangeAspect="1"/>
          </p:cNvPicPr>
          <p:nvPr>
            <p:ph sz="half" idx="2"/>
          </p:nvPr>
        </p:nvPicPr>
        <p:blipFill>
          <a:blip r:embed="rId2"/>
          <a:srcRect t="-43228" b="-43228"/>
          <a:stretch>
            <a:fillRect/>
          </a:stretch>
        </p:blipFill>
        <p:spPr>
          <a:xfrm>
            <a:off x="4648200" y="1286853"/>
            <a:ext cx="3776472" cy="45838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xmlns:mv="urn:schemas-microsoft-com:mac:vml" xmlns:mc="http://schemas.openxmlformats.org/markup-compatibility/2006" val="71108276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429</TotalTime>
  <Words>1081</Words>
  <Application>Microsoft Macintosh PowerPoint</Application>
  <PresentationFormat>On-screen Show (4:3)</PresentationFormat>
  <Paragraphs>93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Venture</vt:lpstr>
      <vt:lpstr>Climate Smart Agriculture – is it really smart for the climate? </vt:lpstr>
      <vt:lpstr>Slide 2</vt:lpstr>
      <vt:lpstr>Slide 3</vt:lpstr>
      <vt:lpstr>Funding: Carbon markets</vt:lpstr>
      <vt:lpstr>Turning Agriculture and Soils into Carbon markets?</vt:lpstr>
      <vt:lpstr>The World Bank: BioCarbon Fund</vt:lpstr>
      <vt:lpstr>Soil carbon offsets:  No solution to climate change</vt:lpstr>
      <vt:lpstr>Soil carbon offsets: No money</vt:lpstr>
      <vt:lpstr>Soil carbon markets: will collapse carbon markets further</vt:lpstr>
      <vt:lpstr>Soil carbon markets: opens the door to harmful agriculture</vt:lpstr>
      <vt:lpstr>Problems with World Bank’s pilot soil carbon project in Kenya:</vt:lpstr>
      <vt:lpstr>Soil carbon markets: a distraction from real solutions</vt:lpstr>
      <vt:lpstr>Climate Smart Agriculture</vt:lpstr>
      <vt:lpstr>The many faces of “Climate Smart Agriculture”</vt:lpstr>
      <vt:lpstr>The other face of Climate Smart Agriculture…</vt:lpstr>
      <vt:lpstr>“Sustainable agriculture” or “sustainable intensification”</vt:lpstr>
      <vt:lpstr>Slide 17</vt:lpstr>
      <vt:lpstr>Work Programme on Agriculture under the UNFCCC</vt:lpstr>
      <vt:lpstr>Agriculture: mitigation or adaptation?</vt:lpstr>
      <vt:lpstr>Conclusion: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Smart Agriculture – is it really smart for the climate?</dc:title>
  <dc:creator>Microsoft Office User</dc:creator>
  <cp:lastModifiedBy>Bhanwar</cp:lastModifiedBy>
  <cp:revision>24</cp:revision>
  <dcterms:created xsi:type="dcterms:W3CDTF">2012-05-17T16:50:37Z</dcterms:created>
  <dcterms:modified xsi:type="dcterms:W3CDTF">2012-06-02T12:02:56Z</dcterms:modified>
</cp:coreProperties>
</file>