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12"/>
  </p:notesMasterIdLst>
  <p:sldIdLst>
    <p:sldId id="1985" r:id="rId6"/>
    <p:sldId id="2013" r:id="rId7"/>
    <p:sldId id="1815" r:id="rId8"/>
    <p:sldId id="283" r:id="rId9"/>
    <p:sldId id="11093675" r:id="rId10"/>
    <p:sldId id="110936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759739-D214-E1C4-9FBB-3A5BAC0369C1}" name="Bart van den Hurk" initials="Bv" userId="S::Bart.vandenHurk@deltares.nl::491c6758-5cb3-4e13-9d1c-3963dff80827" providerId="AD"/>
  <p188:author id="{8B224661-2B3A-96E6-86EE-A2412C3A512C}" name="Andrew Okem" initials="AO" userId="S::andrew.okem_ipccwg2.org#ext#@liveatedusmuedu.onmicrosoft.com::b0ae5da0-0b31-421e-aa60-be1a4f093eca" providerId="AD"/>
  <p188:author id="{DACBCA7A-4567-0507-5F8A-30707296DEA9}" name="Thijs Balder" initials="TB" userId="S::thijs.balder_ipccwg2.org#ext#@liveatedusmuedu.onmicrosoft.com::abdbc3f3-0e97-44eb-816f-3e0f79f23804" providerId="AD"/>
  <p188:author id="{CA73D28E-8866-66E6-3F70-4162FD8D8B07}" name="WOO Qiyun" initials="WQ" userId="S::qywoo@smu.edu.sg::a420cad5-324e-4d34-b5f7-918ec827b32c" providerId="AD"/>
  <p188:author id="{B19F6BDB-52BB-61B7-6C3C-F4BDC7C8B5F5}" name="Gerrit Hansen" initials="GH" userId="S::gerrit.hansen_universite-paris-saclay.fr#ext#@liveatedusmuedu.onmicrosoft.com::35143e43-a68c-4d2a-b173-5d0614597c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2CD"/>
    <a:srgbClr val="E4F1F7"/>
    <a:srgbClr val="BEDFED"/>
    <a:srgbClr val="FFFFFF"/>
    <a:srgbClr val="003466"/>
    <a:srgbClr val="D9E0CF"/>
    <a:srgbClr val="F4C7BA"/>
    <a:srgbClr val="7B7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9893-DDB6-F743-B1EC-D036D4BE606B}"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ABBE5-0B6A-264C-8A70-3BFF945D3437}" type="slidenum">
              <a:rPr lang="en-US" smtClean="0"/>
              <a:t>‹N°›</a:t>
            </a:fld>
            <a:endParaRPr lang="en-US"/>
          </a:p>
        </p:txBody>
      </p:sp>
    </p:spTree>
    <p:extLst>
      <p:ext uri="{BB962C8B-B14F-4D97-AF65-F5344CB8AC3E}">
        <p14:creationId xmlns:p14="http://schemas.microsoft.com/office/powerpoint/2010/main" val="979891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603a4887be_2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Tx/>
              <a:buNone/>
            </a:pPr>
            <a:endParaRPr lang="en-NL"/>
          </a:p>
        </p:txBody>
      </p:sp>
      <p:sp>
        <p:nvSpPr>
          <p:cNvPr id="414" name="Google Shape;414;g2603a4887be_2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995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a:p>
            <a:r>
              <a:rPr lang="en-US">
                <a:latin typeface="Calibri"/>
                <a:ea typeface="Calibri"/>
                <a:cs typeface="Calibri"/>
              </a:rPr>
              <a:t>Some more background on the structure and interlinkages:</a:t>
            </a:r>
          </a:p>
          <a:p>
            <a:endParaRPr lang="en-US">
              <a:latin typeface="Calibri"/>
              <a:ea typeface="Calibri"/>
              <a:cs typeface="Calibri"/>
            </a:endParaRPr>
          </a:p>
          <a:p>
            <a:r>
              <a:rPr lang="en-US">
                <a:latin typeface="Calibri"/>
                <a:ea typeface="Calibri"/>
                <a:cs typeface="Calibri"/>
              </a:rPr>
              <a:t>2, 3, 6 and 7, supported by Ch.4, are the core of the classical WGI assessment</a:t>
            </a:r>
            <a:r>
              <a:rPr lang="en-US"/>
              <a:t>,</a:t>
            </a:r>
            <a:r>
              <a:rPr lang="en-US">
                <a:latin typeface="Calibri"/>
                <a:ea typeface="Calibri"/>
                <a:cs typeface="Calibri"/>
              </a:rPr>
              <a:t> </a:t>
            </a:r>
            <a:r>
              <a:rPr lang="en-US"/>
              <a:t>where the reader will find easy-to-use information on changes, including region-by-region in Ch.3 and Ch.7 </a:t>
            </a:r>
            <a:r>
              <a:rPr lang="en-US">
                <a:latin typeface="Calibri"/>
                <a:ea typeface="Calibri"/>
                <a:cs typeface="Calibri"/>
              </a:rPr>
              <a:t>– </a:t>
            </a:r>
          </a:p>
          <a:p>
            <a:endParaRPr lang="en-US">
              <a:latin typeface="Calibri"/>
              <a:ea typeface="Calibri"/>
              <a:cs typeface="Calibri"/>
            </a:endParaRPr>
          </a:p>
          <a:p>
            <a:r>
              <a:rPr lang="en-US">
                <a:latin typeface="Calibri"/>
                <a:ea typeface="Calibri"/>
                <a:cs typeface="Calibri"/>
              </a:rPr>
              <a:t>2 and 6 addressing observed changes in the climate system, and projected future changes in the Earth System, at global and large-scales, with 3 and 7 doing the same for regional and subregional change.</a:t>
            </a:r>
          </a:p>
          <a:p>
            <a:r>
              <a:rPr lang="en-US"/>
              <a:t>Chapters</a:t>
            </a:r>
            <a:r>
              <a:rPr lang="en-US">
                <a:latin typeface="Calibri"/>
                <a:ea typeface="Calibri"/>
                <a:cs typeface="Calibri"/>
              </a:rPr>
              <a:t> </a:t>
            </a:r>
            <a:r>
              <a:rPr lang="en-US"/>
              <a:t>3 and 7 </a:t>
            </a:r>
            <a:r>
              <a:rPr lang="en-US">
                <a:latin typeface="Calibri"/>
                <a:ea typeface="Calibri"/>
                <a:cs typeface="Calibri"/>
              </a:rPr>
              <a:t>include </a:t>
            </a:r>
            <a:r>
              <a:rPr lang="en-US"/>
              <a:t>regional extreme</a:t>
            </a:r>
            <a:r>
              <a:rPr lang="en-US">
                <a:latin typeface="Calibri"/>
                <a:ea typeface="Calibri"/>
                <a:cs typeface="Calibri"/>
              </a:rPr>
              <a:t> events</a:t>
            </a:r>
            <a:r>
              <a:rPr lang="en-US"/>
              <a:t>,</a:t>
            </a:r>
            <a:r>
              <a:rPr lang="en-US">
                <a:latin typeface="Calibri"/>
                <a:ea typeface="Calibri"/>
                <a:cs typeface="Calibri"/>
              </a:rPr>
              <a:t> </a:t>
            </a:r>
            <a:r>
              <a:rPr lang="en-US"/>
              <a:t>and larger-scale potential abrupt</a:t>
            </a:r>
            <a:r>
              <a:rPr lang="en-US">
                <a:latin typeface="Calibri"/>
                <a:ea typeface="Calibri"/>
                <a:cs typeface="Calibri"/>
              </a:rPr>
              <a:t> </a:t>
            </a:r>
            <a:r>
              <a:rPr lang="en-US"/>
              <a:t>change events </a:t>
            </a:r>
            <a:r>
              <a:rPr lang="en-US">
                <a:latin typeface="Calibri"/>
                <a:ea typeface="Calibri"/>
                <a:cs typeface="Calibri"/>
              </a:rPr>
              <a:t>are detailed in depth in Ch.8</a:t>
            </a:r>
          </a:p>
          <a:p>
            <a:endParaRPr lang="en-US">
              <a:latin typeface="Calibri"/>
              <a:ea typeface="Calibri"/>
              <a:cs typeface="Calibri"/>
            </a:endParaRPr>
          </a:p>
          <a:p>
            <a:r>
              <a:rPr lang="en-US">
                <a:latin typeface="Calibri"/>
                <a:ea typeface="Calibri"/>
                <a:cs typeface="Calibri"/>
              </a:rPr>
              <a:t>Chapter 4 is </a:t>
            </a:r>
            <a:r>
              <a:rPr lang="en-US"/>
              <a:t>an integrated chapter </a:t>
            </a:r>
            <a:r>
              <a:rPr lang="en-US">
                <a:latin typeface="Calibri"/>
                <a:ea typeface="Calibri"/>
                <a:cs typeface="Calibri"/>
              </a:rPr>
              <a:t>dedicated to advances in process understanding across al components of the Earth system, and focuses on integrating the different systems and cycles. It is also the main home for model evaluation, thought that will be part of the assessment in other chapters as well. Chapter 4 has a critical role in supporting much of the core assessment, including the attribution assessment in c. 2 and 3, and will have a larger author team</a:t>
            </a:r>
          </a:p>
          <a:p>
            <a:endParaRPr lang="en-US">
              <a:latin typeface="Calibri"/>
              <a:ea typeface="Calibri"/>
              <a:cs typeface="Calibri"/>
            </a:endParaRPr>
          </a:p>
          <a:p>
            <a:r>
              <a:rPr lang="en-US">
                <a:latin typeface="Calibri"/>
                <a:ea typeface="Calibri"/>
                <a:cs typeface="Calibri"/>
              </a:rPr>
              <a:t>Chapter 5 assesses the broad range of available emissions and land-use scenarios, with a focus on global temperature and </a:t>
            </a:r>
            <a:r>
              <a:rPr lang="en-US"/>
              <a:t>the Earth's energy budget indices.</a:t>
            </a:r>
            <a:r>
              <a:rPr lang="en-US">
                <a:latin typeface="Calibri"/>
                <a:ea typeface="Calibri"/>
                <a:cs typeface="Calibri"/>
              </a:rPr>
              <a:t> It will provide an in-depth evaluation of the opportunities and limitations of lower complexity climate models and emulators, and assess the role of non-co2 forcers and carbon budgets.</a:t>
            </a:r>
          </a:p>
          <a:p>
            <a:r>
              <a:rPr lang="en-US">
                <a:latin typeface="Calibri"/>
                <a:ea typeface="Calibri"/>
                <a:cs typeface="Calibri"/>
              </a:rPr>
              <a:t>It will feed into Ch.6 and 7, and have close interlinkages with Ch 4 and 9</a:t>
            </a:r>
          </a:p>
          <a:p>
            <a:endParaRPr lang="en-US">
              <a:latin typeface="Calibri"/>
              <a:ea typeface="Calibri"/>
              <a:cs typeface="Calibri"/>
            </a:endParaRPr>
          </a:p>
          <a:p>
            <a:r>
              <a:rPr lang="en-US">
                <a:latin typeface="Calibri"/>
                <a:ea typeface="Calibri"/>
                <a:cs typeface="Calibri"/>
              </a:rPr>
              <a:t>Ch.9, as already mentioned, provides a deep dive of the specific Earth system responses to temperature stabilization, net-zero and net-negative emissions, and also examine the potential, consequences and risks of SRM. </a:t>
            </a:r>
          </a:p>
          <a:p>
            <a:endParaRPr lang="en-US">
              <a:latin typeface="Calibri"/>
              <a:ea typeface="Calibri"/>
              <a:cs typeface="Calibri"/>
            </a:endParaRPr>
          </a:p>
          <a:p>
            <a:r>
              <a:rPr lang="en-US">
                <a:latin typeface="Calibri"/>
                <a:ea typeface="Calibri"/>
                <a:cs typeface="Calibri"/>
              </a:rPr>
              <a:t>CH.10 will largely build on assessments in Chapter 3 and 7, with a focus on accessibility and usability of climate information for different sectors and regions, including for climate services, capacity building, education etc.</a:t>
            </a:r>
          </a:p>
          <a:p>
            <a:endParaRPr lang="en-US">
              <a:latin typeface="Calibri"/>
              <a:ea typeface="Calibri"/>
              <a:cs typeface="Calibri"/>
            </a:endParaRPr>
          </a:p>
          <a:p>
            <a:r>
              <a:rPr lang="en-US">
                <a:latin typeface="Calibri"/>
                <a:ea typeface="Calibri"/>
                <a:cs typeface="Calibri"/>
              </a:rPr>
              <a:t>It will also provide a link to the interactive Atlas, which will be build based on expertise in the relevant chapters, with support from external service providers for the implementation.   </a:t>
            </a: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endParaRPr lang="de-DE">
              <a:latin typeface="Aptos" panose="02110004020202020204"/>
              <a:ea typeface="Calibri"/>
              <a:cs typeface="Calibri"/>
            </a:endParaRPr>
          </a:p>
          <a:p>
            <a:endParaRPr lang="de-DE">
              <a:solidFill>
                <a:srgbClr val="000000"/>
              </a:solidFill>
              <a:latin typeface="Aptos" panose="02110004020202020204"/>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B8667-0B80-CA4A-A6FF-1567BD1F6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1679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B8667-0B80-CA4A-A6FF-1567BD1F6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11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lang="en-US">
              <a:latin typeface="Calibri"/>
              <a:ea typeface="Calibri"/>
              <a:cs typeface="Calibri"/>
            </a:endParaRPr>
          </a:p>
          <a:p>
            <a:pPr>
              <a:defRPr/>
            </a:pPr>
            <a:endParaRPr lang="de-DE">
              <a:latin typeface="Aptos"/>
              <a:ea typeface="Calibri"/>
              <a:cs typeface="Calibri"/>
            </a:endParaRPr>
          </a:p>
        </p:txBody>
      </p:sp>
      <p:sp>
        <p:nvSpPr>
          <p:cNvPr id="4" name="Slide Number Placeholder 3"/>
          <p:cNvSpPr>
            <a:spLocks noGrp="1"/>
          </p:cNvSpPr>
          <p:nvPr>
            <p:ph type="sldNum" sz="quarter" idx="5"/>
          </p:nvPr>
        </p:nvSpPr>
        <p:spPr bwMode="auto"/>
        <p:txBody>
          <a:bodyPr/>
          <a:lstStyle/>
          <a:p>
            <a:pPr marL="0" marR="0" lvl="0" indent="0" algn="r" defTabSz="914400">
              <a:lnSpc>
                <a:spcPct val="100000"/>
              </a:lnSpc>
              <a:spcBef>
                <a:spcPts val="0"/>
              </a:spcBef>
              <a:spcAft>
                <a:spcPts val="0"/>
              </a:spcAft>
              <a:buClrTx/>
              <a:buSzTx/>
              <a:buFontTx/>
              <a:buNone/>
              <a:defRPr/>
            </a:pPr>
            <a:fld id="{A94B8667-0B80-CA4A-A6FF-1567BD1F6A24}" type="slidenum">
              <a:rPr lang="en-US" sz="1200" b="0" i="0" u="none" strike="noStrike" cap="none" spc="0">
                <a:ln>
                  <a:noFill/>
                </a:ln>
                <a:solidFill>
                  <a:prstClr val="black"/>
                </a:solidFill>
                <a:latin typeface="Calibri"/>
                <a:ea typeface="Arial"/>
                <a:cs typeface="Arial"/>
              </a:rPr>
              <a:t>4</a:t>
            </a:fld>
            <a:endParaRPr lang="en-US" sz="1200" b="0" i="0" u="none" strike="noStrike" cap="none" spc="0">
              <a:ln>
                <a:noFill/>
              </a:ln>
              <a:solidFill>
                <a:prstClr val="black"/>
              </a:solidFill>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de-DE" b="1"/>
              <a:t>Check for better slide from WGII</a:t>
            </a:r>
            <a:endParaRPr/>
          </a:p>
          <a:p>
            <a:pPr>
              <a:defRPr/>
            </a:pPr>
            <a:endParaRPr/>
          </a:p>
          <a:p>
            <a:pPr>
              <a:defRPr/>
            </a:pPr>
            <a:r>
              <a:rPr lang="en-US" sz="1200" b="0" i="0" u="none" strike="noStrike" cap="none" spc="0">
                <a:solidFill>
                  <a:schemeClr val="dk1"/>
                </a:solidFill>
                <a:latin typeface="Calibri"/>
                <a:ea typeface="Calibri"/>
                <a:cs typeface="Calibri"/>
              </a:rPr>
              <a:t>What makes IPCC reports so unique is its global reach and the review, adoption and approval of its products by all 195 member governments.</a:t>
            </a:r>
            <a:endParaRPr sz="1200"/>
          </a:p>
          <a:p>
            <a:pPr>
              <a:defRPr/>
            </a:pPr>
            <a:endParaRPr sz="1200"/>
          </a:p>
          <a:p>
            <a:pPr>
              <a:defRPr/>
            </a:pPr>
            <a:r>
              <a:rPr lang="en-US" sz="1200" b="0" i="0" u="none" strike="noStrike" cap="none" spc="0">
                <a:solidFill>
                  <a:schemeClr val="dk1"/>
                </a:solidFill>
                <a:latin typeface="Calibri"/>
                <a:ea typeface="Calibri"/>
                <a:cs typeface="Calibri"/>
              </a:rPr>
              <a:t>So how does this science-policy-coproduction process work in practice?</a:t>
            </a:r>
            <a:endParaRPr/>
          </a:p>
          <a:p>
            <a:pPr>
              <a:defRPr/>
            </a:pPr>
            <a:endParaRPr lang="de-DE"/>
          </a:p>
          <a:p>
            <a:pPr>
              <a:defRPr/>
            </a:pPr>
            <a:r>
              <a:rPr lang="de-DE"/>
              <a:t>Governments, Bureau and science community are involved in different ways along the cycle. IPCC reports are produced in ten steps –</a:t>
            </a:r>
            <a:endParaRPr/>
          </a:p>
          <a:p>
            <a:pPr>
              <a:defRPr/>
            </a:pPr>
            <a:endParaRPr lang="de-DE"/>
          </a:p>
          <a:p>
            <a:pPr>
              <a:defRPr/>
            </a:pPr>
            <a:r>
              <a:rPr lang="de-DE"/>
              <a:t>First, a group of experts nominated by governments and observer organisations, and selected by the relevant WG Bureaux, produces an outline, consisting of chapter titles and indicative bullets, as a guidance to the authors.</a:t>
            </a:r>
            <a:endParaRPr/>
          </a:p>
          <a:p>
            <a:pPr>
              <a:defRPr/>
            </a:pPr>
            <a:endParaRPr lang="de-DE"/>
          </a:p>
          <a:p>
            <a:pPr>
              <a:defRPr/>
            </a:pPr>
            <a:r>
              <a:rPr lang="de-DE"/>
              <a:t>Second, the panel agrees on the report outline </a:t>
            </a:r>
            <a:endParaRPr/>
          </a:p>
          <a:p>
            <a:pPr>
              <a:defRPr/>
            </a:pPr>
            <a:endParaRPr lang="de-DE"/>
          </a:p>
          <a:p>
            <a:pPr>
              <a:defRPr/>
            </a:pPr>
            <a:r>
              <a:rPr lang="de-DE"/>
              <a:t>Third, a call for nominations is issued by the Secretariat, based on the agreed outline, and governments and observer organisations nominate experts as authors. This is the stage we are at the moment, and we will explain in more detail in a moment.</a:t>
            </a:r>
            <a:endParaRPr/>
          </a:p>
          <a:p>
            <a:pPr>
              <a:defRPr/>
            </a:pPr>
            <a:endParaRPr lang="de-DE"/>
          </a:p>
          <a:p>
            <a:pPr>
              <a:defRPr/>
            </a:pPr>
            <a:r>
              <a:rPr lang="de-DE"/>
              <a:t>Fourth, the Bureau selects the author teams, mindful of regional and gender balance, and the necessary areas of expertise based on the outlines.</a:t>
            </a:r>
            <a:endParaRPr/>
          </a:p>
          <a:p>
            <a:pPr>
              <a:defRPr/>
            </a:pPr>
            <a:endParaRPr lang="de-DE"/>
          </a:p>
          <a:p>
            <a:pPr>
              <a:defRPr/>
            </a:pPr>
            <a:r>
              <a:rPr lang="de-DE"/>
              <a:t>The writing process thereafter is supported by four lead authors meetings, and produces a first oder draft (FOD) after the second LAM, which is reviewed by experts.</a:t>
            </a:r>
            <a:endParaRPr/>
          </a:p>
          <a:p>
            <a:pPr>
              <a:defRPr/>
            </a:pPr>
            <a:endParaRPr lang="de-DE"/>
          </a:p>
          <a:p>
            <a:pPr>
              <a:defRPr/>
            </a:pPr>
            <a:r>
              <a:rPr lang="de-DE"/>
              <a:t>In the next and sixth steps, the second order draft, that has matured and taken aboard all review comments from the FOD, is finalized after the third LAM and sent to both experts and governments for review. This SOD also contains the first draft of the Summary for Policymakers.</a:t>
            </a:r>
            <a:endParaRPr/>
          </a:p>
          <a:p>
            <a:pPr>
              <a:defRPr/>
            </a:pPr>
            <a:endParaRPr lang="de-DE"/>
          </a:p>
          <a:p>
            <a:pPr>
              <a:defRPr/>
            </a:pPr>
            <a:r>
              <a:rPr lang="de-DE"/>
              <a:t>Seventh, the authors produce the final draft report, and eight, the final SPM is sent to governments for review and comments (after LAM4).</a:t>
            </a:r>
            <a:endParaRPr/>
          </a:p>
          <a:p>
            <a:pPr>
              <a:defRPr/>
            </a:pPr>
            <a:endParaRPr lang="de-DE"/>
          </a:p>
          <a:p>
            <a:pPr>
              <a:defRPr/>
            </a:pPr>
            <a:r>
              <a:rPr lang="de-DE"/>
              <a:t>Finally, the working group plenary and panel will approve the revised SPM line-by-line, and accept the underlying report, which is then published.</a:t>
            </a:r>
            <a:endParaRPr lang="fr-FR"/>
          </a:p>
        </p:txBody>
      </p:sp>
      <p:sp>
        <p:nvSpPr>
          <p:cNvPr id="4" name="Slide Number Placeholder 3"/>
          <p:cNvSpPr>
            <a:spLocks noGrp="1"/>
          </p:cNvSpPr>
          <p:nvPr>
            <p:ph type="sldNum" idx="12"/>
          </p:nvPr>
        </p:nvSpPr>
        <p:spPr bwMode="auto"/>
        <p:txBody>
          <a:bodyPr/>
          <a:lstStyle/>
          <a:p>
            <a:pPr marL="0" marR="0" lvl="0" indent="0" algn="r">
              <a:lnSpc>
                <a:spcPct val="100000"/>
              </a:lnSpc>
              <a:spcBef>
                <a:spcPts val="0"/>
              </a:spcBef>
              <a:spcAft>
                <a:spcPts val="0"/>
              </a:spcAft>
              <a:buClr>
                <a:srgbClr val="000000"/>
              </a:buClr>
              <a:buSzPts val="1200"/>
              <a:buFont typeface="Arial"/>
              <a:buNone/>
              <a:defRPr/>
            </a:pPr>
            <a:fld id="{00000000-1234-1234-1234-123412341234}" type="slidenum">
              <a:rPr lang="fr-FR" sz="1200" b="0" i="0" u="none" strike="noStrike" cap="none">
                <a:solidFill>
                  <a:schemeClr val="dk1"/>
                </a:solidFill>
                <a:latin typeface="Calibri"/>
                <a:ea typeface="Calibri"/>
                <a:cs typeface="Calibri"/>
              </a:rPr>
              <a:t>5</a:t>
            </a:fld>
            <a:endParaRPr lang="fr-FR" sz="1200" b="0" i="0" u="none" strike="noStrike" cap="none">
              <a:solidFill>
                <a:schemeClr val="dk1"/>
              </a:solidFill>
              <a:latin typeface="Calibri"/>
              <a:ea typeface="Calibri"/>
              <a:cs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445D-6D79-F264-E843-9B6868AA5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F8821-FA77-A74F-EEB6-B4DACB5C0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D89A7-FF07-CC04-0F81-9BA573A4A5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AF92D1-9F78-9F00-4498-C85DEF81B4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4B8667-0B80-CA4A-A6FF-1567BD1F6A2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7396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7821-F60D-58D4-9D3C-B54A1553285A}"/>
              </a:ext>
            </a:extLst>
          </p:cNvPr>
          <p:cNvSpPr>
            <a:spLocks noGrp="1"/>
          </p:cNvSpPr>
          <p:nvPr>
            <p:ph type="ctrTitle"/>
          </p:nvPr>
        </p:nvSpPr>
        <p:spPr>
          <a:xfrm>
            <a:off x="1524000" y="1122363"/>
            <a:ext cx="9144000" cy="1529397"/>
          </a:xfrm>
        </p:spPr>
        <p:txBody>
          <a:bodyPr anchor="b">
            <a:normAutofit/>
          </a:bodyPr>
          <a:lstStyle>
            <a:lvl1pPr algn="l">
              <a:defRPr sz="3600"/>
            </a:lvl1pPr>
          </a:lstStyle>
          <a:p>
            <a:r>
              <a:rPr lang="en-GB"/>
              <a:t>Click to edit Master title style</a:t>
            </a:r>
            <a:endParaRPr lang="en-US"/>
          </a:p>
        </p:txBody>
      </p:sp>
      <p:sp>
        <p:nvSpPr>
          <p:cNvPr id="3" name="Subtitle 2">
            <a:extLst>
              <a:ext uri="{FF2B5EF4-FFF2-40B4-BE49-F238E27FC236}">
                <a16:creationId xmlns:a16="http://schemas.microsoft.com/office/drawing/2014/main" id="{B2FAE8E2-A10D-3E6C-8BB7-F389B8047EE8}"/>
              </a:ext>
            </a:extLst>
          </p:cNvPr>
          <p:cNvSpPr>
            <a:spLocks noGrp="1"/>
          </p:cNvSpPr>
          <p:nvPr>
            <p:ph type="subTitle" idx="1"/>
          </p:nvPr>
        </p:nvSpPr>
        <p:spPr>
          <a:xfrm>
            <a:off x="1524000" y="27384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7503391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Section Slide 1">
  <p:cSld name="5_Section Slide 1">
    <p:bg>
      <p:bgPr>
        <a:solidFill>
          <a:schemeClr val="bg1"/>
        </a:solidFill>
        <a:effectLst/>
      </p:bgPr>
    </p:bg>
    <p:spTree>
      <p:nvGrpSpPr>
        <p:cNvPr id="1" name="Shape 94"/>
        <p:cNvGrpSpPr/>
        <p:nvPr/>
      </p:nvGrpSpPr>
      <p:grpSpPr>
        <a:xfrm>
          <a:off x="0" y="0"/>
          <a:ext cx="0" cy="0"/>
          <a:chOff x="0" y="0"/>
          <a:chExt cx="0" cy="0"/>
        </a:xfrm>
      </p:grpSpPr>
      <p:sp>
        <p:nvSpPr>
          <p:cNvPr id="95" name="Google Shape;95;g11fb2f023d2_0_424"/>
          <p:cNvSpPr txBox="1">
            <a:spLocks noGrp="1"/>
          </p:cNvSpPr>
          <p:nvPr>
            <p:ph type="ctrTitle"/>
          </p:nvPr>
        </p:nvSpPr>
        <p:spPr>
          <a:xfrm>
            <a:off x="384937" y="1844896"/>
            <a:ext cx="11397600" cy="1470000"/>
          </a:xfrm>
          <a:prstGeom prst="rect">
            <a:avLst/>
          </a:prstGeom>
          <a:noFill/>
          <a:ln>
            <a:noFill/>
          </a:ln>
        </p:spPr>
        <p:txBody>
          <a:bodyPr spcFirstLastPara="1" wrap="square" lIns="0" tIns="0" rIns="0" bIns="0" anchor="b" anchorCtr="0">
            <a:noAutofit/>
          </a:bodyPr>
          <a:lstStyle>
            <a:lvl1pPr lvl="0" algn="ctr" rtl="0">
              <a:lnSpc>
                <a:spcPct val="83333"/>
              </a:lnSpc>
              <a:spcBef>
                <a:spcPts val="0"/>
              </a:spcBef>
              <a:spcAft>
                <a:spcPts val="0"/>
              </a:spcAft>
              <a:buClr>
                <a:srgbClr val="003466"/>
              </a:buClr>
              <a:buSzPts val="2700"/>
              <a:buFont typeface="Arial"/>
              <a:buChar char="●"/>
              <a:defRPr sz="3600" b="1" cap="none">
                <a:solidFill>
                  <a:srgbClr val="00346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11fb2f023d2_0_424"/>
          <p:cNvSpPr txBox="1">
            <a:spLocks noGrp="1"/>
          </p:cNvSpPr>
          <p:nvPr>
            <p:ph type="subTitle" idx="1"/>
          </p:nvPr>
        </p:nvSpPr>
        <p:spPr>
          <a:xfrm>
            <a:off x="384937" y="3461119"/>
            <a:ext cx="11397600" cy="2286400"/>
          </a:xfrm>
          <a:prstGeom prst="rect">
            <a:avLst/>
          </a:prstGeom>
          <a:noFill/>
          <a:ln>
            <a:noFill/>
          </a:ln>
        </p:spPr>
        <p:txBody>
          <a:bodyPr spcFirstLastPara="1" wrap="square" lIns="0" tIns="0" rIns="0" bIns="0" anchor="t" anchorCtr="0">
            <a:noAutofit/>
          </a:bodyPr>
          <a:lstStyle>
            <a:lvl1pPr lvl="0" algn="ctr" rtl="0">
              <a:lnSpc>
                <a:spcPct val="90000"/>
              </a:lnSpc>
              <a:spcBef>
                <a:spcPts val="600"/>
              </a:spcBef>
              <a:spcAft>
                <a:spcPts val="0"/>
              </a:spcAft>
              <a:buSzPts val="1500"/>
              <a:buNone/>
              <a:defRPr sz="2000">
                <a:solidFill>
                  <a:srgbClr val="565762"/>
                </a:solidFill>
              </a:defRPr>
            </a:lvl1pPr>
            <a:lvl2pPr lvl="1" algn="ctr" rtl="0">
              <a:lnSpc>
                <a:spcPct val="90000"/>
              </a:lnSpc>
              <a:spcBef>
                <a:spcPts val="1200"/>
              </a:spcBef>
              <a:spcAft>
                <a:spcPts val="0"/>
              </a:spcAft>
              <a:buSzPts val="1500"/>
              <a:buNone/>
              <a:defRPr>
                <a:solidFill>
                  <a:srgbClr val="929293"/>
                </a:solidFill>
              </a:defRPr>
            </a:lvl2pPr>
            <a:lvl3pPr lvl="2" algn="ctr" rtl="0">
              <a:lnSpc>
                <a:spcPct val="90000"/>
              </a:lnSpc>
              <a:spcBef>
                <a:spcPts val="1200"/>
              </a:spcBef>
              <a:spcAft>
                <a:spcPts val="0"/>
              </a:spcAft>
              <a:buSzPts val="1500"/>
              <a:buNone/>
              <a:defRPr>
                <a:solidFill>
                  <a:srgbClr val="929293"/>
                </a:solidFill>
              </a:defRPr>
            </a:lvl3pPr>
            <a:lvl4pPr lvl="3" algn="ctr" rtl="0">
              <a:lnSpc>
                <a:spcPct val="90000"/>
              </a:lnSpc>
              <a:spcBef>
                <a:spcPts val="1200"/>
              </a:spcBef>
              <a:spcAft>
                <a:spcPts val="0"/>
              </a:spcAft>
              <a:buSzPts val="1500"/>
              <a:buNone/>
              <a:defRPr>
                <a:solidFill>
                  <a:srgbClr val="929293"/>
                </a:solidFill>
              </a:defRPr>
            </a:lvl4pPr>
            <a:lvl5pPr lvl="4" algn="ctr" rtl="0">
              <a:lnSpc>
                <a:spcPct val="90000"/>
              </a:lnSpc>
              <a:spcBef>
                <a:spcPts val="1200"/>
              </a:spcBef>
              <a:spcAft>
                <a:spcPts val="0"/>
              </a:spcAft>
              <a:buSzPts val="1500"/>
              <a:buNone/>
              <a:defRPr>
                <a:solidFill>
                  <a:srgbClr val="929293"/>
                </a:solidFill>
              </a:defRPr>
            </a:lvl5pPr>
            <a:lvl6pPr lvl="5" algn="ctr" rtl="0">
              <a:spcBef>
                <a:spcPts val="1200"/>
              </a:spcBef>
              <a:spcAft>
                <a:spcPts val="0"/>
              </a:spcAft>
              <a:buClr>
                <a:srgbClr val="929293"/>
              </a:buClr>
              <a:buSzPts val="1125"/>
              <a:buNone/>
              <a:defRPr>
                <a:solidFill>
                  <a:srgbClr val="929293"/>
                </a:solidFill>
              </a:defRPr>
            </a:lvl6pPr>
            <a:lvl7pPr lvl="6" algn="ctr" rtl="0">
              <a:spcBef>
                <a:spcPts val="300"/>
              </a:spcBef>
              <a:spcAft>
                <a:spcPts val="0"/>
              </a:spcAft>
              <a:buClr>
                <a:srgbClr val="929293"/>
              </a:buClr>
              <a:buSzPts val="1125"/>
              <a:buNone/>
              <a:defRPr>
                <a:solidFill>
                  <a:srgbClr val="929293"/>
                </a:solidFill>
              </a:defRPr>
            </a:lvl7pPr>
            <a:lvl8pPr lvl="7" algn="ctr" rtl="0">
              <a:spcBef>
                <a:spcPts val="300"/>
              </a:spcBef>
              <a:spcAft>
                <a:spcPts val="0"/>
              </a:spcAft>
              <a:buClr>
                <a:srgbClr val="929293"/>
              </a:buClr>
              <a:buSzPts val="1125"/>
              <a:buNone/>
              <a:defRPr>
                <a:solidFill>
                  <a:srgbClr val="929293"/>
                </a:solidFill>
              </a:defRPr>
            </a:lvl8pPr>
            <a:lvl9pPr lvl="8" algn="ctr" rtl="0">
              <a:spcBef>
                <a:spcPts val="300"/>
              </a:spcBef>
              <a:spcAft>
                <a:spcPts val="0"/>
              </a:spcAft>
              <a:buClr>
                <a:srgbClr val="929293"/>
              </a:buClr>
              <a:buSzPts val="1125"/>
              <a:buNone/>
              <a:defRPr>
                <a:solidFill>
                  <a:srgbClr val="929293"/>
                </a:solidFill>
              </a:defRPr>
            </a:lvl9pPr>
          </a:lstStyle>
          <a:p>
            <a:endParaRPr/>
          </a:p>
        </p:txBody>
      </p:sp>
      <p:sp>
        <p:nvSpPr>
          <p:cNvPr id="2" name="Rectangle 1">
            <a:extLst>
              <a:ext uri="{FF2B5EF4-FFF2-40B4-BE49-F238E27FC236}">
                <a16:creationId xmlns:a16="http://schemas.microsoft.com/office/drawing/2014/main" id="{D9E44F32-46C3-2817-4CDB-170489308FD6}"/>
              </a:ext>
            </a:extLst>
          </p:cNvPr>
          <p:cNvSpPr/>
          <p:nvPr userDrawn="1"/>
        </p:nvSpPr>
        <p:spPr>
          <a:xfrm>
            <a:off x="384936" y="497152"/>
            <a:ext cx="3814202" cy="6133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1505348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 White+Seal">
  <p:cSld name="5_Title Slide - White+Seal">
    <p:bg>
      <p:bgPr>
        <a:solidFill>
          <a:srgbClr val="5492CD"/>
        </a:solidFill>
        <a:effectLst/>
      </p:bgPr>
    </p:bg>
    <p:spTree>
      <p:nvGrpSpPr>
        <p:cNvPr id="1" name="Shape 57"/>
        <p:cNvGrpSpPr/>
        <p:nvPr/>
      </p:nvGrpSpPr>
      <p:grpSpPr>
        <a:xfrm>
          <a:off x="0" y="0"/>
          <a:ext cx="0" cy="0"/>
          <a:chOff x="0" y="0"/>
          <a:chExt cx="0" cy="0"/>
        </a:xfrm>
      </p:grpSpPr>
      <p:sp>
        <p:nvSpPr>
          <p:cNvPr id="58" name="Google Shape;58;p14"/>
          <p:cNvSpPr>
            <a:spLocks noGrp="1"/>
          </p:cNvSpPr>
          <p:nvPr>
            <p:ph type="pic" idx="2"/>
          </p:nvPr>
        </p:nvSpPr>
        <p:spPr>
          <a:xfrm>
            <a:off x="0" y="0"/>
            <a:ext cx="12192000" cy="6858000"/>
          </a:xfrm>
          <a:prstGeom prst="rect">
            <a:avLst/>
          </a:prstGeom>
          <a:noFill/>
          <a:ln>
            <a:noFill/>
          </a:ln>
        </p:spPr>
        <p:txBody>
          <a:bodyPr/>
          <a:lstStyle/>
          <a:p>
            <a:endParaRPr lang="nl-NL"/>
          </a:p>
        </p:txBody>
      </p:sp>
      <p:sp>
        <p:nvSpPr>
          <p:cNvPr id="59" name="Google Shape;59;p14"/>
          <p:cNvSpPr txBox="1">
            <a:spLocks noGrp="1"/>
          </p:cNvSpPr>
          <p:nvPr>
            <p:ph type="ctrTitle"/>
          </p:nvPr>
        </p:nvSpPr>
        <p:spPr>
          <a:xfrm>
            <a:off x="384936" y="1844897"/>
            <a:ext cx="11397616" cy="1470025"/>
          </a:xfrm>
          <a:prstGeom prst="rect">
            <a:avLst/>
          </a:prstGeom>
          <a:noFill/>
          <a:ln>
            <a:noFill/>
          </a:ln>
        </p:spPr>
        <p:txBody>
          <a:bodyPr spcFirstLastPara="1" wrap="square" lIns="0" tIns="0" rIns="0" bIns="0" anchor="b" anchorCtr="0">
            <a:noAutofit/>
          </a:bodyPr>
          <a:lstStyle>
            <a:lvl1pPr lvl="0" algn="l">
              <a:lnSpc>
                <a:spcPct val="83333"/>
              </a:lnSpc>
              <a:spcBef>
                <a:spcPts val="0"/>
              </a:spcBef>
              <a:spcAft>
                <a:spcPts val="0"/>
              </a:spcAft>
              <a:buClr>
                <a:srgbClr val="FFFFFF"/>
              </a:buClr>
              <a:buSzPts val="2700"/>
              <a:buFont typeface="Arial"/>
              <a:buNone/>
              <a:defRPr sz="36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384936" y="3461119"/>
            <a:ext cx="11397616" cy="2286539"/>
          </a:xfrm>
          <a:prstGeom prst="rect">
            <a:avLst/>
          </a:prstGeom>
          <a:noFill/>
          <a:ln>
            <a:noFill/>
          </a:ln>
        </p:spPr>
        <p:txBody>
          <a:bodyPr spcFirstLastPara="1" wrap="square" lIns="0" tIns="0" rIns="0" bIns="0" anchor="t" anchorCtr="0">
            <a:noAutofit/>
          </a:bodyPr>
          <a:lstStyle>
            <a:lvl1pPr lvl="0" algn="l">
              <a:lnSpc>
                <a:spcPct val="90000"/>
              </a:lnSpc>
              <a:spcBef>
                <a:spcPts val="600"/>
              </a:spcBef>
              <a:spcAft>
                <a:spcPts val="0"/>
              </a:spcAft>
              <a:buSzPts val="1500"/>
              <a:buNone/>
              <a:defRPr sz="2000">
                <a:solidFill>
                  <a:srgbClr val="FFFFFF"/>
                </a:solidFill>
              </a:defRPr>
            </a:lvl1pPr>
            <a:lvl2pPr lvl="1" algn="ctr">
              <a:lnSpc>
                <a:spcPct val="90000"/>
              </a:lnSpc>
              <a:spcBef>
                <a:spcPts val="1200"/>
              </a:spcBef>
              <a:spcAft>
                <a:spcPts val="0"/>
              </a:spcAft>
              <a:buSzPts val="1500"/>
              <a:buNone/>
              <a:defRPr>
                <a:solidFill>
                  <a:srgbClr val="929293"/>
                </a:solidFill>
              </a:defRPr>
            </a:lvl2pPr>
            <a:lvl3pPr lvl="2" algn="ctr">
              <a:lnSpc>
                <a:spcPct val="90000"/>
              </a:lnSpc>
              <a:spcBef>
                <a:spcPts val="1200"/>
              </a:spcBef>
              <a:spcAft>
                <a:spcPts val="0"/>
              </a:spcAft>
              <a:buSzPts val="1500"/>
              <a:buNone/>
              <a:defRPr>
                <a:solidFill>
                  <a:srgbClr val="929293"/>
                </a:solidFill>
              </a:defRPr>
            </a:lvl3pPr>
            <a:lvl4pPr lvl="3" algn="ctr">
              <a:lnSpc>
                <a:spcPct val="90000"/>
              </a:lnSpc>
              <a:spcBef>
                <a:spcPts val="1200"/>
              </a:spcBef>
              <a:spcAft>
                <a:spcPts val="0"/>
              </a:spcAft>
              <a:buSzPts val="1500"/>
              <a:buNone/>
              <a:defRPr>
                <a:solidFill>
                  <a:srgbClr val="929293"/>
                </a:solidFill>
              </a:defRPr>
            </a:lvl4pPr>
            <a:lvl5pPr lvl="4" algn="ctr">
              <a:lnSpc>
                <a:spcPct val="90000"/>
              </a:lnSpc>
              <a:spcBef>
                <a:spcPts val="1200"/>
              </a:spcBef>
              <a:spcAft>
                <a:spcPts val="0"/>
              </a:spcAft>
              <a:buSzPts val="1500"/>
              <a:buNone/>
              <a:defRPr>
                <a:solidFill>
                  <a:srgbClr val="929293"/>
                </a:solidFill>
              </a:defRPr>
            </a:lvl5pPr>
            <a:lvl6pPr lvl="5" algn="ctr">
              <a:spcBef>
                <a:spcPts val="1200"/>
              </a:spcBef>
              <a:spcAft>
                <a:spcPts val="0"/>
              </a:spcAft>
              <a:buClr>
                <a:srgbClr val="929293"/>
              </a:buClr>
              <a:buSzPts val="1125"/>
              <a:buNone/>
              <a:defRPr>
                <a:solidFill>
                  <a:srgbClr val="929293"/>
                </a:solidFill>
              </a:defRPr>
            </a:lvl6pPr>
            <a:lvl7pPr lvl="6" algn="ctr">
              <a:spcBef>
                <a:spcPts val="300"/>
              </a:spcBef>
              <a:spcAft>
                <a:spcPts val="0"/>
              </a:spcAft>
              <a:buClr>
                <a:srgbClr val="929293"/>
              </a:buClr>
              <a:buSzPts val="1125"/>
              <a:buNone/>
              <a:defRPr>
                <a:solidFill>
                  <a:srgbClr val="929293"/>
                </a:solidFill>
              </a:defRPr>
            </a:lvl7pPr>
            <a:lvl8pPr lvl="7" algn="ctr">
              <a:spcBef>
                <a:spcPts val="300"/>
              </a:spcBef>
              <a:spcAft>
                <a:spcPts val="0"/>
              </a:spcAft>
              <a:buClr>
                <a:srgbClr val="929293"/>
              </a:buClr>
              <a:buSzPts val="1125"/>
              <a:buNone/>
              <a:defRPr>
                <a:solidFill>
                  <a:srgbClr val="929293"/>
                </a:solidFill>
              </a:defRPr>
            </a:lvl8pPr>
            <a:lvl9pPr lvl="8" algn="ctr">
              <a:spcBef>
                <a:spcPts val="300"/>
              </a:spcBef>
              <a:spcAft>
                <a:spcPts val="0"/>
              </a:spcAft>
              <a:buClr>
                <a:srgbClr val="929293"/>
              </a:buClr>
              <a:buSzPts val="1125"/>
              <a:buNone/>
              <a:defRPr>
                <a:solidFill>
                  <a:srgbClr val="929293"/>
                </a:solidFill>
              </a:defRPr>
            </a:lvl9pPr>
          </a:lstStyle>
          <a:p>
            <a:endParaRPr/>
          </a:p>
        </p:txBody>
      </p:sp>
    </p:spTree>
    <p:extLst>
      <p:ext uri="{BB962C8B-B14F-4D97-AF65-F5344CB8AC3E}">
        <p14:creationId xmlns:p14="http://schemas.microsoft.com/office/powerpoint/2010/main" val="352468698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D50062BC-8265-5E25-7007-8E11EAC5D9D7}"/>
              </a:ext>
            </a:extLst>
          </p:cNvPr>
          <p:cNvSpPr>
            <a:spLocks noGrp="1"/>
          </p:cNvSpPr>
          <p:nvPr>
            <p:ph type="body" sz="quarter" idx="11"/>
          </p:nvPr>
        </p:nvSpPr>
        <p:spPr>
          <a:xfrm>
            <a:off x="372164" y="151272"/>
            <a:ext cx="7128387" cy="457200"/>
          </a:xfrm>
          <a:prstGeom prst="rect">
            <a:avLst/>
          </a:prstGeom>
        </p:spPr>
        <p:txBody>
          <a:bodyPr/>
          <a:lstStyle>
            <a:lvl1pPr>
              <a:defRPr lang="en-GB" sz="2400" b="1" i="0" u="none" strike="noStrike" smtClean="0">
                <a:solidFill>
                  <a:srgbClr val="003466"/>
                </a:solidFill>
                <a:effectLst/>
                <a:latin typeface="Arial" panose="020B0604020202020204" pitchFamily="34" charset="0"/>
              </a:defRPr>
            </a:lvl1pPr>
            <a:lvl2pPr>
              <a:defRPr lang="en-GB" smtClean="0"/>
            </a:lvl2pPr>
            <a:lvl3pPr>
              <a:defRPr lang="en-GB" smtClean="0"/>
            </a:lvl3pPr>
            <a:lvl4pPr>
              <a:defRPr lang="en-GB" smtClean="0"/>
            </a:lvl4pPr>
            <a:lvl5pPr>
              <a:defRPr lang="en-NL"/>
            </a:lvl5pPr>
          </a:lstStyle>
          <a:p>
            <a:pPr marL="0" lvl="0" indent="0">
              <a:buNone/>
            </a:pPr>
            <a:r>
              <a:rPr lang="en-GB"/>
              <a:t>Click to edit Master text styles</a:t>
            </a:r>
            <a:endParaRPr lang="en-NL"/>
          </a:p>
        </p:txBody>
      </p:sp>
    </p:spTree>
    <p:extLst>
      <p:ext uri="{BB962C8B-B14F-4D97-AF65-F5344CB8AC3E}">
        <p14:creationId xmlns:p14="http://schemas.microsoft.com/office/powerpoint/2010/main" val="1767762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3DC5B1-2764-1399-C40D-1B398DBB3F3B}"/>
              </a:ext>
            </a:extLst>
          </p:cNvPr>
          <p:cNvSpPr txBox="1"/>
          <p:nvPr userDrawn="1"/>
        </p:nvSpPr>
        <p:spPr>
          <a:xfrm>
            <a:off x="8633012" y="363071"/>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D2E52764-AC00-0D6B-983A-DDCF47AC8FF2}"/>
              </a:ext>
            </a:extLst>
          </p:cNvPr>
          <p:cNvGrpSpPr/>
          <p:nvPr userDrawn="1"/>
        </p:nvGrpSpPr>
        <p:grpSpPr>
          <a:xfrm>
            <a:off x="0" y="0"/>
            <a:ext cx="1489577" cy="6901631"/>
            <a:chOff x="0" y="0"/>
            <a:chExt cx="1489577" cy="6901631"/>
          </a:xfrm>
        </p:grpSpPr>
        <p:sp>
          <p:nvSpPr>
            <p:cNvPr id="4" name="Rectangle 3">
              <a:extLst>
                <a:ext uri="{FF2B5EF4-FFF2-40B4-BE49-F238E27FC236}">
                  <a16:creationId xmlns:a16="http://schemas.microsoft.com/office/drawing/2014/main" id="{55A658E6-A3E6-8D54-31E9-7FDA1D17CA71}"/>
                </a:ext>
              </a:extLst>
            </p:cNvPr>
            <p:cNvSpPr/>
            <p:nvPr/>
          </p:nvSpPr>
          <p:spPr>
            <a:xfrm>
              <a:off x="0" y="0"/>
              <a:ext cx="1489577" cy="6858000"/>
            </a:xfrm>
            <a:prstGeom prst="rect">
              <a:avLst/>
            </a:prstGeom>
            <a:solidFill>
              <a:srgbClr val="5492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1938E1E-F945-9ECD-75E5-13343C95CE99}"/>
                </a:ext>
              </a:extLst>
            </p:cNvPr>
            <p:cNvSpPr/>
            <p:nvPr/>
          </p:nvSpPr>
          <p:spPr>
            <a:xfrm>
              <a:off x="0" y="5165735"/>
              <a:ext cx="1194422" cy="1689915"/>
            </a:xfrm>
            <a:custGeom>
              <a:avLst/>
              <a:gdLst/>
              <a:ahLst/>
              <a:cxnLst/>
              <a:rect l="l" t="t" r="r" b="b"/>
              <a:pathLst>
                <a:path w="2515434" h="3522506">
                  <a:moveTo>
                    <a:pt x="0" y="0"/>
                  </a:moveTo>
                  <a:lnTo>
                    <a:pt x="2515434" y="0"/>
                  </a:lnTo>
                  <a:lnTo>
                    <a:pt x="2515434" y="764178"/>
                  </a:lnTo>
                  <a:lnTo>
                    <a:pt x="1254772" y="3522506"/>
                  </a:lnTo>
                  <a:lnTo>
                    <a:pt x="239407" y="3522506"/>
                  </a:lnTo>
                  <a:lnTo>
                    <a:pt x="1559382" y="649023"/>
                  </a:lnTo>
                  <a:lnTo>
                    <a:pt x="0" y="649023"/>
                  </a:ln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15569D1-FA8C-7050-5068-036DC08F41A4}"/>
                </a:ext>
              </a:extLst>
            </p:cNvPr>
            <p:cNvSpPr txBox="1"/>
            <p:nvPr/>
          </p:nvSpPr>
          <p:spPr>
            <a:xfrm rot="16200000">
              <a:off x="-1306928" y="4123281"/>
              <a:ext cx="5279701" cy="276999"/>
            </a:xfrm>
            <a:prstGeom prst="rect">
              <a:avLst/>
            </a:prstGeom>
            <a:noFill/>
          </p:spPr>
          <p:txBody>
            <a:bodyPr wrap="square" rtlCol="0">
              <a:spAutoFit/>
            </a:bodyPr>
            <a:lstStyle/>
            <a:p>
              <a:r>
                <a:rPr lang="en-US" sz="1200" spc="300">
                  <a:solidFill>
                    <a:schemeClr val="tx1"/>
                  </a:solidFill>
                </a:rPr>
                <a:t>SEVENTH ASSESSMENT CYCLE </a:t>
              </a:r>
            </a:p>
          </p:txBody>
        </p:sp>
        <p:pic>
          <p:nvPicPr>
            <p:cNvPr id="7" name="Picture 6" descr="A black and white logo&#10;&#10;Description automatically generated">
              <a:extLst>
                <a:ext uri="{FF2B5EF4-FFF2-40B4-BE49-F238E27FC236}">
                  <a16:creationId xmlns:a16="http://schemas.microsoft.com/office/drawing/2014/main" id="{BE8A58D9-426E-5871-AA6A-24EB117A544F}"/>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5882" y="268941"/>
              <a:ext cx="1314362" cy="647469"/>
            </a:xfrm>
            <a:prstGeom prst="rect">
              <a:avLst/>
            </a:prstGeom>
          </p:spPr>
        </p:pic>
      </p:grpSp>
      <p:sp>
        <p:nvSpPr>
          <p:cNvPr id="9" name="Content Placeholder 8">
            <a:extLst>
              <a:ext uri="{FF2B5EF4-FFF2-40B4-BE49-F238E27FC236}">
                <a16:creationId xmlns:a16="http://schemas.microsoft.com/office/drawing/2014/main" id="{32643749-3660-E982-F29C-2B52D8B11207}"/>
              </a:ext>
            </a:extLst>
          </p:cNvPr>
          <p:cNvSpPr>
            <a:spLocks noGrp="1"/>
          </p:cNvSpPr>
          <p:nvPr>
            <p:ph sz="quarter" idx="10"/>
          </p:nvPr>
        </p:nvSpPr>
        <p:spPr>
          <a:xfrm>
            <a:off x="1932228" y="1192192"/>
            <a:ext cx="9573008" cy="5466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9FF22EB2-1122-B9C0-AF22-04E55ACE96A3}"/>
              </a:ext>
            </a:extLst>
          </p:cNvPr>
          <p:cNvSpPr>
            <a:spLocks noGrp="1"/>
          </p:cNvSpPr>
          <p:nvPr>
            <p:ph type="title"/>
          </p:nvPr>
        </p:nvSpPr>
        <p:spPr>
          <a:xfrm>
            <a:off x="1932228" y="268941"/>
            <a:ext cx="6727739" cy="423271"/>
          </a:xfrm>
        </p:spPr>
        <p:txBody>
          <a:bodyPr anchor="b">
            <a:normAutofit/>
          </a:bodyPr>
          <a:lstStyle>
            <a:lvl1pPr>
              <a:defRPr sz="2400" b="1" i="0">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85292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F0FF55-B5B3-4559-837A-B261EBB3D7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214F49B-75CC-440C-9952-F47AEBB80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242F8CA-B12F-419D-AD01-4E33D0481C5C}"/>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5" name="Espace réservé du pied de page 4">
            <a:extLst>
              <a:ext uri="{FF2B5EF4-FFF2-40B4-BE49-F238E27FC236}">
                <a16:creationId xmlns:a16="http://schemas.microsoft.com/office/drawing/2014/main" id="{A55B99EA-173B-4015-834C-D22A1D2F81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0DF2B7-7330-404F-9F80-1DCB5FCBC05E}"/>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3601057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523BE1-82E4-487D-BF4E-826A0309D1B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30397D8-ECBB-45E3-8A92-9E2D2ABBC24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DB5BA0-4F31-40B1-A9A8-D9296A805D50}"/>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5" name="Espace réservé du pied de page 4">
            <a:extLst>
              <a:ext uri="{FF2B5EF4-FFF2-40B4-BE49-F238E27FC236}">
                <a16:creationId xmlns:a16="http://schemas.microsoft.com/office/drawing/2014/main" id="{B478ADBD-47FF-46C3-B094-5E83B852F0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B690EA-F71F-4F46-A496-C489EB2F68CC}"/>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326463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76145C-2820-499D-BBBC-47CA793240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DA04DA4-6CC0-441F-B6D3-50603ECCBB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823B6E0-BC34-43CF-8E24-463FB01A9931}"/>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5" name="Espace réservé du pied de page 4">
            <a:extLst>
              <a:ext uri="{FF2B5EF4-FFF2-40B4-BE49-F238E27FC236}">
                <a16:creationId xmlns:a16="http://schemas.microsoft.com/office/drawing/2014/main" id="{5DAA813B-A666-4D2A-8EF1-B31E39255A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9AB251-6849-4D55-9D30-00BD89F25B44}"/>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3073320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3872B-9364-4536-826D-333658B68A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8D9AF66-F5F4-4560-9811-484F07C0CE9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AA487D8-246C-4CE5-B3E8-1E24CF94CF4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E7CEFC-A057-47A3-97F5-66CF28F60A02}"/>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6" name="Espace réservé du pied de page 5">
            <a:extLst>
              <a:ext uri="{FF2B5EF4-FFF2-40B4-BE49-F238E27FC236}">
                <a16:creationId xmlns:a16="http://schemas.microsoft.com/office/drawing/2014/main" id="{7CE8AE28-72B8-49D0-AF97-C017FE20133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BC0882-E320-4DCF-BA5E-5B20AA2E7EF1}"/>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2972602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AF2CD-9E1D-4B41-BD9B-0809F38A334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3072E2E-207C-4A7E-B2C1-6F56F9F51B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A70ED85-9D14-46A2-A4C2-17F46C856DC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67DC56-4F49-49D0-B8E3-2915490F7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5111795-D46B-417A-8FEB-970E6B51E0A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B76C23C-FF0A-4E31-ACA4-6CEEBC3CE320}"/>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8" name="Espace réservé du pied de page 7">
            <a:extLst>
              <a:ext uri="{FF2B5EF4-FFF2-40B4-BE49-F238E27FC236}">
                <a16:creationId xmlns:a16="http://schemas.microsoft.com/office/drawing/2014/main" id="{16BD20E3-BF14-4662-BE9D-78932CA6A37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F6DBF80-D18B-4D7E-80D9-79ADF7348E41}"/>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1475570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22CDA5-1F58-4A06-925B-5408D02BB42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0C88BD-BA9F-4335-914D-6573909F314C}"/>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4" name="Espace réservé du pied de page 3">
            <a:extLst>
              <a:ext uri="{FF2B5EF4-FFF2-40B4-BE49-F238E27FC236}">
                <a16:creationId xmlns:a16="http://schemas.microsoft.com/office/drawing/2014/main" id="{1B7C1032-6F9B-4054-989C-823250F8F77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8A1C399-B65D-43E6-A731-19E3F1CA7BB8}"/>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516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7B378-A407-6964-E42C-8164AA0F8803}"/>
              </a:ext>
            </a:extLst>
          </p:cNvPr>
          <p:cNvSpPr>
            <a:spLocks noGrp="1"/>
          </p:cNvSpPr>
          <p:nvPr>
            <p:ph type="title"/>
          </p:nvPr>
        </p:nvSpPr>
        <p:spPr>
          <a:xfrm>
            <a:off x="838200" y="757917"/>
            <a:ext cx="10515600" cy="1325563"/>
          </a:xfrm>
        </p:spPr>
        <p:txBody>
          <a:bodyPr>
            <a:normAutofit/>
          </a:bodyPr>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03448-1E55-9523-5EFB-1C37AF3649DF}"/>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lstStyle>
            <a:lvl1pPr>
              <a:defRPr sz="2400"/>
            </a:lvl1pPr>
            <a:lvl2pPr>
              <a:defRPr sz="1800"/>
            </a:lvl2pPr>
            <a:lvl3pPr>
              <a:defRPr sz="1600"/>
            </a:lvl3pPr>
            <a:lvl4pPr>
              <a:defRPr sz="14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80714A-461B-E456-F7B8-1936FAE2674F}"/>
              </a:ext>
            </a:extLst>
          </p:cNvPr>
          <p:cNvSpPr>
            <a:spLocks noGrp="1"/>
          </p:cNvSpPr>
          <p:nvPr>
            <p:ph type="dt" sz="half" idx="10"/>
          </p:nvPr>
        </p:nvSpPr>
        <p:spPr>
          <a:xfrm>
            <a:off x="838200" y="6356350"/>
            <a:ext cx="2743200" cy="365125"/>
          </a:xfrm>
          <a:prstGeom prst="rect">
            <a:avLst/>
          </a:prstGeom>
        </p:spPr>
        <p:txBody>
          <a:bodyPr/>
          <a:lstStyle/>
          <a:p>
            <a:fld id="{37AD42D8-40AF-6B4D-B02F-A37C01537F06}" type="datetimeFigureOut">
              <a:rPr lang="en-US" smtClean="0"/>
              <a:t>6/16/2025</a:t>
            </a:fld>
            <a:endParaRPr lang="en-US"/>
          </a:p>
        </p:txBody>
      </p:sp>
      <p:sp>
        <p:nvSpPr>
          <p:cNvPr id="5" name="Footer Placeholder 4">
            <a:extLst>
              <a:ext uri="{FF2B5EF4-FFF2-40B4-BE49-F238E27FC236}">
                <a16:creationId xmlns:a16="http://schemas.microsoft.com/office/drawing/2014/main" id="{AA4EAE17-81C4-6A81-923C-30E9A6012F41}"/>
              </a:ext>
            </a:extLst>
          </p:cNvPr>
          <p:cNvSpPr>
            <a:spLocks noGrp="1"/>
          </p:cNvSpPr>
          <p:nvPr>
            <p:ph type="ftr" sz="quarter" idx="11"/>
          </p:nvPr>
        </p:nvSpPr>
        <p:spPr>
          <a:xfrm>
            <a:off x="4038600" y="6356350"/>
            <a:ext cx="4114800" cy="365125"/>
          </a:xfrm>
          <a:prstGeom prst="rect">
            <a:avLst/>
          </a:prstGeom>
        </p:spPr>
        <p:txBody>
          <a:bodyPr/>
          <a:lstStyle/>
          <a:p>
            <a:r>
              <a:rPr lang="en-US"/>
              <a:t>IPCC Working Group II</a:t>
            </a:r>
          </a:p>
        </p:txBody>
      </p:sp>
      <p:sp>
        <p:nvSpPr>
          <p:cNvPr id="6" name="Slide Number Placeholder 5">
            <a:extLst>
              <a:ext uri="{FF2B5EF4-FFF2-40B4-BE49-F238E27FC236}">
                <a16:creationId xmlns:a16="http://schemas.microsoft.com/office/drawing/2014/main" id="{C4BD0404-2C5D-5FC8-1491-53535BF49537}"/>
              </a:ext>
            </a:extLst>
          </p:cNvPr>
          <p:cNvSpPr>
            <a:spLocks noGrp="1"/>
          </p:cNvSpPr>
          <p:nvPr>
            <p:ph type="sldNum" sz="quarter" idx="12"/>
          </p:nvPr>
        </p:nvSpPr>
        <p:spPr>
          <a:xfrm>
            <a:off x="8610600" y="6356350"/>
            <a:ext cx="2743200" cy="365125"/>
          </a:xfrm>
          <a:prstGeom prst="rect">
            <a:avLst/>
          </a:prstGeom>
        </p:spPr>
        <p:txBody>
          <a:bodyPr/>
          <a:lstStyle/>
          <a:p>
            <a:fld id="{1F164D77-ACF4-1045-9173-28D3F30E7A63}" type="slidenum">
              <a:rPr lang="en-US" smtClean="0"/>
              <a:t>‹N°›</a:t>
            </a:fld>
            <a:endParaRPr lang="en-US"/>
          </a:p>
        </p:txBody>
      </p:sp>
    </p:spTree>
    <p:extLst>
      <p:ext uri="{BB962C8B-B14F-4D97-AF65-F5344CB8AC3E}">
        <p14:creationId xmlns:p14="http://schemas.microsoft.com/office/powerpoint/2010/main" val="3414565039"/>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C01971-C0C5-4420-B645-1BB1A5634FCA}"/>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3" name="Espace réservé du pied de page 2">
            <a:extLst>
              <a:ext uri="{FF2B5EF4-FFF2-40B4-BE49-F238E27FC236}">
                <a16:creationId xmlns:a16="http://schemas.microsoft.com/office/drawing/2014/main" id="{043AA64D-24EA-48BC-AC71-85F3B090DE3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6585BD2-1D0F-42F8-BA48-494C0E393DB5}"/>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3643356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437EB8-ECF7-47CF-A88E-C3E74129B6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0F41081-BC25-4785-8CE8-B5441B5DF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3A6D25A-94A9-45FD-89E6-C427701C2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D64869A-B257-41E0-8124-3A8D7AFB8595}"/>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6" name="Espace réservé du pied de page 5">
            <a:extLst>
              <a:ext uri="{FF2B5EF4-FFF2-40B4-BE49-F238E27FC236}">
                <a16:creationId xmlns:a16="http://schemas.microsoft.com/office/drawing/2014/main" id="{E2745AF8-961F-44A7-9331-5D06CA6197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72EC43-DBCC-4184-82C9-8839E699A4FE}"/>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3131205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967E5-BBB1-434F-8A0D-B00D997DCA4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49460BF-1953-464D-B60F-E063DE3E80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0942200-4C0B-4B16-BFE1-37FACE7EB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02B5A6F-10D0-469F-9D34-E52437761AF2}"/>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6" name="Espace réservé du pied de page 5">
            <a:extLst>
              <a:ext uri="{FF2B5EF4-FFF2-40B4-BE49-F238E27FC236}">
                <a16:creationId xmlns:a16="http://schemas.microsoft.com/office/drawing/2014/main" id="{72230B46-CCC1-44CD-9B85-3D4192FDE5D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C19A3D3-D944-4881-80D2-06B6224BF8B5}"/>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3491455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38644-5D25-4D15-9D7A-A15D18DFCA2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38CC603-3530-412E-9816-C89BD73EFB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B26B24-532C-49E7-9D8A-C24F553E46A9}"/>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5" name="Espace réservé du pied de page 4">
            <a:extLst>
              <a:ext uri="{FF2B5EF4-FFF2-40B4-BE49-F238E27FC236}">
                <a16:creationId xmlns:a16="http://schemas.microsoft.com/office/drawing/2014/main" id="{284C4AF4-1AAB-4376-8B3B-37F01C32E8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72126A-960C-4B3A-9D98-07F14120B3F3}"/>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3128949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DE5F3F9-120E-4F99-9D38-B9C216C0E18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199D14-86D5-4311-86EC-FE151386736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13E83D-6706-4E0F-87DE-955E1D246ECC}"/>
              </a:ext>
            </a:extLst>
          </p:cNvPr>
          <p:cNvSpPr>
            <a:spLocks noGrp="1"/>
          </p:cNvSpPr>
          <p:nvPr>
            <p:ph type="dt" sz="half" idx="10"/>
          </p:nvPr>
        </p:nvSpPr>
        <p:spPr/>
        <p:txBody>
          <a:bodyPr/>
          <a:lstStyle/>
          <a:p>
            <a:fld id="{239EF1DD-69A3-4AE2-A1CA-ECEF79E4E666}" type="datetimeFigureOut">
              <a:rPr lang="fr-FR" smtClean="0"/>
              <a:t>16/06/2025</a:t>
            </a:fld>
            <a:endParaRPr lang="fr-FR"/>
          </a:p>
        </p:txBody>
      </p:sp>
      <p:sp>
        <p:nvSpPr>
          <p:cNvPr id="5" name="Espace réservé du pied de page 4">
            <a:extLst>
              <a:ext uri="{FF2B5EF4-FFF2-40B4-BE49-F238E27FC236}">
                <a16:creationId xmlns:a16="http://schemas.microsoft.com/office/drawing/2014/main" id="{A982545C-2240-48A0-AF29-CC300762F8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C26597-F652-4C60-88B9-7FC04488D654}"/>
              </a:ext>
            </a:extLst>
          </p:cNvPr>
          <p:cNvSpPr>
            <a:spLocks noGrp="1"/>
          </p:cNvSpPr>
          <p:nvPr>
            <p:ph type="sldNum" sz="quarter" idx="12"/>
          </p:nvPr>
        </p:nvSpPr>
        <p:spPr/>
        <p:txBody>
          <a:bodyPr/>
          <a:lstStyle/>
          <a:p>
            <a:fld id="{FB785151-C86D-4AB7-ADFD-250DC29F1D10}" type="slidenum">
              <a:rPr lang="fr-FR" smtClean="0"/>
              <a:t>‹N°›</a:t>
            </a:fld>
            <a:endParaRPr lang="fr-FR"/>
          </a:p>
        </p:txBody>
      </p:sp>
    </p:spTree>
    <p:extLst>
      <p:ext uri="{BB962C8B-B14F-4D97-AF65-F5344CB8AC3E}">
        <p14:creationId xmlns:p14="http://schemas.microsoft.com/office/powerpoint/2010/main" val="3605860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3DC5B1-2764-1399-C40D-1B398DBB3F3B}"/>
              </a:ext>
            </a:extLst>
          </p:cNvPr>
          <p:cNvSpPr txBox="1"/>
          <p:nvPr userDrawn="1"/>
        </p:nvSpPr>
        <p:spPr>
          <a:xfrm>
            <a:off x="8633012" y="363071"/>
            <a:ext cx="184731" cy="369332"/>
          </a:xfrm>
          <a:prstGeom prst="rect">
            <a:avLst/>
          </a:prstGeom>
          <a:noFill/>
        </p:spPr>
        <p:txBody>
          <a:bodyPr wrap="none" rtlCol="0">
            <a:spAutoFit/>
          </a:bodyPr>
          <a:lstStyle/>
          <a:p>
            <a:endParaRPr lang="en-US"/>
          </a:p>
        </p:txBody>
      </p:sp>
      <p:grpSp>
        <p:nvGrpSpPr>
          <p:cNvPr id="3" name="Group 2">
            <a:extLst>
              <a:ext uri="{FF2B5EF4-FFF2-40B4-BE49-F238E27FC236}">
                <a16:creationId xmlns:a16="http://schemas.microsoft.com/office/drawing/2014/main" id="{D2E52764-AC00-0D6B-983A-DDCF47AC8FF2}"/>
              </a:ext>
            </a:extLst>
          </p:cNvPr>
          <p:cNvGrpSpPr/>
          <p:nvPr userDrawn="1"/>
        </p:nvGrpSpPr>
        <p:grpSpPr>
          <a:xfrm>
            <a:off x="0" y="0"/>
            <a:ext cx="1489577" cy="6901631"/>
            <a:chOff x="0" y="0"/>
            <a:chExt cx="1489577" cy="6901631"/>
          </a:xfrm>
        </p:grpSpPr>
        <p:sp>
          <p:nvSpPr>
            <p:cNvPr id="4" name="Rectangle 3">
              <a:extLst>
                <a:ext uri="{FF2B5EF4-FFF2-40B4-BE49-F238E27FC236}">
                  <a16:creationId xmlns:a16="http://schemas.microsoft.com/office/drawing/2014/main" id="{55A658E6-A3E6-8D54-31E9-7FDA1D17CA71}"/>
                </a:ext>
              </a:extLst>
            </p:cNvPr>
            <p:cNvSpPr/>
            <p:nvPr/>
          </p:nvSpPr>
          <p:spPr>
            <a:xfrm>
              <a:off x="0" y="0"/>
              <a:ext cx="1489577" cy="6858000"/>
            </a:xfrm>
            <a:prstGeom prst="rect">
              <a:avLst/>
            </a:prstGeom>
            <a:solidFill>
              <a:srgbClr val="5492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1938E1E-F945-9ECD-75E5-13343C95CE99}"/>
                </a:ext>
              </a:extLst>
            </p:cNvPr>
            <p:cNvSpPr/>
            <p:nvPr/>
          </p:nvSpPr>
          <p:spPr>
            <a:xfrm>
              <a:off x="0" y="5165735"/>
              <a:ext cx="1194422" cy="1689915"/>
            </a:xfrm>
            <a:custGeom>
              <a:avLst/>
              <a:gdLst/>
              <a:ahLst/>
              <a:cxnLst/>
              <a:rect l="l" t="t" r="r" b="b"/>
              <a:pathLst>
                <a:path w="2515434" h="3522506">
                  <a:moveTo>
                    <a:pt x="0" y="0"/>
                  </a:moveTo>
                  <a:lnTo>
                    <a:pt x="2515434" y="0"/>
                  </a:lnTo>
                  <a:lnTo>
                    <a:pt x="2515434" y="764178"/>
                  </a:lnTo>
                  <a:lnTo>
                    <a:pt x="1254772" y="3522506"/>
                  </a:lnTo>
                  <a:lnTo>
                    <a:pt x="239407" y="3522506"/>
                  </a:lnTo>
                  <a:lnTo>
                    <a:pt x="1559382" y="649023"/>
                  </a:lnTo>
                  <a:lnTo>
                    <a:pt x="0" y="649023"/>
                  </a:ln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815569D1-FA8C-7050-5068-036DC08F41A4}"/>
                </a:ext>
              </a:extLst>
            </p:cNvPr>
            <p:cNvSpPr txBox="1"/>
            <p:nvPr/>
          </p:nvSpPr>
          <p:spPr>
            <a:xfrm rot="16200000">
              <a:off x="-1306928" y="4123281"/>
              <a:ext cx="5279701" cy="276999"/>
            </a:xfrm>
            <a:prstGeom prst="rect">
              <a:avLst/>
            </a:prstGeom>
            <a:noFill/>
          </p:spPr>
          <p:txBody>
            <a:bodyPr wrap="square" rtlCol="0">
              <a:spAutoFit/>
            </a:bodyPr>
            <a:lstStyle/>
            <a:p>
              <a:r>
                <a:rPr lang="en-US" sz="1200" spc="300">
                  <a:solidFill>
                    <a:schemeClr val="tx1"/>
                  </a:solidFill>
                </a:rPr>
                <a:t>SEVENTH ASSESSMENT CYCLE </a:t>
              </a:r>
            </a:p>
          </p:txBody>
        </p:sp>
        <p:pic>
          <p:nvPicPr>
            <p:cNvPr id="7" name="Picture 6" descr="A black and white logo&#10;&#10;Description automatically generated">
              <a:extLst>
                <a:ext uri="{FF2B5EF4-FFF2-40B4-BE49-F238E27FC236}">
                  <a16:creationId xmlns:a16="http://schemas.microsoft.com/office/drawing/2014/main" id="{BE8A58D9-426E-5871-AA6A-24EB117A544F}"/>
                </a:ext>
              </a:extLst>
            </p:cNvPr>
            <p:cNvPicPr/>
            <p:nvPr/>
          </p:nvPicPr>
          <p:blipFill>
            <a:blip r:embed="rId2" cstate="screen">
              <a:extLst>
                <a:ext uri="{28A0092B-C50C-407E-A947-70E740481C1C}">
                  <a14:useLocalDpi xmlns:a14="http://schemas.microsoft.com/office/drawing/2010/main"/>
                </a:ext>
              </a:extLst>
            </a:blip>
            <a:stretch>
              <a:fillRect/>
            </a:stretch>
          </p:blipFill>
          <p:spPr>
            <a:xfrm>
              <a:off x="105882" y="268941"/>
              <a:ext cx="1314362" cy="647469"/>
            </a:xfrm>
            <a:prstGeom prst="rect">
              <a:avLst/>
            </a:prstGeom>
          </p:spPr>
        </p:pic>
      </p:grpSp>
      <p:sp>
        <p:nvSpPr>
          <p:cNvPr id="9" name="Content Placeholder 8">
            <a:extLst>
              <a:ext uri="{FF2B5EF4-FFF2-40B4-BE49-F238E27FC236}">
                <a16:creationId xmlns:a16="http://schemas.microsoft.com/office/drawing/2014/main" id="{32643749-3660-E982-F29C-2B52D8B11207}"/>
              </a:ext>
            </a:extLst>
          </p:cNvPr>
          <p:cNvSpPr>
            <a:spLocks noGrp="1"/>
          </p:cNvSpPr>
          <p:nvPr>
            <p:ph sz="quarter" idx="10"/>
          </p:nvPr>
        </p:nvSpPr>
        <p:spPr>
          <a:xfrm>
            <a:off x="1932228" y="1192192"/>
            <a:ext cx="9573008" cy="5466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9FF22EB2-1122-B9C0-AF22-04E55ACE96A3}"/>
              </a:ext>
            </a:extLst>
          </p:cNvPr>
          <p:cNvSpPr>
            <a:spLocks noGrp="1"/>
          </p:cNvSpPr>
          <p:nvPr>
            <p:ph type="title"/>
          </p:nvPr>
        </p:nvSpPr>
        <p:spPr>
          <a:xfrm>
            <a:off x="1932228" y="268941"/>
            <a:ext cx="6727739" cy="423271"/>
          </a:xfrm>
        </p:spPr>
        <p:txBody>
          <a:bodyPr anchor="b">
            <a:normAutofit/>
          </a:bodyPr>
          <a:lstStyle>
            <a:lvl1pPr>
              <a:defRPr sz="2400" b="1" i="0">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589746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Title Slide - White+Seal">
  <p:cSld name="5_Title Slide - White+Seal">
    <p:bg>
      <p:bgPr>
        <a:solidFill>
          <a:srgbClr val="5492CD"/>
        </a:solidFill>
        <a:effectLst/>
      </p:bgPr>
    </p:bg>
    <p:spTree>
      <p:nvGrpSpPr>
        <p:cNvPr id="1" name="Shape 57"/>
        <p:cNvGrpSpPr/>
        <p:nvPr/>
      </p:nvGrpSpPr>
      <p:grpSpPr>
        <a:xfrm>
          <a:off x="0" y="0"/>
          <a:ext cx="0" cy="0"/>
          <a:chOff x="0" y="0"/>
          <a:chExt cx="0" cy="0"/>
        </a:xfrm>
      </p:grpSpPr>
      <p:sp>
        <p:nvSpPr>
          <p:cNvPr id="58" name="Google Shape;58;p14"/>
          <p:cNvSpPr>
            <a:spLocks noGrp="1"/>
          </p:cNvSpPr>
          <p:nvPr>
            <p:ph type="pic" idx="2"/>
          </p:nvPr>
        </p:nvSpPr>
        <p:spPr>
          <a:xfrm>
            <a:off x="0" y="0"/>
            <a:ext cx="12192000" cy="6858000"/>
          </a:xfrm>
          <a:prstGeom prst="rect">
            <a:avLst/>
          </a:prstGeom>
          <a:noFill/>
          <a:ln>
            <a:noFill/>
          </a:ln>
        </p:spPr>
        <p:txBody>
          <a:bodyPr/>
          <a:lstStyle/>
          <a:p>
            <a:endParaRPr lang="nl-NL"/>
          </a:p>
        </p:txBody>
      </p:sp>
      <p:sp>
        <p:nvSpPr>
          <p:cNvPr id="59" name="Google Shape;59;p14"/>
          <p:cNvSpPr txBox="1">
            <a:spLocks noGrp="1"/>
          </p:cNvSpPr>
          <p:nvPr>
            <p:ph type="ctrTitle"/>
          </p:nvPr>
        </p:nvSpPr>
        <p:spPr>
          <a:xfrm>
            <a:off x="384936" y="1844897"/>
            <a:ext cx="11397616" cy="1470025"/>
          </a:xfrm>
          <a:prstGeom prst="rect">
            <a:avLst/>
          </a:prstGeom>
          <a:noFill/>
          <a:ln>
            <a:noFill/>
          </a:ln>
        </p:spPr>
        <p:txBody>
          <a:bodyPr spcFirstLastPara="1" wrap="square" lIns="0" tIns="0" rIns="0" bIns="0" anchor="b" anchorCtr="0">
            <a:noAutofit/>
          </a:bodyPr>
          <a:lstStyle>
            <a:lvl1pPr lvl="0" algn="l">
              <a:lnSpc>
                <a:spcPct val="83333"/>
              </a:lnSpc>
              <a:spcBef>
                <a:spcPts val="0"/>
              </a:spcBef>
              <a:spcAft>
                <a:spcPts val="0"/>
              </a:spcAft>
              <a:buClr>
                <a:srgbClr val="FFFFFF"/>
              </a:buClr>
              <a:buSzPts val="2700"/>
              <a:buFont typeface="Arial"/>
              <a:buNone/>
              <a:defRPr sz="36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384936" y="3461119"/>
            <a:ext cx="11397616" cy="2286539"/>
          </a:xfrm>
          <a:prstGeom prst="rect">
            <a:avLst/>
          </a:prstGeom>
          <a:noFill/>
          <a:ln>
            <a:noFill/>
          </a:ln>
        </p:spPr>
        <p:txBody>
          <a:bodyPr spcFirstLastPara="1" wrap="square" lIns="0" tIns="0" rIns="0" bIns="0" anchor="t" anchorCtr="0">
            <a:noAutofit/>
          </a:bodyPr>
          <a:lstStyle>
            <a:lvl1pPr lvl="0" algn="l">
              <a:lnSpc>
                <a:spcPct val="90000"/>
              </a:lnSpc>
              <a:spcBef>
                <a:spcPts val="600"/>
              </a:spcBef>
              <a:spcAft>
                <a:spcPts val="0"/>
              </a:spcAft>
              <a:buSzPts val="1500"/>
              <a:buNone/>
              <a:defRPr sz="2000">
                <a:solidFill>
                  <a:srgbClr val="FFFFFF"/>
                </a:solidFill>
              </a:defRPr>
            </a:lvl1pPr>
            <a:lvl2pPr lvl="1" algn="ctr">
              <a:lnSpc>
                <a:spcPct val="90000"/>
              </a:lnSpc>
              <a:spcBef>
                <a:spcPts val="1200"/>
              </a:spcBef>
              <a:spcAft>
                <a:spcPts val="0"/>
              </a:spcAft>
              <a:buSzPts val="1500"/>
              <a:buNone/>
              <a:defRPr>
                <a:solidFill>
                  <a:srgbClr val="929293"/>
                </a:solidFill>
              </a:defRPr>
            </a:lvl2pPr>
            <a:lvl3pPr lvl="2" algn="ctr">
              <a:lnSpc>
                <a:spcPct val="90000"/>
              </a:lnSpc>
              <a:spcBef>
                <a:spcPts val="1200"/>
              </a:spcBef>
              <a:spcAft>
                <a:spcPts val="0"/>
              </a:spcAft>
              <a:buSzPts val="1500"/>
              <a:buNone/>
              <a:defRPr>
                <a:solidFill>
                  <a:srgbClr val="929293"/>
                </a:solidFill>
              </a:defRPr>
            </a:lvl3pPr>
            <a:lvl4pPr lvl="3" algn="ctr">
              <a:lnSpc>
                <a:spcPct val="90000"/>
              </a:lnSpc>
              <a:spcBef>
                <a:spcPts val="1200"/>
              </a:spcBef>
              <a:spcAft>
                <a:spcPts val="0"/>
              </a:spcAft>
              <a:buSzPts val="1500"/>
              <a:buNone/>
              <a:defRPr>
                <a:solidFill>
                  <a:srgbClr val="929293"/>
                </a:solidFill>
              </a:defRPr>
            </a:lvl4pPr>
            <a:lvl5pPr lvl="4" algn="ctr">
              <a:lnSpc>
                <a:spcPct val="90000"/>
              </a:lnSpc>
              <a:spcBef>
                <a:spcPts val="1200"/>
              </a:spcBef>
              <a:spcAft>
                <a:spcPts val="0"/>
              </a:spcAft>
              <a:buSzPts val="1500"/>
              <a:buNone/>
              <a:defRPr>
                <a:solidFill>
                  <a:srgbClr val="929293"/>
                </a:solidFill>
              </a:defRPr>
            </a:lvl5pPr>
            <a:lvl6pPr lvl="5" algn="ctr">
              <a:spcBef>
                <a:spcPts val="1200"/>
              </a:spcBef>
              <a:spcAft>
                <a:spcPts val="0"/>
              </a:spcAft>
              <a:buClr>
                <a:srgbClr val="929293"/>
              </a:buClr>
              <a:buSzPts val="1125"/>
              <a:buNone/>
              <a:defRPr>
                <a:solidFill>
                  <a:srgbClr val="929293"/>
                </a:solidFill>
              </a:defRPr>
            </a:lvl6pPr>
            <a:lvl7pPr lvl="6" algn="ctr">
              <a:spcBef>
                <a:spcPts val="300"/>
              </a:spcBef>
              <a:spcAft>
                <a:spcPts val="0"/>
              </a:spcAft>
              <a:buClr>
                <a:srgbClr val="929293"/>
              </a:buClr>
              <a:buSzPts val="1125"/>
              <a:buNone/>
              <a:defRPr>
                <a:solidFill>
                  <a:srgbClr val="929293"/>
                </a:solidFill>
              </a:defRPr>
            </a:lvl7pPr>
            <a:lvl8pPr lvl="7" algn="ctr">
              <a:spcBef>
                <a:spcPts val="300"/>
              </a:spcBef>
              <a:spcAft>
                <a:spcPts val="0"/>
              </a:spcAft>
              <a:buClr>
                <a:srgbClr val="929293"/>
              </a:buClr>
              <a:buSzPts val="1125"/>
              <a:buNone/>
              <a:defRPr>
                <a:solidFill>
                  <a:srgbClr val="929293"/>
                </a:solidFill>
              </a:defRPr>
            </a:lvl8pPr>
            <a:lvl9pPr lvl="8" algn="ctr">
              <a:spcBef>
                <a:spcPts val="300"/>
              </a:spcBef>
              <a:spcAft>
                <a:spcPts val="0"/>
              </a:spcAft>
              <a:buClr>
                <a:srgbClr val="929293"/>
              </a:buClr>
              <a:buSzPts val="1125"/>
              <a:buNone/>
              <a:defRPr>
                <a:solidFill>
                  <a:srgbClr val="929293"/>
                </a:solidFill>
              </a:defRPr>
            </a:lvl9pPr>
          </a:lstStyle>
          <a:p>
            <a:endParaRPr/>
          </a:p>
        </p:txBody>
      </p:sp>
    </p:spTree>
    <p:extLst>
      <p:ext uri="{BB962C8B-B14F-4D97-AF65-F5344CB8AC3E}">
        <p14:creationId xmlns:p14="http://schemas.microsoft.com/office/powerpoint/2010/main" val="1368395679"/>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Section Slide">
  <p:cSld name="5_Section Slide">
    <p:bg>
      <p:bgPr>
        <a:solidFill>
          <a:srgbClr val="F6F6F6"/>
        </a:solidFill>
        <a:effectLst/>
      </p:bgPr>
    </p:bg>
    <p:spTree>
      <p:nvGrpSpPr>
        <p:cNvPr id="1" name="Shape 139"/>
        <p:cNvGrpSpPr/>
        <p:nvPr/>
      </p:nvGrpSpPr>
      <p:grpSpPr>
        <a:xfrm>
          <a:off x="0" y="0"/>
          <a:ext cx="0" cy="0"/>
          <a:chOff x="0" y="0"/>
          <a:chExt cx="0" cy="0"/>
        </a:xfrm>
      </p:grpSpPr>
      <p:sp>
        <p:nvSpPr>
          <p:cNvPr id="140" name="Google Shape;140;p30"/>
          <p:cNvSpPr txBox="1">
            <a:spLocks noGrp="1"/>
          </p:cNvSpPr>
          <p:nvPr>
            <p:ph type="ctrTitle"/>
          </p:nvPr>
        </p:nvSpPr>
        <p:spPr>
          <a:xfrm>
            <a:off x="384936" y="1844897"/>
            <a:ext cx="11397616" cy="1470025"/>
          </a:xfrm>
          <a:prstGeom prst="rect">
            <a:avLst/>
          </a:prstGeom>
          <a:noFill/>
          <a:ln>
            <a:noFill/>
          </a:ln>
        </p:spPr>
        <p:txBody>
          <a:bodyPr spcFirstLastPara="1" wrap="square" lIns="0" tIns="0" rIns="0" bIns="0" anchor="b" anchorCtr="0">
            <a:noAutofit/>
          </a:bodyPr>
          <a:lstStyle>
            <a:lvl1pPr lvl="0" algn="ctr">
              <a:lnSpc>
                <a:spcPct val="83333"/>
              </a:lnSpc>
              <a:spcBef>
                <a:spcPts val="0"/>
              </a:spcBef>
              <a:spcAft>
                <a:spcPts val="0"/>
              </a:spcAft>
              <a:buClr>
                <a:srgbClr val="003466"/>
              </a:buClr>
              <a:buSzPts val="2700"/>
              <a:buFont typeface="Arial"/>
              <a:buNone/>
              <a:defRPr sz="3600" b="1" cap="none">
                <a:solidFill>
                  <a:srgbClr val="00346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30"/>
          <p:cNvSpPr txBox="1">
            <a:spLocks noGrp="1"/>
          </p:cNvSpPr>
          <p:nvPr>
            <p:ph type="subTitle" idx="1"/>
          </p:nvPr>
        </p:nvSpPr>
        <p:spPr>
          <a:xfrm>
            <a:off x="384936" y="3461119"/>
            <a:ext cx="11397616" cy="2286539"/>
          </a:xfrm>
          <a:prstGeom prst="rect">
            <a:avLst/>
          </a:prstGeom>
          <a:noFill/>
          <a:ln>
            <a:noFill/>
          </a:ln>
        </p:spPr>
        <p:txBody>
          <a:bodyPr spcFirstLastPara="1" wrap="square" lIns="0" tIns="0" rIns="0" bIns="0" anchor="t" anchorCtr="0">
            <a:noAutofit/>
          </a:bodyPr>
          <a:lstStyle>
            <a:lvl1pPr lvl="0" algn="ctr">
              <a:lnSpc>
                <a:spcPct val="90000"/>
              </a:lnSpc>
              <a:spcBef>
                <a:spcPts val="600"/>
              </a:spcBef>
              <a:spcAft>
                <a:spcPts val="0"/>
              </a:spcAft>
              <a:buSzPts val="1500"/>
              <a:buNone/>
              <a:defRPr sz="2000">
                <a:solidFill>
                  <a:srgbClr val="565762"/>
                </a:solidFill>
              </a:defRPr>
            </a:lvl1pPr>
            <a:lvl2pPr lvl="1" algn="ctr">
              <a:lnSpc>
                <a:spcPct val="90000"/>
              </a:lnSpc>
              <a:spcBef>
                <a:spcPts val="1200"/>
              </a:spcBef>
              <a:spcAft>
                <a:spcPts val="0"/>
              </a:spcAft>
              <a:buSzPts val="1500"/>
              <a:buNone/>
              <a:defRPr>
                <a:solidFill>
                  <a:srgbClr val="929293"/>
                </a:solidFill>
              </a:defRPr>
            </a:lvl2pPr>
            <a:lvl3pPr lvl="2" algn="ctr">
              <a:lnSpc>
                <a:spcPct val="90000"/>
              </a:lnSpc>
              <a:spcBef>
                <a:spcPts val="1200"/>
              </a:spcBef>
              <a:spcAft>
                <a:spcPts val="0"/>
              </a:spcAft>
              <a:buSzPts val="1500"/>
              <a:buNone/>
              <a:defRPr>
                <a:solidFill>
                  <a:srgbClr val="929293"/>
                </a:solidFill>
              </a:defRPr>
            </a:lvl3pPr>
            <a:lvl4pPr lvl="3" algn="ctr">
              <a:lnSpc>
                <a:spcPct val="90000"/>
              </a:lnSpc>
              <a:spcBef>
                <a:spcPts val="1200"/>
              </a:spcBef>
              <a:spcAft>
                <a:spcPts val="0"/>
              </a:spcAft>
              <a:buSzPts val="1500"/>
              <a:buNone/>
              <a:defRPr>
                <a:solidFill>
                  <a:srgbClr val="929293"/>
                </a:solidFill>
              </a:defRPr>
            </a:lvl4pPr>
            <a:lvl5pPr lvl="4" algn="ctr">
              <a:lnSpc>
                <a:spcPct val="90000"/>
              </a:lnSpc>
              <a:spcBef>
                <a:spcPts val="1200"/>
              </a:spcBef>
              <a:spcAft>
                <a:spcPts val="0"/>
              </a:spcAft>
              <a:buSzPts val="1500"/>
              <a:buNone/>
              <a:defRPr>
                <a:solidFill>
                  <a:srgbClr val="929293"/>
                </a:solidFill>
              </a:defRPr>
            </a:lvl5pPr>
            <a:lvl6pPr lvl="5" algn="ctr">
              <a:spcBef>
                <a:spcPts val="1200"/>
              </a:spcBef>
              <a:spcAft>
                <a:spcPts val="0"/>
              </a:spcAft>
              <a:buClr>
                <a:srgbClr val="929293"/>
              </a:buClr>
              <a:buSzPts val="1125"/>
              <a:buNone/>
              <a:defRPr>
                <a:solidFill>
                  <a:srgbClr val="929293"/>
                </a:solidFill>
              </a:defRPr>
            </a:lvl6pPr>
            <a:lvl7pPr lvl="6" algn="ctr">
              <a:spcBef>
                <a:spcPts val="300"/>
              </a:spcBef>
              <a:spcAft>
                <a:spcPts val="0"/>
              </a:spcAft>
              <a:buClr>
                <a:srgbClr val="929293"/>
              </a:buClr>
              <a:buSzPts val="1125"/>
              <a:buNone/>
              <a:defRPr>
                <a:solidFill>
                  <a:srgbClr val="929293"/>
                </a:solidFill>
              </a:defRPr>
            </a:lvl7pPr>
            <a:lvl8pPr lvl="7" algn="ctr">
              <a:spcBef>
                <a:spcPts val="300"/>
              </a:spcBef>
              <a:spcAft>
                <a:spcPts val="0"/>
              </a:spcAft>
              <a:buClr>
                <a:srgbClr val="929293"/>
              </a:buClr>
              <a:buSzPts val="1125"/>
              <a:buNone/>
              <a:defRPr>
                <a:solidFill>
                  <a:srgbClr val="929293"/>
                </a:solidFill>
              </a:defRPr>
            </a:lvl8pPr>
            <a:lvl9pPr lvl="8" algn="ctr">
              <a:spcBef>
                <a:spcPts val="300"/>
              </a:spcBef>
              <a:spcAft>
                <a:spcPts val="0"/>
              </a:spcAft>
              <a:buClr>
                <a:srgbClr val="929293"/>
              </a:buClr>
              <a:buSzPts val="1125"/>
              <a:buNone/>
              <a:defRPr>
                <a:solidFill>
                  <a:srgbClr val="929293"/>
                </a:solidFill>
              </a:defRPr>
            </a:lvl9pPr>
          </a:lstStyle>
          <a:p>
            <a:endParaRPr/>
          </a:p>
        </p:txBody>
      </p:sp>
    </p:spTree>
    <p:extLst>
      <p:ext uri="{BB962C8B-B14F-4D97-AF65-F5344CB8AC3E}">
        <p14:creationId xmlns:p14="http://schemas.microsoft.com/office/powerpoint/2010/main" val="169589939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AFA0-0E03-1AB7-FD1A-A07CFC316807}"/>
              </a:ext>
            </a:extLst>
          </p:cNvPr>
          <p:cNvSpPr>
            <a:spLocks noGrp="1"/>
          </p:cNvSpPr>
          <p:nvPr>
            <p:ph type="title"/>
          </p:nvPr>
        </p:nvSpPr>
        <p:spPr>
          <a:xfrm>
            <a:off x="831850" y="1709739"/>
            <a:ext cx="10515600" cy="1719262"/>
          </a:xfrm>
        </p:spPr>
        <p:txBody>
          <a:bodyPr anchor="b">
            <a:normAutofit/>
          </a:bodyPr>
          <a:lstStyle>
            <a:lvl1pPr>
              <a:defRPr sz="24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AD1192B-6FFE-FDDB-D6FD-D079534237CD}"/>
              </a:ext>
            </a:extLst>
          </p:cNvPr>
          <p:cNvSpPr>
            <a:spLocks noGrp="1"/>
          </p:cNvSpPr>
          <p:nvPr>
            <p:ph type="body" idx="1"/>
          </p:nvPr>
        </p:nvSpPr>
        <p:spPr>
          <a:xfrm>
            <a:off x="831850" y="3429000"/>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70280837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22C7-F5ED-B5DE-5BBC-A7F601D0ED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0FAE26-4EFC-2A45-51C3-2050A7E6A2C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02AAF1E-ECB8-7FA3-0B3F-B4157FAFB78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8031743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99A9-4B92-6940-2549-1749396CA33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F44F435-06FD-EEB1-AC14-7A7F7641D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A32D79-5011-93CD-DB63-D45E02B225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DE2719-A629-93EF-D77B-E903155819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0EB30D5-FC94-386B-EFCD-54104AE90C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31D7A44-220C-A352-49C8-806DB53FD9D9}"/>
              </a:ext>
            </a:extLst>
          </p:cNvPr>
          <p:cNvSpPr>
            <a:spLocks noGrp="1"/>
          </p:cNvSpPr>
          <p:nvPr>
            <p:ph type="dt" sz="half" idx="10"/>
          </p:nvPr>
        </p:nvSpPr>
        <p:spPr>
          <a:xfrm>
            <a:off x="838200" y="6356350"/>
            <a:ext cx="2743200" cy="365125"/>
          </a:xfrm>
          <a:prstGeom prst="rect">
            <a:avLst/>
          </a:prstGeom>
        </p:spPr>
        <p:txBody>
          <a:bodyPr/>
          <a:lstStyle/>
          <a:p>
            <a:fld id="{37AD42D8-40AF-6B4D-B02F-A37C01537F06}" type="datetimeFigureOut">
              <a:rPr lang="en-US" smtClean="0"/>
              <a:t>6/16/2025</a:t>
            </a:fld>
            <a:endParaRPr lang="en-US"/>
          </a:p>
        </p:txBody>
      </p:sp>
      <p:sp>
        <p:nvSpPr>
          <p:cNvPr id="8" name="Footer Placeholder 7">
            <a:extLst>
              <a:ext uri="{FF2B5EF4-FFF2-40B4-BE49-F238E27FC236}">
                <a16:creationId xmlns:a16="http://schemas.microsoft.com/office/drawing/2014/main" id="{3F08A7B7-0FD1-BF91-EEAD-CCF382E82817}"/>
              </a:ext>
            </a:extLst>
          </p:cNvPr>
          <p:cNvSpPr>
            <a:spLocks noGrp="1"/>
          </p:cNvSpPr>
          <p:nvPr>
            <p:ph type="ftr" sz="quarter" idx="11"/>
          </p:nvPr>
        </p:nvSpPr>
        <p:spPr>
          <a:xfrm>
            <a:off x="4038600" y="6356350"/>
            <a:ext cx="4114800" cy="365125"/>
          </a:xfrm>
          <a:prstGeom prst="rect">
            <a:avLst/>
          </a:prstGeom>
        </p:spPr>
        <p:txBody>
          <a:bodyPr/>
          <a:lstStyle/>
          <a:p>
            <a:r>
              <a:rPr lang="en-US"/>
              <a:t>IPCC Working Group II</a:t>
            </a:r>
          </a:p>
        </p:txBody>
      </p:sp>
      <p:sp>
        <p:nvSpPr>
          <p:cNvPr id="9" name="Slide Number Placeholder 8">
            <a:extLst>
              <a:ext uri="{FF2B5EF4-FFF2-40B4-BE49-F238E27FC236}">
                <a16:creationId xmlns:a16="http://schemas.microsoft.com/office/drawing/2014/main" id="{3317687F-20D0-5227-A419-063A056DEEAF}"/>
              </a:ext>
            </a:extLst>
          </p:cNvPr>
          <p:cNvSpPr>
            <a:spLocks noGrp="1"/>
          </p:cNvSpPr>
          <p:nvPr>
            <p:ph type="sldNum" sz="quarter" idx="12"/>
          </p:nvPr>
        </p:nvSpPr>
        <p:spPr>
          <a:xfrm>
            <a:off x="8610600" y="6356350"/>
            <a:ext cx="2743200" cy="365125"/>
          </a:xfrm>
          <a:prstGeom prst="rect">
            <a:avLst/>
          </a:prstGeom>
        </p:spPr>
        <p:txBody>
          <a:bodyPr/>
          <a:lstStyle/>
          <a:p>
            <a:fld id="{1F164D77-ACF4-1045-9173-28D3F30E7A63}" type="slidenum">
              <a:rPr lang="en-US" smtClean="0"/>
              <a:t>‹N°›</a:t>
            </a:fld>
            <a:endParaRPr lang="en-US"/>
          </a:p>
        </p:txBody>
      </p:sp>
    </p:spTree>
    <p:extLst>
      <p:ext uri="{BB962C8B-B14F-4D97-AF65-F5344CB8AC3E}">
        <p14:creationId xmlns:p14="http://schemas.microsoft.com/office/powerpoint/2010/main" val="346714771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0A0F-F11D-98BD-CB01-E5EDD3A2C1BC}"/>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785343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3DC5B1-2764-1399-C40D-1B398DBB3F3B}"/>
              </a:ext>
            </a:extLst>
          </p:cNvPr>
          <p:cNvSpPr txBox="1"/>
          <p:nvPr userDrawn="1"/>
        </p:nvSpPr>
        <p:spPr>
          <a:xfrm>
            <a:off x="8633012" y="36307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3625860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5125E-3ECF-F18F-617D-95012C4C41DE}"/>
              </a:ext>
            </a:extLst>
          </p:cNvPr>
          <p:cNvSpPr>
            <a:spLocks noGrp="1"/>
          </p:cNvSpPr>
          <p:nvPr>
            <p:ph type="title"/>
          </p:nvPr>
        </p:nvSpPr>
        <p:spPr>
          <a:xfrm>
            <a:off x="702038" y="4726"/>
            <a:ext cx="7796212" cy="423271"/>
          </a:xfrm>
        </p:spPr>
        <p:txBody>
          <a:bodyPr anchor="b">
            <a:normAutofit/>
          </a:bodyPr>
          <a:lstStyle>
            <a:lvl1pPr>
              <a:defRPr sz="1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1CDDA69-345B-A08E-805E-29CDFA55560F}"/>
              </a:ext>
            </a:extLst>
          </p:cNvPr>
          <p:cNvSpPr>
            <a:spLocks noGrp="1"/>
          </p:cNvSpPr>
          <p:nvPr>
            <p:ph idx="1"/>
          </p:nvPr>
        </p:nvSpPr>
        <p:spPr>
          <a:xfrm>
            <a:off x="4947920" y="1444942"/>
            <a:ext cx="6407468" cy="4416108"/>
          </a:xfrm>
        </p:spPr>
        <p:txBody>
          <a:bodyPr/>
          <a:lstStyle>
            <a:lvl1pPr>
              <a:defRPr sz="1800"/>
            </a:lvl1pPr>
            <a:lvl2pPr>
              <a:defRPr sz="16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FA9138D-12DD-726D-91A2-1EEBFE2C81C0}"/>
              </a:ext>
            </a:extLst>
          </p:cNvPr>
          <p:cNvSpPr>
            <a:spLocks noGrp="1"/>
          </p:cNvSpPr>
          <p:nvPr>
            <p:ph type="body" sz="half" idx="2"/>
          </p:nvPr>
        </p:nvSpPr>
        <p:spPr>
          <a:xfrm>
            <a:off x="702038" y="1444942"/>
            <a:ext cx="3932237" cy="44161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Text Placeholder 3">
            <a:extLst>
              <a:ext uri="{FF2B5EF4-FFF2-40B4-BE49-F238E27FC236}">
                <a16:creationId xmlns:a16="http://schemas.microsoft.com/office/drawing/2014/main" id="{E1FC462D-FA9D-7DEF-A7CE-BD7D0546597C}"/>
              </a:ext>
            </a:extLst>
          </p:cNvPr>
          <p:cNvSpPr>
            <a:spLocks noGrp="1"/>
          </p:cNvSpPr>
          <p:nvPr>
            <p:ph type="body" sz="half" idx="10"/>
          </p:nvPr>
        </p:nvSpPr>
        <p:spPr>
          <a:xfrm>
            <a:off x="702038" y="495408"/>
            <a:ext cx="7796212" cy="2983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4258323"/>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DF1B-BAAE-EA51-BC43-1414ECFAF6A2}"/>
              </a:ext>
            </a:extLst>
          </p:cNvPr>
          <p:cNvSpPr>
            <a:spLocks noGrp="1"/>
          </p:cNvSpPr>
          <p:nvPr>
            <p:ph type="title"/>
          </p:nvPr>
        </p:nvSpPr>
        <p:spPr>
          <a:xfrm>
            <a:off x="575628" y="0"/>
            <a:ext cx="8090852" cy="530225"/>
          </a:xfrm>
        </p:spPr>
        <p:txBody>
          <a:bodyPr anchor="b">
            <a:normAutofit/>
          </a:bodyPr>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6777A86-DF8B-960E-CAEB-5829896EE1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8C5B5D-B684-D10A-FDEA-E1B2ED6C5A22}"/>
              </a:ext>
            </a:extLst>
          </p:cNvPr>
          <p:cNvSpPr>
            <a:spLocks noGrp="1"/>
          </p:cNvSpPr>
          <p:nvPr>
            <p:ph type="body" sz="half" idx="2"/>
          </p:nvPr>
        </p:nvSpPr>
        <p:spPr>
          <a:xfrm>
            <a:off x="839788" y="987425"/>
            <a:ext cx="3932237"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15360461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1A32A-A7DA-9D0C-830C-9B8B7F218029}"/>
              </a:ext>
            </a:extLst>
          </p:cNvPr>
          <p:cNvSpPr>
            <a:spLocks noGrp="1"/>
          </p:cNvSpPr>
          <p:nvPr>
            <p:ph type="title"/>
          </p:nvPr>
        </p:nvSpPr>
        <p:spPr>
          <a:xfrm>
            <a:off x="897666" y="608823"/>
            <a:ext cx="7968006"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2EE496-BD64-D8D5-99D4-FE68250B9DE2}"/>
              </a:ext>
            </a:extLst>
          </p:cNvPr>
          <p:cNvSpPr>
            <a:spLocks noGrp="1"/>
          </p:cNvSpPr>
          <p:nvPr>
            <p:ph type="body" idx="1"/>
          </p:nvPr>
        </p:nvSpPr>
        <p:spPr>
          <a:xfrm>
            <a:off x="897666" y="2026835"/>
            <a:ext cx="10456134" cy="422124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01C248E8-2364-0C08-9B62-37A539E0D9A7}"/>
              </a:ext>
            </a:extLst>
          </p:cNvPr>
          <p:cNvGrpSpPr/>
          <p:nvPr userDrawn="1"/>
        </p:nvGrpSpPr>
        <p:grpSpPr>
          <a:xfrm>
            <a:off x="7608672" y="-27655"/>
            <a:ext cx="4597088" cy="972446"/>
            <a:chOff x="7608672" y="-27655"/>
            <a:chExt cx="4597088" cy="972446"/>
          </a:xfrm>
        </p:grpSpPr>
        <p:sp>
          <p:nvSpPr>
            <p:cNvPr id="8" name="Freeform 7">
              <a:extLst>
                <a:ext uri="{FF2B5EF4-FFF2-40B4-BE49-F238E27FC236}">
                  <a16:creationId xmlns:a16="http://schemas.microsoft.com/office/drawing/2014/main" id="{A6B6D599-3543-59F6-98E3-B6010E1AD6BB}"/>
                </a:ext>
              </a:extLst>
            </p:cNvPr>
            <p:cNvSpPr>
              <a:spLocks/>
            </p:cNvSpPr>
            <p:nvPr/>
          </p:nvSpPr>
          <p:spPr>
            <a:xfrm>
              <a:off x="7860029" y="216052"/>
              <a:ext cx="4345731" cy="726342"/>
            </a:xfrm>
            <a:custGeom>
              <a:avLst/>
              <a:gdLst>
                <a:gd name="connsiteX0" fmla="*/ 128470 w 3381577"/>
                <a:gd name="connsiteY0" fmla="*/ 0 h 513879"/>
                <a:gd name="connsiteX1" fmla="*/ 3381577 w 3381577"/>
                <a:gd name="connsiteY1" fmla="*/ 0 h 513879"/>
                <a:gd name="connsiteX2" fmla="*/ 3380723 w 3381577"/>
                <a:gd name="connsiteY2" fmla="*/ 3416 h 513879"/>
                <a:gd name="connsiteX3" fmla="*/ 3381577 w 3381577"/>
                <a:gd name="connsiteY3" fmla="*/ 3416 h 513879"/>
                <a:gd name="connsiteX4" fmla="*/ 3381577 w 3381577"/>
                <a:gd name="connsiteY4" fmla="*/ 513879 h 513879"/>
                <a:gd name="connsiteX5" fmla="*/ 3253107 w 3381577"/>
                <a:gd name="connsiteY5" fmla="*/ 513879 h 513879"/>
                <a:gd name="connsiteX6" fmla="*/ 3049883 w 3381577"/>
                <a:gd name="connsiteY6" fmla="*/ 513879 h 513879"/>
                <a:gd name="connsiteX7" fmla="*/ 0 w 3381577"/>
                <a:gd name="connsiteY7" fmla="*/ 513879 h 51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1577" h="513879">
                  <a:moveTo>
                    <a:pt x="128470" y="0"/>
                  </a:moveTo>
                  <a:lnTo>
                    <a:pt x="3381577" y="0"/>
                  </a:lnTo>
                  <a:lnTo>
                    <a:pt x="3380723" y="3416"/>
                  </a:lnTo>
                  <a:lnTo>
                    <a:pt x="3381577" y="3416"/>
                  </a:lnTo>
                  <a:lnTo>
                    <a:pt x="3381577" y="513879"/>
                  </a:lnTo>
                  <a:lnTo>
                    <a:pt x="3253107" y="513879"/>
                  </a:lnTo>
                  <a:lnTo>
                    <a:pt x="3049883" y="513879"/>
                  </a:lnTo>
                  <a:lnTo>
                    <a:pt x="0" y="513879"/>
                  </a:lnTo>
                  <a:close/>
                </a:path>
              </a:pathLst>
            </a:custGeom>
            <a:solidFill>
              <a:srgbClr val="5492C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F89568EF-B48D-6E23-9AE6-F38979339FE7}"/>
                </a:ext>
              </a:extLst>
            </p:cNvPr>
            <p:cNvSpPr>
              <a:spLocks/>
            </p:cNvSpPr>
            <p:nvPr/>
          </p:nvSpPr>
          <p:spPr>
            <a:xfrm>
              <a:off x="7608672" y="2176"/>
              <a:ext cx="666235" cy="942615"/>
            </a:xfrm>
            <a:custGeom>
              <a:avLst/>
              <a:gdLst/>
              <a:ahLst/>
              <a:cxnLst/>
              <a:rect l="l" t="t" r="r" b="b"/>
              <a:pathLst>
                <a:path w="2515434" h="3522506">
                  <a:moveTo>
                    <a:pt x="0" y="0"/>
                  </a:moveTo>
                  <a:lnTo>
                    <a:pt x="2515434" y="0"/>
                  </a:lnTo>
                  <a:lnTo>
                    <a:pt x="2515434" y="764178"/>
                  </a:lnTo>
                  <a:lnTo>
                    <a:pt x="1254772" y="3522506"/>
                  </a:lnTo>
                  <a:lnTo>
                    <a:pt x="239407" y="3522506"/>
                  </a:lnTo>
                  <a:lnTo>
                    <a:pt x="1559382" y="649023"/>
                  </a:lnTo>
                  <a:lnTo>
                    <a:pt x="0" y="649023"/>
                  </a:lnTo>
                  <a:close/>
                </a:path>
              </a:pathLst>
            </a:cu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02E36B43-7D64-613C-C8C9-5A4CB57A7A87}"/>
                </a:ext>
              </a:extLst>
            </p:cNvPr>
            <p:cNvSpPr txBox="1">
              <a:spLocks/>
            </p:cNvSpPr>
            <p:nvPr/>
          </p:nvSpPr>
          <p:spPr>
            <a:xfrm>
              <a:off x="8702194" y="-27655"/>
              <a:ext cx="3461080" cy="253916"/>
            </a:xfrm>
            <a:prstGeom prst="rect">
              <a:avLst/>
            </a:prstGeom>
            <a:noFill/>
          </p:spPr>
          <p:txBody>
            <a:bodyPr wrap="square" rtlCol="0">
              <a:spAutoFit/>
            </a:bodyPr>
            <a:lstStyle/>
            <a:p>
              <a:r>
                <a:rPr lang="en-US" sz="1050" spc="300">
                  <a:solidFill>
                    <a:schemeClr val="tx1"/>
                  </a:solidFill>
                </a:rPr>
                <a:t>SEVENTH ASSESSMENT CYCLE </a:t>
              </a:r>
            </a:p>
          </p:txBody>
        </p:sp>
        <p:pic>
          <p:nvPicPr>
            <p:cNvPr id="14" name="Picture 13" descr="A black and white logo&#10;&#10;Description automatically generated">
              <a:extLst>
                <a:ext uri="{FF2B5EF4-FFF2-40B4-BE49-F238E27FC236}">
                  <a16:creationId xmlns:a16="http://schemas.microsoft.com/office/drawing/2014/main" id="{9329C793-CC1A-B56B-4EBB-5A8D09374BF9}"/>
                </a:ext>
              </a:extLst>
            </p:cNvPr>
            <p:cNvPicPr>
              <a:picLocks/>
            </p:cNvPicPr>
            <p:nvPr/>
          </p:nvPicPr>
          <p:blipFill>
            <a:blip r:embed="rId15"/>
            <a:stretch>
              <a:fillRect/>
            </a:stretch>
          </p:blipFill>
          <p:spPr>
            <a:xfrm>
              <a:off x="8251382" y="286347"/>
              <a:ext cx="3775483" cy="559330"/>
            </a:xfrm>
            <a:prstGeom prst="rect">
              <a:avLst/>
            </a:prstGeom>
          </p:spPr>
        </p:pic>
      </p:grpSp>
    </p:spTree>
    <p:extLst>
      <p:ext uri="{BB962C8B-B14F-4D97-AF65-F5344CB8AC3E}">
        <p14:creationId xmlns:p14="http://schemas.microsoft.com/office/powerpoint/2010/main" val="1104463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Lst>
  <p:hf sldNum="0"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0034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B53749-5444-42DB-9557-321F902AEE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279D18-3EE7-4FA5-9623-183E98B39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1788FF-85A0-4CCD-8FB0-F6F5AB29F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F1DD-69A3-4AE2-A1CA-ECEF79E4E666}" type="datetimeFigureOut">
              <a:rPr lang="fr-FR" smtClean="0"/>
              <a:t>16/06/2025</a:t>
            </a:fld>
            <a:endParaRPr lang="fr-FR"/>
          </a:p>
        </p:txBody>
      </p:sp>
      <p:sp>
        <p:nvSpPr>
          <p:cNvPr id="5" name="Espace réservé du pied de page 4">
            <a:extLst>
              <a:ext uri="{FF2B5EF4-FFF2-40B4-BE49-F238E27FC236}">
                <a16:creationId xmlns:a16="http://schemas.microsoft.com/office/drawing/2014/main" id="{A703A71B-6394-4A68-8C4B-D6D64A274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A513BFB-558B-426E-A80C-504C7DE39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85151-C86D-4AB7-ADFD-250DC29F1D10}" type="slidenum">
              <a:rPr lang="fr-FR" smtClean="0"/>
              <a:t>‹N°›</a:t>
            </a:fld>
            <a:endParaRPr lang="fr-FR"/>
          </a:p>
        </p:txBody>
      </p:sp>
    </p:spTree>
    <p:extLst>
      <p:ext uri="{BB962C8B-B14F-4D97-AF65-F5344CB8AC3E}">
        <p14:creationId xmlns:p14="http://schemas.microsoft.com/office/powerpoint/2010/main" val="339943415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 name="图片 4">
            <a:extLst>
              <a:ext uri="{FF2B5EF4-FFF2-40B4-BE49-F238E27FC236}">
                <a16:creationId xmlns:a16="http://schemas.microsoft.com/office/drawing/2014/main" id="{EBA3BC23-4E7A-AB3A-9F34-4C844B1E00E5}"/>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r="-257"/>
          <a:stretch/>
        </p:blipFill>
        <p:spPr>
          <a:xfrm>
            <a:off x="5377070" y="4180697"/>
            <a:ext cx="6859684" cy="2677303"/>
          </a:xfrm>
          <a:prstGeom prst="rect">
            <a:avLst/>
          </a:prstGeom>
        </p:spPr>
      </p:pic>
      <p:pic>
        <p:nvPicPr>
          <p:cNvPr id="417" name="Google Shape;417;p6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4760181"/>
            <a:ext cx="5989983" cy="2097819"/>
          </a:xfrm>
          <a:prstGeom prst="rect">
            <a:avLst/>
          </a:prstGeom>
          <a:blipFill dpi="0" rotWithShape="1">
            <a:blip r:embed="rId6" cstate="screen">
              <a:alphaModFix amt="42000"/>
              <a:extLst>
                <a:ext uri="{28A0092B-C50C-407E-A947-70E740481C1C}">
                  <a14:useLocalDpi xmlns:a14="http://schemas.microsoft.com/office/drawing/2010/main"/>
                </a:ext>
              </a:extLst>
            </a:blip>
            <a:srcRect/>
            <a:stretch>
              <a:fillRect/>
            </a:stretch>
          </a:blipFill>
          <a:ln>
            <a:noFill/>
          </a:ln>
        </p:spPr>
      </p:pic>
      <p:grpSp>
        <p:nvGrpSpPr>
          <p:cNvPr id="418" name="Google Shape;418;p64"/>
          <p:cNvGrpSpPr/>
          <p:nvPr/>
        </p:nvGrpSpPr>
        <p:grpSpPr>
          <a:xfrm>
            <a:off x="-393754" y="-712914"/>
            <a:ext cx="12878114" cy="6086240"/>
            <a:chOff x="-304030" y="-537389"/>
            <a:chExt cx="9658585" cy="4564680"/>
          </a:xfrm>
        </p:grpSpPr>
        <p:sp>
          <p:nvSpPr>
            <p:cNvPr id="419" name="Google Shape;419;p64"/>
            <p:cNvSpPr/>
            <p:nvPr/>
          </p:nvSpPr>
          <p:spPr>
            <a:xfrm rot="21195244">
              <a:off x="-301470" y="-536452"/>
              <a:ext cx="9656025" cy="4563743"/>
            </a:xfrm>
            <a:custGeom>
              <a:avLst/>
              <a:gdLst/>
              <a:ahLst/>
              <a:cxnLst/>
              <a:rect l="l" t="t" r="r" b="b"/>
              <a:pathLst>
                <a:path w="9609446" h="4452002" extrusionOk="0">
                  <a:moveTo>
                    <a:pt x="526609" y="0"/>
                  </a:moveTo>
                  <a:lnTo>
                    <a:pt x="9609446" y="1074371"/>
                  </a:lnTo>
                  <a:lnTo>
                    <a:pt x="9209920" y="4452002"/>
                  </a:lnTo>
                  <a:lnTo>
                    <a:pt x="0" y="4452002"/>
                  </a:lnTo>
                  <a:close/>
                </a:path>
              </a:pathLst>
            </a:custGeom>
            <a:solidFill>
              <a:srgbClr val="5492CD">
                <a:alpha val="20000"/>
              </a:srgbClr>
            </a:solidFill>
            <a:ln>
              <a:noFill/>
            </a:ln>
          </p:spPr>
          <p:txBody>
            <a:bodyPr spcFirstLastPara="1" wrap="square" lIns="121900" tIns="60933" rIns="121900" bIns="60933" anchor="ctr" anchorCtr="0">
              <a:noAutofit/>
            </a:bodyPr>
            <a:lstStyle/>
            <a:p>
              <a:pPr algn="ctr" defTabSz="1219170">
                <a:buClr>
                  <a:srgbClr val="000000"/>
                </a:buClr>
              </a:pPr>
              <a:r>
                <a:rPr lang="en-GB" sz="2400" kern="0">
                  <a:solidFill>
                    <a:srgbClr val="FFFFFF"/>
                  </a:solidFill>
                  <a:latin typeface="Arial"/>
                  <a:ea typeface="Arial"/>
                  <a:cs typeface="Arial"/>
                  <a:sym typeface="Arial"/>
                </a:rPr>
                <a:t> </a:t>
              </a:r>
              <a:endParaRPr sz="1867" kern="0">
                <a:solidFill>
                  <a:srgbClr val="000000"/>
                </a:solidFill>
                <a:latin typeface="Arial"/>
                <a:cs typeface="Arial"/>
                <a:sym typeface="Arial"/>
              </a:endParaRPr>
            </a:p>
          </p:txBody>
        </p:sp>
        <p:sp>
          <p:nvSpPr>
            <p:cNvPr id="420" name="Google Shape;420;p64"/>
            <p:cNvSpPr/>
            <p:nvPr/>
          </p:nvSpPr>
          <p:spPr>
            <a:xfrm rot="21195244">
              <a:off x="-304030" y="-537389"/>
              <a:ext cx="9617053" cy="4246214"/>
            </a:xfrm>
            <a:custGeom>
              <a:avLst/>
              <a:gdLst/>
              <a:ahLst/>
              <a:cxnLst/>
              <a:rect l="l" t="t" r="r" b="b"/>
              <a:pathLst>
                <a:path w="9570662" h="4142248" extrusionOk="0">
                  <a:moveTo>
                    <a:pt x="489969" y="0"/>
                  </a:moveTo>
                  <a:lnTo>
                    <a:pt x="9570662" y="1074117"/>
                  </a:lnTo>
                  <a:lnTo>
                    <a:pt x="9207746" y="4142248"/>
                  </a:lnTo>
                  <a:lnTo>
                    <a:pt x="0" y="4142248"/>
                  </a:lnTo>
                  <a:close/>
                </a:path>
              </a:pathLst>
            </a:custGeom>
            <a:solidFill>
              <a:srgbClr val="5492CD"/>
            </a:solidFill>
            <a:ln>
              <a:noFill/>
            </a:ln>
          </p:spPr>
          <p:txBody>
            <a:bodyPr spcFirstLastPara="1" wrap="square" lIns="121900" tIns="60933" rIns="121900" bIns="60933" anchor="ctr" anchorCtr="0">
              <a:noAutofit/>
            </a:bodyPr>
            <a:lstStyle/>
            <a:p>
              <a:pPr algn="ctr" defTabSz="1219170">
                <a:buClr>
                  <a:srgbClr val="000000"/>
                </a:buClr>
              </a:pPr>
              <a:r>
                <a:rPr lang="en-GB" sz="2400" kern="0">
                  <a:solidFill>
                    <a:srgbClr val="FFFFFF"/>
                  </a:solidFill>
                  <a:latin typeface="Arial"/>
                  <a:ea typeface="Arial"/>
                  <a:cs typeface="Arial"/>
                  <a:sym typeface="Arial"/>
                </a:rPr>
                <a:t> </a:t>
              </a:r>
              <a:endParaRPr sz="1867" kern="0">
                <a:solidFill>
                  <a:srgbClr val="000000"/>
                </a:solidFill>
                <a:latin typeface="Arial"/>
                <a:cs typeface="Arial"/>
                <a:sym typeface="Arial"/>
              </a:endParaRPr>
            </a:p>
          </p:txBody>
        </p:sp>
      </p:grpSp>
      <p:pic>
        <p:nvPicPr>
          <p:cNvPr id="424" name="Google Shape;424;p6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759489" y="177635"/>
            <a:ext cx="4317113" cy="779955"/>
          </a:xfrm>
          <a:prstGeom prst="rect">
            <a:avLst/>
          </a:prstGeom>
          <a:noFill/>
          <a:ln>
            <a:noFill/>
          </a:ln>
        </p:spPr>
      </p:pic>
      <p:sp>
        <p:nvSpPr>
          <p:cNvPr id="2" name="Rectangle 1">
            <a:extLst>
              <a:ext uri="{FF2B5EF4-FFF2-40B4-BE49-F238E27FC236}">
                <a16:creationId xmlns:a16="http://schemas.microsoft.com/office/drawing/2014/main" id="{F662DAA1-AE0D-A151-9481-29F7CE02A1F3}"/>
              </a:ext>
            </a:extLst>
          </p:cNvPr>
          <p:cNvSpPr/>
          <p:nvPr/>
        </p:nvSpPr>
        <p:spPr>
          <a:xfrm>
            <a:off x="7566660" y="95870"/>
            <a:ext cx="4509942" cy="861720"/>
          </a:xfrm>
          <a:prstGeom prst="rect">
            <a:avLst/>
          </a:prstGeom>
          <a:solidFill>
            <a:srgbClr val="5492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Google Shape;422;p64">
            <a:extLst>
              <a:ext uri="{FF2B5EF4-FFF2-40B4-BE49-F238E27FC236}">
                <a16:creationId xmlns:a16="http://schemas.microsoft.com/office/drawing/2014/main" id="{86639F40-8DEC-2D3D-B48A-A41FA949AD85}"/>
              </a:ext>
            </a:extLst>
          </p:cNvPr>
          <p:cNvSpPr txBox="1"/>
          <p:nvPr/>
        </p:nvSpPr>
        <p:spPr>
          <a:xfrm>
            <a:off x="436122" y="1875832"/>
            <a:ext cx="11085318" cy="1600384"/>
          </a:xfrm>
          <a:prstGeom prst="rect">
            <a:avLst/>
          </a:prstGeom>
          <a:noFill/>
          <a:ln>
            <a:noFill/>
          </a:ln>
        </p:spPr>
        <p:txBody>
          <a:bodyPr spcFirstLastPara="1" wrap="square" lIns="121900" tIns="60933" rIns="121900" bIns="60933" anchor="t" anchorCtr="0">
            <a:spAutoFit/>
          </a:bodyPr>
          <a:lstStyle/>
          <a:p>
            <a:pPr defTabSz="1219170"/>
            <a:r>
              <a:rPr lang="en-US" sz="4800" b="1" kern="0" dirty="0">
                <a:solidFill>
                  <a:srgbClr val="FFFFFF"/>
                </a:solidFill>
                <a:latin typeface="Arial"/>
                <a:cs typeface="Arial"/>
                <a:sym typeface="Arial"/>
              </a:rPr>
              <a:t>Working Group I contribution to the 7</a:t>
            </a:r>
            <a:r>
              <a:rPr lang="en-US" sz="4800" b="1" kern="0" baseline="30000" dirty="0">
                <a:solidFill>
                  <a:srgbClr val="FFFFFF"/>
                </a:solidFill>
                <a:latin typeface="Arial"/>
                <a:cs typeface="Arial"/>
                <a:sym typeface="Arial"/>
              </a:rPr>
              <a:t>th</a:t>
            </a:r>
            <a:r>
              <a:rPr lang="en-US" sz="4800" b="1" kern="0" dirty="0">
                <a:solidFill>
                  <a:srgbClr val="FFFFFF"/>
                </a:solidFill>
                <a:latin typeface="Arial"/>
                <a:cs typeface="Arial"/>
                <a:sym typeface="Arial"/>
              </a:rPr>
              <a:t> IPCC Assessment Report</a:t>
            </a:r>
            <a:endParaRPr lang="en-US" sz="4800" dirty="0">
              <a:cs typeface="Arial"/>
            </a:endParaRPr>
          </a:p>
        </p:txBody>
      </p:sp>
      <p:sp>
        <p:nvSpPr>
          <p:cNvPr id="10" name="Google Shape;421;p64">
            <a:extLst>
              <a:ext uri="{FF2B5EF4-FFF2-40B4-BE49-F238E27FC236}">
                <a16:creationId xmlns:a16="http://schemas.microsoft.com/office/drawing/2014/main" id="{8A1366B3-C6A2-88C7-47DD-34AE8327D89C}"/>
              </a:ext>
            </a:extLst>
          </p:cNvPr>
          <p:cNvSpPr txBox="1"/>
          <p:nvPr/>
        </p:nvSpPr>
        <p:spPr>
          <a:xfrm>
            <a:off x="434768" y="383375"/>
            <a:ext cx="6975600" cy="369277"/>
          </a:xfrm>
          <a:prstGeom prst="rect">
            <a:avLst/>
          </a:prstGeom>
          <a:noFill/>
          <a:ln>
            <a:noFill/>
          </a:ln>
        </p:spPr>
        <p:txBody>
          <a:bodyPr spcFirstLastPara="1" wrap="square" lIns="121900" tIns="60933" rIns="121900" bIns="60933" anchor="t" anchorCtr="0">
            <a:spAutoFit/>
          </a:bodyPr>
          <a:lstStyle/>
          <a:p>
            <a:pPr defTabSz="1219170"/>
            <a:r>
              <a:rPr lang="nl-NL" sz="1600" b="1" kern="0">
                <a:solidFill>
                  <a:srgbClr val="FFFFFF"/>
                </a:solidFill>
                <a:latin typeface="Arial"/>
                <a:cs typeface="Arial"/>
                <a:sym typeface="Arial"/>
              </a:rPr>
              <a:t>IPCC </a:t>
            </a:r>
            <a:r>
              <a:rPr lang="nl-NL" sz="1600" b="1" kern="0" err="1">
                <a:solidFill>
                  <a:srgbClr val="FFFFFF"/>
                </a:solidFill>
                <a:latin typeface="Arial"/>
                <a:cs typeface="Arial"/>
                <a:sym typeface="Arial"/>
              </a:rPr>
              <a:t>Working</a:t>
            </a:r>
            <a:r>
              <a:rPr lang="nl-NL" sz="1600" b="1" kern="0">
                <a:solidFill>
                  <a:srgbClr val="FFFFFF"/>
                </a:solidFill>
                <a:latin typeface="Arial"/>
                <a:cs typeface="Arial"/>
                <a:sym typeface="Arial"/>
              </a:rPr>
              <a:t> Group I, 7th Assessment </a:t>
            </a:r>
            <a:r>
              <a:rPr lang="nl-NL" sz="1600" b="1" kern="0" err="1">
                <a:solidFill>
                  <a:srgbClr val="FFFFFF"/>
                </a:solidFill>
                <a:latin typeface="Arial"/>
                <a:cs typeface="Arial"/>
                <a:sym typeface="Arial"/>
              </a:rPr>
              <a:t>Cycle</a:t>
            </a:r>
            <a:endParaRPr lang="en-US"/>
          </a:p>
        </p:txBody>
      </p:sp>
      <p:sp>
        <p:nvSpPr>
          <p:cNvPr id="5" name="TextBox 4">
            <a:extLst>
              <a:ext uri="{FF2B5EF4-FFF2-40B4-BE49-F238E27FC236}">
                <a16:creationId xmlns:a16="http://schemas.microsoft.com/office/drawing/2014/main" id="{0D298552-589D-FC25-0882-A28C18CDE1AD}"/>
              </a:ext>
            </a:extLst>
          </p:cNvPr>
          <p:cNvSpPr txBox="1"/>
          <p:nvPr/>
        </p:nvSpPr>
        <p:spPr>
          <a:xfrm>
            <a:off x="447046" y="3472131"/>
            <a:ext cx="87673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FFFFFF"/>
                </a:solidFill>
              </a:rPr>
              <a:t>Robert </a:t>
            </a:r>
            <a:r>
              <a:rPr lang="en-GB" sz="2400" b="1" err="1">
                <a:solidFill>
                  <a:srgbClr val="FFFFFF"/>
                </a:solidFill>
              </a:rPr>
              <a:t>Vautard</a:t>
            </a:r>
            <a:r>
              <a:rPr lang="en-GB" sz="2400" b="1">
                <a:solidFill>
                  <a:srgbClr val="FFFFFF"/>
                </a:solidFill>
              </a:rPr>
              <a:t> and Xiaoye Zhang, Co-Chairs WGI</a:t>
            </a:r>
            <a:endParaRPr lang="en-US"/>
          </a:p>
        </p:txBody>
      </p:sp>
    </p:spTree>
    <p:extLst>
      <p:ext uri="{BB962C8B-B14F-4D97-AF65-F5344CB8AC3E}">
        <p14:creationId xmlns:p14="http://schemas.microsoft.com/office/powerpoint/2010/main" val="338009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B06262-2730-E0CA-E67C-714D5C6FB90A}"/>
              </a:ext>
            </a:extLst>
          </p:cNvPr>
          <p:cNvSpPr>
            <a:spLocks noGrp="1"/>
          </p:cNvSpPr>
          <p:nvPr>
            <p:ph type="title"/>
          </p:nvPr>
        </p:nvSpPr>
        <p:spPr>
          <a:xfrm>
            <a:off x="1637609" y="81307"/>
            <a:ext cx="2066847" cy="997191"/>
          </a:xfrm>
          <a:noFill/>
          <a:ln w="28575">
            <a:noFill/>
          </a:ln>
        </p:spPr>
        <p:txBody>
          <a:bodyPr>
            <a:noAutofit/>
          </a:bodyPr>
          <a:lstStyle/>
          <a:p>
            <a:r>
              <a:rPr lang="en-US" sz="3200" b="1" dirty="0">
                <a:latin typeface="Arial"/>
                <a:cs typeface="Arial"/>
              </a:rPr>
              <a:t>AR7 WGI Structure</a:t>
            </a:r>
            <a:endParaRPr lang="en-US" sz="3200" dirty="0">
              <a:latin typeface="Arial" panose="020B0604020202020204" pitchFamily="34" charset="0"/>
              <a:cs typeface="Arial" panose="020B0604020202020204" pitchFamily="34" charset="0"/>
            </a:endParaRPr>
          </a:p>
        </p:txBody>
      </p:sp>
      <p:sp>
        <p:nvSpPr>
          <p:cNvPr id="2" name="Rectangle : coins arrondis 1">
            <a:extLst>
              <a:ext uri="{FF2B5EF4-FFF2-40B4-BE49-F238E27FC236}">
                <a16:creationId xmlns:a16="http://schemas.microsoft.com/office/drawing/2014/main" id="{20CFE3D4-DDEB-4BE3-AF00-4E4CAD8B2BFD}"/>
              </a:ext>
            </a:extLst>
          </p:cNvPr>
          <p:cNvSpPr/>
          <p:nvPr/>
        </p:nvSpPr>
        <p:spPr>
          <a:xfrm>
            <a:off x="1637609" y="5735898"/>
            <a:ext cx="2340000" cy="1027559"/>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fr-FR"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Chapter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Framing, methods and knowledge sources </a:t>
            </a:r>
          </a:p>
        </p:txBody>
      </p:sp>
      <p:sp>
        <p:nvSpPr>
          <p:cNvPr id="5" name="Rectangle : coins arrondis 4">
            <a:extLst>
              <a:ext uri="{FF2B5EF4-FFF2-40B4-BE49-F238E27FC236}">
                <a16:creationId xmlns:a16="http://schemas.microsoft.com/office/drawing/2014/main" id="{14594426-6961-4D9D-BC00-A9C486118983}"/>
              </a:ext>
            </a:extLst>
          </p:cNvPr>
          <p:cNvSpPr/>
          <p:nvPr/>
        </p:nvSpPr>
        <p:spPr>
          <a:xfrm>
            <a:off x="4181521" y="4135888"/>
            <a:ext cx="2340000" cy="11880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Chapter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Large-scale changes in the climate system and their causes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 coins arrondis 5">
            <a:extLst>
              <a:ext uri="{FF2B5EF4-FFF2-40B4-BE49-F238E27FC236}">
                <a16:creationId xmlns:a16="http://schemas.microsoft.com/office/drawing/2014/main" id="{49C679A0-B014-4F93-973B-4109347553CB}"/>
              </a:ext>
            </a:extLst>
          </p:cNvPr>
          <p:cNvSpPr/>
          <p:nvPr/>
        </p:nvSpPr>
        <p:spPr>
          <a:xfrm>
            <a:off x="4181521" y="2737468"/>
            <a:ext cx="2339671" cy="11880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Chapter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Changes in regional climate and extremes, and their causes</a:t>
            </a:r>
          </a:p>
        </p:txBody>
      </p:sp>
      <p:sp>
        <p:nvSpPr>
          <p:cNvPr id="7" name="Rectangle : coins arrondis 6">
            <a:extLst>
              <a:ext uri="{FF2B5EF4-FFF2-40B4-BE49-F238E27FC236}">
                <a16:creationId xmlns:a16="http://schemas.microsoft.com/office/drawing/2014/main" id="{37597D59-1B0B-4A22-9548-97473FFD4B7F}"/>
              </a:ext>
            </a:extLst>
          </p:cNvPr>
          <p:cNvSpPr>
            <a:spLocks/>
          </p:cNvSpPr>
          <p:nvPr/>
        </p:nvSpPr>
        <p:spPr>
          <a:xfrm>
            <a:off x="6850619" y="4135888"/>
            <a:ext cx="2340000" cy="11880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Chapter 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Global projections of Earth System responses across timescales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Rectangle : coins arrondis 7">
            <a:extLst>
              <a:ext uri="{FF2B5EF4-FFF2-40B4-BE49-F238E27FC236}">
                <a16:creationId xmlns:a16="http://schemas.microsoft.com/office/drawing/2014/main" id="{69184C60-9DFE-42D2-8001-11FA31A23DB9}"/>
              </a:ext>
            </a:extLst>
          </p:cNvPr>
          <p:cNvSpPr>
            <a:spLocks/>
          </p:cNvSpPr>
          <p:nvPr/>
        </p:nvSpPr>
        <p:spPr>
          <a:xfrm>
            <a:off x="6835302" y="2733278"/>
            <a:ext cx="2340000" cy="11880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Pr>
              <a:t>Chapter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Pr>
              <a:t>Projections of regional climate and extremes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9" name="Rectangle : coins arrondis 8">
            <a:extLst>
              <a:ext uri="{FF2B5EF4-FFF2-40B4-BE49-F238E27FC236}">
                <a16:creationId xmlns:a16="http://schemas.microsoft.com/office/drawing/2014/main" id="{A0A9D3E4-1DFC-4B43-8538-644945152798}"/>
              </a:ext>
            </a:extLst>
          </p:cNvPr>
          <p:cNvSpPr>
            <a:spLocks/>
          </p:cNvSpPr>
          <p:nvPr/>
        </p:nvSpPr>
        <p:spPr>
          <a:xfrm>
            <a:off x="6835302" y="830242"/>
            <a:ext cx="2340000" cy="1643597"/>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Pr>
              <a:t>Chapter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Pr>
              <a:t>Abrupt changes, low-likelihood high impact events and critical thresholds, including tipping points, in the Earth system</a:t>
            </a:r>
          </a:p>
        </p:txBody>
      </p:sp>
      <p:sp>
        <p:nvSpPr>
          <p:cNvPr id="10" name="Rectangle : coins arrondis 9">
            <a:extLst>
              <a:ext uri="{FF2B5EF4-FFF2-40B4-BE49-F238E27FC236}">
                <a16:creationId xmlns:a16="http://schemas.microsoft.com/office/drawing/2014/main" id="{892DA26D-CD89-4A00-954C-E3BF77A4E73A}"/>
              </a:ext>
            </a:extLst>
          </p:cNvPr>
          <p:cNvSpPr/>
          <p:nvPr/>
        </p:nvSpPr>
        <p:spPr>
          <a:xfrm>
            <a:off x="4181521" y="1347209"/>
            <a:ext cx="2340001" cy="112663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Pr>
              <a:t>Chapter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Pr>
              <a:t>Advances in process understanding of Earth system changes</a:t>
            </a:r>
          </a:p>
        </p:txBody>
      </p:sp>
      <p:sp>
        <p:nvSpPr>
          <p:cNvPr id="12" name="Rectangle : coins arrondis 11">
            <a:extLst>
              <a:ext uri="{FF2B5EF4-FFF2-40B4-BE49-F238E27FC236}">
                <a16:creationId xmlns:a16="http://schemas.microsoft.com/office/drawing/2014/main" id="{027A0D6E-CE2D-427F-B36B-D41AACF49E8E}"/>
              </a:ext>
            </a:extLst>
          </p:cNvPr>
          <p:cNvSpPr>
            <a:spLocks/>
          </p:cNvSpPr>
          <p:nvPr/>
        </p:nvSpPr>
        <p:spPr>
          <a:xfrm>
            <a:off x="6850619" y="5735898"/>
            <a:ext cx="2340000" cy="1027559"/>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Chapter 5</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Scenarios and projected future global temperatures</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4" name="Rectangle : coins arrondis 13">
            <a:extLst>
              <a:ext uri="{FF2B5EF4-FFF2-40B4-BE49-F238E27FC236}">
                <a16:creationId xmlns:a16="http://schemas.microsoft.com/office/drawing/2014/main" id="{92A9814C-AB56-4C0F-8C1D-9CE5DC148E6F}"/>
              </a:ext>
            </a:extLst>
          </p:cNvPr>
          <p:cNvSpPr/>
          <p:nvPr/>
        </p:nvSpPr>
        <p:spPr>
          <a:xfrm>
            <a:off x="9490439" y="4135888"/>
            <a:ext cx="2340000" cy="1388322"/>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Chapter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Earth system responses under pathways towards temperature stabilization, including overshoot pathways</a:t>
            </a:r>
          </a:p>
        </p:txBody>
      </p:sp>
      <p:sp>
        <p:nvSpPr>
          <p:cNvPr id="15" name="Rectangle : coins arrondis 14">
            <a:extLst>
              <a:ext uri="{FF2B5EF4-FFF2-40B4-BE49-F238E27FC236}">
                <a16:creationId xmlns:a16="http://schemas.microsoft.com/office/drawing/2014/main" id="{A3290E17-6AEB-4B80-911F-23B20E341155}"/>
              </a:ext>
            </a:extLst>
          </p:cNvPr>
          <p:cNvSpPr/>
          <p:nvPr/>
        </p:nvSpPr>
        <p:spPr>
          <a:xfrm>
            <a:off x="9490439" y="2748938"/>
            <a:ext cx="2340000" cy="1156680"/>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Pr>
              <a:t>Chapter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err="1">
                <a:ln>
                  <a:noFill/>
                </a:ln>
                <a:solidFill>
                  <a:srgbClr val="000000"/>
                </a:solidFill>
                <a:effectLst/>
                <a:uLnTx/>
                <a:uFillTx/>
                <a:latin typeface="Arial" panose="020B0604020202020204" pitchFamily="34" charset="0"/>
                <a:ea typeface="+mn-ea"/>
                <a:cs typeface="+mn-cs"/>
                <a:sym typeface="Arial"/>
              </a:rPr>
              <a:t>Climate</a:t>
            </a:r>
            <a:r>
              <a:rPr kumimoji="0" 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rPr>
              <a:t> information and services</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17" name="ZoneTexte 16">
            <a:extLst>
              <a:ext uri="{FF2B5EF4-FFF2-40B4-BE49-F238E27FC236}">
                <a16:creationId xmlns:a16="http://schemas.microsoft.com/office/drawing/2014/main" id="{011AA4B7-F342-42B9-B1BE-B8412F2C9BE6}"/>
              </a:ext>
            </a:extLst>
          </p:cNvPr>
          <p:cNvSpPr txBox="1"/>
          <p:nvPr/>
        </p:nvSpPr>
        <p:spPr>
          <a:xfrm>
            <a:off x="7235430" y="65677"/>
            <a:ext cx="15397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sym typeface="Arial"/>
              </a:rPr>
              <a:t>Futures</a:t>
            </a:r>
          </a:p>
        </p:txBody>
      </p:sp>
      <p:sp>
        <p:nvSpPr>
          <p:cNvPr id="18" name="ZoneTexte 17">
            <a:extLst>
              <a:ext uri="{FF2B5EF4-FFF2-40B4-BE49-F238E27FC236}">
                <a16:creationId xmlns:a16="http://schemas.microsoft.com/office/drawing/2014/main" id="{B1B3686C-3F0C-431B-BBBF-3D396DCF6954}"/>
              </a:ext>
            </a:extLst>
          </p:cNvPr>
          <p:cNvSpPr txBox="1"/>
          <p:nvPr/>
        </p:nvSpPr>
        <p:spPr>
          <a:xfrm>
            <a:off x="9240085" y="65677"/>
            <a:ext cx="278938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sym typeface="Arial"/>
              </a:rPr>
              <a:t>Information for responses</a:t>
            </a:r>
          </a:p>
        </p:txBody>
      </p:sp>
      <p:sp>
        <p:nvSpPr>
          <p:cNvPr id="32" name="Rectangle : coins arrondis 31">
            <a:extLst>
              <a:ext uri="{FF2B5EF4-FFF2-40B4-BE49-F238E27FC236}">
                <a16:creationId xmlns:a16="http://schemas.microsoft.com/office/drawing/2014/main" id="{A530968B-E833-42A7-BA19-AE65FC2A5913}"/>
              </a:ext>
            </a:extLst>
          </p:cNvPr>
          <p:cNvSpPr/>
          <p:nvPr/>
        </p:nvSpPr>
        <p:spPr>
          <a:xfrm>
            <a:off x="9490439" y="818267"/>
            <a:ext cx="2340000" cy="1652985"/>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lang="en-US" sz="1600" b="1" dirty="0">
              <a:solidFill>
                <a:srgbClr val="000000"/>
              </a:solidFill>
              <a:latin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lang="en-US" sz="1600" b="1" dirty="0">
              <a:solidFill>
                <a:srgbClr val="000000"/>
              </a:solidFill>
              <a:latin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Interactive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sym typeface="Arial"/>
              </a:rPr>
              <a:t>Atlas</a:t>
            </a:r>
          </a:p>
        </p:txBody>
      </p:sp>
      <p:sp>
        <p:nvSpPr>
          <p:cNvPr id="43" name="ZoneTexte 42">
            <a:extLst>
              <a:ext uri="{FF2B5EF4-FFF2-40B4-BE49-F238E27FC236}">
                <a16:creationId xmlns:a16="http://schemas.microsoft.com/office/drawing/2014/main" id="{1F260C18-0891-459D-A872-D3D572C72604}"/>
              </a:ext>
            </a:extLst>
          </p:cNvPr>
          <p:cNvSpPr txBox="1"/>
          <p:nvPr/>
        </p:nvSpPr>
        <p:spPr>
          <a:xfrm>
            <a:off x="4149989" y="1323560"/>
            <a:ext cx="62821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pple-system"/>
                <a:ea typeface="+mn-ea"/>
                <a:cs typeface="Arial"/>
                <a:sym typeface="Arial"/>
              </a:rPr>
              <a:t>🔎</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3" name="ZoneTexte 32">
            <a:extLst>
              <a:ext uri="{FF2B5EF4-FFF2-40B4-BE49-F238E27FC236}">
                <a16:creationId xmlns:a16="http://schemas.microsoft.com/office/drawing/2014/main" id="{2760579B-994E-4DC6-A300-22E292B681D0}"/>
              </a:ext>
            </a:extLst>
          </p:cNvPr>
          <p:cNvSpPr txBox="1"/>
          <p:nvPr/>
        </p:nvSpPr>
        <p:spPr>
          <a:xfrm>
            <a:off x="6797585" y="798755"/>
            <a:ext cx="62821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pple-system"/>
                <a:ea typeface="+mn-ea"/>
                <a:cs typeface="Arial"/>
                <a:sym typeface="Arial"/>
              </a:rPr>
              <a:t>🔎</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37" name="Rectangle : coins arrondis 36">
            <a:extLst>
              <a:ext uri="{FF2B5EF4-FFF2-40B4-BE49-F238E27FC236}">
                <a16:creationId xmlns:a16="http://schemas.microsoft.com/office/drawing/2014/main" id="{F59B2F6B-8E1B-4A52-8644-A20370AA6F03}"/>
              </a:ext>
            </a:extLst>
          </p:cNvPr>
          <p:cNvSpPr/>
          <p:nvPr/>
        </p:nvSpPr>
        <p:spPr>
          <a:xfrm>
            <a:off x="1762149" y="1832811"/>
            <a:ext cx="241995" cy="217225"/>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 typeface="Arial"/>
              <a:buNone/>
              <a:tabLst/>
              <a:defRPr/>
            </a:pPr>
            <a:endParaRPr kumimoji="0" lang="fr-FR" sz="16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40" name="ZoneTexte 35">
            <a:extLst>
              <a:ext uri="{FF2B5EF4-FFF2-40B4-BE49-F238E27FC236}">
                <a16:creationId xmlns:a16="http://schemas.microsoft.com/office/drawing/2014/main" id="{6E5B5F2B-B040-41A8-ABBA-C2900917AF29}"/>
              </a:ext>
            </a:extLst>
          </p:cNvPr>
          <p:cNvSpPr txBox="1"/>
          <p:nvPr/>
        </p:nvSpPr>
        <p:spPr>
          <a:xfrm>
            <a:off x="1628799" y="1157484"/>
            <a:ext cx="278938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pple-system"/>
                <a:ea typeface="+mn-ea"/>
                <a:cs typeface="Arial"/>
                <a:sym typeface="Arial"/>
              </a:rPr>
              <a:t>🔎</a:t>
            </a:r>
            <a:r>
              <a:rPr kumimoji="0" lang="fr-FR" sz="1600" b="0" i="0" u="none" strike="noStrike" kern="1200" cap="none" spc="0" normalizeH="0" baseline="0" noProof="0" dirty="0">
                <a:ln>
                  <a:noFill/>
                </a:ln>
                <a:solidFill>
                  <a:prstClr val="black"/>
                </a:solidFill>
                <a:effectLst/>
                <a:uLnTx/>
                <a:uFillTx/>
                <a:latin typeface="-apple-system"/>
                <a:ea typeface="+mn-ea"/>
                <a:cs typeface="Arial"/>
                <a:sym typeface="Arial"/>
              </a:rPr>
              <a:t>= focus/</a:t>
            </a:r>
            <a:r>
              <a:rPr kumimoji="0" lang="fr-FR" sz="1600" b="0" i="0" u="none" strike="noStrike" kern="1200" cap="none" spc="0" normalizeH="0" baseline="0" noProof="0" dirty="0" err="1">
                <a:ln>
                  <a:noFill/>
                </a:ln>
                <a:solidFill>
                  <a:prstClr val="black"/>
                </a:solidFill>
                <a:effectLst/>
                <a:uLnTx/>
                <a:uFillTx/>
                <a:latin typeface="-apple-system"/>
                <a:ea typeface="+mn-ea"/>
                <a:cs typeface="Arial"/>
                <a:sym typeface="Arial"/>
              </a:rPr>
              <a:t>deep</a:t>
            </a:r>
            <a:r>
              <a:rPr kumimoji="0" lang="fr-FR" sz="1600" b="0" i="0" u="none" strike="noStrike" kern="1200" cap="none" spc="0" normalizeH="0" baseline="0" noProof="0" dirty="0">
                <a:ln>
                  <a:noFill/>
                </a:ln>
                <a:solidFill>
                  <a:prstClr val="black"/>
                </a:solidFill>
                <a:effectLst/>
                <a:uLnTx/>
                <a:uFillTx/>
                <a:latin typeface="-apple-system"/>
                <a:ea typeface="+mn-ea"/>
                <a:cs typeface="Arial"/>
                <a:sym typeface="Arial"/>
              </a:rPr>
              <a:t> dive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 </a:t>
            </a:r>
            <a:r>
              <a:rPr kumimoji="0" lang="fr-FR" sz="1600" b="0" i="0" u="none" strike="noStrike" kern="1200" cap="none" spc="0" normalizeH="0" baseline="0" noProof="0" dirty="0" err="1">
                <a:ln>
                  <a:noFill/>
                </a:ln>
                <a:solidFill>
                  <a:prstClr val="black"/>
                </a:solidFill>
                <a:effectLst/>
                <a:uLnTx/>
                <a:uFillTx/>
                <a:latin typeface="Calibri" panose="020F0502020204030204"/>
                <a:ea typeface="+mn-ea"/>
                <a:cs typeface="Arial"/>
                <a:sym typeface="Arial"/>
              </a:rPr>
              <a:t>core</a:t>
            </a:r>
            <a:r>
              <a:rPr kumimoji="0" lang="fr-FR" sz="1600" b="0" i="0" u="none" strike="noStrike" kern="1200" cap="none" spc="0" normalizeH="0" noProof="0" dirty="0">
                <a:ln>
                  <a:noFill/>
                </a:ln>
                <a:solidFill>
                  <a:prstClr val="black"/>
                </a:solidFill>
                <a:effectLst/>
                <a:uLnTx/>
                <a:uFillTx/>
                <a:latin typeface="Calibri" panose="020F0502020204030204"/>
                <a:ea typeface="+mn-ea"/>
                <a:cs typeface="Arial"/>
                <a:sym typeface="Arial"/>
              </a:rPr>
              <a:t> </a:t>
            </a:r>
            <a:r>
              <a:rPr kumimoji="0" lang="fr-FR" sz="1600" b="0" i="0" u="none" strike="noStrike" kern="1200" cap="none" spc="0" normalizeH="0" noProof="0" dirty="0" err="1">
                <a:ln>
                  <a:noFill/>
                </a:ln>
                <a:solidFill>
                  <a:prstClr val="black"/>
                </a:solidFill>
                <a:effectLst/>
                <a:uLnTx/>
                <a:uFillTx/>
                <a:latin typeface="Calibri" panose="020F0502020204030204"/>
                <a:ea typeface="+mn-ea"/>
                <a:cs typeface="Arial"/>
                <a:sym typeface="Arial"/>
              </a:rPr>
              <a:t>chapters</a:t>
            </a:r>
            <a:endParaRPr kumimoji="0" lang="fr-FR" sz="1600" b="0" i="0" u="none" strike="noStrike" kern="1200" cap="none" spc="0" normalizeH="0" noProof="0" dirty="0">
              <a:ln>
                <a:noFill/>
              </a:ln>
              <a:solidFill>
                <a:prstClr val="black"/>
              </a:solidFill>
              <a:effectLst/>
              <a:uLnTx/>
              <a:uFillTx/>
              <a:latin typeface="Calibri" panose="020F0502020204030204"/>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solidFill>
                  <a:prstClr val="black"/>
                </a:solidFill>
                <a:latin typeface="Calibri" panose="020F0502020204030204"/>
                <a:cs typeface="Arial"/>
                <a:sym typeface="Arial"/>
              </a:rPr>
              <a:t>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 </a:t>
            </a:r>
            <a:r>
              <a:rPr kumimoji="0" lang="fr-FR" sz="1600" b="0" i="0" u="none" strike="noStrike" kern="1200" cap="none" spc="0" normalizeH="0" baseline="0" noProof="0" dirty="0">
                <a:ln>
                  <a:noFill/>
                </a:ln>
                <a:solidFill>
                  <a:prstClr val="black"/>
                </a:solidFill>
                <a:effectLst/>
                <a:uLnTx/>
                <a:uFillTx/>
                <a:latin typeface="-apple-system"/>
                <a:ea typeface="+mn-ea"/>
                <a:cs typeface="Arial"/>
                <a:sym typeface="Arial"/>
              </a:rPr>
              <a:t>xWG elements</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3" name="Rectangle : coins arrondis 36">
            <a:extLst>
              <a:ext uri="{FF2B5EF4-FFF2-40B4-BE49-F238E27FC236}">
                <a16:creationId xmlns:a16="http://schemas.microsoft.com/office/drawing/2014/main" id="{CB0B7EFC-6A23-7885-C4BC-1A2F71FBCA58}"/>
              </a:ext>
            </a:extLst>
          </p:cNvPr>
          <p:cNvSpPr/>
          <p:nvPr/>
        </p:nvSpPr>
        <p:spPr>
          <a:xfrm>
            <a:off x="1762149" y="1526340"/>
            <a:ext cx="241995" cy="2172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4000"/>
              </a:lnSpc>
              <a:spcBef>
                <a:spcPts val="0"/>
              </a:spcBef>
              <a:spcAft>
                <a:spcPts val="0"/>
              </a:spcAft>
              <a:buClrTx/>
              <a:buSzTx/>
              <a:buFont typeface="Arial"/>
              <a:buNone/>
              <a:tabLst/>
              <a:defRPr/>
            </a:pPr>
            <a:endParaRPr kumimoji="0" lang="fr-FR" sz="16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36" name="ZoneTexte 35">
            <a:extLst>
              <a:ext uri="{FF2B5EF4-FFF2-40B4-BE49-F238E27FC236}">
                <a16:creationId xmlns:a16="http://schemas.microsoft.com/office/drawing/2014/main" id="{D3F69A32-327E-4211-8DAB-47A377BF7459}"/>
              </a:ext>
            </a:extLst>
          </p:cNvPr>
          <p:cNvSpPr txBox="1"/>
          <p:nvPr/>
        </p:nvSpPr>
        <p:spPr>
          <a:xfrm>
            <a:off x="4039254" y="65677"/>
            <a:ext cx="260465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accent5">
                    <a:lumMod val="75000"/>
                  </a:schemeClr>
                </a:solidFill>
                <a:effectLst/>
                <a:uLnTx/>
                <a:uFillTx/>
                <a:latin typeface="Arial" panose="020B0604020202020204" pitchFamily="34" charset="0"/>
                <a:ea typeface="+mn-ea"/>
                <a:cs typeface="Arial" panose="020B0604020202020204" pitchFamily="34" charset="0"/>
                <a:sym typeface="Arial"/>
              </a:rPr>
              <a:t>Current status and trends</a:t>
            </a:r>
          </a:p>
        </p:txBody>
      </p:sp>
      <p:sp>
        <p:nvSpPr>
          <p:cNvPr id="41" name="ZoneTexte 40">
            <a:extLst>
              <a:ext uri="{FF2B5EF4-FFF2-40B4-BE49-F238E27FC236}">
                <a16:creationId xmlns:a16="http://schemas.microsoft.com/office/drawing/2014/main" id="{106DBAF0-5972-460D-BB88-949C10A4C280}"/>
              </a:ext>
            </a:extLst>
          </p:cNvPr>
          <p:cNvSpPr txBox="1"/>
          <p:nvPr/>
        </p:nvSpPr>
        <p:spPr>
          <a:xfrm>
            <a:off x="2459421" y="4306682"/>
            <a:ext cx="17702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B9BD5">
                    <a:lumMod val="75000"/>
                  </a:srgbClr>
                </a:solidFill>
                <a:effectLst/>
                <a:uLnTx/>
                <a:uFillTx/>
                <a:latin typeface="Arial" panose="020B0604020202020204" pitchFamily="34" charset="0"/>
                <a:cs typeface="Arial" panose="020B0604020202020204" pitchFamily="34" charset="0"/>
                <a:sym typeface="Arial"/>
              </a:rPr>
              <a:t>Global &amp; large scale</a:t>
            </a:r>
          </a:p>
        </p:txBody>
      </p:sp>
      <p:sp>
        <p:nvSpPr>
          <p:cNvPr id="44" name="ZoneTexte 43">
            <a:extLst>
              <a:ext uri="{FF2B5EF4-FFF2-40B4-BE49-F238E27FC236}">
                <a16:creationId xmlns:a16="http://schemas.microsoft.com/office/drawing/2014/main" id="{761B80CA-B09E-4DD6-B62D-9CBFD5C23889}"/>
              </a:ext>
            </a:extLst>
          </p:cNvPr>
          <p:cNvSpPr txBox="1"/>
          <p:nvPr/>
        </p:nvSpPr>
        <p:spPr>
          <a:xfrm>
            <a:off x="2411237" y="3075827"/>
            <a:ext cx="177028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B9BD5">
                    <a:lumMod val="75000"/>
                  </a:srgbClr>
                </a:solidFill>
                <a:effectLst/>
                <a:uLnTx/>
                <a:uFillTx/>
                <a:latin typeface="Arial" panose="020B0604020202020204" pitchFamily="34" charset="0"/>
                <a:cs typeface="Arial" panose="020B0604020202020204" pitchFamily="34" charset="0"/>
                <a:sym typeface="Arial"/>
              </a:rPr>
              <a:t>Regional</a:t>
            </a:r>
          </a:p>
        </p:txBody>
      </p:sp>
      <p:sp>
        <p:nvSpPr>
          <p:cNvPr id="45" name="Rectangle : coins arrondis 44">
            <a:extLst>
              <a:ext uri="{FF2B5EF4-FFF2-40B4-BE49-F238E27FC236}">
                <a16:creationId xmlns:a16="http://schemas.microsoft.com/office/drawing/2014/main" id="{A0373C1E-F645-4599-AA56-9E166C02027E}"/>
              </a:ext>
            </a:extLst>
          </p:cNvPr>
          <p:cNvSpPr/>
          <p:nvPr/>
        </p:nvSpPr>
        <p:spPr>
          <a:xfrm>
            <a:off x="2459421" y="2583355"/>
            <a:ext cx="6843269" cy="3063297"/>
          </a:xfrm>
          <a:prstGeom prst="roundRect">
            <a:avLst>
              <a:gd name="adj" fmla="val 7115"/>
            </a:avLst>
          </a:prstGeom>
          <a:noFill/>
          <a:ln w="38100">
            <a:solidFill>
              <a:srgbClr val="5492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47" name="Image 46">
            <a:extLst>
              <a:ext uri="{FF2B5EF4-FFF2-40B4-BE49-F238E27FC236}">
                <a16:creationId xmlns:a16="http://schemas.microsoft.com/office/drawing/2014/main" id="{778D80B9-7F38-4AD1-B839-342734E8DA90}"/>
              </a:ext>
            </a:extLst>
          </p:cNvPr>
          <p:cNvPicPr>
            <a:picLocks noChangeAspect="1"/>
          </p:cNvPicPr>
          <p:nvPr/>
        </p:nvPicPr>
        <p:blipFill>
          <a:blip r:embed="rId3"/>
          <a:stretch>
            <a:fillRect/>
          </a:stretch>
        </p:blipFill>
        <p:spPr bwMode="auto">
          <a:xfrm>
            <a:off x="10116561" y="886142"/>
            <a:ext cx="1087755" cy="970793"/>
          </a:xfrm>
          <a:prstGeom prst="rect">
            <a:avLst/>
          </a:prstGeom>
          <a:ln>
            <a:solidFill>
              <a:srgbClr val="002060"/>
            </a:solidFill>
          </a:ln>
        </p:spPr>
      </p:pic>
      <p:sp>
        <p:nvSpPr>
          <p:cNvPr id="48" name="ZoneTexte 47">
            <a:extLst>
              <a:ext uri="{FF2B5EF4-FFF2-40B4-BE49-F238E27FC236}">
                <a16:creationId xmlns:a16="http://schemas.microsoft.com/office/drawing/2014/main" id="{A92EA187-7A25-4BC5-AF3F-4EA2E2A09B86}"/>
              </a:ext>
            </a:extLst>
          </p:cNvPr>
          <p:cNvSpPr txBox="1"/>
          <p:nvPr/>
        </p:nvSpPr>
        <p:spPr>
          <a:xfrm>
            <a:off x="9386381" y="4099237"/>
            <a:ext cx="62821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pple-system"/>
                <a:ea typeface="+mn-ea"/>
                <a:cs typeface="Arial"/>
                <a:sym typeface="Arial"/>
              </a:rPr>
              <a:t>🔎</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49" name="Flèche : droite 48">
            <a:extLst>
              <a:ext uri="{FF2B5EF4-FFF2-40B4-BE49-F238E27FC236}">
                <a16:creationId xmlns:a16="http://schemas.microsoft.com/office/drawing/2014/main" id="{9CBE7660-83B2-4DC5-81EF-CFEFA29DCADF}"/>
              </a:ext>
            </a:extLst>
          </p:cNvPr>
          <p:cNvSpPr/>
          <p:nvPr/>
        </p:nvSpPr>
        <p:spPr>
          <a:xfrm rot="18884514">
            <a:off x="3924277" y="5470757"/>
            <a:ext cx="452828" cy="275757"/>
          </a:xfrm>
          <a:prstGeom prst="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0" name="Flèche : droite 49">
            <a:extLst>
              <a:ext uri="{FF2B5EF4-FFF2-40B4-BE49-F238E27FC236}">
                <a16:creationId xmlns:a16="http://schemas.microsoft.com/office/drawing/2014/main" id="{16D13710-DF17-46EA-93C4-5B217F2DE30D}"/>
              </a:ext>
            </a:extLst>
          </p:cNvPr>
          <p:cNvSpPr/>
          <p:nvPr/>
        </p:nvSpPr>
        <p:spPr>
          <a:xfrm rot="16200000">
            <a:off x="7847260" y="5379736"/>
            <a:ext cx="346717" cy="291599"/>
          </a:xfrm>
          <a:prstGeom prst="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1" name="Flèche : droite 50">
            <a:extLst>
              <a:ext uri="{FF2B5EF4-FFF2-40B4-BE49-F238E27FC236}">
                <a16:creationId xmlns:a16="http://schemas.microsoft.com/office/drawing/2014/main" id="{7467CB41-23C5-4911-B4B1-4E974CE5652F}"/>
              </a:ext>
            </a:extLst>
          </p:cNvPr>
          <p:cNvSpPr/>
          <p:nvPr/>
        </p:nvSpPr>
        <p:spPr>
          <a:xfrm rot="18884514">
            <a:off x="9147261" y="5492786"/>
            <a:ext cx="394549" cy="275757"/>
          </a:xfrm>
          <a:prstGeom prst="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81270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4" grpId="0" animBg="1"/>
      <p:bldP spid="15" grpId="0" animBg="1"/>
      <p:bldP spid="17" grpId="0"/>
      <p:bldP spid="18" grpId="0"/>
      <p:bldP spid="32" grpId="0" animBg="1"/>
      <p:bldP spid="43" grpId="0"/>
      <p:bldP spid="48" grpId="0"/>
      <p:bldP spid="49"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B06262-2730-E0CA-E67C-714D5C6FB90A}"/>
              </a:ext>
            </a:extLst>
          </p:cNvPr>
          <p:cNvSpPr>
            <a:spLocks noGrp="1"/>
          </p:cNvSpPr>
          <p:nvPr>
            <p:ph type="title"/>
          </p:nvPr>
        </p:nvSpPr>
        <p:spPr>
          <a:xfrm>
            <a:off x="1846271" y="271772"/>
            <a:ext cx="9810681" cy="565268"/>
          </a:xfrm>
        </p:spPr>
        <p:txBody>
          <a:bodyPr>
            <a:normAutofit/>
          </a:bodyPr>
          <a:lstStyle/>
          <a:p>
            <a:r>
              <a:rPr lang="en-US" b="1" dirty="0">
                <a:latin typeface="Arial"/>
                <a:cs typeface="Arial"/>
              </a:rPr>
              <a:t>Highlighting key advances in science</a:t>
            </a:r>
            <a:endParaRPr lang="en-US" dirty="0">
              <a:latin typeface="Arial" panose="020B0604020202020204" pitchFamily="34" charset="0"/>
              <a:cs typeface="Arial" panose="020B0604020202020204" pitchFamily="34" charset="0"/>
            </a:endParaRPr>
          </a:p>
        </p:txBody>
      </p:sp>
      <p:sp>
        <p:nvSpPr>
          <p:cNvPr id="6" name="文本框 1">
            <a:extLst>
              <a:ext uri="{FF2B5EF4-FFF2-40B4-BE49-F238E27FC236}">
                <a16:creationId xmlns:a16="http://schemas.microsoft.com/office/drawing/2014/main" id="{5FC0F49B-DF96-4F18-8EF6-C5215F25FCA9}"/>
              </a:ext>
            </a:extLst>
          </p:cNvPr>
          <p:cNvSpPr txBox="1"/>
          <p:nvPr/>
        </p:nvSpPr>
        <p:spPr>
          <a:xfrm>
            <a:off x="1846271" y="1210040"/>
            <a:ext cx="10345729" cy="5078313"/>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002060"/>
                </a:solidFill>
                <a:effectLst/>
                <a:uLnTx/>
                <a:uFillTx/>
                <a:latin typeface="Arial"/>
                <a:ea typeface="Calibri"/>
                <a:cs typeface="Arial"/>
              </a:rPr>
              <a:t>Chapters 2&amp;3</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 </a:t>
            </a:r>
            <a:b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b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Improved understanding of </a:t>
            </a:r>
            <a:r>
              <a:rPr kumimoji="0" lang="en-US" altLang="zh-CN" sz="1800" b="0" i="0" u="none" strike="noStrike" kern="1200" cap="none" spc="0" normalizeH="0" baseline="0" noProof="0" dirty="0">
                <a:ln>
                  <a:noFill/>
                </a:ln>
                <a:solidFill>
                  <a:srgbClr val="C00000"/>
                </a:solidFill>
                <a:effectLst/>
                <a:uLnTx/>
                <a:uFillTx/>
                <a:latin typeface="Arial"/>
                <a:ea typeface="Calibri"/>
                <a:cs typeface="Arial"/>
              </a:rPr>
              <a:t>recent anomalies </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(outstanding regional or global extremes and values in global indices)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002060"/>
                </a:solidFill>
                <a:effectLst/>
                <a:uLnTx/>
                <a:uFillTx/>
                <a:latin typeface="Arial"/>
                <a:ea typeface="Calibri"/>
                <a:cs typeface="Arial"/>
              </a:rPr>
              <a:t>Chapter 4</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 </a:t>
            </a:r>
            <a:b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b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Integration of advances on main processes and feedbacks </a:t>
            </a:r>
            <a:r>
              <a:rPr kumimoji="0" lang="en-US" altLang="zh-CN" sz="1800" b="0" i="0" u="none" strike="noStrike" kern="1200" cap="none" spc="0" normalizeH="0" baseline="0" noProof="0" dirty="0">
                <a:ln>
                  <a:noFill/>
                </a:ln>
                <a:solidFill>
                  <a:srgbClr val="C00000"/>
                </a:solidFill>
                <a:effectLst/>
                <a:uLnTx/>
                <a:uFillTx/>
                <a:latin typeface="Arial"/>
                <a:ea typeface="Calibri"/>
                <a:cs typeface="Arial"/>
              </a:rPr>
              <a:t>at the interface of Earth system components</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 and cycles (e.g., water-energy-carbon, ocean/land)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002060"/>
                </a:solidFill>
                <a:effectLst/>
                <a:uLnTx/>
                <a:uFillTx/>
                <a:latin typeface="Arial"/>
                <a:ea typeface="Calibri"/>
                <a:cs typeface="Arial"/>
              </a:rPr>
              <a:t>Chapters 5-7</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 </a:t>
            </a:r>
            <a:b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b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Global and regional </a:t>
            </a:r>
            <a:r>
              <a:rPr kumimoji="0" lang="en-US" altLang="zh-CN" sz="1800" b="0" i="0" u="none" strike="noStrike" kern="1200" cap="none" spc="0" normalizeH="0" baseline="0" noProof="0" dirty="0">
                <a:ln>
                  <a:noFill/>
                </a:ln>
                <a:solidFill>
                  <a:srgbClr val="C00000"/>
                </a:solidFill>
                <a:effectLst/>
                <a:uLnTx/>
                <a:uFillTx/>
                <a:latin typeface="Arial"/>
                <a:ea typeface="Calibri"/>
                <a:cs typeface="Arial"/>
              </a:rPr>
              <a:t>projections</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 based on new model developments (km scale resolution, AI, emulators), incl. extreme events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002060"/>
                </a:solidFill>
                <a:effectLst/>
                <a:uLnTx/>
                <a:uFillTx/>
                <a:latin typeface="Arial"/>
                <a:ea typeface="Calibri"/>
                <a:cs typeface="Arial"/>
              </a:rPr>
              <a:t>Chapter 8</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 </a:t>
            </a:r>
            <a:b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b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Fast increasing literature on potential </a:t>
            </a:r>
            <a:r>
              <a:rPr kumimoji="0" lang="en-US" altLang="zh-CN" sz="1800" b="0" i="0" u="none" strike="noStrike" kern="1200" cap="none" spc="0" normalizeH="0" baseline="0" noProof="0" dirty="0">
                <a:ln>
                  <a:noFill/>
                </a:ln>
                <a:solidFill>
                  <a:srgbClr val="C00000"/>
                </a:solidFill>
                <a:effectLst/>
                <a:uLnTx/>
                <a:uFillTx/>
                <a:latin typeface="Arial"/>
                <a:ea typeface="Calibri"/>
                <a:cs typeface="Arial"/>
              </a:rPr>
              <a:t>abrupt changes and events </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not covered by regional projections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CN"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1" i="0" u="none" strike="noStrike" kern="1200" cap="none" spc="0" normalizeH="0" baseline="0" noProof="0" dirty="0">
                <a:ln>
                  <a:noFill/>
                </a:ln>
                <a:solidFill>
                  <a:srgbClr val="002060"/>
                </a:solidFill>
                <a:effectLst/>
                <a:uLnTx/>
                <a:uFillTx/>
                <a:latin typeface="Arial"/>
                <a:ea typeface="Calibri"/>
                <a:cs typeface="Arial"/>
              </a:rPr>
              <a:t>Chapters 9&amp;10</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 </a:t>
            </a:r>
            <a:b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b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Very dynamic areas of </a:t>
            </a:r>
            <a:r>
              <a:rPr kumimoji="0" lang="en-US" altLang="zh-CN" sz="1800" b="0" i="0" u="none" strike="noStrike" kern="1200" cap="none" spc="0" normalizeH="0" baseline="0" noProof="0" dirty="0">
                <a:ln>
                  <a:noFill/>
                </a:ln>
                <a:solidFill>
                  <a:srgbClr val="C00000"/>
                </a:solidFill>
                <a:effectLst/>
                <a:uLnTx/>
                <a:uFillTx/>
                <a:latin typeface="Arial"/>
                <a:ea typeface="Calibri"/>
                <a:cs typeface="Arial"/>
              </a:rPr>
              <a:t>policy-relevant</a:t>
            </a:r>
            <a:r>
              <a:rPr kumimoji="0" lang="en-US" altLang="zh-CN" sz="1800" b="0" i="0" u="none" strike="noStrike" kern="1200" cap="none" spc="0" normalizeH="0" baseline="0" noProof="0" dirty="0">
                <a:ln>
                  <a:noFill/>
                </a:ln>
                <a:solidFill>
                  <a:srgbClr val="002060"/>
                </a:solidFill>
                <a:effectLst/>
                <a:uLnTx/>
                <a:uFillTx/>
                <a:latin typeface="Arial"/>
                <a:ea typeface="Calibri"/>
                <a:cs typeface="Arial"/>
              </a:rPr>
              <a:t> research (climate services, stabilization and overshoot)</a:t>
            </a:r>
          </a:p>
        </p:txBody>
      </p:sp>
    </p:spTree>
    <p:extLst>
      <p:ext uri="{BB962C8B-B14F-4D97-AF65-F5344CB8AC3E}">
        <p14:creationId xmlns:p14="http://schemas.microsoft.com/office/powerpoint/2010/main" val="288786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1854020" y="70294"/>
            <a:ext cx="8835263" cy="565268"/>
          </a:xfrm>
        </p:spPr>
        <p:txBody>
          <a:bodyPr>
            <a:normAutofit/>
          </a:bodyPr>
          <a:lstStyle/>
          <a:p>
            <a:pPr>
              <a:defRPr/>
            </a:pPr>
            <a:r>
              <a:rPr lang="en-US">
                <a:latin typeface="Arial"/>
                <a:cs typeface="Arial"/>
              </a:rPr>
              <a:t>Cross-cutting topics</a:t>
            </a:r>
          </a:p>
        </p:txBody>
      </p:sp>
      <p:sp>
        <p:nvSpPr>
          <p:cNvPr id="6" name="文本框 1"/>
          <p:cNvSpPr txBox="1"/>
          <p:nvPr/>
        </p:nvSpPr>
        <p:spPr bwMode="auto">
          <a:xfrm>
            <a:off x="1854020" y="860288"/>
            <a:ext cx="10095324" cy="5457904"/>
          </a:xfrm>
          <a:prstGeom prst="rect">
            <a:avLst/>
          </a:prstGeom>
          <a:noFill/>
        </p:spPr>
        <p:txBody>
          <a:bodyPr wrap="square" lIns="91440" tIns="45720" rIns="91440" bIns="45720" rtlCol="0" anchor="t">
            <a:spAutoFit/>
          </a:bodyPr>
          <a:lstStyle/>
          <a:p>
            <a:pPr marL="0" marR="0" lvl="0" indent="0" algn="l" defTabSz="914400">
              <a:lnSpc>
                <a:spcPct val="100000"/>
              </a:lnSpc>
              <a:spcBef>
                <a:spcPts val="0"/>
              </a:spcBef>
              <a:spcAft>
                <a:spcPts val="0"/>
              </a:spcAft>
              <a:buClrTx/>
              <a:buSzTx/>
              <a:buFontTx/>
              <a:buNone/>
              <a:defRPr/>
            </a:pPr>
            <a:r>
              <a:rPr lang="en-US" sz="1800" b="0" i="0" u="none" strike="noStrike" cap="none" spc="0" dirty="0">
                <a:ln>
                  <a:noFill/>
                </a:ln>
                <a:solidFill>
                  <a:srgbClr val="002060"/>
                </a:solidFill>
                <a:latin typeface="Arial"/>
                <a:ea typeface="Calibri"/>
                <a:cs typeface="Arial"/>
              </a:rPr>
              <a:t>WGI Report outline reflects a number of x-WG topics that were discussed in </a:t>
            </a:r>
            <a:r>
              <a:rPr lang="en-US" sz="1800" b="0" i="0" u="none" strike="noStrike" cap="none" spc="0" dirty="0" err="1">
                <a:ln>
                  <a:noFill/>
                </a:ln>
                <a:solidFill>
                  <a:srgbClr val="002060"/>
                </a:solidFill>
                <a:latin typeface="Arial"/>
                <a:ea typeface="Calibri"/>
                <a:cs typeface="Arial"/>
              </a:rPr>
              <a:t>corss</a:t>
            </a:r>
            <a:r>
              <a:rPr lang="en-US" sz="1800" b="0" i="0" u="none" strike="noStrike" cap="none" spc="0" dirty="0">
                <a:ln>
                  <a:noFill/>
                </a:ln>
                <a:solidFill>
                  <a:srgbClr val="002060"/>
                </a:solidFill>
                <a:latin typeface="Arial"/>
                <a:ea typeface="Calibri"/>
                <a:cs typeface="Arial"/>
              </a:rPr>
              <a:t>-WG Break Out Groups during the scoping meeting in Kuala Lumpur, and will be coordinated during the writing process with the other WGs  </a:t>
            </a:r>
            <a:endParaRPr dirty="0"/>
          </a:p>
          <a:p>
            <a:pPr marL="0" marR="0" lvl="0" indent="0" algn="l" defTabSz="914400">
              <a:lnSpc>
                <a:spcPct val="100000"/>
              </a:lnSpc>
              <a:spcBef>
                <a:spcPts val="0"/>
              </a:spcBef>
              <a:spcAft>
                <a:spcPts val="0"/>
              </a:spcAft>
              <a:buClrTx/>
              <a:buSzTx/>
              <a:buFontTx/>
              <a:buNone/>
              <a:defRPr/>
            </a:pPr>
            <a:endParaRPr lang="en-US" sz="2800" b="0" i="0" u="none" strike="noStrike" cap="none" spc="0" dirty="0">
              <a:ln>
                <a:noFill/>
              </a:ln>
              <a:solidFill>
                <a:srgbClr val="002060"/>
              </a:solidFill>
              <a:latin typeface="Arial"/>
              <a:ea typeface="Calibri"/>
              <a:cs typeface="Arial"/>
            </a:endParaRPr>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Biodiversity and Ecosystems (embedded across the Report)</a:t>
            </a:r>
            <a:endParaRPr lang="en-US" sz="1800" b="0" i="0" u="none" strike="noStrike" cap="none" spc="0" dirty="0">
              <a:ln>
                <a:noFill/>
              </a:ln>
              <a:solidFill>
                <a:srgbClr val="002060"/>
              </a:solidFill>
              <a:highlight>
                <a:srgbClr val="FFFF00"/>
              </a:highlight>
              <a:latin typeface="Arial"/>
              <a:ea typeface="Calibri"/>
              <a:cs typeface="Arial"/>
            </a:endParaRPr>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Equity and justice (CH1, 3, 7, 10)</a:t>
            </a:r>
            <a:endParaRPr dirty="0"/>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Health and well-being (CH10)</a:t>
            </a:r>
            <a:endParaRPr dirty="0"/>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(Information for) losses and damages (CH10)</a:t>
            </a:r>
            <a:endParaRPr dirty="0"/>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Overshoot (CH9)</a:t>
            </a:r>
            <a:endParaRPr dirty="0"/>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Risk assessment approaches and regionalization (CH3, 7, 10)</a:t>
            </a:r>
            <a:endParaRPr dirty="0"/>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Scenarios (CH5, 7, 1, 6)</a:t>
            </a:r>
            <a:endParaRPr dirty="0"/>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Solar Radiation Modification (CH9)</a:t>
            </a:r>
            <a:endParaRPr dirty="0"/>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Tipping points and large-scale singular events (CH8)</a:t>
            </a:r>
            <a:endParaRPr dirty="0"/>
          </a:p>
          <a:p>
            <a:pPr marL="457200" marR="0" lvl="0" indent="-457200" algn="l" defTabSz="914400">
              <a:lnSpc>
                <a:spcPct val="150000"/>
              </a:lnSpc>
              <a:spcBef>
                <a:spcPts val="0"/>
              </a:spcBef>
              <a:spcAft>
                <a:spcPts val="0"/>
              </a:spcAft>
              <a:buClrTx/>
              <a:buSzTx/>
              <a:buFont typeface="Arial"/>
              <a:buChar char="•"/>
              <a:defRPr/>
            </a:pPr>
            <a:r>
              <a:rPr lang="en-US" sz="1800" b="0" i="0" u="none" strike="noStrike" cap="none" spc="0" dirty="0">
                <a:ln>
                  <a:noFill/>
                </a:ln>
                <a:solidFill>
                  <a:srgbClr val="002060"/>
                </a:solidFill>
                <a:latin typeface="Arial"/>
                <a:ea typeface="Calibri"/>
                <a:cs typeface="Arial"/>
              </a:rPr>
              <a:t>Technical Guidelines for Impacts assessment and Adaptation (CH10)</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0" name="Right Arrow 19"/>
          <p:cNvSpPr/>
          <p:nvPr/>
        </p:nvSpPr>
        <p:spPr bwMode="auto">
          <a:xfrm>
            <a:off x="3541879" y="4717397"/>
            <a:ext cx="4848316" cy="1445498"/>
          </a:xfrm>
          <a:prstGeom prst="rightArrow">
            <a:avLst>
              <a:gd name="adj1" fmla="val 50000"/>
              <a:gd name="adj2" fmla="val 50000"/>
            </a:avLst>
          </a:prstGeom>
          <a:solidFill>
            <a:srgbClr val="5492CD"/>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Arial"/>
              <a:ea typeface="Arial"/>
              <a:cs typeface="Arial"/>
            </a:endParaRPr>
          </a:p>
        </p:txBody>
      </p:sp>
      <p:sp>
        <p:nvSpPr>
          <p:cNvPr id="17" name="Right Arrow 16"/>
          <p:cNvSpPr/>
          <p:nvPr/>
        </p:nvSpPr>
        <p:spPr bwMode="auto">
          <a:xfrm>
            <a:off x="246772" y="4714484"/>
            <a:ext cx="3797048" cy="1445498"/>
          </a:xfrm>
          <a:prstGeom prst="rightArrow">
            <a:avLst>
              <a:gd name="adj1" fmla="val 50000"/>
              <a:gd name="adj2" fmla="val 50000"/>
            </a:avLst>
          </a:prstGeom>
          <a:solidFill>
            <a:schemeClr val="accent5">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Arial"/>
              <a:ea typeface="Arial"/>
              <a:cs typeface="Arial"/>
            </a:endParaRPr>
          </a:p>
        </p:txBody>
      </p:sp>
      <p:sp>
        <p:nvSpPr>
          <p:cNvPr id="11" name="Right Arrow 10"/>
          <p:cNvSpPr/>
          <p:nvPr/>
        </p:nvSpPr>
        <p:spPr bwMode="auto">
          <a:xfrm>
            <a:off x="7317511" y="2879277"/>
            <a:ext cx="4565047" cy="1500801"/>
          </a:xfrm>
          <a:prstGeom prst="rightArrow">
            <a:avLst>
              <a:gd name="adj1" fmla="val 50000"/>
              <a:gd name="adj2" fmla="val 50000"/>
            </a:avLst>
          </a:prstGeom>
          <a:solidFill>
            <a:schemeClr val="accent1">
              <a:lumMod val="60000"/>
              <a:lumOff val="4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Arial"/>
              <a:ea typeface="Arial"/>
              <a:cs typeface="Arial"/>
            </a:endParaRPr>
          </a:p>
        </p:txBody>
      </p:sp>
      <p:sp>
        <p:nvSpPr>
          <p:cNvPr id="14" name="Right Arrow 13"/>
          <p:cNvSpPr/>
          <p:nvPr/>
        </p:nvSpPr>
        <p:spPr bwMode="auto">
          <a:xfrm>
            <a:off x="3191205" y="2904191"/>
            <a:ext cx="4704875" cy="1500801"/>
          </a:xfrm>
          <a:prstGeom prst="rightArrow">
            <a:avLst>
              <a:gd name="adj1" fmla="val 50000"/>
              <a:gd name="adj2" fmla="val 50000"/>
            </a:avLst>
          </a:prstGeom>
          <a:solidFill>
            <a:schemeClr val="accent1">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Arial"/>
              <a:ea typeface="Arial"/>
              <a:cs typeface="Arial"/>
            </a:endParaRPr>
          </a:p>
        </p:txBody>
      </p:sp>
      <p:sp>
        <p:nvSpPr>
          <p:cNvPr id="15" name="Right Arrow 14"/>
          <p:cNvSpPr/>
          <p:nvPr/>
        </p:nvSpPr>
        <p:spPr bwMode="auto">
          <a:xfrm>
            <a:off x="242521" y="2928036"/>
            <a:ext cx="3387936" cy="1445498"/>
          </a:xfrm>
          <a:prstGeom prst="rightArrow">
            <a:avLst>
              <a:gd name="adj1" fmla="val 50000"/>
              <a:gd name="adj2" fmla="val 50000"/>
            </a:avLst>
          </a:prstGeom>
          <a:solidFill>
            <a:schemeClr val="tx2">
              <a:lumMod val="20000"/>
              <a:lumOff val="80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Arial"/>
              <a:ea typeface="Arial"/>
              <a:cs typeface="Arial"/>
            </a:endParaRPr>
          </a:p>
        </p:txBody>
      </p:sp>
      <p:sp>
        <p:nvSpPr>
          <p:cNvPr id="7" name="Right Arrow 6"/>
          <p:cNvSpPr/>
          <p:nvPr/>
        </p:nvSpPr>
        <p:spPr bwMode="auto">
          <a:xfrm>
            <a:off x="7896080" y="1064161"/>
            <a:ext cx="3986478" cy="1500801"/>
          </a:xfrm>
          <a:prstGeom prst="rightArrow">
            <a:avLst>
              <a:gd name="adj1" fmla="val 50000"/>
              <a:gd name="adj2" fmla="val 50000"/>
            </a:avLst>
          </a:prstGeom>
          <a:solidFill>
            <a:schemeClr val="bg1">
              <a:lumMod val="6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Arial"/>
              <a:ea typeface="Arial"/>
              <a:cs typeface="Arial"/>
            </a:endParaRPr>
          </a:p>
        </p:txBody>
      </p:sp>
      <p:sp>
        <p:nvSpPr>
          <p:cNvPr id="2" name="Right Arrow 1"/>
          <p:cNvSpPr/>
          <p:nvPr/>
        </p:nvSpPr>
        <p:spPr bwMode="auto">
          <a:xfrm>
            <a:off x="4903674" y="1061783"/>
            <a:ext cx="3986478" cy="1500801"/>
          </a:xfrm>
          <a:prstGeom prst="rightArrow">
            <a:avLst>
              <a:gd name="adj1" fmla="val 50000"/>
              <a:gd name="adj2" fmla="val 50000"/>
            </a:avLst>
          </a:prstGeom>
          <a:solidFill>
            <a:schemeClr val="bg1">
              <a:lumMod val="7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Arial"/>
              <a:ea typeface="Arial"/>
              <a:cs typeface="Arial"/>
            </a:endParaRPr>
          </a:p>
        </p:txBody>
      </p:sp>
      <p:sp>
        <p:nvSpPr>
          <p:cNvPr id="59" name="Right Arrow 58"/>
          <p:cNvSpPr/>
          <p:nvPr/>
        </p:nvSpPr>
        <p:spPr bwMode="auto">
          <a:xfrm>
            <a:off x="2839512" y="1058736"/>
            <a:ext cx="3133291" cy="1500801"/>
          </a:xfrm>
          <a:prstGeom prst="rightArrow">
            <a:avLst>
              <a:gd name="adj1" fmla="val 50000"/>
              <a:gd name="adj2" fmla="val 50000"/>
            </a:avLst>
          </a:prstGeom>
          <a:solidFill>
            <a:schemeClr val="bg1">
              <a:lumMod val="8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Arial"/>
              <a:ea typeface="Arial"/>
              <a:cs typeface="Arial"/>
            </a:endParaRPr>
          </a:p>
        </p:txBody>
      </p:sp>
      <p:sp>
        <p:nvSpPr>
          <p:cNvPr id="60" name="Right Arrow 59"/>
          <p:cNvSpPr/>
          <p:nvPr/>
        </p:nvSpPr>
        <p:spPr bwMode="auto">
          <a:xfrm>
            <a:off x="198003" y="1037112"/>
            <a:ext cx="3137064" cy="1445498"/>
          </a:xfrm>
          <a:prstGeom prst="rightArrow">
            <a:avLst>
              <a:gd name="adj1" fmla="val 50000"/>
              <a:gd name="adj2" fmla="val 50000"/>
            </a:avLst>
          </a:prstGeom>
          <a:solidFill>
            <a:schemeClr val="bg1">
              <a:lumMod val="95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srgbClr val="FFFFFF"/>
              </a:solidFill>
              <a:latin typeface="Arial"/>
              <a:ea typeface="Arial"/>
              <a:cs typeface="Arial"/>
            </a:endParaRPr>
          </a:p>
        </p:txBody>
      </p:sp>
      <p:sp>
        <p:nvSpPr>
          <p:cNvPr id="12" name="Hexagon 4"/>
          <p:cNvSpPr/>
          <p:nvPr/>
        </p:nvSpPr>
        <p:spPr bwMode="auto">
          <a:xfrm>
            <a:off x="655007" y="2114678"/>
            <a:ext cx="2106732" cy="868628"/>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200" b="0" i="0" u="none" strike="noStrike" cap="none" spc="0">
                <a:ln>
                  <a:noFill/>
                </a:ln>
                <a:solidFill>
                  <a:srgbClr val="003466"/>
                </a:solidFill>
                <a:latin typeface="Arial"/>
                <a:ea typeface="Arial"/>
                <a:cs typeface="Arial"/>
              </a:rPr>
              <a:t>The outline is drafted and developed by experts nominated by governments and observer organizations.</a:t>
            </a:r>
            <a:endParaRPr/>
          </a:p>
        </p:txBody>
      </p:sp>
      <p:sp>
        <p:nvSpPr>
          <p:cNvPr id="18" name="Hexagon 4"/>
          <p:cNvSpPr/>
          <p:nvPr/>
        </p:nvSpPr>
        <p:spPr bwMode="auto">
          <a:xfrm>
            <a:off x="6111372" y="1563447"/>
            <a:ext cx="1429013" cy="530460"/>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ctr" defTabSz="755688">
              <a:lnSpc>
                <a:spcPct val="90000"/>
              </a:lnSpc>
              <a:spcBef>
                <a:spcPts val="0"/>
              </a:spcBef>
              <a:spcAft>
                <a:spcPts val="0"/>
              </a:spcAft>
              <a:buClrTx/>
              <a:buSzTx/>
              <a:buFontTx/>
              <a:buNone/>
              <a:defRPr/>
            </a:pPr>
            <a:r>
              <a:rPr lang="en-US" sz="1600" b="1" i="0" u="none" strike="noStrike" cap="none" spc="0" dirty="0">
                <a:ln>
                  <a:noFill/>
                </a:ln>
                <a:solidFill>
                  <a:srgbClr val="003466"/>
                </a:solidFill>
                <a:latin typeface="Arial"/>
                <a:ea typeface="Arial"/>
                <a:cs typeface="Arial"/>
              </a:rPr>
              <a:t>Nomination of Authors</a:t>
            </a:r>
            <a:endParaRPr dirty="0"/>
          </a:p>
        </p:txBody>
      </p:sp>
      <p:sp>
        <p:nvSpPr>
          <p:cNvPr id="21" name="Hexagon 4"/>
          <p:cNvSpPr/>
          <p:nvPr/>
        </p:nvSpPr>
        <p:spPr bwMode="auto">
          <a:xfrm>
            <a:off x="9346920" y="1658514"/>
            <a:ext cx="2347769" cy="340326"/>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ctr" defTabSz="755688">
              <a:lnSpc>
                <a:spcPct val="90000"/>
              </a:lnSpc>
              <a:spcBef>
                <a:spcPts val="0"/>
              </a:spcBef>
              <a:spcAft>
                <a:spcPts val="0"/>
              </a:spcAft>
              <a:buClrTx/>
              <a:buSzTx/>
              <a:buFontTx/>
              <a:buNone/>
              <a:defRPr/>
            </a:pPr>
            <a:r>
              <a:rPr lang="en-US" sz="1600" b="1" i="0" u="none" strike="noStrike" cap="none" spc="0">
                <a:ln>
                  <a:noFill/>
                </a:ln>
                <a:solidFill>
                  <a:srgbClr val="003466"/>
                </a:solidFill>
                <a:latin typeface="Arial"/>
                <a:ea typeface="Arial"/>
                <a:cs typeface="Arial"/>
              </a:rPr>
              <a:t>Selection of Authors</a:t>
            </a:r>
            <a:endParaRPr/>
          </a:p>
        </p:txBody>
      </p:sp>
      <p:sp>
        <p:nvSpPr>
          <p:cNvPr id="24" name="Hexagon 4"/>
          <p:cNvSpPr/>
          <p:nvPr/>
        </p:nvSpPr>
        <p:spPr bwMode="auto">
          <a:xfrm>
            <a:off x="748798" y="3357185"/>
            <a:ext cx="2407101" cy="577986"/>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100000"/>
              </a:lnSpc>
              <a:spcBef>
                <a:spcPts val="0"/>
              </a:spcBef>
              <a:spcAft>
                <a:spcPts val="0"/>
              </a:spcAft>
              <a:buClrTx/>
              <a:buSzTx/>
              <a:buFontTx/>
              <a:buNone/>
              <a:defRPr/>
            </a:pPr>
            <a:r>
              <a:rPr lang="en-US" sz="1600" b="1" i="0" u="none" strike="noStrike" cap="none" spc="0">
                <a:ln>
                  <a:noFill/>
                </a:ln>
                <a:solidFill>
                  <a:srgbClr val="003466"/>
                </a:solidFill>
                <a:latin typeface="Arial"/>
                <a:ea typeface="Arial"/>
                <a:cs typeface="Arial"/>
              </a:rPr>
              <a:t>Expert Review </a:t>
            </a:r>
            <a:endParaRPr/>
          </a:p>
          <a:p>
            <a:pPr marL="0" marR="0" lvl="0" indent="0" algn="l" defTabSz="755688">
              <a:lnSpc>
                <a:spcPct val="100000"/>
              </a:lnSpc>
              <a:spcBef>
                <a:spcPts val="0"/>
              </a:spcBef>
              <a:spcAft>
                <a:spcPts val="0"/>
              </a:spcAft>
              <a:buClrTx/>
              <a:buSzTx/>
              <a:buFontTx/>
              <a:buNone/>
              <a:defRPr/>
            </a:pPr>
            <a:r>
              <a:rPr lang="en-US" sz="1600" b="1" i="0" u="none" strike="noStrike" cap="none" spc="0">
                <a:ln>
                  <a:noFill/>
                </a:ln>
                <a:solidFill>
                  <a:srgbClr val="003466"/>
                </a:solidFill>
                <a:latin typeface="Arial"/>
                <a:ea typeface="Arial"/>
                <a:cs typeface="Arial"/>
              </a:rPr>
              <a:t>First Order Draft (FOD)</a:t>
            </a:r>
            <a:endParaRPr/>
          </a:p>
        </p:txBody>
      </p:sp>
      <p:sp>
        <p:nvSpPr>
          <p:cNvPr id="27" name="Hexagon 4"/>
          <p:cNvSpPr/>
          <p:nvPr/>
        </p:nvSpPr>
        <p:spPr bwMode="auto">
          <a:xfrm>
            <a:off x="4170796" y="3284913"/>
            <a:ext cx="3220494" cy="714034"/>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600" b="1" i="0" u="none" strike="noStrike" cap="none" spc="0">
                <a:ln>
                  <a:noFill/>
                </a:ln>
                <a:solidFill>
                  <a:srgbClr val="003466"/>
                </a:solidFill>
                <a:latin typeface="Arial"/>
                <a:ea typeface="Arial"/>
                <a:cs typeface="Arial"/>
              </a:rPr>
              <a:t>Government and Expert Review Second Order Draft (SOD)</a:t>
            </a:r>
            <a:endParaRPr/>
          </a:p>
        </p:txBody>
      </p:sp>
      <p:sp>
        <p:nvSpPr>
          <p:cNvPr id="30" name="Hexagon 4"/>
          <p:cNvSpPr/>
          <p:nvPr/>
        </p:nvSpPr>
        <p:spPr bwMode="auto">
          <a:xfrm>
            <a:off x="8332891" y="3343131"/>
            <a:ext cx="2781858" cy="592761"/>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ctr" defTabSz="755688">
              <a:lnSpc>
                <a:spcPct val="90000"/>
              </a:lnSpc>
              <a:spcBef>
                <a:spcPts val="0"/>
              </a:spcBef>
              <a:spcAft>
                <a:spcPts val="0"/>
              </a:spcAft>
              <a:buClrTx/>
              <a:buSzTx/>
              <a:buFontTx/>
              <a:buNone/>
              <a:defRPr/>
            </a:pPr>
            <a:r>
              <a:rPr lang="en-US" sz="1600" b="1" i="0" u="none" strike="noStrike" cap="none" spc="0">
                <a:ln>
                  <a:noFill/>
                </a:ln>
                <a:solidFill>
                  <a:srgbClr val="003466"/>
                </a:solidFill>
                <a:latin typeface="Arial"/>
                <a:ea typeface="Arial"/>
                <a:cs typeface="Arial"/>
              </a:rPr>
              <a:t>Final Draft </a:t>
            </a:r>
            <a:r>
              <a:rPr lang="en-US" sz="1600" b="1">
                <a:solidFill>
                  <a:srgbClr val="003466"/>
                </a:solidFill>
                <a:latin typeface="Arial"/>
              </a:rPr>
              <a:t>R</a:t>
            </a:r>
            <a:r>
              <a:rPr lang="en-US" sz="1600" b="1" i="0" u="none" strike="noStrike" cap="none" spc="0">
                <a:ln>
                  <a:noFill/>
                </a:ln>
                <a:solidFill>
                  <a:srgbClr val="003466"/>
                </a:solidFill>
                <a:latin typeface="Arial"/>
                <a:ea typeface="Arial"/>
                <a:cs typeface="Arial"/>
              </a:rPr>
              <a:t>eport and SPM</a:t>
            </a:r>
            <a:endParaRPr/>
          </a:p>
        </p:txBody>
      </p:sp>
      <p:sp>
        <p:nvSpPr>
          <p:cNvPr id="33" name="Hexagon 4"/>
          <p:cNvSpPr/>
          <p:nvPr/>
        </p:nvSpPr>
        <p:spPr bwMode="auto">
          <a:xfrm>
            <a:off x="757002" y="5077201"/>
            <a:ext cx="2664939" cy="720064"/>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600" b="1" i="0" u="none" strike="noStrike" cap="none" spc="0">
                <a:ln>
                  <a:noFill/>
                </a:ln>
                <a:solidFill>
                  <a:srgbClr val="003466"/>
                </a:solidFill>
                <a:latin typeface="Arial"/>
                <a:ea typeface="Arial"/>
                <a:cs typeface="Arial"/>
              </a:rPr>
              <a:t>Government Review of Final Draft SPM</a:t>
            </a:r>
            <a:endParaRPr/>
          </a:p>
        </p:txBody>
      </p:sp>
      <p:sp>
        <p:nvSpPr>
          <p:cNvPr id="6" name="Title 1"/>
          <p:cNvSpPr txBox="1"/>
          <p:nvPr/>
        </p:nvSpPr>
        <p:spPr bwMode="auto">
          <a:xfrm>
            <a:off x="281959" y="296481"/>
            <a:ext cx="4459166" cy="530460"/>
          </a:xfrm>
          <a:prstGeom prst="rect">
            <a:avLst/>
          </a:prstGeom>
        </p:spPr>
        <p:txBody>
          <a:bodyPr>
            <a:normAutofit/>
          </a:bodyPr>
          <a:lstStyle>
            <a:lvl1pPr algn="l" defTabSz="914400">
              <a:lnSpc>
                <a:spcPct val="90000"/>
              </a:lnSpc>
              <a:spcBef>
                <a:spcPts val="0"/>
              </a:spcBef>
              <a:buNone/>
              <a:defRPr sz="2400">
                <a:solidFill>
                  <a:schemeClr val="tx1"/>
                </a:solidFill>
                <a:latin typeface="+mj-lt"/>
                <a:ea typeface="+mj-ea"/>
                <a:cs typeface="+mj-cs"/>
              </a:defRPr>
            </a:lvl1pPr>
          </a:lstStyle>
          <a:p>
            <a:pPr marL="0" marR="0" lvl="0" indent="0" algn="l" defTabSz="914400">
              <a:lnSpc>
                <a:spcPct val="90000"/>
              </a:lnSpc>
              <a:spcBef>
                <a:spcPts val="0"/>
              </a:spcBef>
              <a:spcAft>
                <a:spcPts val="0"/>
              </a:spcAft>
              <a:buClrTx/>
              <a:buSzTx/>
              <a:buFontTx/>
              <a:buNone/>
              <a:defRPr/>
            </a:pPr>
            <a:r>
              <a:rPr lang="en-US" b="1" i="0" u="none" strike="noStrike" cap="none" spc="0">
                <a:ln>
                  <a:noFill/>
                </a:ln>
                <a:solidFill>
                  <a:srgbClr val="003466"/>
                </a:solidFill>
                <a:latin typeface="Arial"/>
                <a:ea typeface="Arial"/>
                <a:cs typeface="Arial"/>
              </a:rPr>
              <a:t>Report Process | </a:t>
            </a:r>
            <a:r>
              <a:rPr lang="en-US" b="0" i="0" u="none" strike="noStrike" cap="none" spc="0">
                <a:ln>
                  <a:noFill/>
                </a:ln>
                <a:solidFill>
                  <a:srgbClr val="003466"/>
                </a:solidFill>
                <a:latin typeface="Arial"/>
                <a:ea typeface="Arial"/>
                <a:cs typeface="Arial"/>
              </a:rPr>
              <a:t>Ten Steps</a:t>
            </a:r>
            <a:endParaRPr/>
          </a:p>
        </p:txBody>
      </p:sp>
      <p:sp>
        <p:nvSpPr>
          <p:cNvPr id="39" name="Hexagon 4"/>
          <p:cNvSpPr/>
          <p:nvPr/>
        </p:nvSpPr>
        <p:spPr bwMode="auto">
          <a:xfrm rot="21528366">
            <a:off x="9314309" y="4896765"/>
            <a:ext cx="1314570" cy="996569"/>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600" b="1" i="0" u="none" strike="noStrike" cap="none" spc="0">
                <a:ln>
                  <a:noFill/>
                </a:ln>
                <a:solidFill>
                  <a:srgbClr val="003466"/>
                </a:solidFill>
                <a:latin typeface="Arial"/>
                <a:ea typeface="Arial"/>
                <a:cs typeface="Arial"/>
              </a:rPr>
              <a:t>Publication of Report</a:t>
            </a:r>
            <a:endParaRPr/>
          </a:p>
        </p:txBody>
      </p:sp>
      <p:sp>
        <p:nvSpPr>
          <p:cNvPr id="36" name="Hexagon 4"/>
          <p:cNvSpPr/>
          <p:nvPr/>
        </p:nvSpPr>
        <p:spPr bwMode="auto">
          <a:xfrm>
            <a:off x="4558115" y="5171044"/>
            <a:ext cx="3683601" cy="532378"/>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600" b="1" i="0" u="none" strike="noStrike" cap="none" spc="0">
                <a:ln>
                  <a:noFill/>
                </a:ln>
                <a:solidFill>
                  <a:srgbClr val="003466"/>
                </a:solidFill>
                <a:latin typeface="Arial"/>
                <a:ea typeface="Arial"/>
                <a:cs typeface="Arial"/>
              </a:rPr>
              <a:t>Approval &amp; Acceptance of Report</a:t>
            </a:r>
            <a:endParaRPr/>
          </a:p>
        </p:txBody>
      </p:sp>
      <p:sp>
        <p:nvSpPr>
          <p:cNvPr id="3" name="TextBox 2"/>
          <p:cNvSpPr txBox="1"/>
          <p:nvPr/>
        </p:nvSpPr>
        <p:spPr bwMode="auto">
          <a:xfrm>
            <a:off x="3235397" y="1312401"/>
            <a:ext cx="56938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2</a:t>
            </a:r>
            <a:endParaRPr/>
          </a:p>
        </p:txBody>
      </p:sp>
      <p:sp>
        <p:nvSpPr>
          <p:cNvPr id="9" name="Hexagon 4"/>
          <p:cNvSpPr/>
          <p:nvPr/>
        </p:nvSpPr>
        <p:spPr bwMode="auto">
          <a:xfrm>
            <a:off x="3607755" y="1628435"/>
            <a:ext cx="1247686" cy="253315"/>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ctr" defTabSz="755688">
              <a:lnSpc>
                <a:spcPct val="90000"/>
              </a:lnSpc>
              <a:spcBef>
                <a:spcPts val="0"/>
              </a:spcBef>
              <a:spcAft>
                <a:spcPts val="0"/>
              </a:spcAft>
              <a:buClrTx/>
              <a:buSzTx/>
              <a:buFontTx/>
              <a:buNone/>
              <a:defRPr/>
            </a:pPr>
            <a:r>
              <a:rPr lang="en-US" sz="1600" b="1" i="0" u="none" strike="noStrike" cap="none" spc="0" dirty="0">
                <a:ln>
                  <a:noFill/>
                </a:ln>
                <a:solidFill>
                  <a:srgbClr val="003466"/>
                </a:solidFill>
                <a:latin typeface="Arial"/>
                <a:ea typeface="Arial"/>
                <a:cs typeface="Arial"/>
              </a:rPr>
              <a:t>Agreement o</a:t>
            </a:r>
            <a:r>
              <a:rPr lang="en-US" sz="1600" b="1" dirty="0">
                <a:solidFill>
                  <a:srgbClr val="003466"/>
                </a:solidFill>
                <a:latin typeface="Arial"/>
              </a:rPr>
              <a:t>n</a:t>
            </a:r>
            <a:r>
              <a:rPr lang="en-US" sz="1600" b="1" i="0" u="none" strike="noStrike" cap="none" spc="0" dirty="0">
                <a:ln>
                  <a:noFill/>
                </a:ln>
                <a:solidFill>
                  <a:srgbClr val="003466"/>
                </a:solidFill>
                <a:latin typeface="Arial"/>
                <a:ea typeface="Arial"/>
                <a:cs typeface="Arial"/>
              </a:rPr>
              <a:t> Outline</a:t>
            </a:r>
            <a:endParaRPr dirty="0"/>
          </a:p>
        </p:txBody>
      </p:sp>
      <p:sp>
        <p:nvSpPr>
          <p:cNvPr id="10" name="Hexagon 4"/>
          <p:cNvSpPr/>
          <p:nvPr/>
        </p:nvSpPr>
        <p:spPr bwMode="auto">
          <a:xfrm>
            <a:off x="356132" y="1637152"/>
            <a:ext cx="1446716" cy="265394"/>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ctr" defTabSz="755688">
              <a:lnSpc>
                <a:spcPct val="90000"/>
              </a:lnSpc>
              <a:spcBef>
                <a:spcPts val="0"/>
              </a:spcBef>
              <a:spcAft>
                <a:spcPts val="0"/>
              </a:spcAft>
              <a:buClrTx/>
              <a:buSzTx/>
              <a:buFontTx/>
              <a:buNone/>
              <a:defRPr/>
            </a:pPr>
            <a:r>
              <a:rPr lang="en-US" sz="1600" b="1" i="0" u="none" strike="noStrike" cap="none" spc="0">
                <a:ln>
                  <a:noFill/>
                </a:ln>
                <a:solidFill>
                  <a:srgbClr val="003466"/>
                </a:solidFill>
                <a:latin typeface="Arial"/>
                <a:ea typeface="Arial"/>
                <a:cs typeface="Arial"/>
              </a:rPr>
              <a:t>Scoping</a:t>
            </a:r>
            <a:endParaRPr/>
          </a:p>
        </p:txBody>
      </p:sp>
      <p:sp>
        <p:nvSpPr>
          <p:cNvPr id="13" name="TextBox 12"/>
          <p:cNvSpPr txBox="1"/>
          <p:nvPr/>
        </p:nvSpPr>
        <p:spPr bwMode="auto">
          <a:xfrm>
            <a:off x="123697" y="1279245"/>
            <a:ext cx="56938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1</a:t>
            </a:r>
            <a:endParaRPr/>
          </a:p>
        </p:txBody>
      </p:sp>
      <p:sp>
        <p:nvSpPr>
          <p:cNvPr id="25" name="Hexagon 4"/>
          <p:cNvSpPr/>
          <p:nvPr/>
        </p:nvSpPr>
        <p:spPr bwMode="auto">
          <a:xfrm>
            <a:off x="3472566" y="2153976"/>
            <a:ext cx="1923193" cy="497879"/>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200" b="0" i="0" u="none" strike="noStrike" cap="none" spc="0">
                <a:ln>
                  <a:noFill/>
                </a:ln>
                <a:solidFill>
                  <a:srgbClr val="003466"/>
                </a:solidFill>
                <a:latin typeface="Arial"/>
                <a:ea typeface="Arial"/>
                <a:cs typeface="Arial"/>
              </a:rPr>
              <a:t>The Panel agrees upon  the outline.</a:t>
            </a:r>
            <a:endParaRPr/>
          </a:p>
        </p:txBody>
      </p:sp>
      <p:sp>
        <p:nvSpPr>
          <p:cNvPr id="31" name="TextBox 30"/>
          <p:cNvSpPr txBox="1"/>
          <p:nvPr/>
        </p:nvSpPr>
        <p:spPr bwMode="auto">
          <a:xfrm>
            <a:off x="5850990" y="1316863"/>
            <a:ext cx="56938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3</a:t>
            </a:r>
            <a:endParaRPr/>
          </a:p>
        </p:txBody>
      </p:sp>
      <p:sp>
        <p:nvSpPr>
          <p:cNvPr id="34" name="Hexagon 4"/>
          <p:cNvSpPr/>
          <p:nvPr/>
        </p:nvSpPr>
        <p:spPr bwMode="auto">
          <a:xfrm>
            <a:off x="6165594" y="2064537"/>
            <a:ext cx="2166521" cy="827363"/>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200" b="0" i="0" u="none" strike="noStrike" cap="none" spc="0" dirty="0">
                <a:ln>
                  <a:noFill/>
                </a:ln>
                <a:solidFill>
                  <a:srgbClr val="003466"/>
                </a:solidFill>
                <a:latin typeface="Arial"/>
                <a:ea typeface="Arial"/>
                <a:cs typeface="Arial"/>
              </a:rPr>
              <a:t>Governments and observer organizations nominate experts as authors.</a:t>
            </a:r>
            <a:endParaRPr dirty="0"/>
          </a:p>
        </p:txBody>
      </p:sp>
      <p:sp>
        <p:nvSpPr>
          <p:cNvPr id="40" name="TextBox 39"/>
          <p:cNvSpPr txBox="1"/>
          <p:nvPr/>
        </p:nvSpPr>
        <p:spPr bwMode="auto">
          <a:xfrm>
            <a:off x="8947134" y="1331561"/>
            <a:ext cx="56938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4</a:t>
            </a:r>
            <a:endParaRPr/>
          </a:p>
        </p:txBody>
      </p:sp>
      <p:sp>
        <p:nvSpPr>
          <p:cNvPr id="41" name="Hexagon 4"/>
          <p:cNvSpPr/>
          <p:nvPr/>
        </p:nvSpPr>
        <p:spPr bwMode="auto">
          <a:xfrm>
            <a:off x="9115754" y="2154214"/>
            <a:ext cx="2438714" cy="367559"/>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200" b="0" i="0" u="none" strike="noStrike" cap="none" spc="0">
                <a:ln>
                  <a:noFill/>
                </a:ln>
                <a:solidFill>
                  <a:srgbClr val="003466"/>
                </a:solidFill>
                <a:latin typeface="Arial"/>
                <a:ea typeface="Arial"/>
                <a:cs typeface="Arial"/>
              </a:rPr>
              <a:t>The Bureau selects authors.</a:t>
            </a:r>
            <a:endParaRPr/>
          </a:p>
        </p:txBody>
      </p:sp>
      <p:sp>
        <p:nvSpPr>
          <p:cNvPr id="42" name="TextBox 41"/>
          <p:cNvSpPr txBox="1"/>
          <p:nvPr/>
        </p:nvSpPr>
        <p:spPr bwMode="auto">
          <a:xfrm>
            <a:off x="236138" y="3189120"/>
            <a:ext cx="56938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5</a:t>
            </a:r>
            <a:endParaRPr/>
          </a:p>
        </p:txBody>
      </p:sp>
      <p:sp>
        <p:nvSpPr>
          <p:cNvPr id="44" name="Hexagon 4"/>
          <p:cNvSpPr/>
          <p:nvPr/>
        </p:nvSpPr>
        <p:spPr bwMode="auto">
          <a:xfrm>
            <a:off x="679311" y="3980816"/>
            <a:ext cx="2217920" cy="515223"/>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200" b="0" i="0" u="none" strike="noStrike" cap="none" spc="0">
                <a:ln>
                  <a:noFill/>
                </a:ln>
                <a:solidFill>
                  <a:srgbClr val="003466"/>
                </a:solidFill>
                <a:latin typeface="Arial"/>
                <a:ea typeface="Arial"/>
                <a:cs typeface="Arial"/>
              </a:rPr>
              <a:t>Authors prepare a first draft which is reviewed by experts.</a:t>
            </a:r>
            <a:endParaRPr/>
          </a:p>
        </p:txBody>
      </p:sp>
      <p:sp>
        <p:nvSpPr>
          <p:cNvPr id="46" name="TextBox 45"/>
          <p:cNvSpPr txBox="1"/>
          <p:nvPr/>
        </p:nvSpPr>
        <p:spPr bwMode="auto">
          <a:xfrm>
            <a:off x="3663455" y="3180264"/>
            <a:ext cx="56938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6</a:t>
            </a:r>
            <a:endParaRPr/>
          </a:p>
        </p:txBody>
      </p:sp>
      <p:sp>
        <p:nvSpPr>
          <p:cNvPr id="47" name="Hexagon 4"/>
          <p:cNvSpPr/>
          <p:nvPr/>
        </p:nvSpPr>
        <p:spPr bwMode="auto">
          <a:xfrm>
            <a:off x="4043820" y="3929359"/>
            <a:ext cx="3220494" cy="747859"/>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200" b="0" i="0" u="none" strike="noStrike" cap="none" spc="0">
                <a:ln>
                  <a:noFill/>
                </a:ln>
                <a:solidFill>
                  <a:srgbClr val="003466"/>
                </a:solidFill>
                <a:latin typeface="Arial"/>
                <a:ea typeface="Arial"/>
                <a:cs typeface="Arial"/>
              </a:rPr>
              <a:t>The second draft of the report and first draft of the Summary for Policymakers (SPM) are reviewed by governments and experts.</a:t>
            </a:r>
            <a:endParaRPr/>
          </a:p>
        </p:txBody>
      </p:sp>
      <p:sp>
        <p:nvSpPr>
          <p:cNvPr id="50" name="TextBox 49"/>
          <p:cNvSpPr txBox="1"/>
          <p:nvPr/>
        </p:nvSpPr>
        <p:spPr bwMode="auto">
          <a:xfrm>
            <a:off x="7887241" y="3182484"/>
            <a:ext cx="56938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7</a:t>
            </a:r>
            <a:endParaRPr/>
          </a:p>
        </p:txBody>
      </p:sp>
      <p:sp>
        <p:nvSpPr>
          <p:cNvPr id="51" name="Hexagon 4"/>
          <p:cNvSpPr/>
          <p:nvPr/>
        </p:nvSpPr>
        <p:spPr bwMode="auto">
          <a:xfrm>
            <a:off x="8318280" y="3943702"/>
            <a:ext cx="2756363" cy="747859"/>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200" b="0" i="0" u="none" strike="noStrike" cap="none" spc="0">
                <a:ln>
                  <a:noFill/>
                </a:ln>
                <a:solidFill>
                  <a:srgbClr val="003466"/>
                </a:solidFill>
                <a:latin typeface="Arial"/>
                <a:ea typeface="Arial"/>
                <a:cs typeface="Arial"/>
              </a:rPr>
              <a:t>Authors prepare final draft of the report and SPM which are sent to governments.</a:t>
            </a:r>
            <a:endParaRPr/>
          </a:p>
        </p:txBody>
      </p:sp>
      <p:sp>
        <p:nvSpPr>
          <p:cNvPr id="52" name="TextBox 51"/>
          <p:cNvSpPr txBox="1"/>
          <p:nvPr/>
        </p:nvSpPr>
        <p:spPr bwMode="auto">
          <a:xfrm>
            <a:off x="242520" y="4959969"/>
            <a:ext cx="56938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8</a:t>
            </a:r>
            <a:endParaRPr/>
          </a:p>
        </p:txBody>
      </p:sp>
      <p:sp>
        <p:nvSpPr>
          <p:cNvPr id="53" name="Hexagon 4"/>
          <p:cNvSpPr/>
          <p:nvPr/>
        </p:nvSpPr>
        <p:spPr bwMode="auto">
          <a:xfrm>
            <a:off x="766434" y="5763667"/>
            <a:ext cx="2468964" cy="513547"/>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200" b="0" i="0" u="none" strike="noStrike" cap="none" spc="0">
                <a:ln>
                  <a:noFill/>
                </a:ln>
                <a:solidFill>
                  <a:srgbClr val="003466"/>
                </a:solidFill>
                <a:latin typeface="Arial"/>
                <a:ea typeface="Arial"/>
                <a:cs typeface="Arial"/>
              </a:rPr>
              <a:t>Governments review the final draft in preparation for its approval.</a:t>
            </a:r>
            <a:endParaRPr/>
          </a:p>
        </p:txBody>
      </p:sp>
      <p:sp>
        <p:nvSpPr>
          <p:cNvPr id="54" name="Hexagon 4"/>
          <p:cNvSpPr/>
          <p:nvPr/>
        </p:nvSpPr>
        <p:spPr bwMode="auto">
          <a:xfrm>
            <a:off x="5023612" y="5775039"/>
            <a:ext cx="2756363" cy="513547"/>
          </a:xfrm>
          <a:prstGeom prst="rect">
            <a:avLst/>
          </a:prstGeom>
        </p:spPr>
        <p:style>
          <a:lnRef idx="0">
            <a:srgbClr val="000000"/>
          </a:lnRef>
          <a:fillRef idx="0">
            <a:srgbClr val="000000"/>
          </a:fillRef>
          <a:effectRef idx="0">
            <a:srgbClr val="000000"/>
          </a:effectRef>
          <a:fontRef idx="minor">
            <a:schemeClr val="lt1"/>
          </a:fontRef>
        </p:style>
        <p:txBody>
          <a:bodyPr spcFirstLastPara="0" vert="horz" wrap="square" lIns="64770" tIns="64770" rIns="64770" bIns="64770" numCol="1" spcCol="1270" anchor="ctr" anchorCtr="0">
            <a:noAutofit/>
          </a:bodyPr>
          <a:lstStyle/>
          <a:p>
            <a:pPr marL="0" marR="0" lvl="0" indent="0" algn="l" defTabSz="755688">
              <a:lnSpc>
                <a:spcPct val="90000"/>
              </a:lnSpc>
              <a:spcBef>
                <a:spcPts val="0"/>
              </a:spcBef>
              <a:spcAft>
                <a:spcPts val="0"/>
              </a:spcAft>
              <a:buClrTx/>
              <a:buSzTx/>
              <a:buFontTx/>
              <a:buNone/>
              <a:defRPr/>
            </a:pPr>
            <a:r>
              <a:rPr lang="en-US" sz="1200" b="0" i="0" u="none" strike="noStrike" cap="none" spc="0">
                <a:ln>
                  <a:noFill/>
                </a:ln>
                <a:solidFill>
                  <a:srgbClr val="003466"/>
                </a:solidFill>
                <a:latin typeface="Arial"/>
                <a:ea typeface="Arial"/>
                <a:cs typeface="Arial"/>
              </a:rPr>
              <a:t>Working Group/Panel approves SPM and accepts reports.</a:t>
            </a:r>
            <a:endParaRPr/>
          </a:p>
        </p:txBody>
      </p:sp>
      <p:sp>
        <p:nvSpPr>
          <p:cNvPr id="55" name="TextBox 54"/>
          <p:cNvSpPr txBox="1"/>
          <p:nvPr/>
        </p:nvSpPr>
        <p:spPr bwMode="auto">
          <a:xfrm>
            <a:off x="4053167" y="4947888"/>
            <a:ext cx="56938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9</a:t>
            </a:r>
            <a:endParaRPr/>
          </a:p>
        </p:txBody>
      </p:sp>
      <p:sp>
        <p:nvSpPr>
          <p:cNvPr id="56" name="TextBox 55"/>
          <p:cNvSpPr txBox="1"/>
          <p:nvPr/>
        </p:nvSpPr>
        <p:spPr bwMode="auto">
          <a:xfrm>
            <a:off x="8360687" y="4917906"/>
            <a:ext cx="954107" cy="923330"/>
          </a:xfrm>
          <a:prstGeom prst="rect">
            <a:avLst/>
          </a:prstGeom>
          <a:noFill/>
        </p:spPr>
        <p:txBody>
          <a:bodyPr wrap="none" rtlCol="0">
            <a:spAutoFit/>
          </a:bodyPr>
          <a:lstStyle/>
          <a:p>
            <a:pPr marL="0" marR="0" lvl="0" indent="0" algn="l" defTabSz="914400">
              <a:lnSpc>
                <a:spcPct val="100000"/>
              </a:lnSpc>
              <a:spcBef>
                <a:spcPts val="0"/>
              </a:spcBef>
              <a:spcAft>
                <a:spcPts val="0"/>
              </a:spcAft>
              <a:buClrTx/>
              <a:buSzTx/>
              <a:buFontTx/>
              <a:buNone/>
              <a:defRPr/>
            </a:pPr>
            <a:r>
              <a:rPr lang="en-US" sz="5400" b="0" i="0" u="none" strike="noStrike" cap="none" spc="0">
                <a:ln>
                  <a:noFill/>
                </a:ln>
                <a:solidFill>
                  <a:srgbClr val="003466"/>
                </a:solidFill>
                <a:latin typeface="Arial"/>
                <a:ea typeface="Arial"/>
                <a:cs typeface="Arial"/>
              </a:rPr>
              <a:t>10</a:t>
            </a:r>
            <a:endParaRPr/>
          </a:p>
        </p:txBody>
      </p:sp>
      <p:pic>
        <p:nvPicPr>
          <p:cNvPr id="4" name="Image 3">
            <a:extLst>
              <a:ext uri="{FF2B5EF4-FFF2-40B4-BE49-F238E27FC236}">
                <a16:creationId xmlns:a16="http://schemas.microsoft.com/office/drawing/2014/main" id="{4503E152-3E74-4609-B7FD-9683EAFF7069}"/>
              </a:ext>
            </a:extLst>
          </p:cNvPr>
          <p:cNvPicPr>
            <a:picLocks noChangeAspect="1"/>
          </p:cNvPicPr>
          <p:nvPr/>
        </p:nvPicPr>
        <p:blipFill>
          <a:blip r:embed="rId3"/>
          <a:stretch>
            <a:fillRect/>
          </a:stretch>
        </p:blipFill>
        <p:spPr>
          <a:xfrm>
            <a:off x="2000916" y="620168"/>
            <a:ext cx="10382388" cy="18045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7E1C-2D06-502C-F71F-2D0C7961011D}"/>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52925ABA-28ED-1BE4-ABA4-3265E4EC91EC}"/>
              </a:ext>
            </a:extLst>
          </p:cNvPr>
          <p:cNvSpPr/>
          <p:nvPr/>
        </p:nvSpPr>
        <p:spPr>
          <a:xfrm>
            <a:off x="409742" y="1538501"/>
            <a:ext cx="11399811" cy="4976579"/>
          </a:xfrm>
          <a:prstGeom prst="rect">
            <a:avLst/>
          </a:prstGeom>
          <a:solidFill>
            <a:srgbClr val="5492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05D7470B-A656-C05A-2D41-EC864F04F6A4}"/>
              </a:ext>
            </a:extLst>
          </p:cNvPr>
          <p:cNvSpPr>
            <a:spLocks noGrp="1"/>
          </p:cNvSpPr>
          <p:nvPr>
            <p:ph type="title"/>
          </p:nvPr>
        </p:nvSpPr>
        <p:spPr>
          <a:xfrm>
            <a:off x="745334" y="250250"/>
            <a:ext cx="3773065" cy="573613"/>
          </a:xfrm>
        </p:spPr>
        <p:txBody>
          <a:bodyPr>
            <a:noAutofit/>
          </a:bodyPr>
          <a:lstStyle/>
          <a:p>
            <a:pPr algn="l"/>
            <a:r>
              <a:rPr lang="en-US" sz="2400" b="1" dirty="0">
                <a:latin typeface="Arial" panose="020B0604020202020204" pitchFamily="34" charset="0"/>
                <a:cs typeface="Arial" panose="020B0604020202020204" pitchFamily="34" charset="0"/>
              </a:rPr>
              <a:t>THANK YOU</a:t>
            </a:r>
          </a:p>
        </p:txBody>
      </p:sp>
      <p:sp>
        <p:nvSpPr>
          <p:cNvPr id="32" name="Subtitle 2">
            <a:extLst>
              <a:ext uri="{FF2B5EF4-FFF2-40B4-BE49-F238E27FC236}">
                <a16:creationId xmlns:a16="http://schemas.microsoft.com/office/drawing/2014/main" id="{8C852178-2740-3BCE-2097-A939BA94143E}"/>
              </a:ext>
            </a:extLst>
          </p:cNvPr>
          <p:cNvSpPr txBox="1">
            <a:spLocks/>
          </p:cNvSpPr>
          <p:nvPr/>
        </p:nvSpPr>
        <p:spPr>
          <a:xfrm>
            <a:off x="5808563" y="3173506"/>
            <a:ext cx="2999185" cy="6992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466"/>
              </a:solidFill>
              <a:effectLst/>
              <a:uLnTx/>
              <a:uFillTx/>
              <a:latin typeface="Arial" panose="020B0604020202020204" pitchFamily="34" charset="0"/>
              <a:ea typeface="+mn-ea"/>
              <a:cs typeface="Arial" panose="020B0604020202020204" pitchFamily="34" charset="0"/>
            </a:endParaRPr>
          </a:p>
        </p:txBody>
      </p:sp>
      <p:sp>
        <p:nvSpPr>
          <p:cNvPr id="21" name="Title 1">
            <a:extLst>
              <a:ext uri="{FF2B5EF4-FFF2-40B4-BE49-F238E27FC236}">
                <a16:creationId xmlns:a16="http://schemas.microsoft.com/office/drawing/2014/main" id="{A43AF358-5B5F-DBCE-EB72-4B22465381CC}"/>
              </a:ext>
            </a:extLst>
          </p:cNvPr>
          <p:cNvSpPr txBox="1">
            <a:spLocks/>
          </p:cNvSpPr>
          <p:nvPr/>
        </p:nvSpPr>
        <p:spPr>
          <a:xfrm>
            <a:off x="730553" y="598026"/>
            <a:ext cx="3768909" cy="6896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3466"/>
                </a:solidFill>
                <a:effectLst/>
                <a:uLnTx/>
                <a:uFillTx/>
                <a:latin typeface="Arial" panose="020B0604020202020204" pitchFamily="34" charset="0"/>
                <a:ea typeface="+mj-ea"/>
                <a:cs typeface="Arial" panose="020B0604020202020204" pitchFamily="34" charset="0"/>
              </a:rPr>
              <a:t>FOR YOUR ATTENTION</a:t>
            </a:r>
          </a:p>
        </p:txBody>
      </p:sp>
      <p:pic>
        <p:nvPicPr>
          <p:cNvPr id="51" name="Graphic 50" descr="Internet outline">
            <a:extLst>
              <a:ext uri="{FF2B5EF4-FFF2-40B4-BE49-F238E27FC236}">
                <a16:creationId xmlns:a16="http://schemas.microsoft.com/office/drawing/2014/main" id="{759B086F-EA60-B6AF-04BB-DF5103AB6A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7405" y="2527814"/>
            <a:ext cx="570933" cy="570933"/>
          </a:xfrm>
          <a:prstGeom prst="rect">
            <a:avLst/>
          </a:prstGeom>
        </p:spPr>
      </p:pic>
      <p:grpSp>
        <p:nvGrpSpPr>
          <p:cNvPr id="44" name="Group 43">
            <a:extLst>
              <a:ext uri="{FF2B5EF4-FFF2-40B4-BE49-F238E27FC236}">
                <a16:creationId xmlns:a16="http://schemas.microsoft.com/office/drawing/2014/main" id="{688D9E7F-C5AE-FA03-D0F0-CE218E8D18C6}"/>
              </a:ext>
            </a:extLst>
          </p:cNvPr>
          <p:cNvGrpSpPr/>
          <p:nvPr/>
        </p:nvGrpSpPr>
        <p:grpSpPr>
          <a:xfrm>
            <a:off x="396095" y="1538502"/>
            <a:ext cx="10131356" cy="4976580"/>
            <a:chOff x="1790349" y="1621930"/>
            <a:chExt cx="10131356" cy="4976580"/>
          </a:xfrm>
        </p:grpSpPr>
        <p:sp>
          <p:nvSpPr>
            <p:cNvPr id="24" name="Rectangle 23">
              <a:extLst>
                <a:ext uri="{FF2B5EF4-FFF2-40B4-BE49-F238E27FC236}">
                  <a16:creationId xmlns:a16="http://schemas.microsoft.com/office/drawing/2014/main" id="{3FDFBA86-4743-7E25-7D89-06F4D82F59CB}"/>
                </a:ext>
              </a:extLst>
            </p:cNvPr>
            <p:cNvSpPr>
              <a:spLocks/>
            </p:cNvSpPr>
            <p:nvPr/>
          </p:nvSpPr>
          <p:spPr>
            <a:xfrm>
              <a:off x="1790349" y="1621930"/>
              <a:ext cx="10131356" cy="4976580"/>
            </a:xfrm>
            <a:prstGeom prst="rect">
              <a:avLst/>
            </a:prstGeom>
            <a:solidFill>
              <a:srgbClr val="5492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8" name="Graphic 17" descr="Envelope outline">
              <a:extLst>
                <a:ext uri="{FF2B5EF4-FFF2-40B4-BE49-F238E27FC236}">
                  <a16:creationId xmlns:a16="http://schemas.microsoft.com/office/drawing/2014/main" id="{4D465CA5-E2CC-AD20-8682-B281807C89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44046" y="3469904"/>
              <a:ext cx="394921" cy="394921"/>
            </a:xfrm>
            <a:prstGeom prst="rect">
              <a:avLst/>
            </a:prstGeom>
          </p:spPr>
        </p:pic>
        <p:cxnSp>
          <p:nvCxnSpPr>
            <p:cNvPr id="29" name="Straight Connector 28">
              <a:extLst>
                <a:ext uri="{FF2B5EF4-FFF2-40B4-BE49-F238E27FC236}">
                  <a16:creationId xmlns:a16="http://schemas.microsoft.com/office/drawing/2014/main" id="{66063A4B-3757-1356-C0B9-A3ED4A857225}"/>
                </a:ext>
              </a:extLst>
            </p:cNvPr>
            <p:cNvCxnSpPr>
              <a:cxnSpLocks/>
            </p:cNvCxnSpPr>
            <p:nvPr/>
          </p:nvCxnSpPr>
          <p:spPr>
            <a:xfrm>
              <a:off x="6347914" y="1936533"/>
              <a:ext cx="0" cy="449989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B1A8EB89-1B3F-EA19-E53D-5A5E45A0B954}"/>
                </a:ext>
              </a:extLst>
            </p:cNvPr>
            <p:cNvSpPr txBox="1">
              <a:spLocks/>
            </p:cNvSpPr>
            <p:nvPr/>
          </p:nvSpPr>
          <p:spPr>
            <a:xfrm>
              <a:off x="2875957" y="3846893"/>
              <a:ext cx="3168032" cy="576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ipcc-sec@wmo.int</a:t>
              </a:r>
            </a:p>
          </p:txBody>
        </p:sp>
        <p:sp>
          <p:nvSpPr>
            <p:cNvPr id="38" name="Title 1">
              <a:extLst>
                <a:ext uri="{FF2B5EF4-FFF2-40B4-BE49-F238E27FC236}">
                  <a16:creationId xmlns:a16="http://schemas.microsoft.com/office/drawing/2014/main" id="{7573F604-B3C3-103C-390D-3D18FE5D2A0B}"/>
                </a:ext>
              </a:extLst>
            </p:cNvPr>
            <p:cNvSpPr txBox="1">
              <a:spLocks/>
            </p:cNvSpPr>
            <p:nvPr/>
          </p:nvSpPr>
          <p:spPr>
            <a:xfrm>
              <a:off x="2869901" y="4212203"/>
              <a:ext cx="3168032" cy="576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ipcc-media@wmo.int</a:t>
              </a:r>
            </a:p>
          </p:txBody>
        </p:sp>
      </p:grpSp>
      <p:cxnSp>
        <p:nvCxnSpPr>
          <p:cNvPr id="3" name="Straight Connector 2">
            <a:extLst>
              <a:ext uri="{FF2B5EF4-FFF2-40B4-BE49-F238E27FC236}">
                <a16:creationId xmlns:a16="http://schemas.microsoft.com/office/drawing/2014/main" id="{3748B8F0-9D90-C6E6-7C00-DC8B6518E238}"/>
              </a:ext>
            </a:extLst>
          </p:cNvPr>
          <p:cNvCxnSpPr>
            <a:cxnSpLocks/>
          </p:cNvCxnSpPr>
          <p:nvPr/>
        </p:nvCxnSpPr>
        <p:spPr>
          <a:xfrm>
            <a:off x="584362" y="250250"/>
            <a:ext cx="0" cy="858316"/>
          </a:xfrm>
          <a:prstGeom prst="line">
            <a:avLst/>
          </a:prstGeom>
          <a:ln w="28575">
            <a:solidFill>
              <a:srgbClr val="003466"/>
            </a:solidFill>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F724DDAB-FF4F-1128-3E60-B6318B655918}"/>
              </a:ext>
            </a:extLst>
          </p:cNvPr>
          <p:cNvSpPr/>
          <p:nvPr/>
        </p:nvSpPr>
        <p:spPr>
          <a:xfrm>
            <a:off x="8871074" y="2902270"/>
            <a:ext cx="2054991" cy="2032453"/>
          </a:xfrm>
          <a:prstGeom prst="ellipse">
            <a:avLst/>
          </a:prstGeom>
          <a:blipFill>
            <a:blip r:embed="rId7"/>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a:extLst>
              <a:ext uri="{FF2B5EF4-FFF2-40B4-BE49-F238E27FC236}">
                <a16:creationId xmlns:a16="http://schemas.microsoft.com/office/drawing/2014/main" id="{8B298EBD-8287-AB46-508E-C0E18337609A}"/>
              </a:ext>
            </a:extLst>
          </p:cNvPr>
          <p:cNvSpPr/>
          <p:nvPr/>
        </p:nvSpPr>
        <p:spPr>
          <a:xfrm>
            <a:off x="6306162" y="2911505"/>
            <a:ext cx="2054991" cy="2032453"/>
          </a:xfrm>
          <a:prstGeom prst="ellipse">
            <a:avLst/>
          </a:prstGeom>
          <a:blipFill>
            <a:blip r:embed="rId8"/>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文本框 30">
            <a:extLst>
              <a:ext uri="{FF2B5EF4-FFF2-40B4-BE49-F238E27FC236}">
                <a16:creationId xmlns:a16="http://schemas.microsoft.com/office/drawing/2014/main" id="{80F1D1E7-5259-CDF5-1CE6-0C82B7AD57AF}"/>
              </a:ext>
            </a:extLst>
          </p:cNvPr>
          <p:cNvSpPr txBox="1"/>
          <p:nvPr/>
        </p:nvSpPr>
        <p:spPr>
          <a:xfrm>
            <a:off x="6442631" y="5130086"/>
            <a:ext cx="2032426" cy="923330"/>
          </a:xfrm>
          <a:prstGeom prst="rect">
            <a:avLst/>
          </a:prstGeom>
          <a:noFill/>
        </p:spPr>
        <p:txBody>
          <a:bodyPr wrap="square" rtlCol="0">
            <a:spAutoFit/>
          </a:bodyPr>
          <a:lstStyle/>
          <a:p>
            <a:r>
              <a:rPr lang="en-US" altLang="zh-CN" b="1" dirty="0">
                <a:solidFill>
                  <a:schemeClr val="bg1"/>
                </a:solidFill>
              </a:rPr>
              <a:t>Robert </a:t>
            </a:r>
            <a:r>
              <a:rPr lang="en-US" altLang="zh-CN" b="1" dirty="0" err="1">
                <a:solidFill>
                  <a:schemeClr val="bg1"/>
                </a:solidFill>
              </a:rPr>
              <a:t>Vautard</a:t>
            </a:r>
            <a:endParaRPr lang="en-US" altLang="zh-CN" b="1" dirty="0">
              <a:solidFill>
                <a:schemeClr val="bg1"/>
              </a:solidFill>
            </a:endParaRPr>
          </a:p>
          <a:p>
            <a:r>
              <a:rPr lang="en-US" altLang="zh-CN" dirty="0">
                <a:solidFill>
                  <a:schemeClr val="bg1"/>
                </a:solidFill>
              </a:rPr>
              <a:t>WGI Co-Chair of IPCC AR7</a:t>
            </a:r>
            <a:endParaRPr lang="zh-CN" altLang="en-US" dirty="0">
              <a:solidFill>
                <a:schemeClr val="bg1"/>
              </a:solidFill>
            </a:endParaRPr>
          </a:p>
        </p:txBody>
      </p:sp>
      <p:sp>
        <p:nvSpPr>
          <p:cNvPr id="34" name="文本框 33">
            <a:extLst>
              <a:ext uri="{FF2B5EF4-FFF2-40B4-BE49-F238E27FC236}">
                <a16:creationId xmlns:a16="http://schemas.microsoft.com/office/drawing/2014/main" id="{D9ACCD19-F829-D30B-94BE-C4C65E21D036}"/>
              </a:ext>
            </a:extLst>
          </p:cNvPr>
          <p:cNvSpPr txBox="1"/>
          <p:nvPr/>
        </p:nvSpPr>
        <p:spPr>
          <a:xfrm>
            <a:off x="9108157" y="5130086"/>
            <a:ext cx="2032426" cy="923330"/>
          </a:xfrm>
          <a:prstGeom prst="rect">
            <a:avLst/>
          </a:prstGeom>
          <a:noFill/>
        </p:spPr>
        <p:txBody>
          <a:bodyPr wrap="square" rtlCol="0">
            <a:spAutoFit/>
          </a:bodyPr>
          <a:lstStyle/>
          <a:p>
            <a:r>
              <a:rPr lang="en-US" altLang="zh-CN" b="1" dirty="0">
                <a:solidFill>
                  <a:schemeClr val="bg1"/>
                </a:solidFill>
              </a:rPr>
              <a:t>Xiaoye Zhang</a:t>
            </a:r>
          </a:p>
          <a:p>
            <a:r>
              <a:rPr lang="en-US" altLang="zh-CN" dirty="0">
                <a:solidFill>
                  <a:schemeClr val="bg1"/>
                </a:solidFill>
              </a:rPr>
              <a:t>WGI Co-Chair of IPCC AR7</a:t>
            </a:r>
            <a:endParaRPr lang="zh-CN" altLang="en-US" dirty="0">
              <a:solidFill>
                <a:schemeClr val="bg1"/>
              </a:solidFill>
            </a:endParaRPr>
          </a:p>
        </p:txBody>
      </p:sp>
    </p:spTree>
    <p:extLst>
      <p:ext uri="{BB962C8B-B14F-4D97-AF65-F5344CB8AC3E}">
        <p14:creationId xmlns:p14="http://schemas.microsoft.com/office/powerpoint/2010/main" val="3506476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3466"/>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6367EF0DC46740AD33C6C60B8F3CA8" ma:contentTypeVersion="8" ma:contentTypeDescription="Create a new document." ma:contentTypeScope="" ma:versionID="82c1961e6091afba08b3e6d76e31d351">
  <xsd:schema xmlns:xsd="http://www.w3.org/2001/XMLSchema" xmlns:xs="http://www.w3.org/2001/XMLSchema" xmlns:p="http://schemas.microsoft.com/office/2006/metadata/properties" xmlns:ns2="36bcfc2e-5888-481e-87c4-064afa9af5b5" targetNamespace="http://schemas.microsoft.com/office/2006/metadata/properties" ma:root="true" ma:fieldsID="a258b2280d67182271fc02a6e1f05cd2" ns2:_="">
    <xsd:import namespace="36bcfc2e-5888-481e-87c4-064afa9af5b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bcfc2e-5888-481e-87c4-064afa9af5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532724-2F1B-4C88-8A60-ABB45D4E8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bcfc2e-5888-481e-87c4-064afa9af5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1F9E0B-27F0-4A21-AC15-3E1153914300}">
  <ds:schemaRefs>
    <ds:schemaRef ds:uri="http://schemas.microsoft.com/sharepoint/v3/contenttype/forms"/>
  </ds:schemaRefs>
</ds:datastoreItem>
</file>

<file path=customXml/itemProps3.xml><?xml version="1.0" encoding="utf-8"?>
<ds:datastoreItem xmlns:ds="http://schemas.openxmlformats.org/officeDocument/2006/customXml" ds:itemID="{5DFDEC1B-0204-4A19-8D3D-A0887D940920}">
  <ds:schemaRefs>
    <ds:schemaRef ds:uri="33894ee9-ccce-414a-a9f3-a07546f5d84c"/>
    <ds:schemaRef ds:uri="9fcabadf-ddf4-4498-93d2-15f6f5758f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5f3fe0e-d712-4981-bc7c-fe949af215bb}" enabled="0" method="" siteId="{15f3fe0e-d712-4981-bc7c-fe949af215bb}" removed="1"/>
  <clbl:label id="{6951d41b-6b8e-4636-984f-012bff14ba18}" enabled="1" method="Standard" siteId="{c98a79ca-5a9a-4791-a243-f06afd67464d}" removed="0"/>
</clbl:labelList>
</file>

<file path=docProps/app.xml><?xml version="1.0" encoding="utf-8"?>
<Properties xmlns="http://schemas.openxmlformats.org/officeDocument/2006/extended-properties" xmlns:vt="http://schemas.openxmlformats.org/officeDocument/2006/docPropsVTypes">
  <TotalTime>3290</TotalTime>
  <Words>1340</Words>
  <Application>Microsoft Office PowerPoint</Application>
  <PresentationFormat>Grand écran</PresentationFormat>
  <Paragraphs>154</Paragraphs>
  <Slides>6</Slides>
  <Notes>6</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6</vt:i4>
      </vt:variant>
    </vt:vector>
  </HeadingPairs>
  <TitlesOfParts>
    <vt:vector size="14" baseType="lpstr">
      <vt:lpstr>-apple-system</vt:lpstr>
      <vt:lpstr>Aptos</vt:lpstr>
      <vt:lpstr>Arial</vt:lpstr>
      <vt:lpstr>Arial Black</vt:lpstr>
      <vt:lpstr>Calibri</vt:lpstr>
      <vt:lpstr>Calibri Light</vt:lpstr>
      <vt:lpstr>Office Theme</vt:lpstr>
      <vt:lpstr>Thème Office</vt:lpstr>
      <vt:lpstr>Présentation PowerPoint</vt:lpstr>
      <vt:lpstr>AR7 WGI Structure</vt:lpstr>
      <vt:lpstr>Highlighting key advances in science</vt:lpstr>
      <vt:lpstr>Cross-cutting topics</vt:lpstr>
      <vt:lpstr>Présentation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WALSH</dc:creator>
  <cp:lastModifiedBy>Robert Vautard</cp:lastModifiedBy>
  <cp:revision>42</cp:revision>
  <dcterms:created xsi:type="dcterms:W3CDTF">2024-02-02T15:44:34Z</dcterms:created>
  <dcterms:modified xsi:type="dcterms:W3CDTF">2025-06-16T07:55:36Z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Theme:6</vt:lpwstr>
  </property>
  <property fmtid="{D5CDD505-2E9C-101B-9397-08002B2CF9AE}" pid="3" name="ClassificationContentMarkingHeaderText">
    <vt:lpwstr>SMU Classification: Restricted</vt:lpwstr>
  </property>
  <property fmtid="{D5CDD505-2E9C-101B-9397-08002B2CF9AE}" pid="4" name="MediaServiceImageTags">
    <vt:lpwstr/>
  </property>
  <property fmtid="{D5CDD505-2E9C-101B-9397-08002B2CF9AE}" pid="5" name="ContentTypeId">
    <vt:lpwstr>0x010100AE6367EF0DC46740AD33C6C60B8F3CA8</vt:lpwstr>
  </property>
</Properties>
</file>