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7"/>
  </p:notesMasterIdLst>
  <p:sldIdLst>
    <p:sldId id="256" r:id="rId2"/>
    <p:sldId id="349" r:id="rId3"/>
    <p:sldId id="348" r:id="rId4"/>
    <p:sldId id="347" r:id="rId5"/>
    <p:sldId id="350" r:id="rId6"/>
  </p:sldIdLst>
  <p:sldSz cx="9144000" cy="5143500" type="screen16x9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sz="2400" kern="1200">
        <a:solidFill>
          <a:schemeClr val="bg1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sz="2400" kern="1200">
        <a:solidFill>
          <a:schemeClr val="bg1"/>
        </a:solidFill>
        <a:latin typeface="Times New Roman" charset="0"/>
        <a:ea typeface="ＭＳ Ｐゴシック" charset="0"/>
        <a:cs typeface="ＭＳ Ｐゴシック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sz="2400" kern="1200">
        <a:solidFill>
          <a:schemeClr val="bg1"/>
        </a:solidFill>
        <a:latin typeface="Times New Roman" charset="0"/>
        <a:ea typeface="ＭＳ Ｐゴシック" charset="0"/>
        <a:cs typeface="ＭＳ Ｐゴシック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sz="2400" kern="1200">
        <a:solidFill>
          <a:schemeClr val="bg1"/>
        </a:solidFill>
        <a:latin typeface="Times New Roman" charset="0"/>
        <a:ea typeface="ＭＳ Ｐゴシック" charset="0"/>
        <a:cs typeface="ＭＳ Ｐゴシック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sz="2400" kern="1200">
        <a:solidFill>
          <a:schemeClr val="bg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bg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bg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bg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bg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42535"/>
    <a:srgbClr val="BD0015"/>
    <a:srgbClr val="F3F3F3"/>
    <a:srgbClr val="E9E9E9"/>
    <a:srgbClr val="4A92DC"/>
    <a:srgbClr val="A1C3E8"/>
    <a:srgbClr val="B6E538"/>
    <a:srgbClr val="2BAC4F"/>
    <a:srgbClr val="B87A59"/>
    <a:srgbClr val="FD7F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llanmörkt format 2 - Dekorfär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llanmörkt format 2 - Dekorfär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Ljust forma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just format 1 - Dekorfärg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Mellanmörkt format 1 - Dekorfärg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071" autoAdjust="0"/>
  </p:normalViewPr>
  <p:slideViewPr>
    <p:cSldViewPr>
      <p:cViewPr varScale="1">
        <p:scale>
          <a:sx n="140" d="100"/>
          <a:sy n="140" d="100"/>
        </p:scale>
        <p:origin x="744" y="184"/>
      </p:cViewPr>
      <p:guideLst>
        <p:guide orient="horz" pos="162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15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7002125" y="-11796713"/>
            <a:ext cx="22204363" cy="1249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2174217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fr-FR"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0" y="0"/>
            <a:ext cx="9251950" cy="1600200"/>
          </a:xfrm>
          <a:prstGeom prst="rect">
            <a:avLst/>
          </a:prstGeom>
          <a:solidFill>
            <a:srgbClr val="CB02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 userDrawn="1"/>
        </p:nvGraphicFramePr>
        <p:xfrm>
          <a:off x="179388" y="142875"/>
          <a:ext cx="5761037" cy="1350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25" r:id="rId3" imgW="18000000" imgH="4219048" progId="">
                  <p:embed/>
                </p:oleObj>
              </mc:Choice>
              <mc:Fallback>
                <p:oleObj r:id="rId3" imgW="18000000" imgH="421904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142875"/>
                        <a:ext cx="5761037" cy="1350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1779662"/>
            <a:ext cx="7772400" cy="1102519"/>
          </a:xfrm>
        </p:spPr>
        <p:txBody>
          <a:bodyPr/>
          <a:lstStyle>
            <a:lvl1pPr>
              <a:defRPr b="1">
                <a:solidFill>
                  <a:srgbClr val="CB021A"/>
                </a:solidFill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3568" y="2914650"/>
            <a:ext cx="7776864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6" name="Espace réservé du numéro de diapositive 5"/>
          <p:cNvSpPr>
            <a:spLocks noGrp="1" noChangeArrowheads="1"/>
          </p:cNvSpPr>
          <p:nvPr>
            <p:ph type="sldNum" idx="10"/>
          </p:nvPr>
        </p:nvSpPr>
        <p:spPr>
          <a:xfrm>
            <a:off x="6773863" y="4686300"/>
            <a:ext cx="1901825" cy="3444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FCED58-BEB1-D745-A424-B5C53446618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7316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xfrm>
            <a:off x="6773863" y="4686300"/>
            <a:ext cx="1901825" cy="3444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7D126F-B330-9149-AF70-464BA2B246DC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34461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3513" y="347664"/>
            <a:ext cx="1941512" cy="4312444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3" y="347664"/>
            <a:ext cx="5675313" cy="431244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xfrm>
            <a:off x="6773863" y="4686300"/>
            <a:ext cx="1901825" cy="3444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A497AD-F903-ED47-B938-1A5501EC8C7C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9099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6056" y="195263"/>
            <a:ext cx="8280400" cy="792162"/>
          </a:xfrm>
        </p:spPr>
        <p:txBody>
          <a:bodyPr/>
          <a:lstStyle>
            <a:lvl1pPr>
              <a:defRPr b="1">
                <a:solidFill>
                  <a:srgbClr val="CB021A"/>
                </a:solidFill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203598"/>
            <a:ext cx="8280919" cy="3174206"/>
          </a:xfrm>
        </p:spPr>
        <p:txBody>
          <a:bodyPr/>
          <a:lstStyle>
            <a:lvl1pPr marL="342900" indent="-342900">
              <a:buClr>
                <a:srgbClr val="CB021A"/>
              </a:buClr>
              <a:buSzPct val="70000"/>
              <a:buFont typeface="Wingdings" charset="2"/>
              <a:buChar char="§"/>
              <a:defRPr/>
            </a:lvl1pPr>
            <a:lvl2pPr>
              <a:buClr>
                <a:srgbClr val="CB021A"/>
              </a:buClr>
              <a:buSzPct val="70000"/>
              <a:defRPr/>
            </a:lvl2pPr>
            <a:lvl3pPr marL="1143000" indent="-228600">
              <a:buClr>
                <a:srgbClr val="B4001A"/>
              </a:buClr>
              <a:buSzPct val="50000"/>
              <a:buFont typeface="Wingdings" charset="2"/>
              <a:buChar char="§"/>
              <a:defRPr/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544245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2859782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xfrm>
            <a:off x="6773863" y="4686300"/>
            <a:ext cx="1901825" cy="3444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FBD92C-57FC-D54F-9136-A161FF9ABE1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63708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3" y="1485901"/>
            <a:ext cx="3808413" cy="317420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6613" y="1485901"/>
            <a:ext cx="3808412" cy="317420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xfrm>
            <a:off x="6773863" y="4686300"/>
            <a:ext cx="1901825" cy="3444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695D4A-496B-5649-9D5A-4E35B56CB28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6" name="Line 2"/>
          <p:cNvSpPr>
            <a:spLocks noChangeShapeType="1"/>
          </p:cNvSpPr>
          <p:nvPr userDrawn="1"/>
        </p:nvSpPr>
        <p:spPr bwMode="auto">
          <a:xfrm>
            <a:off x="381000" y="914400"/>
            <a:ext cx="8305800" cy="1588"/>
          </a:xfrm>
          <a:prstGeom prst="line">
            <a:avLst/>
          </a:prstGeom>
          <a:noFill/>
          <a:ln w="9360">
            <a:solidFill>
              <a:srgbClr val="B4001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1668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xfrm>
            <a:off x="6773863" y="4686300"/>
            <a:ext cx="1901825" cy="3444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F3DFF-1E54-484E-87BE-796A0CC65F82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8" name="Line 2"/>
          <p:cNvSpPr>
            <a:spLocks noChangeShapeType="1"/>
          </p:cNvSpPr>
          <p:nvPr userDrawn="1"/>
        </p:nvSpPr>
        <p:spPr bwMode="auto">
          <a:xfrm>
            <a:off x="381000" y="914400"/>
            <a:ext cx="8305800" cy="1588"/>
          </a:xfrm>
          <a:prstGeom prst="line">
            <a:avLst/>
          </a:prstGeom>
          <a:noFill/>
          <a:ln w="9360">
            <a:solidFill>
              <a:srgbClr val="B4001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graphicFrame>
        <p:nvGraphicFramePr>
          <p:cNvPr id="10" name="Object 8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4009435893"/>
              </p:ext>
            </p:extLst>
          </p:nvPr>
        </p:nvGraphicFramePr>
        <p:xfrm>
          <a:off x="142874" y="4586188"/>
          <a:ext cx="2362200" cy="554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153" r:id="rId3" imgW="18000000" imgH="4219048" progId="">
                  <p:embed/>
                </p:oleObj>
              </mc:Choice>
              <mc:Fallback>
                <p:oleObj r:id="rId3" imgW="18000000" imgH="421904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4" y="4586188"/>
                        <a:ext cx="2362200" cy="554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1187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xfrm>
            <a:off x="6773863" y="4686300"/>
            <a:ext cx="1901825" cy="3444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CB3C6A-48CF-BD4C-A6C1-872E5B2DD38F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11929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xfrm>
            <a:off x="6773863" y="4686300"/>
            <a:ext cx="1901825" cy="3444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AB3AA8-C21E-8A4A-AE77-170B00C37A35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67147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xfrm>
            <a:off x="6773863" y="4686300"/>
            <a:ext cx="1901825" cy="3444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4CD36-A302-594E-B67C-5B0E56CF2171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81733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xfrm>
            <a:off x="6773863" y="4686300"/>
            <a:ext cx="1901825" cy="3444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9A5F0-F56C-1245-B5D1-FCB51B6840E2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1849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95263"/>
            <a:ext cx="82804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err="1"/>
              <a:t>Cliquez</a:t>
            </a:r>
            <a:r>
              <a:rPr lang="en-GB" dirty="0"/>
              <a:t> pour </a:t>
            </a:r>
            <a:r>
              <a:rPr lang="en-GB" dirty="0" err="1"/>
              <a:t>éditer</a:t>
            </a:r>
            <a:r>
              <a:rPr lang="en-GB" dirty="0"/>
              <a:t> le format du </a:t>
            </a:r>
            <a:r>
              <a:rPr lang="en-GB" dirty="0" err="1"/>
              <a:t>texte</a:t>
            </a:r>
            <a:r>
              <a:rPr lang="en-GB" dirty="0"/>
              <a:t>-titre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276350"/>
            <a:ext cx="8280400" cy="317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err="1"/>
              <a:t>Cliquez</a:t>
            </a:r>
            <a:r>
              <a:rPr lang="en-GB" dirty="0"/>
              <a:t> pour </a:t>
            </a:r>
            <a:r>
              <a:rPr lang="en-GB" dirty="0" err="1"/>
              <a:t>éditer</a:t>
            </a:r>
            <a:r>
              <a:rPr lang="en-GB" dirty="0"/>
              <a:t> le format du plan de </a:t>
            </a:r>
            <a:r>
              <a:rPr lang="en-GB" dirty="0" err="1"/>
              <a:t>texte</a:t>
            </a:r>
            <a:endParaRPr lang="en-GB" dirty="0"/>
          </a:p>
          <a:p>
            <a:pPr lvl="1"/>
            <a:r>
              <a:rPr lang="en-GB" dirty="0"/>
              <a:t>Second </a:t>
            </a:r>
            <a:r>
              <a:rPr lang="en-GB" dirty="0" err="1"/>
              <a:t>niveau</a:t>
            </a:r>
            <a:r>
              <a:rPr lang="en-GB" dirty="0"/>
              <a:t> de plan</a:t>
            </a:r>
          </a:p>
          <a:p>
            <a:pPr lvl="2"/>
            <a:r>
              <a:rPr lang="en-GB" dirty="0" err="1"/>
              <a:t>Troisième</a:t>
            </a:r>
            <a:r>
              <a:rPr lang="en-GB" dirty="0"/>
              <a:t> </a:t>
            </a:r>
            <a:r>
              <a:rPr lang="en-GB" dirty="0" err="1"/>
              <a:t>niveau</a:t>
            </a:r>
            <a:r>
              <a:rPr lang="en-GB" dirty="0"/>
              <a:t> de plan</a:t>
            </a:r>
          </a:p>
          <a:p>
            <a:pPr lvl="3"/>
            <a:r>
              <a:rPr lang="en-GB" dirty="0" err="1"/>
              <a:t>Quatrième</a:t>
            </a:r>
            <a:r>
              <a:rPr lang="en-GB" dirty="0"/>
              <a:t> </a:t>
            </a:r>
            <a:r>
              <a:rPr lang="en-GB" dirty="0" err="1"/>
              <a:t>niveau</a:t>
            </a:r>
            <a:r>
              <a:rPr lang="en-GB" dirty="0"/>
              <a:t> de plan</a:t>
            </a:r>
          </a:p>
          <a:p>
            <a:pPr lvl="4"/>
            <a:r>
              <a:rPr lang="en-GB" dirty="0" err="1"/>
              <a:t>Cinquième</a:t>
            </a:r>
            <a:r>
              <a:rPr lang="en-GB" dirty="0"/>
              <a:t> </a:t>
            </a:r>
            <a:r>
              <a:rPr lang="en-GB" dirty="0" err="1"/>
              <a:t>niveau</a:t>
            </a:r>
            <a:r>
              <a:rPr lang="en-GB" dirty="0"/>
              <a:t> de plan</a:t>
            </a:r>
          </a:p>
          <a:p>
            <a:pPr lvl="4"/>
            <a:r>
              <a:rPr lang="en-GB" dirty="0" err="1"/>
              <a:t>Sixième</a:t>
            </a:r>
            <a:r>
              <a:rPr lang="en-GB" dirty="0"/>
              <a:t> </a:t>
            </a:r>
            <a:r>
              <a:rPr lang="en-GB" dirty="0" err="1"/>
              <a:t>niveau</a:t>
            </a:r>
            <a:r>
              <a:rPr lang="en-GB" dirty="0"/>
              <a:t> de plan</a:t>
            </a:r>
          </a:p>
          <a:p>
            <a:pPr lvl="4"/>
            <a:r>
              <a:rPr lang="en-GB" dirty="0" err="1"/>
              <a:t>Septième</a:t>
            </a:r>
            <a:r>
              <a:rPr lang="en-GB" dirty="0"/>
              <a:t> </a:t>
            </a:r>
            <a:r>
              <a:rPr lang="en-GB" dirty="0" err="1"/>
              <a:t>niveau</a:t>
            </a:r>
            <a:r>
              <a:rPr lang="en-GB" dirty="0"/>
              <a:t> de plan</a:t>
            </a:r>
          </a:p>
          <a:p>
            <a:pPr lvl="4"/>
            <a:r>
              <a:rPr lang="en-GB" dirty="0" err="1"/>
              <a:t>Huitième</a:t>
            </a:r>
            <a:r>
              <a:rPr lang="en-GB" dirty="0"/>
              <a:t> </a:t>
            </a:r>
            <a:r>
              <a:rPr lang="en-GB" dirty="0" err="1"/>
              <a:t>niveau</a:t>
            </a:r>
            <a:r>
              <a:rPr lang="en-GB" dirty="0"/>
              <a:t> de plan</a:t>
            </a:r>
          </a:p>
          <a:p>
            <a:pPr lvl="4"/>
            <a:r>
              <a:rPr lang="en-GB" dirty="0" err="1"/>
              <a:t>Neuvième</a:t>
            </a:r>
            <a:r>
              <a:rPr lang="en-GB" dirty="0"/>
              <a:t> </a:t>
            </a:r>
            <a:r>
              <a:rPr lang="en-GB" dirty="0" err="1"/>
              <a:t>niveau</a:t>
            </a:r>
            <a:r>
              <a:rPr lang="en-GB" dirty="0"/>
              <a:t> de plan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685800" y="4686300"/>
            <a:ext cx="1905000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4686300"/>
            <a:ext cx="2895600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graphicFrame>
        <p:nvGraphicFramePr>
          <p:cNvPr id="8" name="Object 8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1543899747"/>
              </p:ext>
            </p:extLst>
          </p:nvPr>
        </p:nvGraphicFramePr>
        <p:xfrm>
          <a:off x="142875" y="4586288"/>
          <a:ext cx="2362200" cy="554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90" r:id="rId14" imgW="18000000" imgH="4219048" progId="">
                  <p:embed/>
                </p:oleObj>
              </mc:Choice>
              <mc:Fallback>
                <p:oleObj r:id="rId14" imgW="18000000" imgH="421904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5" y="4586288"/>
                        <a:ext cx="2362200" cy="554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Image 2" descr="Sciences Po, Center for International Studies (logo). 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587974"/>
            <a:ext cx="1084580" cy="360000"/>
          </a:xfrm>
          <a:prstGeom prst="rect">
            <a:avLst/>
          </a:prstGeom>
        </p:spPr>
      </p:pic>
      <p:sp>
        <p:nvSpPr>
          <p:cNvPr id="3" name="textruta 2"/>
          <p:cNvSpPr txBox="1"/>
          <p:nvPr userDrawn="1"/>
        </p:nvSpPr>
        <p:spPr>
          <a:xfrm>
            <a:off x="0" y="4881890"/>
            <a:ext cx="24482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v-SE" sz="1100" dirty="0" err="1">
                <a:solidFill>
                  <a:schemeClr val="tx1"/>
                </a:solidFill>
                <a:latin typeface="Arial"/>
                <a:cs typeface="Arial"/>
              </a:rPr>
              <a:t>carola.kloeck@sciencespo.fr</a:t>
            </a:r>
            <a:endParaRPr lang="sv-SE" sz="110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 b="1">
          <a:solidFill>
            <a:srgbClr val="E42535"/>
          </a:solidFill>
          <a:latin typeface="Arial"/>
          <a:ea typeface="ＭＳ Ｐゴシック" charset="0"/>
          <a:cs typeface="Arial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B40029"/>
          </a:solidFill>
          <a:latin typeface="Arial" charset="0"/>
          <a:ea typeface="ＭＳ Ｐゴシック" charset="0"/>
          <a:cs typeface="Arial Unicode MS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B40029"/>
          </a:solidFill>
          <a:latin typeface="Arial" charset="0"/>
          <a:ea typeface="ＭＳ Ｐゴシック" charset="0"/>
          <a:cs typeface="Arial Unicode MS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B40029"/>
          </a:solidFill>
          <a:latin typeface="Arial" charset="0"/>
          <a:ea typeface="ＭＳ Ｐゴシック" charset="0"/>
          <a:cs typeface="Arial Unicode MS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B40029"/>
          </a:solidFill>
          <a:latin typeface="Arial" charset="0"/>
          <a:ea typeface="ＭＳ Ｐゴシック" charset="0"/>
          <a:cs typeface="Arial Unicode MS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Arial Unicode MS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Arial Unicode MS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Arial Unicode MS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E42535"/>
        </a:buClr>
        <a:buSzPct val="80000"/>
        <a:buFont typeface="Wingdings" charset="2"/>
        <a:buChar char="§"/>
        <a:defRPr sz="2800">
          <a:solidFill>
            <a:srgbClr val="000000"/>
          </a:solidFill>
          <a:latin typeface="Arial"/>
          <a:ea typeface="ＭＳ Ｐゴシック" charset="0"/>
          <a:cs typeface="Arial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charset="0"/>
        <a:buChar char="–"/>
        <a:defRPr sz="2400">
          <a:solidFill>
            <a:srgbClr val="000000"/>
          </a:solidFill>
          <a:latin typeface="Arial"/>
          <a:ea typeface="Arial Unicode MS" charset="0"/>
          <a:cs typeface="Arial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buChar char="•"/>
        <a:defRPr sz="2400">
          <a:solidFill>
            <a:srgbClr val="000000"/>
          </a:solidFill>
          <a:latin typeface="Arial"/>
          <a:ea typeface="Arial Unicode MS" charset="0"/>
          <a:cs typeface="Arial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buChar char="–"/>
        <a:defRPr sz="2000">
          <a:solidFill>
            <a:srgbClr val="000000"/>
          </a:solidFill>
          <a:latin typeface="Arial"/>
          <a:ea typeface="Arial Unicode MS" charset="0"/>
          <a:cs typeface="Arial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buChar char="»"/>
        <a:defRPr sz="2000">
          <a:solidFill>
            <a:srgbClr val="000000"/>
          </a:solidFill>
          <a:latin typeface="Arial"/>
          <a:ea typeface="Arial Unicode MS" charset="0"/>
          <a:cs typeface="Arial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ubrik 1"/>
          <p:cNvSpPr>
            <a:spLocks noGrp="1"/>
          </p:cNvSpPr>
          <p:nvPr>
            <p:ph type="title"/>
          </p:nvPr>
        </p:nvSpPr>
        <p:spPr>
          <a:xfrm>
            <a:off x="251520" y="1851670"/>
            <a:ext cx="8712968" cy="1944216"/>
          </a:xfrm>
        </p:spPr>
        <p:txBody>
          <a:bodyPr/>
          <a:lstStyle/>
          <a:p>
            <a:pPr algn="ctr"/>
            <a:r>
              <a:rPr lang="en-GB" sz="3600" dirty="0"/>
              <a:t>The role of vulnerability in allocating aid for adaptation to climate change</a:t>
            </a:r>
            <a:br>
              <a:rPr lang="en-GB" sz="3600" dirty="0"/>
            </a:br>
            <a:endParaRPr lang="sv-SE" sz="3600" dirty="0">
              <a:latin typeface="Arial" charset="0"/>
            </a:endParaRPr>
          </a:p>
        </p:txBody>
      </p:sp>
      <p:sp>
        <p:nvSpPr>
          <p:cNvPr id="14338" name="Underrubrik 2"/>
          <p:cNvSpPr>
            <a:spLocks noGrp="1"/>
          </p:cNvSpPr>
          <p:nvPr>
            <p:ph type="body" idx="1"/>
          </p:nvPr>
        </p:nvSpPr>
        <p:spPr>
          <a:xfrm>
            <a:off x="0" y="3534842"/>
            <a:ext cx="9144000" cy="549076"/>
          </a:xfrm>
        </p:spPr>
        <p:txBody>
          <a:bodyPr/>
          <a:lstStyle/>
          <a:p>
            <a:pPr algn="ctr"/>
            <a:r>
              <a:rPr lang="sv-SE" sz="2400" dirty="0">
                <a:latin typeface="Arial" charset="0"/>
              </a:rPr>
              <a:t>Dr. Carola Klöck ⎟  12.12.2019 ⎟  COP25, Madrid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96056" y="195263"/>
            <a:ext cx="7344296" cy="792162"/>
          </a:xfrm>
        </p:spPr>
        <p:txBody>
          <a:bodyPr/>
          <a:lstStyle/>
          <a:p>
            <a:r>
              <a:rPr lang="sv-SE" sz="2800" dirty="0" err="1">
                <a:solidFill>
                  <a:srgbClr val="E42535"/>
                </a:solidFill>
              </a:rPr>
              <a:t>large</a:t>
            </a:r>
            <a:r>
              <a:rPr lang="sv-SE" sz="2800" dirty="0">
                <a:solidFill>
                  <a:srgbClr val="E42535"/>
                </a:solidFill>
              </a:rPr>
              <a:t> </a:t>
            </a:r>
            <a:r>
              <a:rPr lang="sv-SE" sz="2800" dirty="0" err="1">
                <a:solidFill>
                  <a:srgbClr val="E42535"/>
                </a:solidFill>
              </a:rPr>
              <a:t>countries</a:t>
            </a:r>
            <a:r>
              <a:rPr lang="sv-SE" sz="2800" dirty="0">
                <a:solidFill>
                  <a:srgbClr val="E42535"/>
                </a:solidFill>
              </a:rPr>
              <a:t> </a:t>
            </a:r>
            <a:r>
              <a:rPr lang="sv-SE" sz="2800" dirty="0" err="1">
                <a:solidFill>
                  <a:srgbClr val="E42535"/>
                </a:solidFill>
              </a:rPr>
              <a:t>receive</a:t>
            </a:r>
            <a:r>
              <a:rPr lang="sv-SE" sz="2800" dirty="0">
                <a:solidFill>
                  <a:srgbClr val="E42535"/>
                </a:solidFill>
              </a:rPr>
              <a:t> </a:t>
            </a:r>
            <a:r>
              <a:rPr lang="sv-SE" sz="2800" dirty="0" err="1">
                <a:solidFill>
                  <a:srgbClr val="E42535"/>
                </a:solidFill>
              </a:rPr>
              <a:t>most</a:t>
            </a:r>
            <a:r>
              <a:rPr lang="sv-SE" sz="2800" dirty="0">
                <a:solidFill>
                  <a:srgbClr val="E42535"/>
                </a:solidFill>
              </a:rPr>
              <a:t> adaptation </a:t>
            </a:r>
            <a:r>
              <a:rPr lang="sv-SE" sz="2800" dirty="0" err="1">
                <a:solidFill>
                  <a:srgbClr val="E42535"/>
                </a:solidFill>
              </a:rPr>
              <a:t>aid</a:t>
            </a:r>
            <a:r>
              <a:rPr lang="sv-SE" sz="2800" dirty="0">
                <a:solidFill>
                  <a:srgbClr val="E42535"/>
                </a:solidFill>
              </a:rPr>
              <a:t> in absolute terms</a:t>
            </a:r>
          </a:p>
        </p:txBody>
      </p:sp>
      <p:pic>
        <p:nvPicPr>
          <p:cNvPr id="3" name="Bildobjekt 2" descr="Figure4_8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410"/>
          <a:stretch/>
        </p:blipFill>
        <p:spPr>
          <a:xfrm>
            <a:off x="827584" y="792576"/>
            <a:ext cx="7490989" cy="3867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118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800" dirty="0">
                <a:solidFill>
                  <a:srgbClr val="E42535"/>
                </a:solidFill>
              </a:rPr>
              <a:t>SIDS </a:t>
            </a:r>
            <a:r>
              <a:rPr lang="sv-SE" sz="2800" dirty="0" err="1">
                <a:solidFill>
                  <a:srgbClr val="E42535"/>
                </a:solidFill>
              </a:rPr>
              <a:t>are</a:t>
            </a:r>
            <a:r>
              <a:rPr lang="sv-SE" sz="2800" dirty="0">
                <a:solidFill>
                  <a:srgbClr val="E42535"/>
                </a:solidFill>
              </a:rPr>
              <a:t> </a:t>
            </a:r>
            <a:r>
              <a:rPr lang="sv-SE" sz="2800" dirty="0" err="1">
                <a:solidFill>
                  <a:srgbClr val="E42535"/>
                </a:solidFill>
              </a:rPr>
              <a:t>among</a:t>
            </a:r>
            <a:r>
              <a:rPr lang="sv-SE" sz="2800" dirty="0">
                <a:solidFill>
                  <a:srgbClr val="E42535"/>
                </a:solidFill>
              </a:rPr>
              <a:t> the </a:t>
            </a:r>
            <a:r>
              <a:rPr lang="sv-SE" sz="2800" dirty="0" err="1">
                <a:solidFill>
                  <a:srgbClr val="E42535"/>
                </a:solidFill>
              </a:rPr>
              <a:t>highest</a:t>
            </a:r>
            <a:r>
              <a:rPr lang="sv-SE" sz="2800" dirty="0">
                <a:solidFill>
                  <a:srgbClr val="E42535"/>
                </a:solidFill>
              </a:rPr>
              <a:t> per capita recipients, </a:t>
            </a:r>
            <a:r>
              <a:rPr lang="sv-SE" sz="2800" dirty="0" err="1">
                <a:solidFill>
                  <a:srgbClr val="E42535"/>
                </a:solidFill>
              </a:rPr>
              <a:t>due</a:t>
            </a:r>
            <a:r>
              <a:rPr lang="sv-SE" sz="2800" dirty="0">
                <a:solidFill>
                  <a:srgbClr val="E42535"/>
                </a:solidFill>
              </a:rPr>
              <a:t> </a:t>
            </a:r>
            <a:r>
              <a:rPr lang="sv-SE" sz="2800" dirty="0" err="1">
                <a:solidFill>
                  <a:srgbClr val="E42535"/>
                </a:solidFill>
              </a:rPr>
              <a:t>to</a:t>
            </a:r>
            <a:r>
              <a:rPr lang="sv-SE" sz="2800" dirty="0">
                <a:solidFill>
                  <a:srgbClr val="E42535"/>
                </a:solidFill>
              </a:rPr>
              <a:t> </a:t>
            </a:r>
            <a:r>
              <a:rPr lang="sv-SE" sz="2800" dirty="0" err="1">
                <a:solidFill>
                  <a:srgbClr val="E42535"/>
                </a:solidFill>
              </a:rPr>
              <a:t>individual</a:t>
            </a:r>
            <a:r>
              <a:rPr lang="sv-SE" sz="2800" dirty="0">
                <a:solidFill>
                  <a:srgbClr val="E42535"/>
                </a:solidFill>
              </a:rPr>
              <a:t> </a:t>
            </a:r>
            <a:r>
              <a:rPr lang="sv-SE" sz="2800" dirty="0" err="1">
                <a:solidFill>
                  <a:srgbClr val="E42535"/>
                </a:solidFill>
              </a:rPr>
              <a:t>projects</a:t>
            </a:r>
            <a:endParaRPr lang="sv-SE" sz="2800" dirty="0">
              <a:solidFill>
                <a:srgbClr val="E42535"/>
              </a:solidFill>
            </a:endParaRPr>
          </a:p>
        </p:txBody>
      </p:sp>
      <p:pic>
        <p:nvPicPr>
          <p:cNvPr id="5" name="Bildobjekt 4" descr="Figure4_8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17"/>
          <a:stretch/>
        </p:blipFill>
        <p:spPr>
          <a:xfrm>
            <a:off x="827584" y="1059582"/>
            <a:ext cx="7488832" cy="3730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638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figure2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689255"/>
            <a:ext cx="6264696" cy="4474783"/>
          </a:xfrm>
          <a:prstGeom prst="rect">
            <a:avLst/>
          </a:prstGeom>
        </p:spPr>
      </p:pic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323528" y="195486"/>
            <a:ext cx="8280400" cy="792162"/>
          </a:xfrm>
        </p:spPr>
        <p:txBody>
          <a:bodyPr/>
          <a:lstStyle/>
          <a:p>
            <a:r>
              <a:rPr lang="sv-SE" sz="2800" dirty="0" err="1">
                <a:solidFill>
                  <a:srgbClr val="E42535"/>
                </a:solidFill>
              </a:rPr>
              <a:t>countries</a:t>
            </a:r>
            <a:r>
              <a:rPr lang="sv-SE" sz="2800" dirty="0">
                <a:solidFill>
                  <a:srgbClr val="E42535"/>
                </a:solidFill>
              </a:rPr>
              <a:t> </a:t>
            </a:r>
            <a:r>
              <a:rPr lang="sv-SE" sz="2800" dirty="0" err="1">
                <a:solidFill>
                  <a:srgbClr val="E42535"/>
                </a:solidFill>
              </a:rPr>
              <a:t>more</a:t>
            </a:r>
            <a:r>
              <a:rPr lang="sv-SE" sz="2800" dirty="0">
                <a:solidFill>
                  <a:srgbClr val="E42535"/>
                </a:solidFill>
              </a:rPr>
              <a:t> </a:t>
            </a:r>
            <a:r>
              <a:rPr lang="sv-SE" sz="2800" dirty="0" err="1">
                <a:solidFill>
                  <a:srgbClr val="E42535"/>
                </a:solidFill>
              </a:rPr>
              <a:t>exposed</a:t>
            </a:r>
            <a:r>
              <a:rPr lang="sv-SE" sz="2800" dirty="0">
                <a:solidFill>
                  <a:srgbClr val="E42535"/>
                </a:solidFill>
              </a:rPr>
              <a:t> </a:t>
            </a:r>
            <a:r>
              <a:rPr lang="sv-SE" sz="2800" dirty="0" err="1">
                <a:solidFill>
                  <a:srgbClr val="E42535"/>
                </a:solidFill>
              </a:rPr>
              <a:t>to</a:t>
            </a:r>
            <a:r>
              <a:rPr lang="sv-SE" sz="2800" dirty="0">
                <a:solidFill>
                  <a:srgbClr val="E42535"/>
                </a:solidFill>
              </a:rPr>
              <a:t> </a:t>
            </a:r>
            <a:r>
              <a:rPr lang="sv-SE" sz="2800" dirty="0" err="1">
                <a:solidFill>
                  <a:srgbClr val="E42535"/>
                </a:solidFill>
              </a:rPr>
              <a:t>climate</a:t>
            </a:r>
            <a:r>
              <a:rPr lang="sv-SE" sz="2800" dirty="0">
                <a:solidFill>
                  <a:srgbClr val="E42535"/>
                </a:solidFill>
              </a:rPr>
              <a:t> risks </a:t>
            </a:r>
            <a:r>
              <a:rPr lang="sv-SE" sz="2800" dirty="0" err="1">
                <a:solidFill>
                  <a:srgbClr val="E42535"/>
                </a:solidFill>
              </a:rPr>
              <a:t>receive</a:t>
            </a:r>
            <a:r>
              <a:rPr lang="sv-SE" sz="2800" dirty="0">
                <a:solidFill>
                  <a:srgbClr val="E42535"/>
                </a:solidFill>
              </a:rPr>
              <a:t> </a:t>
            </a:r>
            <a:r>
              <a:rPr lang="sv-SE" sz="2800" dirty="0" err="1">
                <a:solidFill>
                  <a:srgbClr val="E42535"/>
                </a:solidFill>
              </a:rPr>
              <a:t>more</a:t>
            </a:r>
            <a:r>
              <a:rPr lang="sv-SE" sz="2800" dirty="0">
                <a:solidFill>
                  <a:srgbClr val="E42535"/>
                </a:solidFill>
              </a:rPr>
              <a:t> </a:t>
            </a:r>
            <a:r>
              <a:rPr lang="sv-SE" sz="2800" dirty="0" err="1">
                <a:solidFill>
                  <a:srgbClr val="E42535"/>
                </a:solidFill>
              </a:rPr>
              <a:t>often</a:t>
            </a:r>
            <a:r>
              <a:rPr lang="sv-SE" sz="2800" dirty="0">
                <a:solidFill>
                  <a:srgbClr val="E42535"/>
                </a:solidFill>
              </a:rPr>
              <a:t>, and </a:t>
            </a:r>
            <a:r>
              <a:rPr lang="sv-SE" sz="2800" dirty="0" err="1">
                <a:solidFill>
                  <a:srgbClr val="E42535"/>
                </a:solidFill>
              </a:rPr>
              <a:t>more</a:t>
            </a:r>
            <a:r>
              <a:rPr lang="sv-SE" sz="2800" dirty="0">
                <a:solidFill>
                  <a:srgbClr val="E42535"/>
                </a:solidFill>
              </a:rPr>
              <a:t>, adaptation </a:t>
            </a:r>
            <a:r>
              <a:rPr lang="sv-SE" sz="2800" dirty="0" err="1">
                <a:solidFill>
                  <a:srgbClr val="E42535"/>
                </a:solidFill>
              </a:rPr>
              <a:t>aid</a:t>
            </a:r>
            <a:endParaRPr lang="sv-SE" sz="2800" dirty="0">
              <a:solidFill>
                <a:srgbClr val="E4253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138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>
                <a:solidFill>
                  <a:srgbClr val="E42535"/>
                </a:solidFill>
              </a:rPr>
              <a:t>thank</a:t>
            </a:r>
            <a:r>
              <a:rPr lang="sv-SE" dirty="0">
                <a:solidFill>
                  <a:srgbClr val="E42535"/>
                </a:solidFill>
              </a:rPr>
              <a:t> </a:t>
            </a:r>
            <a:r>
              <a:rPr lang="sv-SE" dirty="0" err="1">
                <a:solidFill>
                  <a:srgbClr val="E42535"/>
                </a:solidFill>
              </a:rPr>
              <a:t>you</a:t>
            </a:r>
            <a:r>
              <a:rPr lang="sv-SE" dirty="0">
                <a:solidFill>
                  <a:srgbClr val="E42535"/>
                </a:solidFill>
              </a:rPr>
              <a:t>!</a:t>
            </a:r>
          </a:p>
        </p:txBody>
      </p:sp>
      <p:pic>
        <p:nvPicPr>
          <p:cNvPr id="5" name="Bildobjekt 4" descr="Skärmavbild 2018-05-07 kl. 15.58.3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67494"/>
            <a:ext cx="4963583" cy="2647244"/>
          </a:xfrm>
          <a:prstGeom prst="rect">
            <a:avLst/>
          </a:prstGeom>
        </p:spPr>
      </p:pic>
      <p:pic>
        <p:nvPicPr>
          <p:cNvPr id="6" name="Bildobjekt 5" descr="Skärmavbild 2018-05-10 kl. 17.11.5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87574"/>
            <a:ext cx="2476802" cy="3503224"/>
          </a:xfrm>
          <a:prstGeom prst="rect">
            <a:avLst/>
          </a:prstGeom>
        </p:spPr>
      </p:pic>
      <p:pic>
        <p:nvPicPr>
          <p:cNvPr id="7" name="Bildobjekt 6" descr="Skärmavbild 2018-05-10 kl. 17.13.2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028165"/>
            <a:ext cx="5544616" cy="2063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089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Times New Roman"/>
        <a:ea typeface=""/>
        <a:cs typeface="Arial Unicode MS"/>
      </a:majorFont>
      <a:minorFont>
        <a:latin typeface="Times New Roman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cs typeface="Arial Unicode MS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27536</TotalTime>
  <Words>62</Words>
  <Application>Microsoft Macintosh PowerPoint</Application>
  <PresentationFormat>Affichage à l'écran (16:9)</PresentationFormat>
  <Paragraphs>6</Paragraphs>
  <Slides>5</Slides>
  <Notes>1</Notes>
  <HiddenSlides>0</HiddenSlides>
  <MMClips>0</MMClips>
  <ScaleCrop>false</ScaleCrop>
  <HeadingPairs>
    <vt:vector size="8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0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Arial</vt:lpstr>
      <vt:lpstr>Times New Roman</vt:lpstr>
      <vt:lpstr>Wingdings</vt:lpstr>
      <vt:lpstr>Thème Office</vt:lpstr>
      <vt:lpstr>The role of vulnerability in allocating aid for adaptation to climate change </vt:lpstr>
      <vt:lpstr>large countries receive most adaptation aid in absolute terms</vt:lpstr>
      <vt:lpstr>SIDS are among the highest per capita recipients, due to individual projects</vt:lpstr>
      <vt:lpstr>countries more exposed to climate risks receive more often, and more, adaptation aid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FNSP</dc:creator>
  <cp:lastModifiedBy>WEIKMANS  Romain</cp:lastModifiedBy>
  <cp:revision>545</cp:revision>
  <cp:lastPrinted>2018-08-06T09:14:04Z</cp:lastPrinted>
  <dcterms:created xsi:type="dcterms:W3CDTF">2008-01-11T14:49:32Z</dcterms:created>
  <dcterms:modified xsi:type="dcterms:W3CDTF">2019-12-11T10:55:35Z</dcterms:modified>
</cp:coreProperties>
</file>