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56" r:id="rId2"/>
    <p:sldId id="349" r:id="rId3"/>
    <p:sldId id="348" r:id="rId4"/>
    <p:sldId id="347" r:id="rId5"/>
    <p:sldId id="350" r:id="rId6"/>
  </p:sldIdLst>
  <p:sldSz cx="9144000" cy="5143500" type="screen16x9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2535"/>
    <a:srgbClr val="BD0015"/>
    <a:srgbClr val="F3F3F3"/>
    <a:srgbClr val="E9E9E9"/>
    <a:srgbClr val="4A92DC"/>
    <a:srgbClr val="A1C3E8"/>
    <a:srgbClr val="B6E538"/>
    <a:srgbClr val="2BAC4F"/>
    <a:srgbClr val="B87A59"/>
    <a:srgbClr val="FD7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71" autoAdjust="0"/>
  </p:normalViewPr>
  <p:slideViewPr>
    <p:cSldViewPr>
      <p:cViewPr varScale="1">
        <p:scale>
          <a:sx n="140" d="100"/>
          <a:sy n="140" d="100"/>
        </p:scale>
        <p:origin x="744" y="184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17421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9251950" cy="1600200"/>
          </a:xfrm>
          <a:prstGeom prst="rect">
            <a:avLst/>
          </a:prstGeom>
          <a:solidFill>
            <a:srgbClr val="CB02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 userDrawn="1"/>
        </p:nvGraphicFramePr>
        <p:xfrm>
          <a:off x="179388" y="142875"/>
          <a:ext cx="5761037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5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5761037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9662"/>
            <a:ext cx="7772400" cy="1102519"/>
          </a:xfrm>
        </p:spPr>
        <p:txBody>
          <a:bodyPr/>
          <a:lstStyle>
            <a:lvl1pPr>
              <a:defRPr b="1">
                <a:solidFill>
                  <a:srgbClr val="CB021A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776864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CED58-BEB1-D745-A424-B5C5344661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31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126F-B330-9149-AF70-464BA2B246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4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3513" y="347664"/>
            <a:ext cx="1941512" cy="43124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3" y="347664"/>
            <a:ext cx="5675313" cy="43124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97AD-F903-ED47-B938-1A5501EC8C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09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056" y="195263"/>
            <a:ext cx="8280400" cy="792162"/>
          </a:xfrm>
        </p:spPr>
        <p:txBody>
          <a:bodyPr/>
          <a:lstStyle>
            <a:lvl1pPr>
              <a:defRPr b="1">
                <a:solidFill>
                  <a:srgbClr val="CB021A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03598"/>
            <a:ext cx="8280919" cy="3174206"/>
          </a:xfrm>
        </p:spPr>
        <p:txBody>
          <a:bodyPr/>
          <a:lstStyle>
            <a:lvl1pPr marL="342900" indent="-342900">
              <a:buClr>
                <a:srgbClr val="CB021A"/>
              </a:buClr>
              <a:buSzPct val="70000"/>
              <a:buFont typeface="Wingdings" charset="2"/>
              <a:buChar char="§"/>
              <a:defRPr/>
            </a:lvl1pPr>
            <a:lvl2pPr>
              <a:buClr>
                <a:srgbClr val="CB021A"/>
              </a:buClr>
              <a:buSzPct val="70000"/>
              <a:defRPr/>
            </a:lvl2pPr>
            <a:lvl3pPr marL="1143000" indent="-228600">
              <a:buClr>
                <a:srgbClr val="B4001A"/>
              </a:buClr>
              <a:buSzPct val="50000"/>
              <a:buFont typeface="Wingdings" charset="2"/>
              <a:buChar char="§"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424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597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D92C-57FC-D54F-9136-A161FF9ABE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70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3" y="1485901"/>
            <a:ext cx="3808413" cy="3174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485901"/>
            <a:ext cx="3808412" cy="3174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5D4A-496B-5649-9D5A-4E35B56CB2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81000" y="914400"/>
            <a:ext cx="8305800" cy="1588"/>
          </a:xfrm>
          <a:prstGeom prst="line">
            <a:avLst/>
          </a:prstGeom>
          <a:noFill/>
          <a:ln w="9360">
            <a:solidFill>
              <a:srgbClr val="B400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66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3DFF-1E54-484E-87BE-796A0CC65F8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381000" y="914400"/>
            <a:ext cx="8305800" cy="1588"/>
          </a:xfrm>
          <a:prstGeom prst="line">
            <a:avLst/>
          </a:prstGeom>
          <a:noFill/>
          <a:ln w="9360">
            <a:solidFill>
              <a:srgbClr val="B400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09435893"/>
              </p:ext>
            </p:extLst>
          </p:nvPr>
        </p:nvGraphicFramePr>
        <p:xfrm>
          <a:off x="142874" y="4586188"/>
          <a:ext cx="23622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3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4" y="4586188"/>
                        <a:ext cx="23622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18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3C6A-48CF-BD4C-A6C1-872E5B2DD3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9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B3AA8-C21E-8A4A-AE77-170B00C37A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14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4CD36-A302-594E-B67C-5B0E56CF217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73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773863" y="4686300"/>
            <a:ext cx="1901825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A5F0-F56C-1245-B5D1-FCB51B6840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8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5263"/>
            <a:ext cx="8280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éditer</a:t>
            </a:r>
            <a:r>
              <a:rPr lang="en-GB" dirty="0"/>
              <a:t> le format du </a:t>
            </a:r>
            <a:r>
              <a:rPr lang="en-GB" dirty="0" err="1"/>
              <a:t>texte</a:t>
            </a:r>
            <a:r>
              <a:rPr lang="en-GB" dirty="0"/>
              <a:t>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76350"/>
            <a:ext cx="8280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éditer</a:t>
            </a:r>
            <a:r>
              <a:rPr lang="en-GB" dirty="0"/>
              <a:t> le format du plan de </a:t>
            </a:r>
            <a:r>
              <a:rPr lang="en-GB" dirty="0" err="1"/>
              <a:t>texte</a:t>
            </a:r>
            <a:endParaRPr lang="en-GB" dirty="0"/>
          </a:p>
          <a:p>
            <a:pPr lvl="1"/>
            <a:r>
              <a:rPr lang="en-GB" dirty="0"/>
              <a:t>Second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2"/>
            <a:r>
              <a:rPr lang="en-GB" dirty="0" err="1"/>
              <a:t>Troisième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3"/>
            <a:r>
              <a:rPr lang="en-GB" dirty="0" err="1"/>
              <a:t>Quatrième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Cinquième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Sixième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Septième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Huitième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  <a:p>
            <a:pPr lvl="4"/>
            <a:r>
              <a:rPr lang="en-GB" dirty="0" err="1"/>
              <a:t>Neuvième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de plan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4686300"/>
            <a:ext cx="1905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4686300"/>
            <a:ext cx="2895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43899747"/>
              </p:ext>
            </p:extLst>
          </p:nvPr>
        </p:nvGraphicFramePr>
        <p:xfrm>
          <a:off x="142875" y="4586288"/>
          <a:ext cx="23622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0" r:id="rId14" imgW="18000000" imgH="4219048" progId="">
                  <p:embed/>
                </p:oleObj>
              </mc:Choice>
              <mc:Fallback>
                <p:oleObj r:id="rId14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586288"/>
                        <a:ext cx="23622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2" descr="Sciences Po, Center for International Studies (logo). 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7974"/>
            <a:ext cx="1084580" cy="360000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0" y="4881890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100" dirty="0" err="1">
                <a:solidFill>
                  <a:schemeClr val="tx1"/>
                </a:solidFill>
                <a:latin typeface="Arial"/>
                <a:cs typeface="Arial"/>
              </a:rPr>
              <a:t>carola.kloeck@sciencespo.fr</a:t>
            </a:r>
            <a:endParaRPr lang="sv-SE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E42535"/>
          </a:solidFill>
          <a:latin typeface="Arial"/>
          <a:ea typeface="ＭＳ Ｐゴシック" charset="0"/>
          <a:cs typeface="Arial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B40029"/>
          </a:solidFill>
          <a:latin typeface="Arial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B40029"/>
          </a:solidFill>
          <a:latin typeface="Arial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B40029"/>
          </a:solidFill>
          <a:latin typeface="Arial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B40029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E42535"/>
        </a:buClr>
        <a:buSzPct val="80000"/>
        <a:buFont typeface="Wingdings" charset="2"/>
        <a:buChar char="§"/>
        <a:defRPr sz="28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>
          <a:solidFill>
            <a:srgbClr val="000000"/>
          </a:solidFill>
          <a:latin typeface="Arial"/>
          <a:ea typeface="Arial Unicode MS" charset="0"/>
          <a:cs typeface="Arial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Arial"/>
          <a:ea typeface="Arial Unicode MS" charset="0"/>
          <a:cs typeface="Arial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Arial"/>
          <a:ea typeface="Arial Unicode MS" charset="0"/>
          <a:cs typeface="Arial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Arial"/>
          <a:ea typeface="Arial Unicode MS" charset="0"/>
          <a:cs typeface="Arial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251520" y="1851670"/>
            <a:ext cx="8712968" cy="1944216"/>
          </a:xfrm>
        </p:spPr>
        <p:txBody>
          <a:bodyPr/>
          <a:lstStyle/>
          <a:p>
            <a:pPr algn="ctr"/>
            <a:r>
              <a:rPr lang="en-GB" sz="3600" dirty="0"/>
              <a:t>The role of vulnerability in allocating aid for adaptation to climate change</a:t>
            </a:r>
            <a:br>
              <a:rPr lang="en-GB" sz="3600" dirty="0"/>
            </a:br>
            <a:endParaRPr lang="sv-SE" sz="3600" dirty="0">
              <a:latin typeface="Arial" charset="0"/>
            </a:endParaRPr>
          </a:p>
        </p:txBody>
      </p:sp>
      <p:sp>
        <p:nvSpPr>
          <p:cNvPr id="14338" name="Underrubrik 2"/>
          <p:cNvSpPr>
            <a:spLocks noGrp="1"/>
          </p:cNvSpPr>
          <p:nvPr>
            <p:ph type="body" idx="1"/>
          </p:nvPr>
        </p:nvSpPr>
        <p:spPr>
          <a:xfrm>
            <a:off x="0" y="3534842"/>
            <a:ext cx="9144000" cy="549076"/>
          </a:xfrm>
        </p:spPr>
        <p:txBody>
          <a:bodyPr/>
          <a:lstStyle/>
          <a:p>
            <a:pPr algn="ctr"/>
            <a:r>
              <a:rPr lang="sv-SE" sz="2400" dirty="0">
                <a:latin typeface="Arial" charset="0"/>
              </a:rPr>
              <a:t>Dr. Carola Klöck ⎟  12.12.2019 ⎟  COP25, Madrid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56" y="195263"/>
            <a:ext cx="7344296" cy="792162"/>
          </a:xfrm>
        </p:spPr>
        <p:txBody>
          <a:bodyPr/>
          <a:lstStyle/>
          <a:p>
            <a:r>
              <a:rPr lang="sv-SE" sz="2800" dirty="0" err="1">
                <a:solidFill>
                  <a:srgbClr val="E42535"/>
                </a:solidFill>
              </a:rPr>
              <a:t>large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countries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receive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most</a:t>
            </a:r>
            <a:r>
              <a:rPr lang="sv-SE" sz="2800" dirty="0">
                <a:solidFill>
                  <a:srgbClr val="E42535"/>
                </a:solidFill>
              </a:rPr>
              <a:t> adaptation </a:t>
            </a:r>
            <a:r>
              <a:rPr lang="sv-SE" sz="2800" dirty="0" err="1">
                <a:solidFill>
                  <a:srgbClr val="E42535"/>
                </a:solidFill>
              </a:rPr>
              <a:t>aid</a:t>
            </a:r>
            <a:r>
              <a:rPr lang="sv-SE" sz="2800" dirty="0">
                <a:solidFill>
                  <a:srgbClr val="E42535"/>
                </a:solidFill>
              </a:rPr>
              <a:t> in absolute terms</a:t>
            </a:r>
          </a:p>
        </p:txBody>
      </p:sp>
      <p:pic>
        <p:nvPicPr>
          <p:cNvPr id="3" name="Bildobjekt 2" descr="Figure4_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0"/>
          <a:stretch/>
        </p:blipFill>
        <p:spPr>
          <a:xfrm>
            <a:off x="827584" y="792576"/>
            <a:ext cx="7490989" cy="38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solidFill>
                  <a:srgbClr val="E42535"/>
                </a:solidFill>
              </a:rPr>
              <a:t>SIDS </a:t>
            </a:r>
            <a:r>
              <a:rPr lang="sv-SE" sz="2800" dirty="0" err="1">
                <a:solidFill>
                  <a:srgbClr val="E42535"/>
                </a:solidFill>
              </a:rPr>
              <a:t>are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among</a:t>
            </a:r>
            <a:r>
              <a:rPr lang="sv-SE" sz="2800" dirty="0">
                <a:solidFill>
                  <a:srgbClr val="E42535"/>
                </a:solidFill>
              </a:rPr>
              <a:t> the </a:t>
            </a:r>
            <a:r>
              <a:rPr lang="sv-SE" sz="2800" dirty="0" err="1">
                <a:solidFill>
                  <a:srgbClr val="E42535"/>
                </a:solidFill>
              </a:rPr>
              <a:t>highest</a:t>
            </a:r>
            <a:r>
              <a:rPr lang="sv-SE" sz="2800" dirty="0">
                <a:solidFill>
                  <a:srgbClr val="E42535"/>
                </a:solidFill>
              </a:rPr>
              <a:t> per capita recipients, </a:t>
            </a:r>
            <a:r>
              <a:rPr lang="sv-SE" sz="2800" dirty="0" err="1">
                <a:solidFill>
                  <a:srgbClr val="E42535"/>
                </a:solidFill>
              </a:rPr>
              <a:t>due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to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individual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projects</a:t>
            </a:r>
            <a:endParaRPr lang="sv-SE" sz="2800" dirty="0">
              <a:solidFill>
                <a:srgbClr val="E42535"/>
              </a:solidFill>
            </a:endParaRPr>
          </a:p>
        </p:txBody>
      </p:sp>
      <p:pic>
        <p:nvPicPr>
          <p:cNvPr id="5" name="Bildobjekt 4" descr="Figure4_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7"/>
          <a:stretch/>
        </p:blipFill>
        <p:spPr>
          <a:xfrm>
            <a:off x="827584" y="1059582"/>
            <a:ext cx="7488832" cy="37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figure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89255"/>
            <a:ext cx="6264696" cy="4474783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80400" cy="792162"/>
          </a:xfrm>
        </p:spPr>
        <p:txBody>
          <a:bodyPr/>
          <a:lstStyle/>
          <a:p>
            <a:r>
              <a:rPr lang="sv-SE" sz="2800" dirty="0" err="1">
                <a:solidFill>
                  <a:srgbClr val="E42535"/>
                </a:solidFill>
              </a:rPr>
              <a:t>countries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more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exposed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to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climate</a:t>
            </a:r>
            <a:r>
              <a:rPr lang="sv-SE" sz="2800" dirty="0">
                <a:solidFill>
                  <a:srgbClr val="E42535"/>
                </a:solidFill>
              </a:rPr>
              <a:t> risks </a:t>
            </a:r>
            <a:r>
              <a:rPr lang="sv-SE" sz="2800" dirty="0" err="1">
                <a:solidFill>
                  <a:srgbClr val="E42535"/>
                </a:solidFill>
              </a:rPr>
              <a:t>receive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more</a:t>
            </a:r>
            <a:r>
              <a:rPr lang="sv-SE" sz="2800" dirty="0">
                <a:solidFill>
                  <a:srgbClr val="E42535"/>
                </a:solidFill>
              </a:rPr>
              <a:t> </a:t>
            </a:r>
            <a:r>
              <a:rPr lang="sv-SE" sz="2800" dirty="0" err="1">
                <a:solidFill>
                  <a:srgbClr val="E42535"/>
                </a:solidFill>
              </a:rPr>
              <a:t>often</a:t>
            </a:r>
            <a:r>
              <a:rPr lang="sv-SE" sz="2800" dirty="0">
                <a:solidFill>
                  <a:srgbClr val="E42535"/>
                </a:solidFill>
              </a:rPr>
              <a:t>, and </a:t>
            </a:r>
            <a:r>
              <a:rPr lang="sv-SE" sz="2800" dirty="0" err="1">
                <a:solidFill>
                  <a:srgbClr val="E42535"/>
                </a:solidFill>
              </a:rPr>
              <a:t>more</a:t>
            </a:r>
            <a:r>
              <a:rPr lang="sv-SE" sz="2800" dirty="0">
                <a:solidFill>
                  <a:srgbClr val="E42535"/>
                </a:solidFill>
              </a:rPr>
              <a:t>, adaptation </a:t>
            </a:r>
            <a:r>
              <a:rPr lang="sv-SE" sz="2800" dirty="0" err="1">
                <a:solidFill>
                  <a:srgbClr val="E42535"/>
                </a:solidFill>
              </a:rPr>
              <a:t>aid</a:t>
            </a:r>
            <a:endParaRPr lang="sv-SE" sz="2800" dirty="0">
              <a:solidFill>
                <a:srgbClr val="E42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3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rgbClr val="E42535"/>
                </a:solidFill>
              </a:rPr>
              <a:t>thank</a:t>
            </a:r>
            <a:r>
              <a:rPr lang="sv-SE" dirty="0">
                <a:solidFill>
                  <a:srgbClr val="E42535"/>
                </a:solidFill>
              </a:rPr>
              <a:t> </a:t>
            </a:r>
            <a:r>
              <a:rPr lang="sv-SE" dirty="0" err="1">
                <a:solidFill>
                  <a:srgbClr val="E42535"/>
                </a:solidFill>
              </a:rPr>
              <a:t>you</a:t>
            </a:r>
            <a:r>
              <a:rPr lang="sv-SE" dirty="0">
                <a:solidFill>
                  <a:srgbClr val="E42535"/>
                </a:solidFill>
              </a:rPr>
              <a:t>!</a:t>
            </a:r>
          </a:p>
        </p:txBody>
      </p:sp>
      <p:pic>
        <p:nvPicPr>
          <p:cNvPr id="5" name="Bildobjekt 4" descr="Skärmavbild 2018-05-07 kl. 15.5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7494"/>
            <a:ext cx="4963583" cy="2647244"/>
          </a:xfrm>
          <a:prstGeom prst="rect">
            <a:avLst/>
          </a:prstGeom>
        </p:spPr>
      </p:pic>
      <p:pic>
        <p:nvPicPr>
          <p:cNvPr id="6" name="Bildobjekt 5" descr="Skärmavbild 2018-05-10 kl. 17.1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2476802" cy="3503224"/>
          </a:xfrm>
          <a:prstGeom prst="rect">
            <a:avLst/>
          </a:prstGeom>
        </p:spPr>
      </p:pic>
      <p:pic>
        <p:nvPicPr>
          <p:cNvPr id="7" name="Bildobjekt 6" descr="Skärmavbild 2018-05-10 kl. 17.13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28165"/>
            <a:ext cx="5544616" cy="20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27536</TotalTime>
  <Words>62</Words>
  <Application>Microsoft Macintosh PowerPoint</Application>
  <PresentationFormat>Affichage à l'écran (16:9)</PresentationFormat>
  <Paragraphs>6</Paragraphs>
  <Slides>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Wingdings</vt:lpstr>
      <vt:lpstr>Thème Office</vt:lpstr>
      <vt:lpstr>The role of vulnerability in allocating aid for adaptation to climate change </vt:lpstr>
      <vt:lpstr>large countries receive most adaptation aid in absolute terms</vt:lpstr>
      <vt:lpstr>SIDS are among the highest per capita recipients, due to individual projects</vt:lpstr>
      <vt:lpstr>countries more exposed to climate risks receive more often, and more, adaptation aid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FNSP</dc:creator>
  <cp:lastModifiedBy>WEIKMANS  Romain</cp:lastModifiedBy>
  <cp:revision>545</cp:revision>
  <cp:lastPrinted>2018-08-06T09:14:04Z</cp:lastPrinted>
  <dcterms:created xsi:type="dcterms:W3CDTF">2008-01-11T14:49:32Z</dcterms:created>
  <dcterms:modified xsi:type="dcterms:W3CDTF">2019-12-11T10:55:35Z</dcterms:modified>
</cp:coreProperties>
</file>