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305" r:id="rId3"/>
    <p:sldId id="309" r:id="rId4"/>
    <p:sldId id="307" r:id="rId5"/>
    <p:sldId id="310" r:id="rId6"/>
    <p:sldId id="314" r:id="rId7"/>
    <p:sldId id="315" r:id="rId8"/>
    <p:sldId id="271" r:id="rId9"/>
    <p:sldId id="294" r:id="rId10"/>
    <p:sldId id="272" r:id="rId11"/>
    <p:sldId id="273" r:id="rId12"/>
    <p:sldId id="274" r:id="rId13"/>
    <p:sldId id="275" r:id="rId14"/>
    <p:sldId id="276" r:id="rId15"/>
    <p:sldId id="277" r:id="rId16"/>
    <p:sldId id="278" r:id="rId17"/>
    <p:sldId id="284" r:id="rId18"/>
    <p:sldId id="302" r:id="rId19"/>
    <p:sldId id="304" r:id="rId20"/>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0248" autoAdjust="0"/>
  </p:normalViewPr>
  <p:slideViewPr>
    <p:cSldViewPr>
      <p:cViewPr varScale="1">
        <p:scale>
          <a:sx n="99" d="100"/>
          <a:sy n="99" d="100"/>
        </p:scale>
        <p:origin x="-32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2BE8E110-17A8-4689-B3A2-ED9DC6E09B86}" type="datetimeFigureOut">
              <a:rPr lang="ar-EG"/>
              <a:pPr>
                <a:defRPr/>
              </a:pPr>
              <a:t>29/03/1434</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E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5587FAEB-DE58-42EB-BDE0-D6A67B1A9BBD}" type="slidenum">
              <a:rPr lang="ar-EG"/>
              <a:pPr>
                <a:defRPr/>
              </a:pPr>
              <a:t>‹#›</a:t>
            </a:fld>
            <a:endParaRPr lang="ar-EG"/>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C27E8A-FEB3-4EC7-922F-7D8F2B762223}" type="slidenum">
              <a:rPr lang="ar-EG" smtClean="0"/>
              <a:pPr fontAlgn="base">
                <a:spcBef>
                  <a:spcPct val="0"/>
                </a:spcBef>
                <a:spcAft>
                  <a:spcPct val="0"/>
                </a:spcAft>
              </a:pPr>
              <a:t>1</a:t>
            </a:fld>
            <a:endParaRPr lang="ar-EG"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a:lstStyle/>
          <a:p>
            <a:pPr eaLnBrk="1" hangingPunct="1">
              <a:spcBef>
                <a:spcPct val="0"/>
              </a:spcBef>
              <a:buFontTx/>
              <a:buChar char="-"/>
            </a:pPr>
            <a:endParaRPr lang="en-US" smtClean="0">
              <a:cs typeface="Arial" pitchFamily="34" charset="0"/>
            </a:endParaRPr>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CB523E-46F6-4621-8965-3B218302CA91}" type="slidenum">
              <a:rPr lang="en-US" smtClean="0">
                <a:latin typeface="Arial" pitchFamily="34" charset="0"/>
                <a:cs typeface="Arial" pitchFamily="34" charset="0"/>
              </a:rPr>
              <a:pPr fontAlgn="base">
                <a:spcBef>
                  <a:spcPct val="0"/>
                </a:spcBef>
                <a:spcAft>
                  <a:spcPct val="0"/>
                </a:spcAft>
              </a:pPr>
              <a:t>10</a:t>
            </a:fld>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a:lstStyle/>
          <a:p>
            <a:pPr eaLnBrk="1" hangingPunct="1">
              <a:spcBef>
                <a:spcPct val="0"/>
              </a:spcBef>
            </a:pPr>
            <a:endParaRPr lang="en-US" smtClean="0">
              <a:cs typeface="Arial" pitchFamily="34" charset="0"/>
            </a:endParaRPr>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B5FBDB-DA31-4BEC-8C19-2CC7B4BA80E6}" type="slidenum">
              <a:rPr lang="en-US" smtClean="0">
                <a:latin typeface="Arial" pitchFamily="34" charset="0"/>
                <a:cs typeface="Arial" pitchFamily="34" charset="0"/>
              </a:rPr>
              <a:pPr fontAlgn="base">
                <a:spcBef>
                  <a:spcPct val="0"/>
                </a:spcBef>
                <a:spcAft>
                  <a:spcPct val="0"/>
                </a:spcAft>
              </a:pPr>
              <a:t>11</a:t>
            </a:fld>
            <a:endParaRPr lang="en-US"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rtlCol="1">
            <a:normAutofit lnSpcReduction="10000"/>
          </a:bodyPr>
          <a:lstStyle/>
          <a:p>
            <a:pPr eaLnBrk="1" fontAlgn="auto" hangingPunct="1">
              <a:spcBef>
                <a:spcPts val="0"/>
              </a:spcBef>
              <a:spcAft>
                <a:spcPts val="0"/>
              </a:spcAft>
              <a:defRPr/>
            </a:pPr>
            <a:endParaRPr lang="en-US" dirty="0"/>
          </a:p>
        </p:txBody>
      </p:sp>
      <p:sp>
        <p:nvSpPr>
          <p:cNvPr id="337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D9C86D-07F0-4BE5-8CCC-304A78747961}" type="slidenum">
              <a:rPr lang="en-US" smtClean="0">
                <a:latin typeface="Arial" pitchFamily="34" charset="0"/>
                <a:cs typeface="Arial" pitchFamily="34" charset="0"/>
              </a:rPr>
              <a:pPr fontAlgn="base">
                <a:spcBef>
                  <a:spcPct val="0"/>
                </a:spcBef>
                <a:spcAft>
                  <a:spcPct val="0"/>
                </a:spcAft>
              </a:pPr>
              <a:t>12</a:t>
            </a:fld>
            <a:endParaRPr lang="en-US"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rtlCol="1">
            <a:normAutofit lnSpcReduction="10000"/>
          </a:bodyPr>
          <a:lstStyle/>
          <a:p>
            <a:pPr eaLnBrk="1" fontAlgn="auto" hangingPunct="1">
              <a:spcBef>
                <a:spcPts val="0"/>
              </a:spcBef>
              <a:spcAft>
                <a:spcPts val="0"/>
              </a:spcAft>
              <a:defRPr/>
            </a:pPr>
            <a:endParaRPr lang="en-US" dirty="0"/>
          </a:p>
        </p:txBody>
      </p:sp>
      <p:sp>
        <p:nvSpPr>
          <p:cNvPr id="348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BD8C0E-AFE4-4440-BE54-6E0A92CDCCDA}" type="slidenum">
              <a:rPr lang="en-US" smtClean="0">
                <a:latin typeface="Arial" pitchFamily="34" charset="0"/>
                <a:cs typeface="Arial" pitchFamily="34" charset="0"/>
              </a:rPr>
              <a:pPr fontAlgn="base">
                <a:spcBef>
                  <a:spcPct val="0"/>
                </a:spcBef>
                <a:spcAft>
                  <a:spcPct val="0"/>
                </a:spcAft>
              </a:pPr>
              <a:t>13</a:t>
            </a:fld>
            <a:endParaRPr lang="en-US"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3" name="2 Marcador de notas"/>
          <p:cNvSpPr>
            <a:spLocks noGrp="1"/>
          </p:cNvSpPr>
          <p:nvPr>
            <p:ph type="body" idx="1"/>
          </p:nvPr>
        </p:nvSpPr>
        <p:spPr bwMode="auto">
          <a:noFill/>
        </p:spPr>
        <p:txBody>
          <a:bodyPr/>
          <a:lstStyle/>
          <a:p>
            <a:pPr eaLnBrk="1" hangingPunct="1">
              <a:spcBef>
                <a:spcPct val="0"/>
              </a:spcBef>
            </a:pPr>
            <a:endParaRPr lang="en-US" smtClean="0">
              <a:cs typeface="Arial" pitchFamily="34" charset="0"/>
            </a:endParaRPr>
          </a:p>
        </p:txBody>
      </p:sp>
      <p:sp>
        <p:nvSpPr>
          <p:cNvPr id="358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71840E-7A63-4A7C-9E5E-8BBCFA1D8003}" type="slidenum">
              <a:rPr lang="en-US" smtClean="0">
                <a:latin typeface="Arial" pitchFamily="34" charset="0"/>
                <a:cs typeface="Arial" pitchFamily="34" charset="0"/>
              </a:rPr>
              <a:pPr fontAlgn="base">
                <a:spcBef>
                  <a:spcPct val="0"/>
                </a:spcBef>
                <a:spcAft>
                  <a:spcPct val="0"/>
                </a:spcAft>
              </a:pPr>
              <a:t>14</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6867" name="2 Marcador de notas"/>
          <p:cNvSpPr>
            <a:spLocks noGrp="1"/>
          </p:cNvSpPr>
          <p:nvPr>
            <p:ph type="body" idx="1"/>
          </p:nvPr>
        </p:nvSpPr>
        <p:spPr bwMode="auto">
          <a:noFill/>
        </p:spPr>
        <p:txBody>
          <a:bodyPr/>
          <a:lstStyle/>
          <a:p>
            <a:pPr eaLnBrk="1" hangingPunct="1">
              <a:spcBef>
                <a:spcPct val="0"/>
              </a:spcBef>
            </a:pPr>
            <a:endParaRPr lang="en-US" smtClean="0">
              <a:cs typeface="Arial" pitchFamily="34" charset="0"/>
            </a:endParaRPr>
          </a:p>
        </p:txBody>
      </p:sp>
      <p:sp>
        <p:nvSpPr>
          <p:cNvPr id="368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7EAA46-B0E0-4894-9CA3-0F0542E5CBF4}" type="slidenum">
              <a:rPr lang="en-US" smtClean="0">
                <a:latin typeface="Arial" pitchFamily="34" charset="0"/>
                <a:cs typeface="Arial" pitchFamily="34" charset="0"/>
              </a:rPr>
              <a:pPr fontAlgn="base">
                <a:spcBef>
                  <a:spcPct val="0"/>
                </a:spcBef>
                <a:spcAft>
                  <a:spcPct val="0"/>
                </a:spcAft>
              </a:pPr>
              <a:t>15</a:t>
            </a:fld>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7891" name="2 Marcador de notas"/>
          <p:cNvSpPr>
            <a:spLocks noGrp="1"/>
          </p:cNvSpPr>
          <p:nvPr>
            <p:ph type="body" idx="1"/>
          </p:nvPr>
        </p:nvSpPr>
        <p:spPr bwMode="auto">
          <a:noFill/>
        </p:spPr>
        <p:txBody>
          <a:bodyPr/>
          <a:lstStyle/>
          <a:p>
            <a:pPr eaLnBrk="1" hangingPunct="1">
              <a:spcBef>
                <a:spcPct val="0"/>
              </a:spcBef>
            </a:pPr>
            <a:endParaRPr lang="en-US" smtClean="0">
              <a:cs typeface="Arial" pitchFamily="34" charset="0"/>
            </a:endParaRPr>
          </a:p>
        </p:txBody>
      </p:sp>
      <p:sp>
        <p:nvSpPr>
          <p:cNvPr id="378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BBD11A-9BAE-47D1-9046-6AC93AB1B977}" type="slidenum">
              <a:rPr lang="en-US" smtClean="0">
                <a:latin typeface="Arial" pitchFamily="34" charset="0"/>
                <a:cs typeface="Arial" pitchFamily="34" charset="0"/>
              </a:rPr>
              <a:pPr fontAlgn="base">
                <a:spcBef>
                  <a:spcPct val="0"/>
                </a:spcBef>
                <a:spcAft>
                  <a:spcPct val="0"/>
                </a:spcAft>
              </a:pPr>
              <a:t>16</a:t>
            </a:fld>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81A11-D0FF-43E5-8EBA-4A2305D98470}" type="slidenum">
              <a:rPr lang="en-US" smtClean="0">
                <a:cs typeface="Arial" pitchFamily="34" charset="0"/>
              </a:rPr>
              <a:pPr fontAlgn="base">
                <a:spcBef>
                  <a:spcPct val="0"/>
                </a:spcBef>
                <a:spcAft>
                  <a:spcPct val="0"/>
                </a:spcAft>
              </a:pPr>
              <a:t>17</a:t>
            </a:fld>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94BC0F-AD99-46E4-9446-63215615011B}" type="slidenum">
              <a:rPr lang="en-US" smtClean="0">
                <a:cs typeface="Arial" pitchFamily="34" charset="0"/>
              </a:rPr>
              <a:pPr fontAlgn="base">
                <a:spcBef>
                  <a:spcPct val="0"/>
                </a:spcBef>
                <a:spcAft>
                  <a:spcPct val="0"/>
                </a:spcAft>
              </a:pPr>
              <a:t>18</a:t>
            </a:fld>
            <a:endParaRPr lang="en-US"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1D2C90-DB3A-459D-B9FC-DA8D0A6C97DB}" type="slidenum">
              <a:rPr lang="ar-SA" smtClean="0"/>
              <a:pPr fontAlgn="base">
                <a:spcBef>
                  <a:spcPct val="0"/>
                </a:spcBef>
                <a:spcAft>
                  <a:spcPct val="0"/>
                </a:spcAft>
              </a:pPr>
              <a:t>19</a:t>
            </a:fld>
            <a:endParaRPr lang="en-US" smtClean="0">
              <a:cs typeface="Arial" pitchFamily="34" charset="0"/>
            </a:endParaRPr>
          </a:p>
        </p:txBody>
      </p:sp>
      <p:sp>
        <p:nvSpPr>
          <p:cNvPr id="40963" name="Slide Image Placeholder 1"/>
          <p:cNvSpPr>
            <a:spLocks noGrp="1" noRot="1" noChangeAspect="1" noTextEdit="1"/>
          </p:cNvSpPr>
          <p:nvPr>
            <p:ph type="sldImg"/>
          </p:nvPr>
        </p:nvSpPr>
        <p:spPr bwMode="auto">
          <a:noFill/>
          <a:ln>
            <a:solidFill>
              <a:srgbClr val="000000"/>
            </a:solidFill>
            <a:miter lim="800000"/>
            <a:headEnd/>
            <a:tailEnd/>
          </a:ln>
        </p:spPr>
      </p:sp>
      <p:sp>
        <p:nvSpPr>
          <p:cNvPr id="40964" name="Notes Placeholder 2"/>
          <p:cNvSpPr>
            <a:spLocks noGrp="1"/>
          </p:cNvSpPr>
          <p:nvPr>
            <p:ph type="body" idx="1"/>
          </p:nvPr>
        </p:nvSpPr>
        <p:spPr bwMode="auto">
          <a:noFill/>
        </p:spPr>
        <p:txBody>
          <a:bodyPr/>
          <a:lstStyle/>
          <a:p>
            <a:pPr eaLnBrk="1" hangingPunct="1">
              <a:spcBef>
                <a:spcPct val="0"/>
              </a:spcBef>
            </a:pPr>
            <a:endParaRPr lang="en-US" smtClean="0">
              <a:cs typeface="Arial" pitchFamily="34" charset="0"/>
            </a:endParaRPr>
          </a:p>
        </p:txBody>
      </p:sp>
      <p:sp>
        <p:nvSpPr>
          <p:cNvPr id="409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fld id="{BA8904A2-B021-4673-809A-7AAC612B5066}" type="slidenum">
              <a:rPr lang="ar-SA" sz="1200">
                <a:solidFill>
                  <a:srgbClr val="000000"/>
                </a:solidFill>
              </a:rPr>
              <a:pPr/>
              <a:t>19</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56BD46-6DE4-416A-8760-7B1FFAE3C246}" type="slidenum">
              <a:rPr lang="ar-EG" smtClean="0"/>
              <a:pPr fontAlgn="base">
                <a:spcBef>
                  <a:spcPct val="0"/>
                </a:spcBef>
                <a:spcAft>
                  <a:spcPct val="0"/>
                </a:spcAft>
              </a:pPr>
              <a:t>2</a:t>
            </a:fld>
            <a:endParaRPr lang="ar-E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7697A1-CB9E-484A-A1C5-BB6420D66FED}" type="slidenum">
              <a:rPr lang="ar-EG" smtClean="0"/>
              <a:pPr fontAlgn="base">
                <a:spcBef>
                  <a:spcPct val="0"/>
                </a:spcBef>
                <a:spcAft>
                  <a:spcPct val="0"/>
                </a:spcAft>
              </a:pPr>
              <a:t>3</a:t>
            </a:fld>
            <a:endParaRPr lang="ar-E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9E2A3-EE71-421B-B13D-6E6884DDE9C7}" type="slidenum">
              <a:rPr lang="ar-EG" smtClean="0"/>
              <a:pPr fontAlgn="base">
                <a:spcBef>
                  <a:spcPct val="0"/>
                </a:spcBef>
                <a:spcAft>
                  <a:spcPct val="0"/>
                </a:spcAft>
              </a:pPr>
              <a:t>4</a:t>
            </a:fld>
            <a:endParaRPr lang="ar-E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370A42-6FCB-4646-9DC5-65045A13F407}" type="slidenum">
              <a:rPr lang="ar-EG" smtClean="0"/>
              <a:pPr fontAlgn="base">
                <a:spcBef>
                  <a:spcPct val="0"/>
                </a:spcBef>
                <a:spcAft>
                  <a:spcPct val="0"/>
                </a:spcAft>
              </a:pPr>
              <a:t>5</a:t>
            </a:fld>
            <a:endParaRPr lang="ar-E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5607F0-A910-49BA-9821-8CF4DE39C632}" type="slidenum">
              <a:rPr lang="ar-EG" smtClean="0"/>
              <a:pPr fontAlgn="base">
                <a:spcBef>
                  <a:spcPct val="0"/>
                </a:spcBef>
                <a:spcAft>
                  <a:spcPct val="0"/>
                </a:spcAft>
              </a:pPr>
              <a:t>6</a:t>
            </a:fld>
            <a:endParaRPr lang="ar-EG"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spcBef>
                <a:spcPct val="0"/>
              </a:spcBef>
            </a:pPr>
            <a:endParaRPr lang="ar-IQ"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A9C208-6B29-4C88-A942-429DC6A8E0C9}" type="slidenum">
              <a:rPr lang="ar-EG" smtClean="0"/>
              <a:pPr fontAlgn="base">
                <a:spcBef>
                  <a:spcPct val="0"/>
                </a:spcBef>
                <a:spcAft>
                  <a:spcPct val="0"/>
                </a:spcAft>
              </a:pPr>
              <a:t>7</a:t>
            </a:fld>
            <a:endParaRPr lang="ar-EG"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9699" name="2 Marcador de notas"/>
          <p:cNvSpPr>
            <a:spLocks noGrp="1"/>
          </p:cNvSpPr>
          <p:nvPr>
            <p:ph type="body" idx="1"/>
          </p:nvPr>
        </p:nvSpPr>
        <p:spPr bwMode="auto">
          <a:noFill/>
        </p:spPr>
        <p:txBody>
          <a:bodyPr/>
          <a:lstStyle/>
          <a:p>
            <a:pPr eaLnBrk="1" hangingPunct="1">
              <a:spcBef>
                <a:spcPct val="0"/>
              </a:spcBef>
            </a:pPr>
            <a:endParaRPr lang="en-US" smtClean="0">
              <a:cs typeface="Arial" pitchFamily="34" charset="0"/>
            </a:endParaRPr>
          </a:p>
        </p:txBody>
      </p:sp>
      <p:sp>
        <p:nvSpPr>
          <p:cNvPr id="297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E49285-76E7-4E8E-830A-CC1247378F3F}" type="slidenum">
              <a:rPr lang="en-US" smtClean="0">
                <a:latin typeface="Arial" pitchFamily="34" charset="0"/>
                <a:cs typeface="Arial" pitchFamily="34" charset="0"/>
              </a:rPr>
              <a:pPr fontAlgn="base">
                <a:spcBef>
                  <a:spcPct val="0"/>
                </a:spcBef>
                <a:spcAft>
                  <a:spcPct val="0"/>
                </a:spcAft>
              </a:pPr>
              <a:t>8</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E946C6-3060-4200-8FE6-FC0AFBB75F77}" type="slidenum">
              <a:rPr lang="en-US" smtClean="0">
                <a:cs typeface="Arial" pitchFamily="34" charset="0"/>
              </a:rPr>
              <a:pPr fontAlgn="base">
                <a:spcBef>
                  <a:spcPct val="0"/>
                </a:spcBef>
                <a:spcAft>
                  <a:spcPct val="0"/>
                </a:spcAft>
              </a:pPr>
              <a:t>9</a:t>
            </a:fld>
            <a:endParaRPr lang="en-US" smtClean="0">
              <a:cs typeface="Arial" pitchFamily="34" charset="0"/>
            </a:endParaRPr>
          </a:p>
        </p:txBody>
      </p:sp>
      <p:sp>
        <p:nvSpPr>
          <p:cNvPr id="30723" name="Slide Image Placeholder 1"/>
          <p:cNvSpPr>
            <a:spLocks noGrp="1" noRot="1" noChangeAspect="1" noTextEdit="1"/>
          </p:cNvSpPr>
          <p:nvPr>
            <p:ph type="sldImg"/>
          </p:nvPr>
        </p:nvSpPr>
        <p:spPr bwMode="auto">
          <a:noFill/>
          <a:ln>
            <a:solidFill>
              <a:srgbClr val="000000"/>
            </a:solidFill>
            <a:miter lim="800000"/>
            <a:headEnd/>
            <a:tailEnd/>
          </a:ln>
        </p:spPr>
      </p:sp>
      <p:sp>
        <p:nvSpPr>
          <p:cNvPr id="30724" name="Notes Placeholder 2"/>
          <p:cNvSpPr>
            <a:spLocks noGrp="1"/>
          </p:cNvSpPr>
          <p:nvPr>
            <p:ph type="body" idx="1"/>
          </p:nvPr>
        </p:nvSpPr>
        <p:spPr bwMode="auto">
          <a:xfrm>
            <a:off x="914400" y="4343400"/>
            <a:ext cx="5029200" cy="4114800"/>
          </a:xfrm>
          <a:noFill/>
        </p:spPr>
        <p:txBody>
          <a:bodyPr/>
          <a:lstStyle/>
          <a:p>
            <a:pPr eaLnBrk="1" hangingPunct="1">
              <a:spcBef>
                <a:spcPct val="0"/>
              </a:spcBef>
            </a:pPr>
            <a:endParaRPr lang="en-GB" smtClean="0">
              <a:cs typeface="Arial" pitchFamily="34" charset="0"/>
            </a:endParaRPr>
          </a:p>
        </p:txBody>
      </p:sp>
      <p:sp>
        <p:nvSpPr>
          <p:cNvPr id="3072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lstStyle/>
          <a:p>
            <a:fld id="{C2DA0150-C851-41D9-9D6D-39703FC5FF29}" type="slidenum">
              <a:rPr lang="en-GB" sz="1200">
                <a:latin typeface="Times New Roman" pitchFamily="18" charset="0"/>
                <a:ea typeface="MS PGothic" pitchFamily="34" charset="-128"/>
                <a:cs typeface="Times New Roman" pitchFamily="18" charset="0"/>
              </a:rPr>
              <a:pPr/>
              <a:t>9</a:t>
            </a:fld>
            <a:endParaRPr lang="en-GB" sz="1200">
              <a:latin typeface="Times New Roman" pitchFamily="18" charset="0"/>
              <a:ea typeface="MS PGothic" pitchFamily="34" charset="-128"/>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1AE22274-0263-4922-829D-A60E9173F98C}" type="datetimeFigureOut">
              <a:rPr lang="ar-EG"/>
              <a:pPr>
                <a:defRPr/>
              </a:pPr>
              <a:t>29/03/1434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7FE81B3D-F32F-4B39-962A-478431726E99}" type="slidenum">
              <a:rPr lang="ar-EG"/>
              <a:pPr>
                <a:defRPr/>
              </a:pPr>
              <a:t>‹#›</a:t>
            </a:fld>
            <a:endParaRPr lang="ar-E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lvl1pPr algn="l" rtl="0">
              <a:defRPr/>
            </a:lvl1pPr>
            <a:lvl2pPr algn="l" rtl="0">
              <a:defRPr/>
            </a:lvl2pPr>
            <a:lvl3pPr algn="l" rtl="0">
              <a:defRPr/>
            </a:lvl3pPr>
            <a:lvl4pPr algn="l" rtl="0">
              <a:defRPr/>
            </a:lvl4pPr>
            <a:lvl5pPr algn="l" rtl="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7A8582B8-4994-4B55-84C9-1AA5747B452F}" type="datetimeFigureOut">
              <a:rPr lang="ar-EG"/>
              <a:pPr>
                <a:defRPr/>
              </a:pPr>
              <a:t>29/03/1434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EDE3134-D709-4473-9335-8C855AC780AE}" type="slidenum">
              <a:rPr lang="ar-EG"/>
              <a:pPr>
                <a:defRPr/>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C096B2AA-AC59-446A-80B1-70420A1BC88B}" type="datetimeFigureOut">
              <a:rPr lang="ar-EG"/>
              <a:pPr>
                <a:defRPr/>
              </a:pPr>
              <a:t>29/03/1434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39527039-C3FA-4008-B2CB-FD36C9CDBCB7}" type="slidenum">
              <a:rPr lang="ar-EG"/>
              <a:pPr>
                <a:defRPr/>
              </a:pPr>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cs typeface="+mj-cs"/>
              </a:defRPr>
            </a:lvl1pPr>
          </a:lstStyle>
          <a:p>
            <a:r>
              <a:rPr lang="en-US" dirty="0" smtClean="0"/>
              <a:t>Click to edit Master title style</a:t>
            </a:r>
            <a:endParaRPr lang="ar-EG" dirty="0"/>
          </a:p>
        </p:txBody>
      </p:sp>
      <p:sp>
        <p:nvSpPr>
          <p:cNvPr id="3" name="Content Placeholder 2"/>
          <p:cNvSpPr>
            <a:spLocks noGrp="1"/>
          </p:cNvSpPr>
          <p:nvPr>
            <p:ph idx="1"/>
          </p:nvPr>
        </p:nvSpPr>
        <p:spPr/>
        <p:txBody>
          <a:bodyPr/>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EG" dirty="0"/>
          </a:p>
        </p:txBody>
      </p:sp>
      <p:sp>
        <p:nvSpPr>
          <p:cNvPr id="4" name="Date Placeholder 3"/>
          <p:cNvSpPr>
            <a:spLocks noGrp="1"/>
          </p:cNvSpPr>
          <p:nvPr>
            <p:ph type="dt" sz="half" idx="10"/>
          </p:nvPr>
        </p:nvSpPr>
        <p:spPr/>
        <p:txBody>
          <a:bodyPr/>
          <a:lstStyle>
            <a:lvl1pPr>
              <a:defRPr/>
            </a:lvl1pPr>
          </a:lstStyle>
          <a:p>
            <a:pPr>
              <a:defRPr/>
            </a:pPr>
            <a:fld id="{7D80E821-DFE1-4E76-9BD3-E8C2B297DFEB}" type="datetimeFigureOut">
              <a:rPr lang="ar-EG"/>
              <a:pPr>
                <a:defRPr/>
              </a:pPr>
              <a:t>29/03/1434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8AF3BB69-1F56-4D57-9AA0-802FC5E1FC45}" type="slidenum">
              <a:rPr lang="ar-EG"/>
              <a:pPr>
                <a:defRPr/>
              </a:pPr>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35D3D3-D04F-4596-AF06-A8DC3732C6E2}" type="datetimeFigureOut">
              <a:rPr lang="ar-EG"/>
              <a:pPr>
                <a:defRPr/>
              </a:pPr>
              <a:t>29/03/1434</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9C31AA0-723D-465E-834B-ACD2168C27E7}" type="slidenum">
              <a:rPr lang="ar-EG"/>
              <a:pPr>
                <a:defRPr/>
              </a:pPr>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E4FA99FF-3210-46ED-BE43-AD455444D0DB}" type="datetimeFigureOut">
              <a:rPr lang="ar-EG"/>
              <a:pPr>
                <a:defRPr/>
              </a:pPr>
              <a:t>29/03/1434</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8B9D5A05-DCAF-455F-8E42-6D430A09225C}" type="slidenum">
              <a:rPr lang="ar-EG"/>
              <a:pPr>
                <a:defRPr/>
              </a:pPr>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26531E8F-FF6E-43EC-9D9E-08E66553F9C1}" type="datetimeFigureOut">
              <a:rPr lang="ar-EG"/>
              <a:pPr>
                <a:defRPr/>
              </a:pPr>
              <a:t>29/03/1434</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8D533CCE-CBCF-4DCB-AD33-FA9F420D77AD}" type="slidenum">
              <a:rPr lang="ar-EG"/>
              <a:pPr>
                <a:defRPr/>
              </a:pPr>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a:lvl1pPr>
          </a:lstStyle>
          <a:p>
            <a:r>
              <a:rPr lang="en-US" dirty="0" smtClean="0"/>
              <a:t>Click to edit Master title style</a:t>
            </a:r>
            <a:endParaRPr lang="ar-EG" dirty="0"/>
          </a:p>
        </p:txBody>
      </p:sp>
      <p:sp>
        <p:nvSpPr>
          <p:cNvPr id="3" name="Date Placeholder 3"/>
          <p:cNvSpPr>
            <a:spLocks noGrp="1"/>
          </p:cNvSpPr>
          <p:nvPr>
            <p:ph type="dt" sz="half" idx="10"/>
          </p:nvPr>
        </p:nvSpPr>
        <p:spPr/>
        <p:txBody>
          <a:bodyPr/>
          <a:lstStyle>
            <a:lvl1pPr>
              <a:defRPr/>
            </a:lvl1pPr>
          </a:lstStyle>
          <a:p>
            <a:pPr>
              <a:defRPr/>
            </a:pPr>
            <a:fld id="{0FC45933-C61B-4BC1-9380-78C7E7E33FF2}" type="datetimeFigureOut">
              <a:rPr lang="ar-EG"/>
              <a:pPr>
                <a:defRPr/>
              </a:pPr>
              <a:t>29/03/1434</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8668A42C-6425-488F-B55D-90288C7A709B}" type="slidenum">
              <a:rPr lang="ar-EG"/>
              <a:pPr>
                <a:defRPr/>
              </a:pPr>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84CD96-3ADA-411E-9BC8-DEA07FBFB8AE}" type="datetimeFigureOut">
              <a:rPr lang="ar-EG"/>
              <a:pPr>
                <a:defRPr/>
              </a:pPr>
              <a:t>29/03/1434</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9F19229C-3BBA-4C7D-8252-48E7A3F2A82C}" type="slidenum">
              <a:rPr lang="ar-EG"/>
              <a:pPr>
                <a:defRPr/>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D2844F-4F2B-4440-9848-FD03D5EBE3D6}" type="datetimeFigureOut">
              <a:rPr lang="ar-EG"/>
              <a:pPr>
                <a:defRPr/>
              </a:pPr>
              <a:t>29/03/1434</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AA40CD62-C67C-49A9-BE6C-8468B6C222CC}" type="slidenum">
              <a:rPr lang="ar-EG"/>
              <a:pPr>
                <a:defRPr/>
              </a:pPr>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240D34-AE37-4232-AD34-2ADA89F72062}" type="datetimeFigureOut">
              <a:rPr lang="ar-EG"/>
              <a:pPr>
                <a:defRPr/>
              </a:pPr>
              <a:t>29/03/1434</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148FE682-2A15-424E-96EB-68F8F77CCDB8}" type="slidenum">
              <a:rPr lang="ar-EG"/>
              <a:pPr>
                <a:defRPr/>
              </a:pPr>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47738" y="274638"/>
            <a:ext cx="69199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668EE1-785F-4F78-A8A7-0F4DA6F309CE}" type="datetimeFigureOut">
              <a:rPr lang="ar-EG"/>
              <a:pPr>
                <a:defRPr/>
              </a:pPr>
              <a:t>29/03/1434</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78429E-F3CC-4B6A-8C75-F1CC83703DE2}" type="slidenum">
              <a:rPr lang="ar-EG"/>
              <a:pPr>
                <a:defRPr/>
              </a:pPr>
              <a:t>‹#›</a:t>
            </a:fld>
            <a:endParaRPr lang="ar-EG"/>
          </a:p>
        </p:txBody>
      </p:sp>
      <p:pic>
        <p:nvPicPr>
          <p:cNvPr id="1031" name="Picture 16" descr="Picture12"/>
          <p:cNvPicPr>
            <a:picLocks noChangeAspect="1" noChangeArrowheads="1"/>
          </p:cNvPicPr>
          <p:nvPr userDrawn="1"/>
        </p:nvPicPr>
        <p:blipFill>
          <a:blip r:embed="rId13"/>
          <a:srcRect/>
          <a:stretch>
            <a:fillRect/>
          </a:stretch>
        </p:blipFill>
        <p:spPr bwMode="auto">
          <a:xfrm>
            <a:off x="7867650" y="115888"/>
            <a:ext cx="1198563" cy="1265237"/>
          </a:xfrm>
          <a:prstGeom prst="rect">
            <a:avLst/>
          </a:prstGeom>
          <a:noFill/>
          <a:ln w="9525">
            <a:noFill/>
            <a:miter lim="800000"/>
            <a:headEnd/>
            <a:tailEnd/>
          </a:ln>
        </p:spPr>
      </p:pic>
      <p:pic>
        <p:nvPicPr>
          <p:cNvPr id="1032" name="Picture 15" descr="Picture2"/>
          <p:cNvPicPr>
            <a:picLocks noChangeAspect="1" noChangeArrowheads="1"/>
          </p:cNvPicPr>
          <p:nvPr userDrawn="1"/>
        </p:nvPicPr>
        <p:blipFill>
          <a:blip r:embed="rId14" cstate="email"/>
          <a:srcRect/>
          <a:stretch>
            <a:fillRect/>
          </a:stretch>
        </p:blipFill>
        <p:spPr bwMode="auto">
          <a:xfrm>
            <a:off x="66675" y="133350"/>
            <a:ext cx="881063" cy="1247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0"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0"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0"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cs typeface="Times New Roman" pitchFamily="18" charset="0"/>
        </a:defRPr>
      </a:lvl6pPr>
      <a:lvl7pPr marL="914400" algn="ctr" rtl="0" fontAlgn="base">
        <a:spcBef>
          <a:spcPct val="0"/>
        </a:spcBef>
        <a:spcAft>
          <a:spcPct val="0"/>
        </a:spcAft>
        <a:defRPr sz="4400">
          <a:solidFill>
            <a:schemeClr val="tx1"/>
          </a:solidFill>
          <a:latin typeface="Calibri" pitchFamily="34" charset="0"/>
          <a:cs typeface="Times New Roman" pitchFamily="18" charset="0"/>
        </a:defRPr>
      </a:lvl7pPr>
      <a:lvl8pPr marL="1371600" algn="ctr" rtl="0" fontAlgn="base">
        <a:spcBef>
          <a:spcPct val="0"/>
        </a:spcBef>
        <a:spcAft>
          <a:spcPct val="0"/>
        </a:spcAft>
        <a:defRPr sz="4400">
          <a:solidFill>
            <a:schemeClr val="tx1"/>
          </a:solidFill>
          <a:latin typeface="Calibri" pitchFamily="34" charset="0"/>
          <a:cs typeface="Times New Roman" pitchFamily="18" charset="0"/>
        </a:defRPr>
      </a:lvl8pPr>
      <a:lvl9pPr marL="1828800" algn="ctr" rtl="0"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icture1"/>
          <p:cNvPicPr>
            <a:picLocks noChangeAspect="1" noChangeArrowheads="1"/>
          </p:cNvPicPr>
          <p:nvPr/>
        </p:nvPicPr>
        <p:blipFill>
          <a:blip r:embed="rId3"/>
          <a:srcRect l="1181" b="2083"/>
          <a:stretch>
            <a:fillRect/>
          </a:stretch>
        </p:blipFill>
        <p:spPr bwMode="auto">
          <a:xfrm>
            <a:off x="0" y="0"/>
            <a:ext cx="9144000" cy="6858000"/>
          </a:xfrm>
          <a:prstGeom prst="rect">
            <a:avLst/>
          </a:prstGeom>
          <a:noFill/>
          <a:ln w="3175">
            <a:solidFill>
              <a:srgbClr val="000000"/>
            </a:solidFill>
            <a:miter lim="800000"/>
            <a:headEnd/>
            <a:tailEnd/>
          </a:ln>
        </p:spPr>
      </p:pic>
      <p:sp>
        <p:nvSpPr>
          <p:cNvPr id="2" name="Title 1"/>
          <p:cNvSpPr>
            <a:spLocks noGrp="1"/>
          </p:cNvSpPr>
          <p:nvPr>
            <p:ph type="ctrTitle"/>
          </p:nvPr>
        </p:nvSpPr>
        <p:spPr/>
        <p:txBody>
          <a:bodyPr rtlCol="1">
            <a:normAutofit fontScale="90000"/>
          </a:bodyPr>
          <a:lstStyle/>
          <a:p>
            <a:pPr eaLnBrk="1" fontAlgn="auto" hangingPunct="1">
              <a:spcAft>
                <a:spcPts val="0"/>
              </a:spcAft>
              <a:defRPr/>
            </a:pPr>
            <a:r>
              <a:rPr lang="en-US" b="1" dirty="0" smtClean="0">
                <a:solidFill>
                  <a:srgbClr val="FFFF00"/>
                </a:solidFill>
                <a:effectLst>
                  <a:outerShdw blurRad="38100" dist="38100" dir="2700000" algn="tl">
                    <a:srgbClr val="000000">
                      <a:alpha val="43137"/>
                    </a:srgbClr>
                  </a:outerShdw>
                </a:effectLst>
              </a:rPr>
              <a:t>The use of biodiversity and ecosystem services to help people adapt to the adverse effects of climate change in Egypt – Red Sea</a:t>
            </a:r>
            <a:endParaRPr lang="ar-EG" b="1"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4437063"/>
            <a:ext cx="6400800" cy="1752600"/>
          </a:xfrm>
        </p:spPr>
        <p:txBody>
          <a:bodyPr rtlCol="1">
            <a:normAutofit fontScale="92500"/>
          </a:bodyPr>
          <a:lstStyle/>
          <a:p>
            <a:pPr eaLnBrk="1" fontAlgn="auto" hangingPunct="1">
              <a:spcAft>
                <a:spcPts val="0"/>
              </a:spcAft>
              <a:defRPr/>
            </a:pPr>
            <a:r>
              <a:rPr lang="en-US" b="1" dirty="0">
                <a:solidFill>
                  <a:srgbClr val="FFFF00"/>
                </a:solidFill>
                <a:effectLst>
                  <a:outerShdw blurRad="38100" dist="38100" dir="2700000" algn="tl">
                    <a:srgbClr val="000000">
                      <a:alpha val="43137"/>
                    </a:srgbClr>
                  </a:outerShdw>
                </a:effectLst>
              </a:rPr>
              <a:t>Saber Mahmoud Osman</a:t>
            </a:r>
            <a:r>
              <a:rPr lang="en-US" b="1" i="1" dirty="0">
                <a:solidFill>
                  <a:srgbClr val="FFFF00"/>
                </a:solidFill>
                <a:effectLst>
                  <a:outerShdw blurRad="38100" dist="38100" dir="2700000" algn="tl">
                    <a:srgbClr val="000000">
                      <a:alpha val="43137"/>
                    </a:srgbClr>
                  </a:outerShdw>
                </a:effectLst>
              </a:rPr>
              <a:t>, MSc</a:t>
            </a:r>
            <a:r>
              <a:rPr lang="en-US" b="1" dirty="0">
                <a:solidFill>
                  <a:srgbClr val="FFFF00"/>
                </a:solidFill>
                <a:effectLst>
                  <a:outerShdw blurRad="38100" dist="38100" dir="2700000" algn="tl">
                    <a:srgbClr val="000000">
                      <a:alpha val="43137"/>
                    </a:srgbClr>
                  </a:outerShdw>
                </a:effectLst>
              </a:rPr>
              <a:t/>
            </a:r>
            <a:br>
              <a:rPr lang="en-US" b="1" dirty="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National Focal Point for UNFCCC</a:t>
            </a:r>
            <a:r>
              <a:rPr lang="en-US" b="1" dirty="0">
                <a:solidFill>
                  <a:srgbClr val="FFFF00"/>
                </a:solidFill>
                <a:effectLst>
                  <a:outerShdw blurRad="38100" dist="38100" dir="2700000" algn="tl">
                    <a:srgbClr val="000000">
                      <a:alpha val="43137"/>
                    </a:srgbClr>
                  </a:outerShdw>
                </a:effectLst>
              </a:rPr>
              <a:t/>
            </a:r>
            <a:br>
              <a:rPr lang="en-US" b="1" dirty="0">
                <a:solidFill>
                  <a:srgbClr val="FFFF00"/>
                </a:solidFill>
                <a:effectLst>
                  <a:outerShdw blurRad="38100" dist="38100" dir="2700000" algn="tl">
                    <a:srgbClr val="000000">
                      <a:alpha val="43137"/>
                    </a:srgbClr>
                  </a:outerShdw>
                </a:effectLst>
              </a:rPr>
            </a:br>
            <a:r>
              <a:rPr lang="en-US" b="1" dirty="0" smtClean="0">
                <a:solidFill>
                  <a:srgbClr val="FFFF00"/>
                </a:solidFill>
                <a:effectLst>
                  <a:outerShdw blurRad="38100" dist="38100" dir="2700000" algn="tl">
                    <a:srgbClr val="000000">
                      <a:alpha val="43137"/>
                    </a:srgbClr>
                  </a:outerShdw>
                </a:effectLst>
              </a:rPr>
              <a:t>Egyptian </a:t>
            </a:r>
            <a:r>
              <a:rPr lang="en-US" b="1" dirty="0">
                <a:solidFill>
                  <a:srgbClr val="FFFF00"/>
                </a:solidFill>
                <a:effectLst>
                  <a:outerShdw blurRad="38100" dist="38100" dir="2700000" algn="tl">
                    <a:srgbClr val="000000">
                      <a:alpha val="43137"/>
                    </a:srgbClr>
                  </a:outerShdw>
                </a:effectLst>
              </a:rPr>
              <a:t>Environmental Affairs Agency</a:t>
            </a:r>
          </a:p>
          <a:p>
            <a:pPr eaLnBrk="1" fontAlgn="auto" hangingPunct="1">
              <a:spcAft>
                <a:spcPts val="0"/>
              </a:spcAft>
              <a:defRPr/>
            </a:pPr>
            <a:endParaRPr lang="ar-E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Rectángulo"/>
          <p:cNvSpPr>
            <a:spLocks noChangeArrowheads="1"/>
          </p:cNvSpPr>
          <p:nvPr/>
        </p:nvSpPr>
        <p:spPr bwMode="auto">
          <a:xfrm>
            <a:off x="179388" y="1557338"/>
            <a:ext cx="8748712" cy="2308225"/>
          </a:xfrm>
          <a:prstGeom prst="rect">
            <a:avLst/>
          </a:prstGeom>
          <a:noFill/>
          <a:ln w="9525">
            <a:noFill/>
            <a:miter lim="800000"/>
            <a:headEnd/>
            <a:tailEnd/>
          </a:ln>
        </p:spPr>
        <p:txBody>
          <a:bodyPr>
            <a:spAutoFit/>
          </a:bodyPr>
          <a:lstStyle/>
          <a:p>
            <a:pPr marL="358775" indent="-358775" algn="l" rtl="0">
              <a:buFont typeface="Wingdings" pitchFamily="2" charset="2"/>
              <a:buChar char="ü"/>
            </a:pPr>
            <a:r>
              <a:rPr lang="en-US" sz="2400" b="1"/>
              <a:t>Understands  what makes </a:t>
            </a:r>
            <a:r>
              <a:rPr lang="en-US" sz="2400" b="1">
                <a:solidFill>
                  <a:srgbClr val="FF0000"/>
                </a:solidFill>
              </a:rPr>
              <a:t>resilient ecosystems and the services</a:t>
            </a:r>
            <a:r>
              <a:rPr lang="en-US" sz="2400" b="1"/>
              <a:t> they supply.</a:t>
            </a:r>
          </a:p>
          <a:p>
            <a:pPr marL="358775" indent="-358775" algn="l" rtl="0">
              <a:buFont typeface="Wingdings" pitchFamily="2" charset="2"/>
              <a:buChar char="ü"/>
            </a:pPr>
            <a:r>
              <a:rPr lang="en-US" sz="2400" b="1"/>
              <a:t>Works with </a:t>
            </a:r>
            <a:r>
              <a:rPr lang="en-US" sz="2400" b="1">
                <a:solidFill>
                  <a:srgbClr val="FF0000"/>
                </a:solidFill>
              </a:rPr>
              <a:t>communities</a:t>
            </a:r>
            <a:r>
              <a:rPr lang="en-US" sz="2400" b="1"/>
              <a:t> and </a:t>
            </a:r>
            <a:r>
              <a:rPr lang="en-US" sz="2400" b="1">
                <a:solidFill>
                  <a:srgbClr val="FF0000"/>
                </a:solidFill>
              </a:rPr>
              <a:t>vulnerable peoples </a:t>
            </a:r>
            <a:r>
              <a:rPr lang="en-US" sz="2400" b="1"/>
              <a:t>to create local ownership and resilient local institutions.</a:t>
            </a:r>
          </a:p>
          <a:p>
            <a:pPr marL="358775" indent="-358775" algn="l" rtl="0">
              <a:buFont typeface="Wingdings" pitchFamily="2" charset="2"/>
              <a:buChar char="ü"/>
            </a:pPr>
            <a:r>
              <a:rPr lang="en-US" sz="2400" b="1"/>
              <a:t>Ensures that local stewardship  </a:t>
            </a:r>
            <a:r>
              <a:rPr lang="en-US" sz="2400" b="1">
                <a:solidFill>
                  <a:srgbClr val="FF0000"/>
                </a:solidFill>
              </a:rPr>
              <a:t>enhances livelihoods and ecosystem management. </a:t>
            </a:r>
          </a:p>
        </p:txBody>
      </p:sp>
      <p:sp>
        <p:nvSpPr>
          <p:cNvPr id="11267" name="Title 3"/>
          <p:cNvSpPr>
            <a:spLocks noGrp="1"/>
          </p:cNvSpPr>
          <p:nvPr>
            <p:ph type="title"/>
          </p:nvPr>
        </p:nvSpPr>
        <p:spPr/>
        <p:txBody>
          <a:bodyPr/>
          <a:lstStyle/>
          <a:p>
            <a:pPr marL="457200" indent="-457200" eaLnBrk="1" hangingPunct="1"/>
            <a:r>
              <a:rPr lang="en-US" sz="3200" b="1" smtClean="0">
                <a:cs typeface="Arial" pitchFamily="34" charset="0"/>
              </a:rPr>
              <a:t>1. Promotes the resilience of societies and ecosystems</a:t>
            </a:r>
          </a:p>
        </p:txBody>
      </p:sp>
      <p:sp>
        <p:nvSpPr>
          <p:cNvPr id="11268" name="5 Rectángulo"/>
          <p:cNvSpPr>
            <a:spLocks noChangeArrowheads="1"/>
          </p:cNvSpPr>
          <p:nvPr/>
        </p:nvSpPr>
        <p:spPr bwMode="auto">
          <a:xfrm>
            <a:off x="179388" y="3933825"/>
            <a:ext cx="5976937" cy="2678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rtl="0">
              <a:defRPr/>
            </a:pPr>
            <a:r>
              <a:rPr lang="en-US" sz="2400" dirty="0">
                <a:solidFill>
                  <a:schemeClr val="accent6">
                    <a:lumMod val="75000"/>
                  </a:schemeClr>
                </a:solidFill>
                <a:cs typeface="Arial" charset="0"/>
              </a:rPr>
              <a:t>Studies</a:t>
            </a:r>
            <a:r>
              <a:rPr lang="en-US" sz="2400" dirty="0">
                <a:cs typeface="Arial" charset="0"/>
              </a:rPr>
              <a:t> conducted </a:t>
            </a:r>
            <a:r>
              <a:rPr lang="en-US" sz="2400" dirty="0">
                <a:solidFill>
                  <a:schemeClr val="accent6">
                    <a:lumMod val="75000"/>
                  </a:schemeClr>
                </a:solidFill>
                <a:cs typeface="Arial" charset="0"/>
              </a:rPr>
              <a:t>by remote sensing </a:t>
            </a:r>
            <a:r>
              <a:rPr lang="en-US" sz="2400" dirty="0">
                <a:cs typeface="Arial" charset="0"/>
              </a:rPr>
              <a:t>proved that total area of </a:t>
            </a:r>
            <a:r>
              <a:rPr lang="en-US" sz="2400" dirty="0">
                <a:solidFill>
                  <a:schemeClr val="accent6">
                    <a:lumMod val="75000"/>
                  </a:schemeClr>
                </a:solidFill>
                <a:cs typeface="Arial" charset="0"/>
              </a:rPr>
              <a:t>mangrove trees has been increased to 700</a:t>
            </a:r>
            <a:r>
              <a:rPr lang="en-US" sz="2400" dirty="0">
                <a:cs typeface="Arial" charset="0"/>
              </a:rPr>
              <a:t> hectare by the end of </a:t>
            </a:r>
            <a:r>
              <a:rPr lang="en-US" sz="2400" dirty="0">
                <a:solidFill>
                  <a:schemeClr val="accent6">
                    <a:lumMod val="75000"/>
                  </a:schemeClr>
                </a:solidFill>
                <a:cs typeface="Arial" charset="0"/>
              </a:rPr>
              <a:t>2007</a:t>
            </a:r>
            <a:r>
              <a:rPr lang="en-US" sz="2400" dirty="0">
                <a:cs typeface="Arial" charset="0"/>
              </a:rPr>
              <a:t>, compared with </a:t>
            </a:r>
            <a:r>
              <a:rPr lang="en-US" sz="2400" dirty="0">
                <a:solidFill>
                  <a:schemeClr val="accent6">
                    <a:lumMod val="75000"/>
                  </a:schemeClr>
                </a:solidFill>
                <a:cs typeface="Arial" charset="0"/>
              </a:rPr>
              <a:t>525 hectare in 2002</a:t>
            </a:r>
            <a:r>
              <a:rPr lang="en-US" sz="2400" dirty="0">
                <a:cs typeface="Arial" charset="0"/>
              </a:rPr>
              <a:t>. This is because of </a:t>
            </a:r>
            <a:r>
              <a:rPr lang="en-US" sz="2400" dirty="0">
                <a:solidFill>
                  <a:schemeClr val="accent6">
                    <a:lumMod val="75000"/>
                  </a:schemeClr>
                </a:solidFill>
                <a:cs typeface="Arial" charset="0"/>
              </a:rPr>
              <a:t>limiting animal grazing</a:t>
            </a:r>
            <a:r>
              <a:rPr lang="en-US" sz="2400" dirty="0">
                <a:cs typeface="Arial" charset="0"/>
              </a:rPr>
              <a:t>, </a:t>
            </a:r>
            <a:r>
              <a:rPr lang="en-US" sz="2400" dirty="0">
                <a:solidFill>
                  <a:schemeClr val="accent6">
                    <a:lumMod val="75000"/>
                  </a:schemeClr>
                </a:solidFill>
                <a:cs typeface="Arial" charset="0"/>
              </a:rPr>
              <a:t>protecting the sites</a:t>
            </a:r>
            <a:r>
              <a:rPr lang="en-US" sz="2400" dirty="0">
                <a:cs typeface="Arial" charset="0"/>
              </a:rPr>
              <a:t>, as well as  implementing </a:t>
            </a:r>
            <a:r>
              <a:rPr lang="en-US" sz="2400" dirty="0">
                <a:solidFill>
                  <a:schemeClr val="accent6">
                    <a:lumMod val="75000"/>
                  </a:schemeClr>
                </a:solidFill>
                <a:cs typeface="Arial" charset="0"/>
              </a:rPr>
              <a:t>transplantation</a:t>
            </a:r>
            <a:r>
              <a:rPr lang="en-US" sz="2400" dirty="0">
                <a:cs typeface="Arial" charset="0"/>
              </a:rPr>
              <a:t> program for mangrove trees. </a:t>
            </a:r>
          </a:p>
        </p:txBody>
      </p:sp>
      <p:pic>
        <p:nvPicPr>
          <p:cNvPr id="11269" name="Picture 6" descr="C:\Users\aandrade\AppData\Local\Temp\Rar$DI01.634\TonleSap flooded forest.jpg"/>
          <p:cNvPicPr>
            <a:picLocks noChangeAspect="1" noChangeArrowheads="1"/>
          </p:cNvPicPr>
          <p:nvPr/>
        </p:nvPicPr>
        <p:blipFill>
          <a:blip r:embed="rId3" cstate="email"/>
          <a:srcRect/>
          <a:stretch>
            <a:fillRect/>
          </a:stretch>
        </p:blipFill>
        <p:spPr bwMode="auto">
          <a:xfrm>
            <a:off x="6156325" y="3860800"/>
            <a:ext cx="2771775"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313" y="1484313"/>
            <a:ext cx="8351837" cy="2432050"/>
          </a:xfrm>
          <a:prstGeom prst="rect">
            <a:avLst/>
          </a:prstGeom>
        </p:spPr>
        <p:txBody>
          <a:bodyPr>
            <a:spAutoFit/>
          </a:bodyPr>
          <a:lstStyle/>
          <a:p>
            <a:pPr marL="358775" indent="-358775" algn="l" rtl="0" fontAlgn="auto">
              <a:spcBef>
                <a:spcPts val="0"/>
              </a:spcBef>
              <a:spcAft>
                <a:spcPts val="0"/>
              </a:spcAft>
              <a:buFont typeface="Wingdings" pitchFamily="2" charset="2"/>
              <a:buChar char="ü"/>
              <a:defRPr/>
            </a:pPr>
            <a:r>
              <a:rPr lang="en-US" sz="2000" b="1" dirty="0">
                <a:latin typeface="+mn-lt"/>
                <a:cs typeface="Arial" charset="0"/>
              </a:rPr>
              <a:t>Collaboration between </a:t>
            </a:r>
            <a:r>
              <a:rPr lang="en-US" sz="2000" b="1" dirty="0">
                <a:solidFill>
                  <a:schemeClr val="accent6">
                    <a:lumMod val="75000"/>
                  </a:schemeClr>
                </a:solidFill>
                <a:latin typeface="+mn-lt"/>
                <a:cs typeface="Arial" charset="0"/>
              </a:rPr>
              <a:t>sectors managing ecosystems </a:t>
            </a:r>
            <a:r>
              <a:rPr lang="en-US" sz="2000" b="1" dirty="0">
                <a:latin typeface="+mn-lt"/>
                <a:cs typeface="Arial" charset="0"/>
              </a:rPr>
              <a:t>and those benefiting from Ecosystem Services.</a:t>
            </a:r>
          </a:p>
          <a:p>
            <a:pPr marL="358775" indent="-358775" algn="l" rtl="0" fontAlgn="auto">
              <a:spcBef>
                <a:spcPts val="0"/>
              </a:spcBef>
              <a:spcAft>
                <a:spcPts val="0"/>
              </a:spcAft>
              <a:defRPr/>
            </a:pPr>
            <a:endParaRPr lang="en-US" sz="2000" b="1" dirty="0">
              <a:latin typeface="+mn-lt"/>
              <a:cs typeface="Arial" charset="0"/>
            </a:endParaRPr>
          </a:p>
          <a:p>
            <a:pPr marL="358775" indent="-358775" algn="l" rtl="0" fontAlgn="auto">
              <a:spcBef>
                <a:spcPts val="0"/>
              </a:spcBef>
              <a:spcAft>
                <a:spcPts val="0"/>
              </a:spcAft>
              <a:buFont typeface="Wingdings" pitchFamily="2" charset="2"/>
              <a:buChar char="ü"/>
              <a:defRPr/>
            </a:pPr>
            <a:r>
              <a:rPr lang="en-US" sz="2000" b="1" dirty="0">
                <a:latin typeface="+mn-lt"/>
                <a:cs typeface="Arial" charset="0"/>
              </a:rPr>
              <a:t>Cooperation across multiple levels and sectors to avoid </a:t>
            </a:r>
            <a:r>
              <a:rPr lang="en-US" sz="2000" b="1" dirty="0">
                <a:solidFill>
                  <a:schemeClr val="accent6">
                    <a:lumMod val="75000"/>
                  </a:schemeClr>
                </a:solidFill>
                <a:latin typeface="+mn-lt"/>
                <a:cs typeface="Arial" charset="0"/>
              </a:rPr>
              <a:t>conflicts</a:t>
            </a:r>
            <a:r>
              <a:rPr lang="en-US" sz="2000" b="1" dirty="0">
                <a:latin typeface="+mn-lt"/>
                <a:cs typeface="Arial" charset="0"/>
              </a:rPr>
              <a:t>. </a:t>
            </a:r>
          </a:p>
          <a:p>
            <a:pPr marL="358775" indent="-358775" algn="l" rtl="0" fontAlgn="auto">
              <a:spcBef>
                <a:spcPts val="0"/>
              </a:spcBef>
              <a:spcAft>
                <a:spcPts val="0"/>
              </a:spcAft>
              <a:defRPr/>
            </a:pPr>
            <a:endParaRPr lang="en-US" sz="2000" b="1" dirty="0">
              <a:latin typeface="+mn-lt"/>
              <a:cs typeface="Arial" charset="0"/>
            </a:endParaRPr>
          </a:p>
          <a:p>
            <a:pPr marL="358775" indent="-358775" algn="l" rtl="0" fontAlgn="auto">
              <a:spcBef>
                <a:spcPts val="0"/>
              </a:spcBef>
              <a:spcAft>
                <a:spcPts val="0"/>
              </a:spcAft>
              <a:buFont typeface="Wingdings" pitchFamily="2" charset="2"/>
              <a:buChar char="ü"/>
              <a:defRPr/>
            </a:pPr>
            <a:r>
              <a:rPr lang="en-US" sz="2000" b="1" dirty="0">
                <a:solidFill>
                  <a:schemeClr val="accent6">
                    <a:lumMod val="75000"/>
                  </a:schemeClr>
                </a:solidFill>
                <a:latin typeface="+mn-lt"/>
                <a:cs typeface="Arial" charset="0"/>
              </a:rPr>
              <a:t>Multi-stakeholder</a:t>
            </a:r>
            <a:r>
              <a:rPr lang="en-US" sz="2000" b="1" dirty="0">
                <a:latin typeface="+mn-lt"/>
                <a:cs typeface="Arial" charset="0"/>
              </a:rPr>
              <a:t> processes when developing adaptation policy.</a:t>
            </a:r>
          </a:p>
          <a:p>
            <a:pPr marL="457200" indent="-457200" algn="l" rtl="0" fontAlgn="auto">
              <a:spcBef>
                <a:spcPts val="0"/>
              </a:spcBef>
              <a:spcAft>
                <a:spcPts val="0"/>
              </a:spcAft>
              <a:buFontTx/>
              <a:buChar char="-"/>
              <a:defRPr/>
            </a:pPr>
            <a:endParaRPr lang="en-US" sz="1600" b="1" dirty="0">
              <a:latin typeface="+mn-lt"/>
              <a:cs typeface="Arial" charset="0"/>
            </a:endParaRPr>
          </a:p>
          <a:p>
            <a:pPr marL="457200" indent="-457200" algn="l" rtl="0" fontAlgn="auto">
              <a:spcBef>
                <a:spcPts val="0"/>
              </a:spcBef>
              <a:spcAft>
                <a:spcPts val="0"/>
              </a:spcAft>
              <a:buFontTx/>
              <a:buChar char="-"/>
              <a:defRPr/>
            </a:pPr>
            <a:endParaRPr lang="en-US" sz="1600" b="1" dirty="0">
              <a:latin typeface="+mn-lt"/>
              <a:cs typeface="Arial" charset="0"/>
            </a:endParaRPr>
          </a:p>
        </p:txBody>
      </p:sp>
      <p:sp>
        <p:nvSpPr>
          <p:cNvPr id="12291" name="Title 3"/>
          <p:cNvSpPr>
            <a:spLocks noGrp="1"/>
          </p:cNvSpPr>
          <p:nvPr>
            <p:ph type="title"/>
          </p:nvPr>
        </p:nvSpPr>
        <p:spPr/>
        <p:txBody>
          <a:bodyPr/>
          <a:lstStyle/>
          <a:p>
            <a:pPr marL="457200" indent="-457200" eaLnBrk="1" hangingPunct="1"/>
            <a:r>
              <a:rPr lang="en-US" sz="3200" b="1" smtClean="0">
                <a:cs typeface="Arial" pitchFamily="34" charset="0"/>
              </a:rPr>
              <a:t>2. Promotes multi-sectoral approaches</a:t>
            </a:r>
          </a:p>
        </p:txBody>
      </p:sp>
      <p:sp>
        <p:nvSpPr>
          <p:cNvPr id="12292" name="TextBox 3"/>
          <p:cNvSpPr txBox="1">
            <a:spLocks noChangeArrowheads="1"/>
          </p:cNvSpPr>
          <p:nvPr/>
        </p:nvSpPr>
        <p:spPr bwMode="auto">
          <a:xfrm>
            <a:off x="179388" y="3719513"/>
            <a:ext cx="5040312" cy="313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algn="r" rtl="1" fontAlgn="base">
              <a:spcBef>
                <a:spcPct val="0"/>
              </a:spcBef>
              <a:spcAft>
                <a:spcPct val="0"/>
              </a:spcAft>
              <a:defRPr>
                <a:solidFill>
                  <a:schemeClr val="tx1"/>
                </a:solidFill>
                <a:latin typeface="Calibri" pitchFamily="34" charset="0"/>
                <a:cs typeface="Arial" charset="0"/>
              </a:defRPr>
            </a:lvl6pPr>
            <a:lvl7pPr marL="2971800" indent="-228600" algn="r" rtl="1" fontAlgn="base">
              <a:spcBef>
                <a:spcPct val="0"/>
              </a:spcBef>
              <a:spcAft>
                <a:spcPct val="0"/>
              </a:spcAft>
              <a:defRPr>
                <a:solidFill>
                  <a:schemeClr val="tx1"/>
                </a:solidFill>
                <a:latin typeface="Calibri" pitchFamily="34" charset="0"/>
                <a:cs typeface="Arial" charset="0"/>
              </a:defRPr>
            </a:lvl7pPr>
            <a:lvl8pPr marL="3429000" indent="-228600" algn="r" rtl="1" fontAlgn="base">
              <a:spcBef>
                <a:spcPct val="0"/>
              </a:spcBef>
              <a:spcAft>
                <a:spcPct val="0"/>
              </a:spcAft>
              <a:defRPr>
                <a:solidFill>
                  <a:schemeClr val="tx1"/>
                </a:solidFill>
                <a:latin typeface="Calibri" pitchFamily="34" charset="0"/>
                <a:cs typeface="Arial" charset="0"/>
              </a:defRPr>
            </a:lvl8pPr>
            <a:lvl9pPr marL="3886200" indent="-228600" algn="r" rtl="1" fontAlgn="base">
              <a:spcBef>
                <a:spcPct val="0"/>
              </a:spcBef>
              <a:spcAft>
                <a:spcPct val="0"/>
              </a:spcAft>
              <a:defRPr>
                <a:solidFill>
                  <a:schemeClr val="tx1"/>
                </a:solidFill>
                <a:latin typeface="Calibri" pitchFamily="34" charset="0"/>
                <a:cs typeface="Arial" charset="0"/>
              </a:defRPr>
            </a:lvl9pPr>
          </a:lstStyle>
          <a:p>
            <a:pPr algn="l" rtl="0">
              <a:defRPr/>
            </a:pPr>
            <a:r>
              <a:rPr lang="en-US" b="1" dirty="0" smtClean="0">
                <a:solidFill>
                  <a:schemeClr val="accent6">
                    <a:lumMod val="75000"/>
                  </a:schemeClr>
                </a:solidFill>
              </a:rPr>
              <a:t>Bedouin</a:t>
            </a:r>
            <a:r>
              <a:rPr lang="en-US" dirty="0" smtClean="0">
                <a:solidFill>
                  <a:schemeClr val="accent6">
                    <a:lumMod val="75000"/>
                  </a:schemeClr>
                </a:solidFill>
              </a:rPr>
              <a:t> </a:t>
            </a:r>
            <a:r>
              <a:rPr lang="en-US" dirty="0" smtClean="0"/>
              <a:t>men undertake fishing activities out at sea whilst the women collect shellfish along reef flats.  Bedouin men look after camels whereas the women herd goats.  The main traditional activities undertaken by </a:t>
            </a:r>
            <a:r>
              <a:rPr lang="en-US" dirty="0" err="1" smtClean="0"/>
              <a:t>bedouins</a:t>
            </a:r>
            <a:r>
              <a:rPr lang="en-US" dirty="0" smtClean="0"/>
              <a:t> are </a:t>
            </a:r>
            <a:r>
              <a:rPr lang="en-US" dirty="0" smtClean="0">
                <a:solidFill>
                  <a:schemeClr val="accent6">
                    <a:lumMod val="75000"/>
                  </a:schemeClr>
                </a:solidFill>
              </a:rPr>
              <a:t>livestock raising</a:t>
            </a:r>
            <a:r>
              <a:rPr lang="en-US" dirty="0" smtClean="0"/>
              <a:t>, minor </a:t>
            </a:r>
            <a:r>
              <a:rPr lang="en-US" dirty="0" smtClean="0">
                <a:solidFill>
                  <a:schemeClr val="accent6">
                    <a:lumMod val="75000"/>
                  </a:schemeClr>
                </a:solidFill>
              </a:rPr>
              <a:t>seasonal agriculture</a:t>
            </a:r>
            <a:r>
              <a:rPr lang="en-US" dirty="0" smtClean="0"/>
              <a:t>, horticulture and </a:t>
            </a:r>
            <a:r>
              <a:rPr lang="en-US" dirty="0" smtClean="0">
                <a:solidFill>
                  <a:schemeClr val="accent6">
                    <a:lumMod val="75000"/>
                  </a:schemeClr>
                </a:solidFill>
              </a:rPr>
              <a:t>fishing</a:t>
            </a:r>
            <a:r>
              <a:rPr lang="en-US" dirty="0" smtClean="0"/>
              <a:t>.  However, </a:t>
            </a:r>
            <a:r>
              <a:rPr lang="en-US" dirty="0" err="1" smtClean="0"/>
              <a:t>bedouins</a:t>
            </a:r>
            <a:r>
              <a:rPr lang="en-US" dirty="0" smtClean="0"/>
              <a:t>  are </a:t>
            </a:r>
            <a:r>
              <a:rPr lang="en-US" dirty="0" smtClean="0">
                <a:solidFill>
                  <a:schemeClr val="accent6">
                    <a:lumMod val="75000"/>
                  </a:schemeClr>
                </a:solidFill>
              </a:rPr>
              <a:t>increasingly</a:t>
            </a:r>
            <a:r>
              <a:rPr lang="en-US" dirty="0" smtClean="0"/>
              <a:t> getting </a:t>
            </a:r>
            <a:r>
              <a:rPr lang="en-US" dirty="0" smtClean="0">
                <a:solidFill>
                  <a:schemeClr val="accent6">
                    <a:lumMod val="75000"/>
                  </a:schemeClr>
                </a:solidFill>
              </a:rPr>
              <a:t>involved in tourism</a:t>
            </a:r>
            <a:r>
              <a:rPr lang="en-US" dirty="0" smtClean="0"/>
              <a:t>, through acting as </a:t>
            </a:r>
            <a:r>
              <a:rPr lang="en-US" dirty="0" smtClean="0">
                <a:solidFill>
                  <a:schemeClr val="accent6">
                    <a:lumMod val="75000"/>
                  </a:schemeClr>
                </a:solidFill>
              </a:rPr>
              <a:t>tourist guide</a:t>
            </a:r>
            <a:r>
              <a:rPr lang="en-US" dirty="0" smtClean="0"/>
              <a:t>; </a:t>
            </a:r>
            <a:r>
              <a:rPr lang="en-US" dirty="0" smtClean="0">
                <a:solidFill>
                  <a:schemeClr val="accent6">
                    <a:lumMod val="75000"/>
                  </a:schemeClr>
                </a:solidFill>
              </a:rPr>
              <a:t>dive masters </a:t>
            </a:r>
            <a:r>
              <a:rPr lang="en-US" dirty="0" smtClean="0"/>
              <a:t>and assistants, cooking traditional </a:t>
            </a:r>
            <a:r>
              <a:rPr lang="en-US" dirty="0" err="1" smtClean="0"/>
              <a:t>bedouin</a:t>
            </a:r>
            <a:r>
              <a:rPr lang="en-US" dirty="0" smtClean="0"/>
              <a:t> meals, camel riding and making souvenirs for tourists. </a:t>
            </a:r>
            <a:endParaRPr lang="ar-EG" dirty="0" smtClean="0"/>
          </a:p>
        </p:txBody>
      </p:sp>
      <p:pic>
        <p:nvPicPr>
          <p:cNvPr id="12293" name="Picture 2" descr="http://www.dakhlabedouins.com/img/26_bedouin_tent.jpg"/>
          <p:cNvPicPr>
            <a:picLocks noChangeAspect="1" noChangeArrowheads="1"/>
          </p:cNvPicPr>
          <p:nvPr/>
        </p:nvPicPr>
        <p:blipFill>
          <a:blip r:embed="rId3" cstate="email"/>
          <a:srcRect/>
          <a:stretch>
            <a:fillRect/>
          </a:stretch>
        </p:blipFill>
        <p:spPr bwMode="auto">
          <a:xfrm>
            <a:off x="5473700" y="3916363"/>
            <a:ext cx="3705225" cy="2941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950" y="1584325"/>
            <a:ext cx="8243888" cy="2862263"/>
          </a:xfrm>
          <a:prstGeom prst="rect">
            <a:avLst/>
          </a:prstGeom>
        </p:spPr>
        <p:txBody>
          <a:bodyPr>
            <a:spAutoFit/>
          </a:bodyPr>
          <a:lstStyle/>
          <a:p>
            <a:pPr algn="l" rtl="0" fontAlgn="auto">
              <a:spcBef>
                <a:spcPts val="0"/>
              </a:spcBef>
              <a:spcAft>
                <a:spcPts val="0"/>
              </a:spcAft>
              <a:defRPr/>
            </a:pPr>
            <a:endParaRPr lang="en-US" sz="2400" b="1" dirty="0">
              <a:latin typeface="+mn-lt"/>
              <a:cs typeface="Arial" charset="0"/>
            </a:endParaRPr>
          </a:p>
          <a:p>
            <a:pPr marL="285750" indent="-285750" algn="l" rtl="0" fontAlgn="auto">
              <a:spcBef>
                <a:spcPts val="0"/>
              </a:spcBef>
              <a:spcAft>
                <a:spcPts val="0"/>
              </a:spcAft>
              <a:buFont typeface="Wingdings" pitchFamily="2" charset="2"/>
              <a:buChar char="ü"/>
              <a:defRPr/>
            </a:pPr>
            <a:r>
              <a:rPr lang="en-US" sz="2000" b="1" dirty="0">
                <a:latin typeface="+mn-lt"/>
                <a:cs typeface="Arial" charset="0"/>
              </a:rPr>
              <a:t>Landscape approaches and impact assessments </a:t>
            </a:r>
            <a:r>
              <a:rPr lang="en-US" sz="2000" b="1" dirty="0">
                <a:solidFill>
                  <a:srgbClr val="FF0000"/>
                </a:solidFill>
                <a:latin typeface="+mn-lt"/>
                <a:cs typeface="Arial" charset="0"/>
              </a:rPr>
              <a:t>to identify cumulative </a:t>
            </a:r>
            <a:r>
              <a:rPr lang="en-US" sz="2000" b="1" dirty="0">
                <a:latin typeface="+mn-lt"/>
                <a:cs typeface="Arial" charset="0"/>
              </a:rPr>
              <a:t>and </a:t>
            </a:r>
            <a:r>
              <a:rPr lang="en-US" sz="2000" b="1" dirty="0">
                <a:solidFill>
                  <a:srgbClr val="FF0000"/>
                </a:solidFill>
                <a:latin typeface="+mn-lt"/>
                <a:cs typeface="Arial" charset="0"/>
              </a:rPr>
              <a:t>indirect drivers </a:t>
            </a:r>
            <a:r>
              <a:rPr lang="en-US" sz="2000" b="1" dirty="0">
                <a:latin typeface="+mn-lt"/>
                <a:cs typeface="Arial" charset="0"/>
              </a:rPr>
              <a:t>of vulnerability.</a:t>
            </a:r>
          </a:p>
          <a:p>
            <a:pPr marL="285750" indent="-285750" algn="l" rtl="0" fontAlgn="auto">
              <a:spcBef>
                <a:spcPts val="0"/>
              </a:spcBef>
              <a:spcAft>
                <a:spcPts val="0"/>
              </a:spcAft>
              <a:buFont typeface="Wingdings" pitchFamily="2" charset="2"/>
              <a:buChar char="ü"/>
              <a:defRPr/>
            </a:pPr>
            <a:r>
              <a:rPr lang="en-US" sz="2000" b="1" dirty="0">
                <a:latin typeface="+mn-lt"/>
                <a:cs typeface="Arial" charset="0"/>
              </a:rPr>
              <a:t>Lessons from </a:t>
            </a:r>
            <a:r>
              <a:rPr lang="en-US" sz="2000" b="1" dirty="0">
                <a:solidFill>
                  <a:srgbClr val="FF0000"/>
                </a:solidFill>
                <a:latin typeface="+mn-lt"/>
                <a:cs typeface="Arial" charset="0"/>
              </a:rPr>
              <a:t>integrated approaches </a:t>
            </a:r>
            <a:r>
              <a:rPr lang="en-US" sz="2000" b="1" dirty="0">
                <a:latin typeface="+mn-lt"/>
                <a:cs typeface="Arial" charset="0"/>
              </a:rPr>
              <a:t>for natural resource and ecosystem management.</a:t>
            </a:r>
          </a:p>
          <a:p>
            <a:pPr marL="285750" indent="-285750" algn="l" rtl="0" fontAlgn="auto">
              <a:spcBef>
                <a:spcPts val="0"/>
              </a:spcBef>
              <a:spcAft>
                <a:spcPts val="0"/>
              </a:spcAft>
              <a:buFont typeface="Wingdings" pitchFamily="2" charset="2"/>
              <a:buChar char="ü"/>
              <a:defRPr/>
            </a:pPr>
            <a:r>
              <a:rPr lang="en-US" sz="2000" b="1" dirty="0">
                <a:latin typeface="+mn-lt"/>
                <a:cs typeface="Arial" charset="0"/>
              </a:rPr>
              <a:t>Develop strong and </a:t>
            </a:r>
            <a:r>
              <a:rPr lang="en-US" sz="2000" b="1" dirty="0">
                <a:solidFill>
                  <a:srgbClr val="FF0000"/>
                </a:solidFill>
                <a:latin typeface="+mn-lt"/>
                <a:cs typeface="Arial" charset="0"/>
              </a:rPr>
              <a:t>multi-scale linkages</a:t>
            </a:r>
            <a:r>
              <a:rPr lang="en-US" sz="2000" b="1" dirty="0">
                <a:latin typeface="+mn-lt"/>
                <a:cs typeface="Arial" charset="0"/>
              </a:rPr>
              <a:t>, as ecosystems do not necessarily relate to political or administrative units, or to the scale in which the private sector operates.</a:t>
            </a:r>
          </a:p>
          <a:p>
            <a:pPr algn="l" rtl="0" fontAlgn="auto">
              <a:spcBef>
                <a:spcPts val="0"/>
              </a:spcBef>
              <a:spcAft>
                <a:spcPts val="0"/>
              </a:spcAft>
              <a:defRPr/>
            </a:pPr>
            <a:endParaRPr lang="en-US" sz="1600" dirty="0">
              <a:latin typeface="+mn-lt"/>
              <a:cs typeface="Arial" charset="0"/>
            </a:endParaRPr>
          </a:p>
        </p:txBody>
      </p:sp>
      <p:sp>
        <p:nvSpPr>
          <p:cNvPr id="13315" name="Title 2"/>
          <p:cNvSpPr>
            <a:spLocks noGrp="1"/>
          </p:cNvSpPr>
          <p:nvPr>
            <p:ph type="title"/>
          </p:nvPr>
        </p:nvSpPr>
        <p:spPr/>
        <p:txBody>
          <a:bodyPr/>
          <a:lstStyle/>
          <a:p>
            <a:pPr eaLnBrk="1" hangingPunct="1"/>
            <a:r>
              <a:rPr lang="es-CO" sz="3200" smtClean="0">
                <a:cs typeface="Arial" pitchFamily="34" charset="0"/>
              </a:rPr>
              <a:t> </a:t>
            </a:r>
            <a:r>
              <a:rPr lang="en-US" sz="3200" b="1" smtClean="0">
                <a:cs typeface="Arial" pitchFamily="34" charset="0"/>
              </a:rPr>
              <a:t>3. Operates at multiple geographical scales</a:t>
            </a:r>
          </a:p>
        </p:txBody>
      </p:sp>
      <p:pic>
        <p:nvPicPr>
          <p:cNvPr id="13316" name="Picture 2" descr="http://www.faraanareef.com/userfiles/ras%20mohamed4.jpg"/>
          <p:cNvPicPr>
            <a:picLocks noChangeAspect="1" noChangeArrowheads="1"/>
          </p:cNvPicPr>
          <p:nvPr/>
        </p:nvPicPr>
        <p:blipFill>
          <a:blip r:embed="rId3"/>
          <a:srcRect/>
          <a:stretch>
            <a:fillRect/>
          </a:stretch>
        </p:blipFill>
        <p:spPr bwMode="auto">
          <a:xfrm>
            <a:off x="2987675" y="4214813"/>
            <a:ext cx="3028950" cy="227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288" y="1125538"/>
            <a:ext cx="8569325" cy="3046412"/>
          </a:xfrm>
          <a:prstGeom prst="rect">
            <a:avLst/>
          </a:prstGeom>
        </p:spPr>
        <p:txBody>
          <a:bodyPr>
            <a:spAutoFit/>
          </a:bodyPr>
          <a:lstStyle/>
          <a:p>
            <a:pPr algn="l" rtl="0" fontAlgn="auto">
              <a:spcBef>
                <a:spcPts val="0"/>
              </a:spcBef>
              <a:spcAft>
                <a:spcPts val="0"/>
              </a:spcAft>
              <a:defRPr/>
            </a:pPr>
            <a:r>
              <a:rPr lang="es-CO" sz="2400" dirty="0">
                <a:latin typeface="+mn-lt"/>
                <a:cs typeface="Arial" charset="0"/>
              </a:rPr>
              <a:t> </a:t>
            </a:r>
            <a:endParaRPr lang="en-US" sz="1600" dirty="0">
              <a:latin typeface="+mn-lt"/>
              <a:cs typeface="Arial" charset="0"/>
            </a:endParaRPr>
          </a:p>
          <a:p>
            <a:pPr algn="l" rtl="0" fontAlgn="auto">
              <a:spcBef>
                <a:spcPts val="0"/>
              </a:spcBef>
              <a:spcAft>
                <a:spcPts val="0"/>
              </a:spcAft>
              <a:defRPr/>
            </a:pPr>
            <a:endParaRPr lang="en-US" sz="2400" dirty="0">
              <a:latin typeface="+mn-lt"/>
              <a:cs typeface="Arial" charset="0"/>
            </a:endParaRPr>
          </a:p>
          <a:p>
            <a:pPr marL="285750" indent="-285750" algn="l" rtl="0" fontAlgn="auto">
              <a:spcBef>
                <a:spcPts val="0"/>
              </a:spcBef>
              <a:spcAft>
                <a:spcPts val="0"/>
              </a:spcAft>
              <a:buFont typeface="Wingdings" pitchFamily="2" charset="2"/>
              <a:buChar char="ü"/>
              <a:defRPr/>
            </a:pPr>
            <a:r>
              <a:rPr lang="en-US" b="1" dirty="0">
                <a:latin typeface="+mn-lt"/>
                <a:cs typeface="Arial" charset="0"/>
              </a:rPr>
              <a:t>Decentralized management to the </a:t>
            </a:r>
            <a:r>
              <a:rPr lang="en-US" b="1" dirty="0">
                <a:solidFill>
                  <a:srgbClr val="FF0000"/>
                </a:solidFill>
                <a:latin typeface="+mn-lt"/>
                <a:cs typeface="Arial" charset="0"/>
              </a:rPr>
              <a:t>lowest appropriate level </a:t>
            </a:r>
            <a:r>
              <a:rPr lang="en-US" b="1" dirty="0">
                <a:latin typeface="+mn-lt"/>
                <a:cs typeface="Arial" charset="0"/>
              </a:rPr>
              <a:t>to foster greater efficiency, effectiveness, equity and ownership, as advocated by the Ecosystem Approach.</a:t>
            </a:r>
          </a:p>
          <a:p>
            <a:pPr marL="285750" indent="-285750" algn="l" rtl="0" fontAlgn="auto">
              <a:spcBef>
                <a:spcPts val="0"/>
              </a:spcBef>
              <a:spcAft>
                <a:spcPts val="0"/>
              </a:spcAft>
              <a:buFont typeface="Wingdings" pitchFamily="2" charset="2"/>
              <a:buChar char="ü"/>
              <a:defRPr/>
            </a:pPr>
            <a:r>
              <a:rPr lang="en-US" b="1" dirty="0">
                <a:latin typeface="+mn-lt"/>
                <a:cs typeface="Arial" charset="0"/>
              </a:rPr>
              <a:t>Addressing the lack of resources at these levels of management to ensure that </a:t>
            </a:r>
            <a:r>
              <a:rPr lang="en-US" b="1" dirty="0">
                <a:solidFill>
                  <a:srgbClr val="FF0000"/>
                </a:solidFill>
                <a:latin typeface="+mn-lt"/>
                <a:cs typeface="Arial" charset="0"/>
              </a:rPr>
              <a:t>ecosystem processes </a:t>
            </a:r>
            <a:r>
              <a:rPr lang="en-US" b="1" dirty="0">
                <a:latin typeface="+mn-lt"/>
                <a:cs typeface="Arial" charset="0"/>
              </a:rPr>
              <a:t>and </a:t>
            </a:r>
            <a:r>
              <a:rPr lang="en-US" b="1" dirty="0">
                <a:solidFill>
                  <a:srgbClr val="FF0000"/>
                </a:solidFill>
                <a:latin typeface="+mn-lt"/>
                <a:cs typeface="Arial" charset="0"/>
              </a:rPr>
              <a:t>services</a:t>
            </a:r>
            <a:r>
              <a:rPr lang="en-US" b="1" dirty="0">
                <a:latin typeface="+mn-lt"/>
                <a:cs typeface="Arial" charset="0"/>
              </a:rPr>
              <a:t> are not adversely affected.</a:t>
            </a:r>
          </a:p>
          <a:p>
            <a:pPr marL="285750" indent="-285750" algn="l" rtl="0" fontAlgn="auto">
              <a:spcBef>
                <a:spcPts val="0"/>
              </a:spcBef>
              <a:spcAft>
                <a:spcPts val="0"/>
              </a:spcAft>
              <a:buFont typeface="Wingdings" pitchFamily="2" charset="2"/>
              <a:buChar char="ü"/>
              <a:defRPr/>
            </a:pPr>
            <a:r>
              <a:rPr lang="en-US" b="1" dirty="0">
                <a:solidFill>
                  <a:srgbClr val="FF0000"/>
                </a:solidFill>
                <a:latin typeface="+mn-lt"/>
                <a:cs typeface="Arial" charset="0"/>
              </a:rPr>
              <a:t>Enabling local institutions </a:t>
            </a:r>
            <a:r>
              <a:rPr lang="en-US" b="1" dirty="0">
                <a:latin typeface="+mn-lt"/>
                <a:cs typeface="Arial" charset="0"/>
              </a:rPr>
              <a:t>to be key actors in adapting planning. </a:t>
            </a:r>
          </a:p>
          <a:p>
            <a:pPr marL="285750" indent="-285750" algn="l" rtl="0" fontAlgn="auto">
              <a:spcBef>
                <a:spcPts val="0"/>
              </a:spcBef>
              <a:spcAft>
                <a:spcPts val="0"/>
              </a:spcAft>
              <a:buFont typeface="Wingdings" pitchFamily="2" charset="2"/>
              <a:buChar char="ü"/>
              <a:defRPr/>
            </a:pPr>
            <a:r>
              <a:rPr lang="en-US" b="1" dirty="0">
                <a:latin typeface="+mn-lt"/>
                <a:cs typeface="Arial" charset="0"/>
              </a:rPr>
              <a:t>Sustainable, </a:t>
            </a:r>
            <a:r>
              <a:rPr lang="en-US" b="1" dirty="0">
                <a:solidFill>
                  <a:srgbClr val="FF0000"/>
                </a:solidFill>
                <a:latin typeface="+mn-lt"/>
                <a:cs typeface="Arial" charset="0"/>
              </a:rPr>
              <a:t>long-term monitoring systems </a:t>
            </a:r>
            <a:r>
              <a:rPr lang="en-US" b="1" dirty="0">
                <a:latin typeface="+mn-lt"/>
                <a:cs typeface="Arial" charset="0"/>
              </a:rPr>
              <a:t>to enable multi-stakeholder  learning and adoption of </a:t>
            </a:r>
            <a:r>
              <a:rPr lang="en-US" b="1" dirty="0">
                <a:solidFill>
                  <a:srgbClr val="FF0000"/>
                </a:solidFill>
                <a:latin typeface="+mn-lt"/>
                <a:cs typeface="Arial" charset="0"/>
              </a:rPr>
              <a:t>new management decisions</a:t>
            </a:r>
            <a:r>
              <a:rPr lang="en-US" b="1" dirty="0">
                <a:latin typeface="+mn-lt"/>
                <a:cs typeface="Arial" charset="0"/>
              </a:rPr>
              <a:t>.</a:t>
            </a:r>
          </a:p>
        </p:txBody>
      </p:sp>
      <p:sp>
        <p:nvSpPr>
          <p:cNvPr id="14339" name="Title 2"/>
          <p:cNvSpPr>
            <a:spLocks noGrp="1"/>
          </p:cNvSpPr>
          <p:nvPr>
            <p:ph type="title"/>
          </p:nvPr>
        </p:nvSpPr>
        <p:spPr/>
        <p:txBody>
          <a:bodyPr/>
          <a:lstStyle/>
          <a:p>
            <a:pPr eaLnBrk="1" hangingPunct="1"/>
            <a:r>
              <a:rPr lang="en-US" sz="2800" b="1" smtClean="0">
                <a:cs typeface="Arial" pitchFamily="34" charset="0"/>
              </a:rPr>
              <a:t>4. Integrates flexible management structures that enable adaptive management</a:t>
            </a:r>
          </a:p>
        </p:txBody>
      </p:sp>
      <p:sp>
        <p:nvSpPr>
          <p:cNvPr id="14340" name="5 Rectángulo"/>
          <p:cNvSpPr>
            <a:spLocks noChangeArrowheads="1"/>
          </p:cNvSpPr>
          <p:nvPr/>
        </p:nvSpPr>
        <p:spPr bwMode="auto">
          <a:xfrm>
            <a:off x="604838" y="4452938"/>
            <a:ext cx="4464050" cy="1631950"/>
          </a:xfrm>
          <a:prstGeom prst="rect">
            <a:avLst/>
          </a:prstGeom>
          <a:noFill/>
          <a:ln w="9525">
            <a:noFill/>
            <a:miter lim="800000"/>
            <a:headEnd/>
            <a:tailEnd/>
          </a:ln>
        </p:spPr>
        <p:txBody>
          <a:bodyPr>
            <a:spAutoFit/>
          </a:bodyPr>
          <a:lstStyle/>
          <a:p>
            <a:pPr algn="just" rtl="0"/>
            <a:r>
              <a:rPr lang="en-US" sz="2000" b="1"/>
              <a:t>RAS MOHAMMED NATIONAL PARK. </a:t>
            </a:r>
            <a:r>
              <a:rPr lang="en-US" sz="2000"/>
              <a:t>A flexible and responsive governance model for protected area network is being developed. In order to improve socio-ecological resilience</a:t>
            </a:r>
            <a:endParaRPr lang="en-US"/>
          </a:p>
        </p:txBody>
      </p:sp>
      <p:sp>
        <p:nvSpPr>
          <p:cNvPr id="14341" name="6 Rectángulo"/>
          <p:cNvSpPr>
            <a:spLocks noChangeArrowheads="1"/>
          </p:cNvSpPr>
          <p:nvPr/>
        </p:nvSpPr>
        <p:spPr bwMode="auto">
          <a:xfrm>
            <a:off x="2286000" y="2551113"/>
            <a:ext cx="4572000" cy="369887"/>
          </a:xfrm>
          <a:prstGeom prst="rect">
            <a:avLst/>
          </a:prstGeom>
          <a:noFill/>
          <a:ln w="9525">
            <a:noFill/>
            <a:miter lim="800000"/>
            <a:headEnd/>
            <a:tailEnd/>
          </a:ln>
        </p:spPr>
        <p:txBody>
          <a:bodyPr>
            <a:spAutoFit/>
          </a:bodyPr>
          <a:lstStyle/>
          <a:p>
            <a:r>
              <a:rPr lang="en-US"/>
              <a:t>”. </a:t>
            </a:r>
          </a:p>
        </p:txBody>
      </p:sp>
      <p:pic>
        <p:nvPicPr>
          <p:cNvPr id="14342" name="Picture 2" descr="http://www.wcs.org/~/media/Images/wcs%20org/new%20and%20noteworthy/headline/RGraham_Honduras_July2011_IMG_0108_2.jpg"/>
          <p:cNvPicPr>
            <a:picLocks noChangeAspect="1" noChangeArrowheads="1"/>
          </p:cNvPicPr>
          <p:nvPr/>
        </p:nvPicPr>
        <p:blipFill>
          <a:blip r:embed="rId3" cstate="email"/>
          <a:srcRect/>
          <a:stretch>
            <a:fillRect/>
          </a:stretch>
        </p:blipFill>
        <p:spPr bwMode="auto">
          <a:xfrm>
            <a:off x="5724525" y="4425950"/>
            <a:ext cx="3240088" cy="243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0825" y="1700213"/>
            <a:ext cx="8713788" cy="1323975"/>
          </a:xfrm>
          <a:prstGeom prst="rect">
            <a:avLst/>
          </a:prstGeom>
        </p:spPr>
        <p:txBody>
          <a:bodyPr>
            <a:spAutoFit/>
          </a:bodyPr>
          <a:lstStyle/>
          <a:p>
            <a:pPr marL="285750" indent="-285750" algn="l" rtl="0" fontAlgn="auto">
              <a:spcBef>
                <a:spcPts val="0"/>
              </a:spcBef>
              <a:spcAft>
                <a:spcPts val="0"/>
              </a:spcAft>
              <a:buFont typeface="Wingdings" pitchFamily="2" charset="2"/>
              <a:buChar char="ü"/>
              <a:defRPr/>
            </a:pPr>
            <a:r>
              <a:rPr lang="en-US" sz="2000" b="1" dirty="0">
                <a:latin typeface="+mj-lt"/>
                <a:cs typeface="Arial" charset="0"/>
              </a:rPr>
              <a:t>Participatory planning, </a:t>
            </a:r>
            <a:r>
              <a:rPr lang="en-US" sz="2000" b="1" dirty="0">
                <a:solidFill>
                  <a:schemeClr val="accent6">
                    <a:lumMod val="75000"/>
                  </a:schemeClr>
                </a:solidFill>
                <a:latin typeface="+mj-lt"/>
                <a:cs typeface="Arial" charset="0"/>
              </a:rPr>
              <a:t>recognizing the needs </a:t>
            </a:r>
            <a:r>
              <a:rPr lang="en-US" sz="2000" b="1" dirty="0">
                <a:latin typeface="+mj-lt"/>
                <a:cs typeface="Arial" charset="0"/>
              </a:rPr>
              <a:t>of the </a:t>
            </a:r>
            <a:r>
              <a:rPr lang="en-US" sz="2000" b="1" dirty="0">
                <a:solidFill>
                  <a:schemeClr val="accent6">
                    <a:lumMod val="75000"/>
                  </a:schemeClr>
                </a:solidFill>
                <a:latin typeface="+mj-lt"/>
                <a:cs typeface="Arial" charset="0"/>
              </a:rPr>
              <a:t>poorest</a:t>
            </a:r>
            <a:r>
              <a:rPr lang="en-US" sz="2000" b="1" dirty="0">
                <a:latin typeface="+mj-lt"/>
                <a:cs typeface="Arial" charset="0"/>
              </a:rPr>
              <a:t> and </a:t>
            </a:r>
            <a:r>
              <a:rPr lang="en-US" sz="2000" b="1" dirty="0">
                <a:solidFill>
                  <a:schemeClr val="accent6">
                    <a:lumMod val="75000"/>
                  </a:schemeClr>
                </a:solidFill>
                <a:latin typeface="+mj-lt"/>
                <a:cs typeface="Arial" charset="0"/>
              </a:rPr>
              <a:t>most vulnerable.</a:t>
            </a:r>
          </a:p>
          <a:p>
            <a:pPr marL="285750" indent="-285750" algn="l" rtl="0" fontAlgn="auto">
              <a:spcBef>
                <a:spcPts val="0"/>
              </a:spcBef>
              <a:spcAft>
                <a:spcPts val="0"/>
              </a:spcAft>
              <a:buFont typeface="Wingdings" pitchFamily="2" charset="2"/>
              <a:buChar char="ü"/>
              <a:defRPr/>
            </a:pPr>
            <a:r>
              <a:rPr lang="en-US" sz="2000" b="1" dirty="0">
                <a:latin typeface="+mj-lt"/>
                <a:cs typeface="Arial" charset="0"/>
              </a:rPr>
              <a:t>Multiple </a:t>
            </a:r>
            <a:r>
              <a:rPr lang="en-US" sz="2000" b="1" dirty="0">
                <a:solidFill>
                  <a:schemeClr val="accent6">
                    <a:lumMod val="75000"/>
                  </a:schemeClr>
                </a:solidFill>
                <a:latin typeface="+mj-lt"/>
                <a:cs typeface="Arial" charset="0"/>
              </a:rPr>
              <a:t>benefits</a:t>
            </a:r>
            <a:r>
              <a:rPr lang="en-US" sz="2000" b="1" dirty="0">
                <a:latin typeface="+mj-lt"/>
                <a:cs typeface="Arial" charset="0"/>
              </a:rPr>
              <a:t> of </a:t>
            </a:r>
            <a:r>
              <a:rPr lang="en-US" sz="2000" b="1" dirty="0" err="1">
                <a:latin typeface="+mj-lt"/>
                <a:cs typeface="Arial" charset="0"/>
              </a:rPr>
              <a:t>EbA</a:t>
            </a:r>
            <a:r>
              <a:rPr lang="en-US" sz="2000" b="1" dirty="0">
                <a:latin typeface="+mj-lt"/>
                <a:cs typeface="Arial" charset="0"/>
              </a:rPr>
              <a:t> channeled to </a:t>
            </a:r>
            <a:r>
              <a:rPr lang="en-US" sz="2000" b="1" dirty="0">
                <a:solidFill>
                  <a:schemeClr val="accent6">
                    <a:lumMod val="75000"/>
                  </a:schemeClr>
                </a:solidFill>
                <a:latin typeface="+mj-lt"/>
                <a:cs typeface="Arial" charset="0"/>
              </a:rPr>
              <a:t>the stakeholders </a:t>
            </a:r>
            <a:r>
              <a:rPr lang="en-US" sz="2000" b="1" dirty="0">
                <a:latin typeface="+mj-lt"/>
                <a:cs typeface="Arial" charset="0"/>
              </a:rPr>
              <a:t>and local communities. </a:t>
            </a:r>
            <a:endParaRPr lang="en-US" b="1" dirty="0">
              <a:latin typeface="+mj-lt"/>
              <a:cs typeface="Arial" charset="0"/>
            </a:endParaRPr>
          </a:p>
        </p:txBody>
      </p:sp>
      <p:sp>
        <p:nvSpPr>
          <p:cNvPr id="15363" name="Title 2"/>
          <p:cNvSpPr>
            <a:spLocks noGrp="1"/>
          </p:cNvSpPr>
          <p:nvPr>
            <p:ph type="title"/>
          </p:nvPr>
        </p:nvSpPr>
        <p:spPr/>
        <p:txBody>
          <a:bodyPr/>
          <a:lstStyle/>
          <a:p>
            <a:pPr eaLnBrk="1" hangingPunct="1"/>
            <a:r>
              <a:rPr lang="en-US" sz="2000" b="1" smtClean="0">
                <a:cs typeface="Arial" pitchFamily="34" charset="0"/>
              </a:rPr>
              <a:t>5. Minimizes tradeoffs and maximizes benefits with development and conservation goals to avoid unintended negative social and environmental impacts.</a:t>
            </a:r>
          </a:p>
        </p:txBody>
      </p:sp>
      <p:pic>
        <p:nvPicPr>
          <p:cNvPr id="15364" name="Picture 2" descr="http://mw2.google.com/mw-panoramio/photos/medium/31906726.jpg"/>
          <p:cNvPicPr>
            <a:picLocks noChangeAspect="1" noChangeArrowheads="1"/>
          </p:cNvPicPr>
          <p:nvPr/>
        </p:nvPicPr>
        <p:blipFill>
          <a:blip r:embed="rId3" cstate="email"/>
          <a:srcRect/>
          <a:stretch>
            <a:fillRect/>
          </a:stretch>
        </p:blipFill>
        <p:spPr bwMode="auto">
          <a:xfrm>
            <a:off x="6110288" y="3074988"/>
            <a:ext cx="3646487" cy="3786187"/>
          </a:xfrm>
          <a:prstGeom prst="rect">
            <a:avLst/>
          </a:prstGeom>
          <a:noFill/>
          <a:ln w="9525">
            <a:noFill/>
            <a:miter lim="800000"/>
            <a:headEnd/>
            <a:tailEnd/>
          </a:ln>
        </p:spPr>
      </p:pic>
      <p:sp>
        <p:nvSpPr>
          <p:cNvPr id="6" name="5 Rectángulo"/>
          <p:cNvSpPr>
            <a:spLocks noChangeArrowheads="1"/>
          </p:cNvSpPr>
          <p:nvPr/>
        </p:nvSpPr>
        <p:spPr bwMode="auto">
          <a:xfrm>
            <a:off x="133350" y="3074988"/>
            <a:ext cx="5976938" cy="3786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rtl="0">
              <a:defRPr/>
            </a:pPr>
            <a:r>
              <a:rPr lang="en-US" sz="1600" b="1" dirty="0">
                <a:solidFill>
                  <a:schemeClr val="accent6">
                    <a:lumMod val="75000"/>
                  </a:schemeClr>
                </a:solidFill>
                <a:cs typeface="Arial" charset="0"/>
              </a:rPr>
              <a:t>Mangrove areas help communities living in or near them to maintain their traditional lifestyle, </a:t>
            </a:r>
            <a:r>
              <a:rPr lang="en-US" sz="1600" b="1" dirty="0">
                <a:cs typeface="Arial" charset="0"/>
              </a:rPr>
              <a:t>while offering  them a means </a:t>
            </a:r>
            <a:r>
              <a:rPr lang="en-US" sz="1600" b="1" dirty="0">
                <a:solidFill>
                  <a:schemeClr val="accent6">
                    <a:lumMod val="75000"/>
                  </a:schemeClr>
                </a:solidFill>
                <a:cs typeface="Arial" charset="0"/>
              </a:rPr>
              <a:t>to improve their standard of living</a:t>
            </a:r>
            <a:r>
              <a:rPr lang="en-US" sz="1600" b="1" dirty="0">
                <a:cs typeface="Arial" charset="0"/>
              </a:rPr>
              <a:t>.  There are many different local communities living in remote locations in and around mangroves.  They tend to be among the poorest and most marginal people in Egypt.  These communities, however, have rich and </a:t>
            </a:r>
            <a:r>
              <a:rPr lang="en-US" sz="1600" b="1" dirty="0" err="1">
                <a:cs typeface="Arial" charset="0"/>
              </a:rPr>
              <a:t>colourful</a:t>
            </a:r>
            <a:r>
              <a:rPr lang="en-US" sz="1600" b="1" dirty="0">
                <a:cs typeface="Arial" charset="0"/>
              </a:rPr>
              <a:t> cultures.  Relying on natural resources for their way of life, they</a:t>
            </a:r>
            <a:r>
              <a:rPr lang="en-US" sz="1600" b="1" dirty="0">
                <a:solidFill>
                  <a:schemeClr val="accent6">
                    <a:lumMod val="75000"/>
                  </a:schemeClr>
                </a:solidFill>
                <a:cs typeface="Arial" charset="0"/>
              </a:rPr>
              <a:t> have  extensive knowledge about habitats, species and land forms found in their  environment.  </a:t>
            </a:r>
            <a:r>
              <a:rPr lang="en-US" sz="1600" b="1" dirty="0">
                <a:cs typeface="Arial" charset="0"/>
              </a:rPr>
              <a:t>Modernization and development are bringing changes, causing these communities to loose their traditional knowledge and practices, which could lead to unsustainable use of mangrove resources and a vicious circle of resource abuse and further poverty.  The project has involved these people in their  activities, in order to benefit  from their knowledge, gain their cooperation, and </a:t>
            </a:r>
            <a:r>
              <a:rPr lang="en-US" sz="1600" b="1" dirty="0">
                <a:solidFill>
                  <a:schemeClr val="accent6">
                    <a:lumMod val="75000"/>
                  </a:schemeClr>
                </a:solidFill>
                <a:cs typeface="Arial" charset="0"/>
              </a:rPr>
              <a:t>provided them with new income opportunities.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0825" y="1335088"/>
            <a:ext cx="8893175" cy="2432050"/>
          </a:xfrm>
          <a:prstGeom prst="rect">
            <a:avLst/>
          </a:prstGeom>
        </p:spPr>
        <p:txBody>
          <a:bodyPr>
            <a:spAutoFit/>
          </a:bodyPr>
          <a:lstStyle/>
          <a:p>
            <a:pPr algn="l" rtl="0" fontAlgn="auto">
              <a:spcBef>
                <a:spcPts val="0"/>
              </a:spcBef>
              <a:spcAft>
                <a:spcPts val="0"/>
              </a:spcAft>
              <a:defRPr/>
            </a:pPr>
            <a:endParaRPr lang="es-CO" sz="2000" b="1" dirty="0">
              <a:latin typeface="+mj-lt"/>
              <a:cs typeface="Arial" charset="0"/>
            </a:endParaRPr>
          </a:p>
          <a:p>
            <a:pPr marL="285750" indent="-285750" algn="l" rtl="0" fontAlgn="auto">
              <a:spcBef>
                <a:spcPts val="0"/>
              </a:spcBef>
              <a:spcAft>
                <a:spcPts val="0"/>
              </a:spcAft>
              <a:buFont typeface="Wingdings" pitchFamily="2" charset="2"/>
              <a:buChar char="ü"/>
              <a:defRPr/>
            </a:pPr>
            <a:r>
              <a:rPr lang="en-US" sz="2000" b="1" dirty="0">
                <a:latin typeface="+mj-lt"/>
                <a:cs typeface="Arial" charset="0"/>
              </a:rPr>
              <a:t>Facilitate </a:t>
            </a:r>
            <a:r>
              <a:rPr lang="en-US" sz="2000" b="1" dirty="0">
                <a:solidFill>
                  <a:srgbClr val="FF0000"/>
                </a:solidFill>
                <a:latin typeface="+mj-lt"/>
                <a:cs typeface="Arial" charset="0"/>
              </a:rPr>
              <a:t>networks</a:t>
            </a:r>
            <a:r>
              <a:rPr lang="en-US" sz="2000" b="1" dirty="0">
                <a:latin typeface="+mj-lt"/>
                <a:cs typeface="Arial" charset="0"/>
              </a:rPr>
              <a:t> to ensure that information is updated and  provided in </a:t>
            </a:r>
            <a:r>
              <a:rPr lang="en-US" sz="2000" b="1" dirty="0">
                <a:solidFill>
                  <a:srgbClr val="FF0000"/>
                </a:solidFill>
                <a:latin typeface="+mj-lt"/>
                <a:cs typeface="Arial" charset="0"/>
              </a:rPr>
              <a:t>usable forms</a:t>
            </a:r>
            <a:r>
              <a:rPr lang="en-US" sz="2000" b="1" dirty="0">
                <a:latin typeface="+mj-lt"/>
                <a:cs typeface="Arial" charset="0"/>
              </a:rPr>
              <a:t>.</a:t>
            </a:r>
          </a:p>
          <a:p>
            <a:pPr marL="285750" indent="-285750" algn="l" rtl="0" fontAlgn="auto">
              <a:spcBef>
                <a:spcPts val="0"/>
              </a:spcBef>
              <a:spcAft>
                <a:spcPts val="0"/>
              </a:spcAft>
              <a:buFont typeface="Wingdings" pitchFamily="2" charset="2"/>
              <a:buChar char="ü"/>
              <a:defRPr/>
            </a:pPr>
            <a:r>
              <a:rPr lang="en-US" sz="2000" b="1" dirty="0">
                <a:solidFill>
                  <a:srgbClr val="FF0000"/>
                </a:solidFill>
                <a:latin typeface="+mj-lt"/>
                <a:cs typeface="Arial" charset="0"/>
              </a:rPr>
              <a:t>Best available scientific knowledge </a:t>
            </a:r>
            <a:r>
              <a:rPr lang="en-US" sz="2000" b="1" dirty="0">
                <a:latin typeface="+mj-lt"/>
                <a:cs typeface="Arial" charset="0"/>
              </a:rPr>
              <a:t>and climate modeling used in conjunction with </a:t>
            </a:r>
            <a:r>
              <a:rPr lang="en-US" sz="2000" b="1" dirty="0">
                <a:solidFill>
                  <a:srgbClr val="FF0000"/>
                </a:solidFill>
                <a:latin typeface="+mj-lt"/>
                <a:cs typeface="Arial" charset="0"/>
              </a:rPr>
              <a:t>local knowledge.</a:t>
            </a:r>
          </a:p>
          <a:p>
            <a:pPr marL="285750" indent="-285750" algn="l" rtl="0" fontAlgn="auto">
              <a:spcBef>
                <a:spcPts val="0"/>
              </a:spcBef>
              <a:spcAft>
                <a:spcPts val="0"/>
              </a:spcAft>
              <a:buFont typeface="Wingdings" pitchFamily="2" charset="2"/>
              <a:buChar char="ü"/>
              <a:defRPr/>
            </a:pPr>
            <a:r>
              <a:rPr lang="en-US" sz="2000" b="1" dirty="0">
                <a:latin typeface="+mj-lt"/>
                <a:cs typeface="Arial" charset="0"/>
              </a:rPr>
              <a:t>Sharing and incorporating </a:t>
            </a:r>
            <a:r>
              <a:rPr lang="en-US" sz="2000" b="1" dirty="0">
                <a:solidFill>
                  <a:srgbClr val="FF0000"/>
                </a:solidFill>
                <a:latin typeface="+mj-lt"/>
                <a:cs typeface="Arial" charset="0"/>
              </a:rPr>
              <a:t>indigenous</a:t>
            </a:r>
            <a:r>
              <a:rPr lang="en-US" sz="2000" b="1" dirty="0">
                <a:latin typeface="+mj-lt"/>
                <a:cs typeface="Arial" charset="0"/>
              </a:rPr>
              <a:t> and local knowledge. </a:t>
            </a:r>
          </a:p>
          <a:p>
            <a:pPr algn="l" rtl="0" fontAlgn="auto">
              <a:spcBef>
                <a:spcPts val="0"/>
              </a:spcBef>
              <a:spcAft>
                <a:spcPts val="0"/>
              </a:spcAft>
              <a:defRPr/>
            </a:pPr>
            <a:endParaRPr lang="es-CO" sz="1600" dirty="0">
              <a:latin typeface="+mj-lt"/>
              <a:cs typeface="Arial" charset="0"/>
            </a:endParaRPr>
          </a:p>
          <a:p>
            <a:pPr algn="l" rtl="0" fontAlgn="auto">
              <a:spcBef>
                <a:spcPts val="0"/>
              </a:spcBef>
              <a:spcAft>
                <a:spcPts val="0"/>
              </a:spcAft>
              <a:defRPr/>
            </a:pPr>
            <a:endParaRPr lang="en-US" sz="1600" dirty="0">
              <a:latin typeface="+mj-lt"/>
              <a:cs typeface="Arial" charset="0"/>
            </a:endParaRPr>
          </a:p>
        </p:txBody>
      </p:sp>
      <p:sp>
        <p:nvSpPr>
          <p:cNvPr id="16387" name="Title 2"/>
          <p:cNvSpPr>
            <a:spLocks noGrp="1"/>
          </p:cNvSpPr>
          <p:nvPr>
            <p:ph type="title"/>
          </p:nvPr>
        </p:nvSpPr>
        <p:spPr/>
        <p:txBody>
          <a:bodyPr/>
          <a:lstStyle/>
          <a:p>
            <a:pPr eaLnBrk="1" hangingPunct="1"/>
            <a:r>
              <a:rPr lang="en-US" sz="2400" b="1" smtClean="0">
                <a:cs typeface="Arial" pitchFamily="34" charset="0"/>
              </a:rPr>
              <a:t>6. EbA is based on the best available science and local knowledge and should foster knowledge generation and diffusion</a:t>
            </a:r>
          </a:p>
        </p:txBody>
      </p:sp>
      <p:pic>
        <p:nvPicPr>
          <p:cNvPr id="16388" name="Picture 2" descr="http://www.siddharthasintent.org/peace/images_general/sinai/sinai_map.jpg"/>
          <p:cNvPicPr>
            <a:picLocks noChangeAspect="1" noChangeArrowheads="1"/>
          </p:cNvPicPr>
          <p:nvPr/>
        </p:nvPicPr>
        <p:blipFill>
          <a:blip r:embed="rId3" cstate="email"/>
          <a:srcRect/>
          <a:stretch>
            <a:fillRect/>
          </a:stretch>
        </p:blipFill>
        <p:spPr bwMode="auto">
          <a:xfrm>
            <a:off x="5456238" y="3581400"/>
            <a:ext cx="3687762" cy="3276600"/>
          </a:xfrm>
          <a:prstGeom prst="rect">
            <a:avLst/>
          </a:prstGeom>
          <a:noFill/>
          <a:ln w="9525">
            <a:noFill/>
            <a:miter lim="800000"/>
            <a:headEnd/>
            <a:tailEnd/>
          </a:ln>
        </p:spPr>
      </p:pic>
      <p:sp>
        <p:nvSpPr>
          <p:cNvPr id="6" name="TextBox 3"/>
          <p:cNvSpPr txBox="1">
            <a:spLocks noChangeArrowheads="1"/>
          </p:cNvSpPr>
          <p:nvPr/>
        </p:nvSpPr>
        <p:spPr bwMode="auto">
          <a:xfrm>
            <a:off x="179388" y="4052888"/>
            <a:ext cx="5183187" cy="2586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algn="r" rtl="1" fontAlgn="base">
              <a:spcBef>
                <a:spcPct val="0"/>
              </a:spcBef>
              <a:spcAft>
                <a:spcPct val="0"/>
              </a:spcAft>
              <a:defRPr>
                <a:solidFill>
                  <a:schemeClr val="tx1"/>
                </a:solidFill>
                <a:latin typeface="Calibri" pitchFamily="34" charset="0"/>
                <a:cs typeface="Arial" charset="0"/>
              </a:defRPr>
            </a:lvl6pPr>
            <a:lvl7pPr marL="2971800" indent="-228600" algn="r" rtl="1" fontAlgn="base">
              <a:spcBef>
                <a:spcPct val="0"/>
              </a:spcBef>
              <a:spcAft>
                <a:spcPct val="0"/>
              </a:spcAft>
              <a:defRPr>
                <a:solidFill>
                  <a:schemeClr val="tx1"/>
                </a:solidFill>
                <a:latin typeface="Calibri" pitchFamily="34" charset="0"/>
                <a:cs typeface="Arial" charset="0"/>
              </a:defRPr>
            </a:lvl7pPr>
            <a:lvl8pPr marL="3429000" indent="-228600" algn="r" rtl="1" fontAlgn="base">
              <a:spcBef>
                <a:spcPct val="0"/>
              </a:spcBef>
              <a:spcAft>
                <a:spcPct val="0"/>
              </a:spcAft>
              <a:defRPr>
                <a:solidFill>
                  <a:schemeClr val="tx1"/>
                </a:solidFill>
                <a:latin typeface="Calibri" pitchFamily="34" charset="0"/>
                <a:cs typeface="Arial" charset="0"/>
              </a:defRPr>
            </a:lvl8pPr>
            <a:lvl9pPr marL="3886200" indent="-228600" algn="r" rtl="1" fontAlgn="base">
              <a:spcBef>
                <a:spcPct val="0"/>
              </a:spcBef>
              <a:spcAft>
                <a:spcPct val="0"/>
              </a:spcAft>
              <a:defRPr>
                <a:solidFill>
                  <a:schemeClr val="tx1"/>
                </a:solidFill>
                <a:latin typeface="Calibri" pitchFamily="34" charset="0"/>
                <a:cs typeface="Arial" charset="0"/>
              </a:defRPr>
            </a:lvl9pPr>
          </a:lstStyle>
          <a:p>
            <a:pPr algn="l" rtl="0">
              <a:defRPr/>
            </a:pPr>
            <a:r>
              <a:rPr lang="en-US" b="1" dirty="0" smtClean="0">
                <a:solidFill>
                  <a:schemeClr val="accent6">
                    <a:lumMod val="75000"/>
                  </a:schemeClr>
                </a:solidFill>
              </a:rPr>
              <a:t>Mangroves</a:t>
            </a:r>
            <a:r>
              <a:rPr lang="en-US" dirty="0" smtClean="0">
                <a:solidFill>
                  <a:schemeClr val="accent6">
                    <a:lumMod val="75000"/>
                  </a:schemeClr>
                </a:solidFill>
              </a:rPr>
              <a:t> </a:t>
            </a:r>
            <a:r>
              <a:rPr lang="en-US" dirty="0" smtClean="0"/>
              <a:t>are </a:t>
            </a:r>
            <a:r>
              <a:rPr lang="en-US" dirty="0" smtClean="0">
                <a:solidFill>
                  <a:schemeClr val="accent6">
                    <a:lumMod val="75000"/>
                  </a:schemeClr>
                </a:solidFill>
              </a:rPr>
              <a:t>resources</a:t>
            </a:r>
            <a:r>
              <a:rPr lang="en-US" dirty="0" smtClean="0"/>
              <a:t> for </a:t>
            </a:r>
            <a:r>
              <a:rPr lang="en-US" dirty="0" smtClean="0">
                <a:solidFill>
                  <a:schemeClr val="accent6">
                    <a:lumMod val="75000"/>
                  </a:schemeClr>
                </a:solidFill>
              </a:rPr>
              <a:t>education</a:t>
            </a:r>
            <a:r>
              <a:rPr lang="en-US" dirty="0" smtClean="0"/>
              <a:t>, </a:t>
            </a:r>
            <a:r>
              <a:rPr lang="en-US" dirty="0" smtClean="0">
                <a:solidFill>
                  <a:schemeClr val="accent6">
                    <a:lumMod val="75000"/>
                  </a:schemeClr>
                </a:solidFill>
              </a:rPr>
              <a:t>training</a:t>
            </a:r>
            <a:r>
              <a:rPr lang="en-US" dirty="0" smtClean="0"/>
              <a:t> and </a:t>
            </a:r>
            <a:r>
              <a:rPr lang="en-US" dirty="0" smtClean="0">
                <a:solidFill>
                  <a:schemeClr val="accent6">
                    <a:lumMod val="75000"/>
                  </a:schemeClr>
                </a:solidFill>
              </a:rPr>
              <a:t>scientific research </a:t>
            </a:r>
            <a:r>
              <a:rPr lang="en-US" dirty="0" smtClean="0"/>
              <a:t>Interpretive </a:t>
            </a:r>
            <a:r>
              <a:rPr lang="en-US" dirty="0" err="1" smtClean="0"/>
              <a:t>programmes</a:t>
            </a:r>
            <a:r>
              <a:rPr lang="en-US" dirty="0" smtClean="0"/>
              <a:t> for visitors are encouraging appreciation of nature and generating support for conservation efforts.  Mangroves offer </a:t>
            </a:r>
            <a:r>
              <a:rPr lang="en-US" dirty="0" smtClean="0">
                <a:solidFill>
                  <a:schemeClr val="accent6">
                    <a:lumMod val="75000"/>
                  </a:schemeClr>
                </a:solidFill>
              </a:rPr>
              <a:t>many opportunities </a:t>
            </a:r>
            <a:r>
              <a:rPr lang="en-US" dirty="0" smtClean="0"/>
              <a:t>for </a:t>
            </a:r>
            <a:r>
              <a:rPr lang="en-US" dirty="0" smtClean="0">
                <a:solidFill>
                  <a:schemeClr val="accent6">
                    <a:lumMod val="75000"/>
                  </a:schemeClr>
                </a:solidFill>
              </a:rPr>
              <a:t>training</a:t>
            </a:r>
            <a:r>
              <a:rPr lang="en-US" dirty="0" smtClean="0"/>
              <a:t>, help to build needed national capacities for mangrove management and promote international cooperation through the exchange of information and experience.</a:t>
            </a:r>
            <a:endParaRPr lang="ar-EG"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750" y="1557338"/>
            <a:ext cx="8280400" cy="2676525"/>
          </a:xfrm>
          <a:prstGeom prst="rect">
            <a:avLst/>
          </a:prstGeom>
        </p:spPr>
        <p:txBody>
          <a:bodyPr>
            <a:spAutoFit/>
          </a:bodyPr>
          <a:lstStyle/>
          <a:p>
            <a:pPr marL="285750" indent="-285750" algn="l" rtl="0" fontAlgn="auto">
              <a:spcBef>
                <a:spcPts val="0"/>
              </a:spcBef>
              <a:spcAft>
                <a:spcPts val="0"/>
              </a:spcAft>
              <a:buFont typeface="Wingdings" pitchFamily="2" charset="2"/>
              <a:buChar char="ü"/>
              <a:defRPr/>
            </a:pPr>
            <a:r>
              <a:rPr lang="en-US" sz="2400" b="1" dirty="0">
                <a:solidFill>
                  <a:schemeClr val="accent6">
                    <a:lumMod val="75000"/>
                  </a:schemeClr>
                </a:solidFill>
                <a:latin typeface="+mj-lt"/>
                <a:cs typeface="Arial" charset="0"/>
              </a:rPr>
              <a:t>Recognize</a:t>
            </a:r>
            <a:r>
              <a:rPr lang="en-US" sz="2400" b="1" dirty="0">
                <a:latin typeface="+mj-lt"/>
                <a:cs typeface="Arial" charset="0"/>
              </a:rPr>
              <a:t> the </a:t>
            </a:r>
            <a:r>
              <a:rPr lang="en-US" sz="2400" b="1" dirty="0">
                <a:solidFill>
                  <a:schemeClr val="accent6">
                    <a:lumMod val="75000"/>
                  </a:schemeClr>
                </a:solidFill>
                <a:latin typeface="+mj-lt"/>
                <a:cs typeface="Arial" charset="0"/>
              </a:rPr>
              <a:t>underlying</a:t>
            </a:r>
            <a:r>
              <a:rPr lang="en-US" sz="2400" b="1" dirty="0">
                <a:latin typeface="+mj-lt"/>
                <a:cs typeface="Arial" charset="0"/>
              </a:rPr>
              <a:t> causes of </a:t>
            </a:r>
            <a:r>
              <a:rPr lang="en-US" sz="2400" b="1" dirty="0">
                <a:solidFill>
                  <a:schemeClr val="accent6">
                    <a:lumMod val="75000"/>
                  </a:schemeClr>
                </a:solidFill>
                <a:latin typeface="+mj-lt"/>
                <a:cs typeface="Arial" charset="0"/>
              </a:rPr>
              <a:t>vulnerability</a:t>
            </a:r>
            <a:r>
              <a:rPr lang="en-US" sz="2400" b="1" dirty="0">
                <a:latin typeface="+mj-lt"/>
                <a:cs typeface="Arial" charset="0"/>
              </a:rPr>
              <a:t>: power imbalances and entitlements to resources.</a:t>
            </a:r>
          </a:p>
          <a:p>
            <a:pPr marL="285750" indent="-285750" algn="l" rtl="0" fontAlgn="auto">
              <a:spcBef>
                <a:spcPts val="0"/>
              </a:spcBef>
              <a:spcAft>
                <a:spcPts val="0"/>
              </a:spcAft>
              <a:buFont typeface="Wingdings" pitchFamily="2" charset="2"/>
              <a:buChar char="ü"/>
              <a:defRPr/>
            </a:pPr>
            <a:r>
              <a:rPr lang="en-US" sz="2400" b="1" dirty="0">
                <a:solidFill>
                  <a:schemeClr val="accent6">
                    <a:lumMod val="75000"/>
                  </a:schemeClr>
                </a:solidFill>
                <a:latin typeface="+mj-lt"/>
                <a:cs typeface="Arial" charset="0"/>
              </a:rPr>
              <a:t>Focus</a:t>
            </a:r>
            <a:r>
              <a:rPr lang="en-US" sz="2400" b="1" dirty="0">
                <a:latin typeface="+mj-lt"/>
                <a:cs typeface="Arial" charset="0"/>
              </a:rPr>
              <a:t> on </a:t>
            </a:r>
            <a:r>
              <a:rPr lang="en-US" sz="2400" b="1" dirty="0">
                <a:solidFill>
                  <a:schemeClr val="accent6">
                    <a:lumMod val="75000"/>
                  </a:schemeClr>
                </a:solidFill>
                <a:latin typeface="+mj-lt"/>
                <a:cs typeface="Arial" charset="0"/>
              </a:rPr>
              <a:t>equality</a:t>
            </a:r>
            <a:r>
              <a:rPr lang="en-US" sz="2400" b="1" dirty="0">
                <a:latin typeface="+mj-lt"/>
                <a:cs typeface="Arial" charset="0"/>
              </a:rPr>
              <a:t> and the </a:t>
            </a:r>
            <a:r>
              <a:rPr lang="en-US" sz="2400" b="1" dirty="0">
                <a:solidFill>
                  <a:schemeClr val="accent6">
                    <a:lumMod val="75000"/>
                  </a:schemeClr>
                </a:solidFill>
                <a:latin typeface="+mj-lt"/>
                <a:cs typeface="Arial" charset="0"/>
              </a:rPr>
              <a:t>special needs  </a:t>
            </a:r>
            <a:r>
              <a:rPr lang="en-US" sz="2400" b="1" dirty="0">
                <a:latin typeface="+mj-lt"/>
                <a:cs typeface="Arial" charset="0"/>
              </a:rPr>
              <a:t>of marginalized  social groups and full </a:t>
            </a:r>
            <a:r>
              <a:rPr lang="en-US" sz="2400" b="1" dirty="0">
                <a:solidFill>
                  <a:schemeClr val="accent6">
                    <a:lumMod val="75000"/>
                  </a:schemeClr>
                </a:solidFill>
                <a:latin typeface="+mj-lt"/>
                <a:cs typeface="Arial" charset="0"/>
              </a:rPr>
              <a:t>participation of stakeholders</a:t>
            </a:r>
            <a:r>
              <a:rPr lang="en-US" sz="2400" b="1" dirty="0">
                <a:latin typeface="+mj-lt"/>
                <a:cs typeface="Arial" charset="0"/>
              </a:rPr>
              <a:t>.</a:t>
            </a:r>
          </a:p>
          <a:p>
            <a:pPr marL="285750" indent="-285750" algn="l" rtl="0" fontAlgn="auto">
              <a:spcBef>
                <a:spcPts val="0"/>
              </a:spcBef>
              <a:spcAft>
                <a:spcPts val="0"/>
              </a:spcAft>
              <a:buFont typeface="Wingdings" pitchFamily="2" charset="2"/>
              <a:buChar char="ü"/>
              <a:defRPr/>
            </a:pPr>
            <a:r>
              <a:rPr lang="en-US" sz="2400" b="1" dirty="0">
                <a:latin typeface="+mj-lt"/>
                <a:cs typeface="Arial" charset="0"/>
              </a:rPr>
              <a:t>Vulnerability assessment  and adaptation must be </a:t>
            </a:r>
            <a:r>
              <a:rPr lang="en-US" sz="2400" b="1" dirty="0">
                <a:solidFill>
                  <a:schemeClr val="accent6">
                    <a:lumMod val="75000"/>
                  </a:schemeClr>
                </a:solidFill>
                <a:latin typeface="+mj-lt"/>
                <a:cs typeface="Arial" charset="0"/>
              </a:rPr>
              <a:t>gender sensitive.</a:t>
            </a:r>
          </a:p>
          <a:p>
            <a:pPr marL="285750" indent="-285750" algn="l" rtl="0" fontAlgn="auto">
              <a:spcBef>
                <a:spcPts val="0"/>
              </a:spcBef>
              <a:spcAft>
                <a:spcPts val="0"/>
              </a:spcAft>
              <a:buFont typeface="Wingdings" pitchFamily="2" charset="2"/>
              <a:buChar char="ü"/>
              <a:defRPr/>
            </a:pPr>
            <a:r>
              <a:rPr lang="en-US" sz="2400" b="1" dirty="0">
                <a:latin typeface="+mj-lt"/>
                <a:cs typeface="Arial" charset="0"/>
              </a:rPr>
              <a:t>Empower local people as  directors of their own future.</a:t>
            </a:r>
          </a:p>
        </p:txBody>
      </p:sp>
      <p:sp>
        <p:nvSpPr>
          <p:cNvPr id="17411" name="Title 3"/>
          <p:cNvSpPr>
            <a:spLocks noGrp="1"/>
          </p:cNvSpPr>
          <p:nvPr>
            <p:ph type="title"/>
          </p:nvPr>
        </p:nvSpPr>
        <p:spPr/>
        <p:txBody>
          <a:bodyPr/>
          <a:lstStyle/>
          <a:p>
            <a:pPr eaLnBrk="1" hangingPunct="1"/>
            <a:r>
              <a:rPr lang="en-US" sz="2400" b="1" smtClean="0">
                <a:cs typeface="Arial" pitchFamily="34" charset="0"/>
              </a:rPr>
              <a:t>7. EbA is participatory, transparent, accountable, culturally appropriate and actively embracing equity and gender issues</a:t>
            </a:r>
          </a:p>
        </p:txBody>
      </p:sp>
      <p:sp>
        <p:nvSpPr>
          <p:cNvPr id="17412" name="5 Rectángulo"/>
          <p:cNvSpPr>
            <a:spLocks noChangeArrowheads="1"/>
          </p:cNvSpPr>
          <p:nvPr/>
        </p:nvSpPr>
        <p:spPr bwMode="auto">
          <a:xfrm>
            <a:off x="323850" y="4437063"/>
            <a:ext cx="5903913"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defRPr/>
            </a:pPr>
            <a:r>
              <a:rPr lang="en-US" b="1" dirty="0">
                <a:cs typeface="Arial" charset="0"/>
              </a:rPr>
              <a:t>Sinai</a:t>
            </a:r>
            <a:r>
              <a:rPr lang="en-US" dirty="0">
                <a:cs typeface="Arial" charset="0"/>
              </a:rPr>
              <a:t>. Local people depend on natural resources: Surveys developed by </a:t>
            </a:r>
            <a:r>
              <a:rPr lang="en-US" b="1" dirty="0">
                <a:cs typeface="Arial" charset="0"/>
              </a:rPr>
              <a:t>EEAA </a:t>
            </a:r>
            <a:r>
              <a:rPr lang="en-US" dirty="0">
                <a:cs typeface="Arial" charset="0"/>
              </a:rPr>
              <a:t>showed different views of climate change impacts and vulnerability: </a:t>
            </a:r>
            <a:r>
              <a:rPr lang="en-US" dirty="0">
                <a:solidFill>
                  <a:schemeClr val="accent6">
                    <a:lumMod val="75000"/>
                  </a:schemeClr>
                </a:solidFill>
                <a:cs typeface="Arial" charset="0"/>
              </a:rPr>
              <a:t>Vulnerability assessments </a:t>
            </a:r>
            <a:r>
              <a:rPr lang="en-US" dirty="0">
                <a:cs typeface="Arial" charset="0"/>
              </a:rPr>
              <a:t>capture different perceptions, otherwise they may lead to mal-adaptation or inefficient adaptation efforts. </a:t>
            </a:r>
            <a:r>
              <a:rPr lang="en-US" dirty="0">
                <a:solidFill>
                  <a:schemeClr val="accent6">
                    <a:lumMod val="75000"/>
                  </a:schemeClr>
                </a:solidFill>
                <a:cs typeface="Arial" charset="0"/>
              </a:rPr>
              <a:t>Power relationships</a:t>
            </a:r>
            <a:r>
              <a:rPr lang="en-US" dirty="0">
                <a:cs typeface="Arial" charset="0"/>
              </a:rPr>
              <a:t>, interests, norms and values may influence the judgment about </a:t>
            </a:r>
            <a:r>
              <a:rPr lang="en-US" dirty="0">
                <a:solidFill>
                  <a:schemeClr val="accent6">
                    <a:lumMod val="75000"/>
                  </a:schemeClr>
                </a:solidFill>
                <a:cs typeface="Arial" charset="0"/>
              </a:rPr>
              <a:t>who is more or less vulnerable and suggest ways to support them.</a:t>
            </a:r>
            <a:r>
              <a:rPr lang="en-US" dirty="0">
                <a:cs typeface="Arial" charset="0"/>
              </a:rPr>
              <a:t> </a:t>
            </a:r>
          </a:p>
        </p:txBody>
      </p:sp>
      <p:pic>
        <p:nvPicPr>
          <p:cNvPr id="17413" name="Picture 2" descr="http://images.fineartamerica.com/images-medium-large/sinai-bedouin-woman-in-her-kitchen-helga-koehrer-wagner.jpg"/>
          <p:cNvPicPr>
            <a:picLocks noChangeAspect="1" noChangeArrowheads="1"/>
          </p:cNvPicPr>
          <p:nvPr/>
        </p:nvPicPr>
        <p:blipFill>
          <a:blip r:embed="rId3" cstate="email"/>
          <a:srcRect/>
          <a:stretch>
            <a:fillRect/>
          </a:stretch>
        </p:blipFill>
        <p:spPr bwMode="auto">
          <a:xfrm>
            <a:off x="6443663" y="4581525"/>
            <a:ext cx="2728912"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b="1" smtClean="0">
                <a:cs typeface="Times New Roman" pitchFamily="18" charset="0"/>
              </a:rPr>
              <a:t>Valuation of Ecosystem Services</a:t>
            </a:r>
          </a:p>
        </p:txBody>
      </p:sp>
      <p:sp>
        <p:nvSpPr>
          <p:cNvPr id="21507" name="Rectangle 3"/>
          <p:cNvSpPr>
            <a:spLocks noGrp="1" noChangeArrowheads="1"/>
          </p:cNvSpPr>
          <p:nvPr>
            <p:ph idx="1"/>
          </p:nvPr>
        </p:nvSpPr>
        <p:spPr>
          <a:xfrm>
            <a:off x="323850" y="1600200"/>
            <a:ext cx="8362950" cy="5141913"/>
          </a:xfrm>
        </p:spPr>
        <p:txBody>
          <a:bodyPr rtlCol="1">
            <a:normAutofit/>
          </a:bodyPr>
          <a:lstStyle/>
          <a:p>
            <a:pPr marL="361950" eaLnBrk="1" fontAlgn="auto" hangingPunct="1">
              <a:spcAft>
                <a:spcPts val="0"/>
              </a:spcAft>
              <a:defRPr/>
            </a:pPr>
            <a:r>
              <a:rPr lang="en-GB" sz="2000" b="1" dirty="0">
                <a:solidFill>
                  <a:schemeClr val="accent6">
                    <a:lumMod val="75000"/>
                  </a:schemeClr>
                </a:solidFill>
                <a:cs typeface="+mn-cs"/>
              </a:rPr>
              <a:t>Ecosystem services </a:t>
            </a:r>
            <a:r>
              <a:rPr lang="en-GB" sz="2000" b="1" dirty="0">
                <a:cs typeface="+mn-cs"/>
              </a:rPr>
              <a:t>contribute to </a:t>
            </a:r>
            <a:r>
              <a:rPr lang="en-GB" sz="2000" b="1" dirty="0">
                <a:solidFill>
                  <a:schemeClr val="accent6">
                    <a:lumMod val="75000"/>
                  </a:schemeClr>
                </a:solidFill>
                <a:cs typeface="+mn-cs"/>
              </a:rPr>
              <a:t>economic welfare  </a:t>
            </a:r>
            <a:r>
              <a:rPr lang="en-GB" sz="2000" b="1" dirty="0">
                <a:cs typeface="+mn-cs"/>
              </a:rPr>
              <a:t>through contributions to </a:t>
            </a:r>
            <a:r>
              <a:rPr lang="en-GB" sz="2000" b="1" dirty="0">
                <a:solidFill>
                  <a:schemeClr val="accent6">
                    <a:lumMod val="75000"/>
                  </a:schemeClr>
                </a:solidFill>
                <a:cs typeface="+mn-cs"/>
              </a:rPr>
              <a:t>the generation of income and wellbeing </a:t>
            </a:r>
            <a:r>
              <a:rPr lang="en-GB" sz="2000" b="1" dirty="0">
                <a:cs typeface="+mn-cs"/>
              </a:rPr>
              <a:t>(e.g., provisioning of food and </a:t>
            </a:r>
            <a:r>
              <a:rPr lang="en-GB" sz="2000" b="1" dirty="0" err="1">
                <a:cs typeface="+mn-cs"/>
              </a:rPr>
              <a:t>fiber</a:t>
            </a:r>
            <a:r>
              <a:rPr lang="en-GB" sz="2000" b="1" dirty="0">
                <a:cs typeface="+mn-cs"/>
              </a:rPr>
              <a:t>), and through the </a:t>
            </a:r>
            <a:r>
              <a:rPr lang="en-GB" sz="2000" b="1" dirty="0">
                <a:solidFill>
                  <a:schemeClr val="accent6">
                    <a:lumMod val="75000"/>
                  </a:schemeClr>
                </a:solidFill>
                <a:cs typeface="+mn-cs"/>
              </a:rPr>
              <a:t>prevention of damages </a:t>
            </a:r>
            <a:r>
              <a:rPr lang="en-GB" sz="2000" b="1" dirty="0">
                <a:cs typeface="+mn-cs"/>
              </a:rPr>
              <a:t>that inflict costs on society (e.g., coral reefs and mangrove swamps protect coastal infrastructure</a:t>
            </a:r>
            <a:r>
              <a:rPr lang="en-GB" sz="2000" b="1" dirty="0" smtClean="0">
                <a:cs typeface="+mn-cs"/>
              </a:rPr>
              <a:t>)</a:t>
            </a:r>
            <a:endParaRPr lang="en-GB" sz="2000" b="1" dirty="0">
              <a:cs typeface="+mn-cs"/>
            </a:endParaRPr>
          </a:p>
          <a:p>
            <a:pPr marL="361950" eaLnBrk="1" fontAlgn="auto" hangingPunct="1">
              <a:spcAft>
                <a:spcPts val="0"/>
              </a:spcAft>
              <a:defRPr/>
            </a:pPr>
            <a:r>
              <a:rPr lang="en-GB" sz="2000" b="1" dirty="0">
                <a:solidFill>
                  <a:schemeClr val="accent6">
                    <a:lumMod val="75000"/>
                  </a:schemeClr>
                </a:solidFill>
                <a:cs typeface="+mn-cs"/>
              </a:rPr>
              <a:t>Valuation techniques </a:t>
            </a:r>
            <a:r>
              <a:rPr lang="en-GB" sz="2000" b="1" dirty="0">
                <a:cs typeface="+mn-cs"/>
              </a:rPr>
              <a:t>are important to ensure that the </a:t>
            </a:r>
            <a:r>
              <a:rPr lang="en-GB" sz="2000" b="1" dirty="0">
                <a:solidFill>
                  <a:schemeClr val="accent6">
                    <a:lumMod val="75000"/>
                  </a:schemeClr>
                </a:solidFill>
                <a:cs typeface="+mn-cs"/>
              </a:rPr>
              <a:t>true value of ecosystems</a:t>
            </a:r>
            <a:r>
              <a:rPr lang="en-GB" sz="2000" b="1" dirty="0">
                <a:cs typeface="+mn-cs"/>
              </a:rPr>
              <a:t> and their services provided are </a:t>
            </a:r>
            <a:r>
              <a:rPr lang="en-GB" sz="2000" b="1" dirty="0">
                <a:solidFill>
                  <a:schemeClr val="accent6">
                    <a:lumMod val="75000"/>
                  </a:schemeClr>
                </a:solidFill>
                <a:cs typeface="+mn-cs"/>
              </a:rPr>
              <a:t>taken into account </a:t>
            </a:r>
            <a:r>
              <a:rPr lang="en-GB" sz="2000" b="1" dirty="0">
                <a:cs typeface="+mn-cs"/>
              </a:rPr>
              <a:t>when </a:t>
            </a:r>
            <a:r>
              <a:rPr lang="en-GB" sz="2000" b="1" dirty="0">
                <a:solidFill>
                  <a:schemeClr val="accent6">
                    <a:lumMod val="75000"/>
                  </a:schemeClr>
                </a:solidFill>
                <a:cs typeface="+mn-cs"/>
              </a:rPr>
              <a:t>estimating</a:t>
            </a:r>
            <a:r>
              <a:rPr lang="en-GB" sz="2000" b="1" dirty="0">
                <a:cs typeface="+mn-cs"/>
              </a:rPr>
              <a:t> the impact of </a:t>
            </a:r>
            <a:r>
              <a:rPr lang="en-GB" sz="2000" b="1" dirty="0">
                <a:solidFill>
                  <a:schemeClr val="accent6">
                    <a:lumMod val="75000"/>
                  </a:schemeClr>
                </a:solidFill>
                <a:cs typeface="+mn-cs"/>
              </a:rPr>
              <a:t>human-induced climate change on ecosystems</a:t>
            </a:r>
            <a:r>
              <a:rPr lang="en-GB" sz="2000" b="1" dirty="0">
                <a:cs typeface="+mn-cs"/>
              </a:rPr>
              <a:t>, and </a:t>
            </a:r>
            <a:r>
              <a:rPr lang="en-GB" sz="2000" b="1" dirty="0">
                <a:solidFill>
                  <a:schemeClr val="accent6">
                    <a:lumMod val="75000"/>
                  </a:schemeClr>
                </a:solidFill>
                <a:cs typeface="+mn-cs"/>
              </a:rPr>
              <a:t>when making decisions on how to mitigate or adapt to climate </a:t>
            </a:r>
            <a:r>
              <a:rPr lang="en-GB" sz="2000" b="1" dirty="0" smtClean="0">
                <a:solidFill>
                  <a:schemeClr val="accent6">
                    <a:lumMod val="75000"/>
                  </a:schemeClr>
                </a:solidFill>
                <a:cs typeface="+mn-cs"/>
              </a:rPr>
              <a:t>change</a:t>
            </a:r>
            <a:endParaRPr lang="en-GB" sz="2000" b="1" dirty="0">
              <a:solidFill>
                <a:schemeClr val="accent6">
                  <a:lumMod val="75000"/>
                </a:schemeClr>
              </a:solidFill>
              <a:cs typeface="+mn-cs"/>
            </a:endParaRPr>
          </a:p>
          <a:p>
            <a:pPr marL="361950" eaLnBrk="1" fontAlgn="auto" hangingPunct="1">
              <a:spcAft>
                <a:spcPts val="0"/>
              </a:spcAft>
              <a:defRPr/>
            </a:pPr>
            <a:r>
              <a:rPr lang="en-GB" sz="2000" b="1" dirty="0">
                <a:cs typeface="+mn-cs"/>
              </a:rPr>
              <a:t>Methods for eliciting values should use a combination of economic and non-economic valuation </a:t>
            </a:r>
            <a:r>
              <a:rPr lang="en-GB" sz="2000" b="1" dirty="0" smtClean="0">
                <a:cs typeface="+mn-cs"/>
              </a:rPr>
              <a:t>methods</a:t>
            </a:r>
            <a:endParaRPr lang="en-GB" sz="2000" b="1" dirty="0">
              <a:cs typeface="+mn-cs"/>
            </a:endParaRPr>
          </a:p>
          <a:p>
            <a:pPr marL="361950" eaLnBrk="1" fontAlgn="auto" hangingPunct="1">
              <a:spcAft>
                <a:spcPts val="0"/>
              </a:spcAft>
              <a:defRPr/>
            </a:pPr>
            <a:r>
              <a:rPr lang="en-GB" sz="2000" b="1" dirty="0">
                <a:cs typeface="+mn-cs"/>
              </a:rPr>
              <a:t>Total Economic Value framework that takes into account both the use and non-use values individuals and society gain or lose from marginal changes in ecosystem </a:t>
            </a:r>
            <a:r>
              <a:rPr lang="en-GB" sz="2000" b="1" dirty="0" smtClean="0">
                <a:cs typeface="+mn-cs"/>
              </a:rPr>
              <a:t>services</a:t>
            </a:r>
            <a:endParaRPr lang="en-US" sz="1800" b="1" i="1" dirty="0">
              <a:cs typeface="+mn-cs"/>
            </a:endParaRPr>
          </a:p>
          <a:p>
            <a:pPr marL="549275" eaLnBrk="1" fontAlgn="auto" hangingPunct="1">
              <a:lnSpc>
                <a:spcPct val="90000"/>
              </a:lnSpc>
              <a:spcAft>
                <a:spcPts val="0"/>
              </a:spcAft>
              <a:defRPr/>
            </a:pPr>
            <a:endParaRPr lang="en-GB" sz="2000" b="1" dirty="0">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rtlCol="1">
            <a:normAutofit/>
          </a:bodyPr>
          <a:lstStyle/>
          <a:p>
            <a:pPr eaLnBrk="1" fontAlgn="auto" hangingPunct="1">
              <a:spcAft>
                <a:spcPts val="0"/>
              </a:spcAft>
              <a:defRPr/>
            </a:pPr>
            <a:r>
              <a:rPr lang="en-GB" sz="3200" b="1" dirty="0">
                <a:effectLst>
                  <a:outerShdw blurRad="38100" dist="38100" dir="2700000" algn="tl">
                    <a:srgbClr val="000000"/>
                  </a:outerShdw>
                </a:effectLst>
              </a:rPr>
              <a:t>Conclusions</a:t>
            </a:r>
          </a:p>
        </p:txBody>
      </p:sp>
      <p:sp>
        <p:nvSpPr>
          <p:cNvPr id="25603" name="Content Placeholder 2"/>
          <p:cNvSpPr>
            <a:spLocks noGrp="1"/>
          </p:cNvSpPr>
          <p:nvPr>
            <p:ph idx="1"/>
          </p:nvPr>
        </p:nvSpPr>
        <p:spPr/>
        <p:txBody>
          <a:bodyPr rtlCol="1">
            <a:normAutofit fontScale="92500" lnSpcReduction="10000"/>
          </a:bodyPr>
          <a:lstStyle/>
          <a:p>
            <a:pPr marL="447675" eaLnBrk="1" fontAlgn="auto" hangingPunct="1">
              <a:lnSpc>
                <a:spcPct val="150000"/>
              </a:lnSpc>
              <a:spcAft>
                <a:spcPts val="0"/>
              </a:spcAft>
              <a:defRPr/>
            </a:pPr>
            <a:r>
              <a:rPr lang="en-GB" sz="2000" b="1" dirty="0">
                <a:cs typeface="+mn-cs"/>
              </a:rPr>
              <a:t>Human-induced climate change can adversely </a:t>
            </a:r>
            <a:r>
              <a:rPr lang="en-GB" sz="2000" b="1" dirty="0">
                <a:solidFill>
                  <a:schemeClr val="accent6">
                    <a:lumMod val="75000"/>
                  </a:schemeClr>
                </a:solidFill>
                <a:cs typeface="+mn-cs"/>
              </a:rPr>
              <a:t>effect biodiversity </a:t>
            </a:r>
            <a:r>
              <a:rPr lang="en-GB" sz="2000" b="1" dirty="0">
                <a:cs typeface="+mn-cs"/>
              </a:rPr>
              <a:t>and </a:t>
            </a:r>
            <a:r>
              <a:rPr lang="en-GB" sz="2000" b="1" dirty="0">
                <a:solidFill>
                  <a:schemeClr val="accent6">
                    <a:lumMod val="75000"/>
                  </a:schemeClr>
                </a:solidFill>
                <a:cs typeface="+mn-cs"/>
              </a:rPr>
              <a:t>ecosystem </a:t>
            </a:r>
            <a:r>
              <a:rPr lang="en-GB" sz="2000" b="1" dirty="0" smtClean="0">
                <a:solidFill>
                  <a:schemeClr val="accent6">
                    <a:lumMod val="75000"/>
                  </a:schemeClr>
                </a:solidFill>
                <a:cs typeface="+mn-cs"/>
              </a:rPr>
              <a:t>services</a:t>
            </a:r>
            <a:endParaRPr lang="en-GB" sz="2000" b="1" dirty="0">
              <a:solidFill>
                <a:schemeClr val="accent6">
                  <a:lumMod val="75000"/>
                </a:schemeClr>
              </a:solidFill>
              <a:cs typeface="+mn-cs"/>
            </a:endParaRPr>
          </a:p>
          <a:p>
            <a:pPr marL="447675" eaLnBrk="1" fontAlgn="auto" hangingPunct="1">
              <a:lnSpc>
                <a:spcPct val="150000"/>
              </a:lnSpc>
              <a:spcAft>
                <a:spcPts val="0"/>
              </a:spcAft>
              <a:defRPr/>
            </a:pPr>
            <a:r>
              <a:rPr lang="en-GB" sz="2000" b="1" dirty="0">
                <a:cs typeface="+mn-cs"/>
              </a:rPr>
              <a:t>Ecosystem based adaptation </a:t>
            </a:r>
            <a:r>
              <a:rPr lang="en-GB" sz="2000" b="1" dirty="0" smtClean="0">
                <a:cs typeface="+mn-cs"/>
              </a:rPr>
              <a:t>can </a:t>
            </a:r>
            <a:r>
              <a:rPr lang="en-GB" sz="2000" b="1" dirty="0">
                <a:cs typeface="+mn-cs"/>
              </a:rPr>
              <a:t>be </a:t>
            </a:r>
            <a:r>
              <a:rPr lang="en-GB" sz="2000" b="1" dirty="0">
                <a:solidFill>
                  <a:schemeClr val="accent6">
                    <a:lumMod val="75000"/>
                  </a:schemeClr>
                </a:solidFill>
                <a:cs typeface="+mn-cs"/>
              </a:rPr>
              <a:t>a cost-effective strategy and provide multiple benefits, </a:t>
            </a:r>
            <a:r>
              <a:rPr lang="en-GB" sz="2000" b="1" dirty="0">
                <a:cs typeface="+mn-cs"/>
              </a:rPr>
              <a:t>particularly but not only for the </a:t>
            </a:r>
            <a:r>
              <a:rPr lang="en-GB" sz="2000" b="1" dirty="0" smtClean="0">
                <a:solidFill>
                  <a:schemeClr val="accent6">
                    <a:lumMod val="75000"/>
                  </a:schemeClr>
                </a:solidFill>
                <a:cs typeface="+mn-cs"/>
              </a:rPr>
              <a:t>poor</a:t>
            </a:r>
            <a:endParaRPr lang="en-GB" sz="2000" b="1" dirty="0">
              <a:solidFill>
                <a:schemeClr val="accent6">
                  <a:lumMod val="75000"/>
                </a:schemeClr>
              </a:solidFill>
              <a:cs typeface="+mn-cs"/>
            </a:endParaRPr>
          </a:p>
          <a:p>
            <a:pPr marL="447675" eaLnBrk="1" fontAlgn="auto" hangingPunct="1">
              <a:lnSpc>
                <a:spcPct val="150000"/>
              </a:lnSpc>
              <a:spcAft>
                <a:spcPts val="0"/>
              </a:spcAft>
              <a:defRPr/>
            </a:pPr>
            <a:r>
              <a:rPr lang="en-GB" sz="2000" b="1" dirty="0">
                <a:cs typeface="+mn-cs"/>
              </a:rPr>
              <a:t>Some ecosystem-based strategies </a:t>
            </a:r>
            <a:r>
              <a:rPr lang="en-GB" sz="2000" b="1" dirty="0">
                <a:solidFill>
                  <a:schemeClr val="accent6">
                    <a:lumMod val="75000"/>
                  </a:schemeClr>
                </a:solidFill>
                <a:cs typeface="+mn-cs"/>
              </a:rPr>
              <a:t>contribute</a:t>
            </a:r>
            <a:r>
              <a:rPr lang="en-GB" sz="2000" b="1" dirty="0">
                <a:cs typeface="+mn-cs"/>
              </a:rPr>
              <a:t> to both </a:t>
            </a:r>
            <a:r>
              <a:rPr lang="en-GB" sz="2000" b="1" dirty="0">
                <a:solidFill>
                  <a:schemeClr val="accent6">
                    <a:lumMod val="75000"/>
                  </a:schemeClr>
                </a:solidFill>
                <a:cs typeface="+mn-cs"/>
              </a:rPr>
              <a:t>adaptation and </a:t>
            </a:r>
            <a:r>
              <a:rPr lang="en-GB" sz="2000" b="1" dirty="0" smtClean="0">
                <a:solidFill>
                  <a:schemeClr val="accent6">
                    <a:lumMod val="75000"/>
                  </a:schemeClr>
                </a:solidFill>
                <a:cs typeface="+mn-cs"/>
              </a:rPr>
              <a:t>mitigation</a:t>
            </a:r>
            <a:endParaRPr lang="en-GB" sz="2000" b="1" dirty="0">
              <a:solidFill>
                <a:schemeClr val="accent6">
                  <a:lumMod val="75000"/>
                </a:schemeClr>
              </a:solidFill>
              <a:cs typeface="+mn-cs"/>
            </a:endParaRPr>
          </a:p>
          <a:p>
            <a:pPr marL="447675" eaLnBrk="1" fontAlgn="auto" hangingPunct="1">
              <a:lnSpc>
                <a:spcPct val="150000"/>
              </a:lnSpc>
              <a:spcAft>
                <a:spcPts val="0"/>
              </a:spcAft>
              <a:defRPr/>
            </a:pPr>
            <a:r>
              <a:rPr lang="en-GB" sz="2000" b="1" dirty="0">
                <a:cs typeface="+mn-cs"/>
              </a:rPr>
              <a:t>Ecosystem services </a:t>
            </a:r>
            <a:r>
              <a:rPr lang="en-GB" sz="2000" b="1" dirty="0">
                <a:solidFill>
                  <a:schemeClr val="accent6">
                    <a:lumMod val="75000"/>
                  </a:schemeClr>
                </a:solidFill>
                <a:cs typeface="+mn-cs"/>
              </a:rPr>
              <a:t>contribute</a:t>
            </a:r>
            <a:r>
              <a:rPr lang="en-GB" sz="2000" b="1" dirty="0">
                <a:cs typeface="+mn-cs"/>
              </a:rPr>
              <a:t> to </a:t>
            </a:r>
            <a:r>
              <a:rPr lang="en-GB" sz="2000" b="1" dirty="0">
                <a:solidFill>
                  <a:schemeClr val="accent6">
                    <a:lumMod val="75000"/>
                  </a:schemeClr>
                </a:solidFill>
                <a:cs typeface="+mn-cs"/>
              </a:rPr>
              <a:t>human well-being </a:t>
            </a:r>
            <a:r>
              <a:rPr lang="en-GB" sz="2000" b="1" dirty="0">
                <a:cs typeface="+mn-cs"/>
              </a:rPr>
              <a:t>and have </a:t>
            </a:r>
            <a:r>
              <a:rPr lang="en-GB" sz="2000" b="1" dirty="0">
                <a:solidFill>
                  <a:schemeClr val="accent6">
                    <a:lumMod val="75000"/>
                  </a:schemeClr>
                </a:solidFill>
                <a:cs typeface="+mn-cs"/>
              </a:rPr>
              <a:t>significant</a:t>
            </a:r>
            <a:r>
              <a:rPr lang="en-GB" sz="2000" b="1" dirty="0">
                <a:cs typeface="+mn-cs"/>
              </a:rPr>
              <a:t> </a:t>
            </a:r>
            <a:r>
              <a:rPr lang="en-GB" sz="2000" b="1" dirty="0">
                <a:solidFill>
                  <a:schemeClr val="accent6">
                    <a:lumMod val="75000"/>
                  </a:schemeClr>
                </a:solidFill>
                <a:cs typeface="+mn-cs"/>
              </a:rPr>
              <a:t>economic </a:t>
            </a:r>
            <a:r>
              <a:rPr lang="en-GB" sz="2000" b="1" dirty="0" smtClean="0">
                <a:solidFill>
                  <a:schemeClr val="accent6">
                    <a:lumMod val="75000"/>
                  </a:schemeClr>
                </a:solidFill>
                <a:cs typeface="+mn-cs"/>
              </a:rPr>
              <a:t>value</a:t>
            </a:r>
            <a:endParaRPr lang="en-GB" sz="2000" b="1" dirty="0">
              <a:solidFill>
                <a:schemeClr val="accent6">
                  <a:lumMod val="75000"/>
                </a:schemeClr>
              </a:solidFill>
              <a:cs typeface="+mn-cs"/>
            </a:endParaRPr>
          </a:p>
          <a:p>
            <a:pPr marL="447675" eaLnBrk="1" fontAlgn="auto" hangingPunct="1">
              <a:lnSpc>
                <a:spcPct val="150000"/>
              </a:lnSpc>
              <a:spcAft>
                <a:spcPts val="0"/>
              </a:spcAft>
              <a:defRPr/>
            </a:pPr>
            <a:r>
              <a:rPr lang="en-GB" sz="2000" b="1" dirty="0">
                <a:solidFill>
                  <a:schemeClr val="accent6">
                    <a:lumMod val="75000"/>
                  </a:schemeClr>
                </a:solidFill>
                <a:cs typeface="+mn-cs"/>
              </a:rPr>
              <a:t>Financial</a:t>
            </a:r>
            <a:r>
              <a:rPr lang="en-GB" sz="2000" b="1" dirty="0">
                <a:cs typeface="+mn-cs"/>
              </a:rPr>
              <a:t> and </a:t>
            </a:r>
            <a:r>
              <a:rPr lang="en-GB" sz="2000" b="1" dirty="0">
                <a:solidFill>
                  <a:schemeClr val="accent6">
                    <a:lumMod val="75000"/>
                  </a:schemeClr>
                </a:solidFill>
                <a:cs typeface="+mn-cs"/>
              </a:rPr>
              <a:t>non-financial incentives </a:t>
            </a:r>
            <a:r>
              <a:rPr lang="en-GB" sz="2000" b="1" dirty="0">
                <a:cs typeface="+mn-cs"/>
              </a:rPr>
              <a:t>are </a:t>
            </a:r>
            <a:r>
              <a:rPr lang="en-GB" sz="2000" b="1" dirty="0">
                <a:solidFill>
                  <a:schemeClr val="accent6">
                    <a:lumMod val="75000"/>
                  </a:schemeClr>
                </a:solidFill>
                <a:cs typeface="+mn-cs"/>
              </a:rPr>
              <a:t>required</a:t>
            </a:r>
            <a:r>
              <a:rPr lang="en-GB" sz="2000" b="1" dirty="0">
                <a:cs typeface="+mn-cs"/>
              </a:rPr>
              <a:t> to implement ecosystem-based adaptation and mitigation </a:t>
            </a:r>
            <a:r>
              <a:rPr lang="en-GB" sz="2000" b="1" dirty="0">
                <a:solidFill>
                  <a:schemeClr val="accent6">
                    <a:lumMod val="75000"/>
                  </a:schemeClr>
                </a:solidFill>
                <a:cs typeface="+mn-cs"/>
              </a:rPr>
              <a:t>activities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5875" y="404813"/>
            <a:ext cx="4435475" cy="2616200"/>
          </a:xfrm>
          <a:prstGeom prst="rect">
            <a:avLst/>
          </a:prstGeom>
          <a:noFill/>
          <a:ln w="12700">
            <a:noFill/>
            <a:miter lim="800000"/>
            <a:headEnd/>
            <a:tailEnd/>
          </a:ln>
        </p:spPr>
        <p:txBody>
          <a:bodyPr>
            <a:spAutoFit/>
          </a:bodyPr>
          <a:lstStyle/>
          <a:p>
            <a:pPr algn="ctr" eaLnBrk="0" hangingPunct="0">
              <a:spcBef>
                <a:spcPct val="50000"/>
              </a:spcBef>
            </a:pPr>
            <a:endParaRPr kumimoji="1" lang="en-US" altLang="zh-CN" sz="2000" b="1">
              <a:solidFill>
                <a:srgbClr val="808000"/>
              </a:solidFill>
              <a:latin typeface="Comic Sans MS" pitchFamily="66" charset="0"/>
            </a:endParaRPr>
          </a:p>
          <a:p>
            <a:pPr algn="ctr" eaLnBrk="0" hangingPunct="0">
              <a:spcBef>
                <a:spcPct val="50000"/>
              </a:spcBef>
            </a:pPr>
            <a:r>
              <a:rPr lang="en-US" altLang="zh-CN" sz="7200" b="1">
                <a:solidFill>
                  <a:srgbClr val="008000"/>
                </a:solidFill>
                <a:latin typeface="Garamond" pitchFamily="18" charset="0"/>
                <a:cs typeface="PT Bold Heading" pitchFamily="2" charset="-78"/>
              </a:rPr>
              <a:t>Thank you</a:t>
            </a:r>
            <a:endParaRPr lang="ar-EG" altLang="zh-CN" sz="2400" b="1">
              <a:solidFill>
                <a:srgbClr val="008000"/>
              </a:solidFill>
              <a:latin typeface="Garamond" pitchFamily="18" charset="0"/>
              <a:cs typeface="PT Bold Heading" pitchFamily="2" charset="-78"/>
            </a:endParaRPr>
          </a:p>
          <a:p>
            <a:pPr algn="ctr" eaLnBrk="0" hangingPunct="0">
              <a:spcBef>
                <a:spcPct val="50000"/>
              </a:spcBef>
            </a:pPr>
            <a:r>
              <a:rPr lang="en-US" altLang="zh-CN" sz="2400" b="1">
                <a:solidFill>
                  <a:srgbClr val="008000"/>
                </a:solidFill>
                <a:latin typeface="Garamond" pitchFamily="18" charset="0"/>
                <a:cs typeface="PT Bold Heading" pitchFamily="2" charset="-78"/>
              </a:rPr>
              <a:t>Saber_cc@hotmail.com</a:t>
            </a:r>
          </a:p>
        </p:txBody>
      </p:sp>
      <p:sp>
        <p:nvSpPr>
          <p:cNvPr id="20483" name="Text Box 8"/>
          <p:cNvSpPr txBox="1">
            <a:spLocks noChangeArrowheads="1"/>
          </p:cNvSpPr>
          <p:nvPr/>
        </p:nvSpPr>
        <p:spPr bwMode="auto">
          <a:xfrm>
            <a:off x="4510088" y="6238875"/>
            <a:ext cx="4670425" cy="646113"/>
          </a:xfrm>
          <a:prstGeom prst="rect">
            <a:avLst/>
          </a:prstGeom>
          <a:noFill/>
          <a:ln w="9525">
            <a:noFill/>
            <a:miter lim="800000"/>
            <a:headEnd/>
            <a:tailEnd/>
          </a:ln>
        </p:spPr>
        <p:txBody>
          <a:bodyPr>
            <a:spAutoFit/>
          </a:bodyPr>
          <a:lstStyle/>
          <a:p>
            <a:pPr>
              <a:spcBef>
                <a:spcPct val="50000"/>
              </a:spcBef>
            </a:pPr>
            <a:r>
              <a:rPr lang="en-US" sz="3600" b="1">
                <a:solidFill>
                  <a:srgbClr val="008000"/>
                </a:solidFill>
                <a:latin typeface="Garamond" pitchFamily="18" charset="0"/>
              </a:rPr>
              <a:t>Let’s save our planet…</a:t>
            </a:r>
          </a:p>
        </p:txBody>
      </p:sp>
      <p:pic>
        <p:nvPicPr>
          <p:cNvPr id="20484" name="Picture 1"/>
          <p:cNvPicPr>
            <a:picLocks noChangeAspect="1"/>
          </p:cNvPicPr>
          <p:nvPr/>
        </p:nvPicPr>
        <p:blipFill>
          <a:blip r:embed="rId3"/>
          <a:srcRect/>
          <a:stretch>
            <a:fillRect/>
          </a:stretch>
        </p:blipFill>
        <p:spPr bwMode="auto">
          <a:xfrm>
            <a:off x="2990850" y="2833688"/>
            <a:ext cx="2814638" cy="34020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cs typeface="Times New Roman" pitchFamily="18" charset="0"/>
              </a:rPr>
              <a:t>Introduction</a:t>
            </a:r>
            <a:endParaRPr lang="ar-EG" smtClean="0"/>
          </a:p>
        </p:txBody>
      </p:sp>
      <p:sp>
        <p:nvSpPr>
          <p:cNvPr id="3" name="Content Placeholder 2"/>
          <p:cNvSpPr>
            <a:spLocks noGrp="1"/>
          </p:cNvSpPr>
          <p:nvPr>
            <p:ph idx="1"/>
          </p:nvPr>
        </p:nvSpPr>
        <p:spPr>
          <a:xfrm>
            <a:off x="457200" y="1600200"/>
            <a:ext cx="4619625" cy="4525963"/>
          </a:xfrm>
        </p:spPr>
        <p:txBody>
          <a:bodyPr rtlCol="1">
            <a:normAutofit fontScale="85000" lnSpcReduction="20000"/>
          </a:bodyPr>
          <a:lstStyle/>
          <a:p>
            <a:pPr marL="0" indent="0" algn="just" eaLnBrk="1" fontAlgn="auto" hangingPunct="1">
              <a:spcAft>
                <a:spcPts val="0"/>
              </a:spcAft>
              <a:buFont typeface="Arial" pitchFamily="34" charset="0"/>
              <a:buNone/>
              <a:defRPr/>
            </a:pPr>
            <a:r>
              <a:rPr lang="en-US" dirty="0" smtClean="0"/>
              <a:t>The Arab Republic of Egypt has paid special  attention in the last 2 decades for </a:t>
            </a:r>
            <a:r>
              <a:rPr lang="en-US" dirty="0" smtClean="0">
                <a:solidFill>
                  <a:srgbClr val="0070C0"/>
                </a:solidFill>
              </a:rPr>
              <a:t>natural resources conservation issues</a:t>
            </a:r>
            <a:r>
              <a:rPr lang="en-US" dirty="0" smtClean="0"/>
              <a:t>, and has </a:t>
            </a:r>
            <a:r>
              <a:rPr lang="en-US" dirty="0" smtClean="0">
                <a:solidFill>
                  <a:srgbClr val="0070C0"/>
                </a:solidFill>
              </a:rPr>
              <a:t>enacted legislation</a:t>
            </a:r>
            <a:r>
              <a:rPr lang="en-US" dirty="0" smtClean="0"/>
              <a:t> to conserve natural heritage with support of political leadership </a:t>
            </a:r>
            <a:r>
              <a:rPr lang="en-US" dirty="0" smtClean="0">
                <a:solidFill>
                  <a:srgbClr val="0070C0"/>
                </a:solidFill>
              </a:rPr>
              <a:t>to assure integration of development sectors with environment protection, and conserving natural resources</a:t>
            </a:r>
            <a:r>
              <a:rPr lang="en-US" dirty="0" smtClean="0"/>
              <a:t> for the existing and future generations.</a:t>
            </a:r>
          </a:p>
          <a:p>
            <a:pPr marL="0" indent="0" algn="just" eaLnBrk="1" fontAlgn="auto" hangingPunct="1">
              <a:spcAft>
                <a:spcPts val="0"/>
              </a:spcAft>
              <a:buFont typeface="Arial" pitchFamily="34" charset="0"/>
              <a:buNone/>
              <a:defRPr/>
            </a:pPr>
            <a:endParaRPr lang="ar-EG" dirty="0"/>
          </a:p>
        </p:txBody>
      </p:sp>
      <p:pic>
        <p:nvPicPr>
          <p:cNvPr id="3076" name="Picture 4"/>
          <p:cNvPicPr>
            <a:picLocks noChangeAspect="1" noChangeArrowheads="1"/>
          </p:cNvPicPr>
          <p:nvPr/>
        </p:nvPicPr>
        <p:blipFill>
          <a:blip r:embed="rId3" cstate="email"/>
          <a:srcRect/>
          <a:stretch>
            <a:fillRect/>
          </a:stretch>
        </p:blipFill>
        <p:spPr bwMode="auto">
          <a:xfrm>
            <a:off x="5435600" y="1844675"/>
            <a:ext cx="3543300" cy="3543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eaLnBrk="1" hangingPunct="1"/>
            <a:r>
              <a:rPr lang="en-US" smtClean="0">
                <a:cs typeface="Times New Roman" pitchFamily="18" charset="0"/>
              </a:rPr>
              <a:t>Red Sea Protectorates</a:t>
            </a:r>
            <a:endParaRPr lang="ar-EG" smtClean="0"/>
          </a:p>
        </p:txBody>
      </p:sp>
      <p:sp>
        <p:nvSpPr>
          <p:cNvPr id="3" name="Content Placeholder 2"/>
          <p:cNvSpPr>
            <a:spLocks noGrp="1"/>
          </p:cNvSpPr>
          <p:nvPr>
            <p:ph idx="1"/>
          </p:nvPr>
        </p:nvSpPr>
        <p:spPr/>
        <p:txBody>
          <a:bodyPr rtlCol="1">
            <a:noAutofit/>
          </a:bodyPr>
          <a:lstStyle/>
          <a:p>
            <a:pPr eaLnBrk="1" fontAlgn="auto" hangingPunct="1">
              <a:spcAft>
                <a:spcPts val="0"/>
              </a:spcAft>
              <a:defRPr/>
            </a:pPr>
            <a:r>
              <a:rPr lang="en-US" sz="2000" dirty="0" smtClean="0"/>
              <a:t>The Egyptian </a:t>
            </a:r>
            <a:r>
              <a:rPr lang="en-US" sz="2000" dirty="0" smtClean="0">
                <a:solidFill>
                  <a:srgbClr val="0070C0"/>
                </a:solidFill>
              </a:rPr>
              <a:t>Red sea </a:t>
            </a:r>
            <a:r>
              <a:rPr lang="en-US" sz="2000" dirty="0" smtClean="0"/>
              <a:t>and its two gulfs (Aqaba and Suez) </a:t>
            </a:r>
            <a:r>
              <a:rPr lang="en-US" sz="2000" dirty="0" smtClean="0">
                <a:solidFill>
                  <a:srgbClr val="0070C0"/>
                </a:solidFill>
              </a:rPr>
              <a:t>warrant special attention</a:t>
            </a:r>
            <a:r>
              <a:rPr lang="en-US" sz="2000" dirty="0" smtClean="0"/>
              <a:t> because they </a:t>
            </a:r>
            <a:r>
              <a:rPr lang="en-US" sz="2000" dirty="0" smtClean="0">
                <a:solidFill>
                  <a:srgbClr val="0070C0"/>
                </a:solidFill>
              </a:rPr>
              <a:t>contain a wide range of environmental conditions</a:t>
            </a:r>
            <a:r>
              <a:rPr lang="en-US" sz="2000" dirty="0" smtClean="0"/>
              <a:t>; and </a:t>
            </a:r>
            <a:r>
              <a:rPr lang="en-US" sz="2000" dirty="0" smtClean="0">
                <a:solidFill>
                  <a:srgbClr val="0070C0"/>
                </a:solidFill>
              </a:rPr>
              <a:t>are not buffered </a:t>
            </a:r>
            <a:r>
              <a:rPr lang="en-US" sz="2000" dirty="0" smtClean="0"/>
              <a:t>by  large oceans of deeper waters.  </a:t>
            </a:r>
          </a:p>
          <a:p>
            <a:pPr eaLnBrk="1" fontAlgn="auto" hangingPunct="1">
              <a:spcAft>
                <a:spcPts val="0"/>
              </a:spcAft>
              <a:defRPr/>
            </a:pPr>
            <a:r>
              <a:rPr lang="en-US" sz="2000" dirty="0" smtClean="0"/>
              <a:t>The region is </a:t>
            </a:r>
            <a:r>
              <a:rPr lang="en-US" sz="2000" dirty="0" smtClean="0">
                <a:solidFill>
                  <a:srgbClr val="0070C0"/>
                </a:solidFill>
              </a:rPr>
              <a:t>arid</a:t>
            </a:r>
            <a:r>
              <a:rPr lang="en-US" sz="2000" dirty="0" smtClean="0"/>
              <a:t>, with </a:t>
            </a:r>
            <a:r>
              <a:rPr lang="en-US" sz="2000" dirty="0" smtClean="0">
                <a:solidFill>
                  <a:srgbClr val="0070C0"/>
                </a:solidFill>
              </a:rPr>
              <a:t>large seasonal fluctuations </a:t>
            </a:r>
            <a:r>
              <a:rPr lang="en-US" sz="2000" dirty="0" smtClean="0"/>
              <a:t>of air  and water temperatures, then the greatest extremes in tropical marine climates. Therefore,  Any additional stress imposed by </a:t>
            </a:r>
            <a:r>
              <a:rPr lang="en-US" sz="2000" dirty="0" smtClean="0">
                <a:solidFill>
                  <a:srgbClr val="0070C0"/>
                </a:solidFill>
              </a:rPr>
              <a:t>climate change </a:t>
            </a:r>
            <a:r>
              <a:rPr lang="en-US" sz="2000" dirty="0" smtClean="0"/>
              <a:t>or directs human activities may </a:t>
            </a:r>
            <a:r>
              <a:rPr lang="en-US" sz="2000" dirty="0" smtClean="0">
                <a:solidFill>
                  <a:srgbClr val="0070C0"/>
                </a:solidFill>
              </a:rPr>
              <a:t>cause significant impacts </a:t>
            </a:r>
            <a:r>
              <a:rPr lang="en-US" sz="2000" dirty="0" smtClean="0"/>
              <a:t>on the area biodiversity such as </a:t>
            </a:r>
            <a:r>
              <a:rPr lang="en-US" sz="2000" dirty="0" smtClean="0">
                <a:solidFill>
                  <a:srgbClr val="0070C0"/>
                </a:solidFill>
              </a:rPr>
              <a:t>Coral reefs and Mangroves</a:t>
            </a:r>
          </a:p>
          <a:p>
            <a:pPr eaLnBrk="1" fontAlgn="auto" hangingPunct="1">
              <a:spcAft>
                <a:spcPts val="0"/>
              </a:spcAft>
              <a:defRPr/>
            </a:pPr>
            <a:r>
              <a:rPr lang="en-US" sz="2000" dirty="0" smtClean="0"/>
              <a:t>Among the possible </a:t>
            </a:r>
            <a:r>
              <a:rPr lang="en-US" sz="2000" dirty="0" smtClean="0">
                <a:solidFill>
                  <a:srgbClr val="0070C0"/>
                </a:solidFill>
              </a:rPr>
              <a:t>long-term ecological impacts </a:t>
            </a:r>
            <a:r>
              <a:rPr lang="en-US" sz="2000" dirty="0" smtClean="0"/>
              <a:t>on marine life are increasing </a:t>
            </a:r>
            <a:r>
              <a:rPr lang="en-US" sz="2000" dirty="0" smtClean="0">
                <a:solidFill>
                  <a:srgbClr val="0070C0"/>
                </a:solidFill>
              </a:rPr>
              <a:t>global  warming</a:t>
            </a:r>
            <a:r>
              <a:rPr lang="en-US" sz="2000" dirty="0" smtClean="0"/>
              <a:t>, sea level rise and large-scale marine ecosystem instability.</a:t>
            </a:r>
          </a:p>
          <a:p>
            <a:pPr eaLnBrk="1" fontAlgn="auto" hangingPunct="1">
              <a:spcAft>
                <a:spcPts val="0"/>
              </a:spcAft>
              <a:defRPr/>
            </a:pPr>
            <a:r>
              <a:rPr lang="en-US" sz="2000" dirty="0" smtClean="0"/>
              <a:t> Coastal tourism is increasing and plays a major economic role.  Tourism is the second revenue earner with approximately 5 million tourist annually visiting marine protected areas such as </a:t>
            </a:r>
            <a:r>
              <a:rPr lang="en-US" sz="2000" dirty="0" err="1" smtClean="0"/>
              <a:t>Ras</a:t>
            </a:r>
            <a:r>
              <a:rPr lang="en-US" sz="2000" dirty="0" smtClean="0"/>
              <a:t> Mohammed and </a:t>
            </a:r>
            <a:r>
              <a:rPr lang="en-US" sz="2000" dirty="0" err="1" smtClean="0"/>
              <a:t>Gufter</a:t>
            </a:r>
            <a:r>
              <a:rPr lang="en-US" sz="2000" dirty="0" smtClean="0"/>
              <a:t> Island.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sz="3600" smtClean="0">
                <a:cs typeface="Times New Roman" pitchFamily="18" charset="0"/>
              </a:rPr>
              <a:t>The threat of rising temperatures to Red Sea coral reefs</a:t>
            </a:r>
            <a:endParaRPr lang="ar-EG" sz="3600" smtClean="0"/>
          </a:p>
        </p:txBody>
      </p:sp>
      <p:sp>
        <p:nvSpPr>
          <p:cNvPr id="3" name="Content Placeholder 2"/>
          <p:cNvSpPr>
            <a:spLocks noGrp="1"/>
          </p:cNvSpPr>
          <p:nvPr>
            <p:ph idx="1"/>
          </p:nvPr>
        </p:nvSpPr>
        <p:spPr>
          <a:xfrm>
            <a:off x="539750" y="1600200"/>
            <a:ext cx="5545138" cy="5068888"/>
          </a:xfrm>
        </p:spPr>
        <p:txBody>
          <a:bodyPr rtlCol="1">
            <a:noAutofit/>
          </a:bodyPr>
          <a:lstStyle/>
          <a:p>
            <a:pPr marL="88900" indent="-76200" algn="just" eaLnBrk="1" fontAlgn="auto" hangingPunct="1">
              <a:spcAft>
                <a:spcPts val="0"/>
              </a:spcAft>
              <a:buFontTx/>
              <a:buNone/>
              <a:defRPr/>
            </a:pPr>
            <a:r>
              <a:rPr lang="en-US" sz="2400" dirty="0" smtClean="0"/>
              <a:t> </a:t>
            </a:r>
            <a:r>
              <a:rPr lang="en-US" sz="2400" dirty="0" smtClean="0">
                <a:solidFill>
                  <a:srgbClr val="0070C0"/>
                </a:solidFill>
                <a:latin typeface="Times New Roman" pitchFamily="18" charset="0"/>
              </a:rPr>
              <a:t>Coral reefs </a:t>
            </a:r>
            <a:r>
              <a:rPr lang="en-US" sz="2400" dirty="0" smtClean="0">
                <a:latin typeface="Times New Roman" pitchFamily="18" charset="0"/>
              </a:rPr>
              <a:t>projected to be among the most </a:t>
            </a:r>
            <a:r>
              <a:rPr lang="en-US" sz="2400" dirty="0" smtClean="0">
                <a:solidFill>
                  <a:srgbClr val="0070C0"/>
                </a:solidFill>
                <a:latin typeface="Times New Roman" pitchFamily="18" charset="0"/>
              </a:rPr>
              <a:t>sensitive ecosystems </a:t>
            </a:r>
            <a:r>
              <a:rPr lang="en-US" sz="2400" dirty="0" smtClean="0">
                <a:latin typeface="Times New Roman" pitchFamily="18" charset="0"/>
              </a:rPr>
              <a:t>to long term climate change. Corals are specially sensitive to elevated </a:t>
            </a:r>
            <a:r>
              <a:rPr lang="en-US" sz="2400" dirty="0" smtClean="0">
                <a:solidFill>
                  <a:srgbClr val="0070C0"/>
                </a:solidFill>
                <a:latin typeface="Times New Roman" pitchFamily="18" charset="0"/>
              </a:rPr>
              <a:t>sea surface temperatures</a:t>
            </a:r>
            <a:r>
              <a:rPr lang="en-US" sz="2400" dirty="0" smtClean="0">
                <a:latin typeface="Times New Roman" pitchFamily="18" charset="0"/>
              </a:rPr>
              <a:t>. When physiologically stressed, corals may lose much symbiotic algae, which supply nutrients and </a:t>
            </a:r>
            <a:r>
              <a:rPr lang="en-US" sz="2400" dirty="0" err="1" smtClean="0">
                <a:latin typeface="Times New Roman" pitchFamily="18" charset="0"/>
              </a:rPr>
              <a:t>colours</a:t>
            </a:r>
            <a:r>
              <a:rPr lang="en-US" sz="2400" dirty="0" smtClean="0">
                <a:latin typeface="Times New Roman" pitchFamily="18" charset="0"/>
              </a:rPr>
              <a:t>. In this stage </a:t>
            </a:r>
            <a:r>
              <a:rPr lang="en-US" sz="2400" dirty="0" smtClean="0">
                <a:solidFill>
                  <a:srgbClr val="0070C0"/>
                </a:solidFill>
                <a:latin typeface="Times New Roman" pitchFamily="18" charset="0"/>
              </a:rPr>
              <a:t>corals appear white and are referred to as bleached. </a:t>
            </a:r>
            <a:r>
              <a:rPr lang="en-US" sz="2400" dirty="0" smtClean="0">
                <a:latin typeface="Times New Roman" pitchFamily="18" charset="0"/>
              </a:rPr>
              <a:t>Corals can </a:t>
            </a:r>
            <a:r>
              <a:rPr lang="en-US" sz="2400" dirty="0" smtClean="0">
                <a:solidFill>
                  <a:srgbClr val="0070C0"/>
                </a:solidFill>
                <a:latin typeface="Times New Roman" pitchFamily="18" charset="0"/>
              </a:rPr>
              <a:t>recover</a:t>
            </a:r>
            <a:r>
              <a:rPr lang="en-US" sz="2400" dirty="0" smtClean="0">
                <a:latin typeface="Times New Roman" pitchFamily="18" charset="0"/>
              </a:rPr>
              <a:t> from </a:t>
            </a:r>
            <a:r>
              <a:rPr lang="en-US" sz="2400" dirty="0" smtClean="0">
                <a:solidFill>
                  <a:srgbClr val="0070C0"/>
                </a:solidFill>
                <a:latin typeface="Times New Roman" pitchFamily="18" charset="0"/>
              </a:rPr>
              <a:t>short term </a:t>
            </a:r>
            <a:r>
              <a:rPr lang="en-US" sz="2400" dirty="0" smtClean="0">
                <a:latin typeface="Times New Roman" pitchFamily="18" charset="0"/>
              </a:rPr>
              <a:t>bleaching. However, prolonged bleaching can cause </a:t>
            </a:r>
            <a:r>
              <a:rPr lang="en-US" sz="2400" dirty="0" smtClean="0">
                <a:solidFill>
                  <a:srgbClr val="0070C0"/>
                </a:solidFill>
                <a:latin typeface="Times New Roman" pitchFamily="18" charset="0"/>
              </a:rPr>
              <a:t>irreversible damage </a:t>
            </a:r>
            <a:r>
              <a:rPr lang="en-US" sz="2400" dirty="0" smtClean="0">
                <a:latin typeface="Times New Roman" pitchFamily="18" charset="0"/>
              </a:rPr>
              <a:t>and </a:t>
            </a:r>
            <a:r>
              <a:rPr lang="en-US" sz="2400" dirty="0" smtClean="0">
                <a:solidFill>
                  <a:srgbClr val="0070C0"/>
                </a:solidFill>
                <a:latin typeface="Times New Roman" pitchFamily="18" charset="0"/>
              </a:rPr>
              <a:t>subsequent mortality</a:t>
            </a:r>
            <a:r>
              <a:rPr lang="en-US" sz="2400" dirty="0" smtClean="0">
                <a:latin typeface="Times New Roman" pitchFamily="18" charset="0"/>
              </a:rPr>
              <a:t>.</a:t>
            </a:r>
          </a:p>
        </p:txBody>
      </p:sp>
      <p:pic>
        <p:nvPicPr>
          <p:cNvPr id="5124" name="Picture 13" descr="CoralReefs_Bleaching"/>
          <p:cNvPicPr>
            <a:picLocks noChangeAspect="1" noChangeArrowheads="1"/>
          </p:cNvPicPr>
          <p:nvPr/>
        </p:nvPicPr>
        <p:blipFill>
          <a:blip r:embed="rId3" cstate="email"/>
          <a:srcRect/>
          <a:stretch>
            <a:fillRect/>
          </a:stretch>
        </p:blipFill>
        <p:spPr bwMode="auto">
          <a:xfrm>
            <a:off x="6146800" y="3933825"/>
            <a:ext cx="2919413" cy="2247900"/>
          </a:xfrm>
          <a:prstGeom prst="rect">
            <a:avLst/>
          </a:prstGeom>
          <a:noFill/>
          <a:ln w="9525">
            <a:noFill/>
            <a:miter lim="800000"/>
            <a:headEnd/>
            <a:tailEnd/>
          </a:ln>
        </p:spPr>
      </p:pic>
      <p:pic>
        <p:nvPicPr>
          <p:cNvPr id="5125" name="Picture 12" descr="CoralReefs_Bleaching1"/>
          <p:cNvPicPr>
            <a:picLocks noChangeAspect="1" noChangeArrowheads="1"/>
          </p:cNvPicPr>
          <p:nvPr/>
        </p:nvPicPr>
        <p:blipFill>
          <a:blip r:embed="rId4" cstate="email"/>
          <a:srcRect/>
          <a:stretch>
            <a:fillRect/>
          </a:stretch>
        </p:blipFill>
        <p:spPr bwMode="auto">
          <a:xfrm>
            <a:off x="6227763" y="1844675"/>
            <a:ext cx="2757487"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600" smtClean="0">
                <a:cs typeface="Times New Roman" pitchFamily="18" charset="0"/>
              </a:rPr>
              <a:t>The threat of rising temperatures to Red Sea coral reefs</a:t>
            </a:r>
            <a:endParaRPr lang="ar-EG" sz="3600" smtClean="0"/>
          </a:p>
        </p:txBody>
      </p:sp>
      <p:sp>
        <p:nvSpPr>
          <p:cNvPr id="3" name="Content Placeholder 2"/>
          <p:cNvSpPr>
            <a:spLocks noGrp="1"/>
          </p:cNvSpPr>
          <p:nvPr>
            <p:ph idx="1"/>
          </p:nvPr>
        </p:nvSpPr>
        <p:spPr/>
        <p:txBody>
          <a:bodyPr rtlCol="1">
            <a:noAutofit/>
          </a:bodyPr>
          <a:lstStyle/>
          <a:p>
            <a:pPr eaLnBrk="1" fontAlgn="auto" hangingPunct="1">
              <a:spcAft>
                <a:spcPts val="0"/>
              </a:spcAft>
              <a:defRPr/>
            </a:pPr>
            <a:r>
              <a:rPr lang="en-US" sz="2000" dirty="0" smtClean="0"/>
              <a:t>For the </a:t>
            </a:r>
            <a:r>
              <a:rPr lang="en-US" sz="2000" dirty="0" smtClean="0">
                <a:solidFill>
                  <a:srgbClr val="0070C0"/>
                </a:solidFill>
              </a:rPr>
              <a:t>past decade the summer temperatures </a:t>
            </a:r>
            <a:r>
              <a:rPr lang="en-US" sz="2000" dirty="0" smtClean="0"/>
              <a:t>(during  July, August and September) have been on </a:t>
            </a:r>
            <a:r>
              <a:rPr lang="en-US" sz="2000" dirty="0" smtClean="0">
                <a:solidFill>
                  <a:srgbClr val="0070C0"/>
                </a:solidFill>
              </a:rPr>
              <a:t>average 1.46˚C higher</a:t>
            </a:r>
            <a:r>
              <a:rPr lang="en-US" sz="2000" dirty="0" smtClean="0"/>
              <a:t> than the historical mean of temperatures (from 1950-1997) of </a:t>
            </a:r>
            <a:r>
              <a:rPr lang="en-US" sz="2000" dirty="0" smtClean="0">
                <a:solidFill>
                  <a:srgbClr val="0070C0"/>
                </a:solidFill>
              </a:rPr>
              <a:t>30.5˚C</a:t>
            </a:r>
            <a:r>
              <a:rPr lang="en-US" sz="2000" dirty="0" smtClean="0"/>
              <a:t>. the study predicts that summer sea temperatures in the Red Sea will </a:t>
            </a:r>
            <a:r>
              <a:rPr lang="en-US" sz="2000" dirty="0" smtClean="0">
                <a:solidFill>
                  <a:srgbClr val="0070C0"/>
                </a:solidFill>
              </a:rPr>
              <a:t>continue to rise </a:t>
            </a:r>
            <a:r>
              <a:rPr lang="en-US" sz="2000" dirty="0" smtClean="0"/>
              <a:t>through the 21</a:t>
            </a:r>
            <a:r>
              <a:rPr lang="en-US" sz="2000" baseline="30000" dirty="0" smtClean="0"/>
              <a:t>st</a:t>
            </a:r>
            <a:r>
              <a:rPr lang="en-US" sz="2000" dirty="0" smtClean="0"/>
              <a:t> century and may increase by another </a:t>
            </a:r>
            <a:r>
              <a:rPr lang="en-US" sz="2000" dirty="0" smtClean="0">
                <a:solidFill>
                  <a:srgbClr val="0070C0"/>
                </a:solidFill>
              </a:rPr>
              <a:t>2.5-3˚C by 2099</a:t>
            </a:r>
          </a:p>
          <a:p>
            <a:pPr eaLnBrk="1" fontAlgn="auto" hangingPunct="1">
              <a:spcAft>
                <a:spcPts val="0"/>
              </a:spcAft>
              <a:defRPr/>
            </a:pPr>
            <a:r>
              <a:rPr lang="en-US" sz="2000" dirty="0" smtClean="0"/>
              <a:t>Using scenarios A1B and A2 from the IPPC, the research has predicted that, if current warming continues, an important type of </a:t>
            </a:r>
            <a:r>
              <a:rPr lang="en-US" sz="2000" dirty="0" smtClean="0">
                <a:solidFill>
                  <a:srgbClr val="0070C0"/>
                </a:solidFill>
              </a:rPr>
              <a:t>coral</a:t>
            </a:r>
            <a:r>
              <a:rPr lang="en-US" sz="2000" dirty="0" smtClean="0"/>
              <a:t> in the central Red Sea could </a:t>
            </a:r>
            <a:r>
              <a:rPr lang="en-US" sz="2000" dirty="0" smtClean="0">
                <a:solidFill>
                  <a:srgbClr val="0070C0"/>
                </a:solidFill>
              </a:rPr>
              <a:t>stop growing by 2070 </a:t>
            </a:r>
            <a:r>
              <a:rPr lang="en-US" sz="2000" dirty="0" smtClean="0"/>
              <a:t>due to significant loss of the algae. Although the same coral has recovered after previous short-term warming events, it appears that the current continuing trend in warming is  likely to be more damaging. </a:t>
            </a:r>
          </a:p>
          <a:p>
            <a:pPr eaLnBrk="1" fontAlgn="auto" hangingPunct="1">
              <a:spcAft>
                <a:spcPts val="0"/>
              </a:spcAft>
              <a:defRPr/>
            </a:pPr>
            <a:endParaRPr lang="en-US" sz="1800" dirty="0" smtClean="0"/>
          </a:p>
          <a:p>
            <a:pPr marL="0" indent="0" eaLnBrk="1" fontAlgn="auto" hangingPunct="1">
              <a:spcAft>
                <a:spcPts val="0"/>
              </a:spcAft>
              <a:buFont typeface="Arial" pitchFamily="34" charset="0"/>
              <a:buNone/>
              <a:defRPr/>
            </a:pPr>
            <a:endParaRPr lang="en-US" sz="1800" dirty="0" smtClean="0"/>
          </a:p>
          <a:p>
            <a:pPr marL="0" indent="0" eaLnBrk="1" fontAlgn="auto" hangingPunct="1">
              <a:spcAft>
                <a:spcPts val="0"/>
              </a:spcAft>
              <a:buFont typeface="Arial" pitchFamily="34" charset="0"/>
              <a:buNone/>
              <a:defRPr/>
            </a:pPr>
            <a:endParaRPr lang="en-US" sz="1800" dirty="0"/>
          </a:p>
          <a:p>
            <a:pPr marL="0" indent="0" eaLnBrk="1" fontAlgn="auto" hangingPunct="1">
              <a:spcAft>
                <a:spcPts val="0"/>
              </a:spcAft>
              <a:buFont typeface="Arial" pitchFamily="34" charset="0"/>
              <a:buNone/>
              <a:defRPr/>
            </a:pPr>
            <a:r>
              <a:rPr lang="en-US" sz="1800" dirty="0" smtClean="0"/>
              <a:t>Source:  </a:t>
            </a:r>
            <a:r>
              <a:rPr lang="en-US" sz="1800" dirty="0" err="1" smtClean="0"/>
              <a:t>Cantin</a:t>
            </a:r>
            <a:r>
              <a:rPr lang="en-US" sz="1800" dirty="0" smtClean="0"/>
              <a:t>, N.E., Cohen, A.L., </a:t>
            </a:r>
            <a:r>
              <a:rPr lang="en-US" sz="1800" dirty="0" err="1" smtClean="0"/>
              <a:t>Karnauskas</a:t>
            </a:r>
            <a:r>
              <a:rPr lang="en-US" sz="1800" dirty="0" smtClean="0"/>
              <a:t>, K.B.  et al. (2010) Ocean Warming Slows Coral Growth in the Central Red Sea.  Science.329:322-325</a:t>
            </a:r>
            <a:endParaRPr lang="ar-EG"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1">
            <a:normAutofit fontScale="90000"/>
          </a:bodyPr>
          <a:lstStyle/>
          <a:p>
            <a:pPr eaLnBrk="1" fontAlgn="auto" hangingPunct="1">
              <a:spcAft>
                <a:spcPts val="0"/>
              </a:spcAft>
              <a:defRPr/>
            </a:pPr>
            <a:r>
              <a:rPr lang="en-US" dirty="0" smtClean="0"/>
              <a:t>Impacts of Climate Change on Mangroves </a:t>
            </a:r>
            <a:endParaRPr lang="ar-EG" dirty="0"/>
          </a:p>
        </p:txBody>
      </p:sp>
      <p:sp>
        <p:nvSpPr>
          <p:cNvPr id="3" name="Content Placeholder 2"/>
          <p:cNvSpPr>
            <a:spLocks noGrp="1"/>
          </p:cNvSpPr>
          <p:nvPr>
            <p:ph idx="1"/>
          </p:nvPr>
        </p:nvSpPr>
        <p:spPr>
          <a:xfrm>
            <a:off x="457200" y="1600200"/>
            <a:ext cx="5267325" cy="4525963"/>
          </a:xfrm>
        </p:spPr>
        <p:txBody>
          <a:bodyPr rtlCol="1">
            <a:normAutofit fontScale="85000" lnSpcReduction="20000"/>
          </a:bodyPr>
          <a:lstStyle/>
          <a:p>
            <a:pPr marL="0" indent="0" algn="just" eaLnBrk="1" fontAlgn="auto" hangingPunct="1">
              <a:spcAft>
                <a:spcPts val="0"/>
              </a:spcAft>
              <a:buFont typeface="Arial" pitchFamily="34" charset="0"/>
              <a:buNone/>
              <a:defRPr/>
            </a:pPr>
            <a:r>
              <a:rPr lang="en-US" dirty="0">
                <a:solidFill>
                  <a:srgbClr val="0070C0"/>
                </a:solidFill>
              </a:rPr>
              <a:t>G</a:t>
            </a:r>
            <a:r>
              <a:rPr lang="en-US" dirty="0" smtClean="0">
                <a:solidFill>
                  <a:srgbClr val="0070C0"/>
                </a:solidFill>
              </a:rPr>
              <a:t>lobal climate change </a:t>
            </a:r>
            <a:r>
              <a:rPr lang="en-US" dirty="0" smtClean="0"/>
              <a:t>over the next years is expected to cause major changes in mangrove distribution and productivity; and lower the capacity of mangroves to recover stress.  This loss of resilience is linked with projected increases in sea level rise and temperature, which in combination  with impacting human activities, threatens the  continued existence of mangroves in the Red Sea region (PERSGA, 2003).</a:t>
            </a:r>
            <a:endParaRPr lang="ar-EG" dirty="0"/>
          </a:p>
        </p:txBody>
      </p:sp>
      <p:pic>
        <p:nvPicPr>
          <p:cNvPr id="7172" name="Picture 3"/>
          <p:cNvPicPr>
            <a:picLocks noChangeAspect="1" noChangeArrowheads="1"/>
          </p:cNvPicPr>
          <p:nvPr/>
        </p:nvPicPr>
        <p:blipFill>
          <a:blip r:embed="rId3" cstate="email"/>
          <a:srcRect/>
          <a:stretch>
            <a:fillRect/>
          </a:stretch>
        </p:blipFill>
        <p:spPr bwMode="auto">
          <a:xfrm>
            <a:off x="5940425" y="1773238"/>
            <a:ext cx="2859088" cy="30241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1">
            <a:normAutofit/>
          </a:bodyPr>
          <a:lstStyle/>
          <a:p>
            <a:pPr eaLnBrk="1" fontAlgn="auto" hangingPunct="1">
              <a:spcAft>
                <a:spcPts val="0"/>
              </a:spcAft>
              <a:defRPr/>
            </a:pPr>
            <a:endParaRPr lang="ar-EG"/>
          </a:p>
        </p:txBody>
      </p:sp>
      <p:sp>
        <p:nvSpPr>
          <p:cNvPr id="5" name="Text Placeholder 4"/>
          <p:cNvSpPr>
            <a:spLocks noGrp="1"/>
          </p:cNvSpPr>
          <p:nvPr>
            <p:ph type="body" idx="1"/>
          </p:nvPr>
        </p:nvSpPr>
        <p:spPr/>
        <p:txBody>
          <a:bodyPr rtlCol="1">
            <a:noAutofit/>
          </a:bodyPr>
          <a:lstStyle/>
          <a:p>
            <a:pPr algn="ctr" eaLnBrk="1" fontAlgn="auto" hangingPunct="1">
              <a:spcAft>
                <a:spcPts val="0"/>
              </a:spcAft>
              <a:defRPr/>
            </a:pPr>
            <a:r>
              <a:rPr lang="en-US" sz="4000" b="1" dirty="0">
                <a:solidFill>
                  <a:schemeClr val="accent6">
                    <a:lumMod val="75000"/>
                  </a:schemeClr>
                </a:solidFill>
                <a:ea typeface="+mj-ea"/>
                <a:cs typeface="+mj-cs"/>
              </a:rPr>
              <a:t>Ecosystem-based approaches to adaptation (</a:t>
            </a:r>
            <a:r>
              <a:rPr lang="en-US" sz="4000" b="1" dirty="0" err="1">
                <a:solidFill>
                  <a:schemeClr val="accent6">
                    <a:lumMod val="75000"/>
                  </a:schemeClr>
                </a:solidFill>
                <a:ea typeface="+mj-ea"/>
                <a:cs typeface="+mj-cs"/>
              </a:rPr>
              <a:t>EbA</a:t>
            </a:r>
            <a:r>
              <a:rPr lang="en-US" sz="4000" b="1" dirty="0">
                <a:solidFill>
                  <a:schemeClr val="accent6">
                    <a:lumMod val="75000"/>
                  </a:schemeClr>
                </a:solidFill>
                <a:ea typeface="+mj-ea"/>
                <a:cs typeface="+mj-cs"/>
              </a:rPr>
              <a:t>) with Climate Change Impacts</a:t>
            </a:r>
            <a:endParaRPr lang="ar-EG" sz="3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5 CuadroTexto"/>
          <p:cNvSpPr txBox="1">
            <a:spLocks noChangeArrowheads="1"/>
          </p:cNvSpPr>
          <p:nvPr/>
        </p:nvSpPr>
        <p:spPr bwMode="auto">
          <a:xfrm>
            <a:off x="395288" y="1773238"/>
            <a:ext cx="8424862" cy="45243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rtl="0" eaLnBrk="1" fontAlgn="auto" hangingPunct="1">
              <a:spcBef>
                <a:spcPts val="0"/>
              </a:spcBef>
              <a:spcAft>
                <a:spcPts val="0"/>
              </a:spcAft>
              <a:defRPr/>
            </a:pPr>
            <a:r>
              <a:rPr lang="en-US" sz="3200" dirty="0" smtClean="0">
                <a:latin typeface="+mn-lt"/>
              </a:rPr>
              <a:t>'the use of biodiversity and </a:t>
            </a:r>
            <a:r>
              <a:rPr lang="en-US" sz="3200" dirty="0" smtClean="0">
                <a:solidFill>
                  <a:schemeClr val="accent6">
                    <a:lumMod val="75000"/>
                  </a:schemeClr>
                </a:solidFill>
                <a:latin typeface="+mn-lt"/>
              </a:rPr>
              <a:t>ecosystem services </a:t>
            </a:r>
            <a:r>
              <a:rPr lang="en-US" sz="3200" dirty="0" smtClean="0">
                <a:latin typeface="+mn-lt"/>
              </a:rPr>
              <a:t>to help </a:t>
            </a:r>
            <a:r>
              <a:rPr lang="en-US" sz="3200" dirty="0" smtClean="0">
                <a:solidFill>
                  <a:schemeClr val="accent6">
                    <a:lumMod val="75000"/>
                  </a:schemeClr>
                </a:solidFill>
                <a:latin typeface="+mn-lt"/>
              </a:rPr>
              <a:t>people </a:t>
            </a:r>
            <a:r>
              <a:rPr lang="en-US" sz="3200" dirty="0" smtClean="0">
                <a:latin typeface="+mn-lt"/>
              </a:rPr>
              <a:t>adapt to the adverse effects of climate change'</a:t>
            </a:r>
          </a:p>
          <a:p>
            <a:pPr algn="just" rtl="0" eaLnBrk="1" fontAlgn="auto" hangingPunct="1">
              <a:spcBef>
                <a:spcPts val="0"/>
              </a:spcBef>
              <a:spcAft>
                <a:spcPts val="0"/>
              </a:spcAft>
              <a:defRPr/>
            </a:pPr>
            <a:endParaRPr lang="en-US" sz="3200" dirty="0" smtClean="0">
              <a:latin typeface="+mn-lt"/>
            </a:endParaRPr>
          </a:p>
          <a:p>
            <a:pPr algn="just" rtl="0" eaLnBrk="1" fontAlgn="auto" hangingPunct="1">
              <a:spcBef>
                <a:spcPts val="0"/>
              </a:spcBef>
              <a:spcAft>
                <a:spcPts val="0"/>
              </a:spcAft>
              <a:defRPr/>
            </a:pPr>
            <a:r>
              <a:rPr lang="en-US" sz="3200" dirty="0" smtClean="0">
                <a:latin typeface="+mn-lt"/>
              </a:rPr>
              <a:t>‘… may include </a:t>
            </a:r>
            <a:r>
              <a:rPr lang="en-US" sz="3200" dirty="0" smtClean="0">
                <a:solidFill>
                  <a:schemeClr val="accent6">
                    <a:lumMod val="75000"/>
                  </a:schemeClr>
                </a:solidFill>
                <a:latin typeface="+mn-lt"/>
              </a:rPr>
              <a:t>sustainable management</a:t>
            </a:r>
            <a:r>
              <a:rPr lang="en-US" sz="3200" dirty="0" smtClean="0">
                <a:latin typeface="+mn-lt"/>
              </a:rPr>
              <a:t>, </a:t>
            </a:r>
            <a:r>
              <a:rPr lang="en-US" sz="3200" dirty="0" smtClean="0">
                <a:solidFill>
                  <a:schemeClr val="accent6">
                    <a:lumMod val="75000"/>
                  </a:schemeClr>
                </a:solidFill>
                <a:latin typeface="+mn-lt"/>
              </a:rPr>
              <a:t>conservation</a:t>
            </a:r>
            <a:r>
              <a:rPr lang="en-US" sz="3200" dirty="0" smtClean="0">
                <a:latin typeface="+mn-lt"/>
              </a:rPr>
              <a:t> and </a:t>
            </a:r>
            <a:r>
              <a:rPr lang="en-US" sz="3200" dirty="0" smtClean="0">
                <a:solidFill>
                  <a:schemeClr val="accent6">
                    <a:lumMod val="75000"/>
                  </a:schemeClr>
                </a:solidFill>
                <a:latin typeface="+mn-lt"/>
              </a:rPr>
              <a:t>restoration of ecosystems</a:t>
            </a:r>
            <a:r>
              <a:rPr lang="en-US" sz="3200" dirty="0" smtClean="0">
                <a:latin typeface="+mn-lt"/>
              </a:rPr>
              <a:t>, as part of an overall adaptation strategy that takes into account the multiple </a:t>
            </a:r>
            <a:r>
              <a:rPr lang="en-US" sz="3200" dirty="0" smtClean="0">
                <a:solidFill>
                  <a:schemeClr val="accent6">
                    <a:lumMod val="75000"/>
                  </a:schemeClr>
                </a:solidFill>
                <a:latin typeface="+mn-lt"/>
              </a:rPr>
              <a:t>social</a:t>
            </a:r>
            <a:r>
              <a:rPr lang="en-US" sz="3200" dirty="0" smtClean="0">
                <a:latin typeface="+mn-lt"/>
              </a:rPr>
              <a:t>, </a:t>
            </a:r>
            <a:r>
              <a:rPr lang="en-US" sz="3200" dirty="0" smtClean="0">
                <a:solidFill>
                  <a:schemeClr val="accent6">
                    <a:lumMod val="75000"/>
                  </a:schemeClr>
                </a:solidFill>
                <a:latin typeface="+mn-lt"/>
              </a:rPr>
              <a:t>economic</a:t>
            </a:r>
            <a:r>
              <a:rPr lang="en-US" sz="3200" dirty="0" smtClean="0">
                <a:latin typeface="+mn-lt"/>
              </a:rPr>
              <a:t> and </a:t>
            </a:r>
            <a:r>
              <a:rPr lang="en-US" sz="3200" dirty="0" smtClean="0">
                <a:solidFill>
                  <a:schemeClr val="accent6">
                    <a:lumMod val="75000"/>
                  </a:schemeClr>
                </a:solidFill>
                <a:latin typeface="+mn-lt"/>
              </a:rPr>
              <a:t>cultural co-benefits </a:t>
            </a:r>
            <a:r>
              <a:rPr lang="en-US" sz="3200" dirty="0" smtClean="0">
                <a:latin typeface="+mn-lt"/>
              </a:rPr>
              <a:t>for </a:t>
            </a:r>
            <a:r>
              <a:rPr lang="en-US" sz="3200" dirty="0" smtClean="0">
                <a:solidFill>
                  <a:schemeClr val="accent6">
                    <a:lumMod val="75000"/>
                  </a:schemeClr>
                </a:solidFill>
                <a:latin typeface="+mn-lt"/>
              </a:rPr>
              <a:t>local communities</a:t>
            </a:r>
            <a:r>
              <a:rPr lang="en-US" sz="3200" dirty="0" smtClean="0">
                <a:latin typeface="+mn-lt"/>
              </a:rPr>
              <a:t>'.</a:t>
            </a:r>
            <a:endParaRPr lang="en-US" sz="2400" dirty="0"/>
          </a:p>
        </p:txBody>
      </p:sp>
      <p:sp>
        <p:nvSpPr>
          <p:cNvPr id="2" name="Title 3"/>
          <p:cNvSpPr>
            <a:spLocks noGrp="1"/>
          </p:cNvSpPr>
          <p:nvPr>
            <p:ph type="title"/>
          </p:nvPr>
        </p:nvSpPr>
        <p:spPr/>
        <p:txBody>
          <a:bodyPr rtlCol="1">
            <a:normAutofit fontScale="90000"/>
          </a:bodyPr>
          <a:lstStyle/>
          <a:p>
            <a:pPr eaLnBrk="1" fontAlgn="auto" hangingPunct="1">
              <a:spcAft>
                <a:spcPts val="0"/>
              </a:spcAft>
              <a:defRPr/>
            </a:pPr>
            <a:r>
              <a:rPr lang="en-US" sz="3200" dirty="0"/>
              <a:t>Ecosystem-based approaches to adaptation (</a:t>
            </a:r>
            <a:r>
              <a:rPr lang="en-US" sz="3200" dirty="0" err="1"/>
              <a:t>EbA</a:t>
            </a:r>
            <a:r>
              <a:rPr lang="en-US" sz="3200" dirty="0" smtClean="0"/>
              <a:t>) with Climate Change Impacts</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200" b="1" smtClean="0">
                <a:cs typeface="Times New Roman" pitchFamily="18" charset="0"/>
              </a:rPr>
              <a:t>Biodiversity based adaptation</a:t>
            </a:r>
          </a:p>
        </p:txBody>
      </p:sp>
      <p:sp>
        <p:nvSpPr>
          <p:cNvPr id="5123" name="Content Placeholder 2"/>
          <p:cNvSpPr>
            <a:spLocks noGrp="1"/>
          </p:cNvSpPr>
          <p:nvPr>
            <p:ph idx="1"/>
          </p:nvPr>
        </p:nvSpPr>
        <p:spPr/>
        <p:txBody>
          <a:bodyPr rtlCol="1">
            <a:normAutofit fontScale="92500"/>
          </a:bodyPr>
          <a:lstStyle/>
          <a:p>
            <a:pPr eaLnBrk="1" fontAlgn="auto" hangingPunct="1">
              <a:spcAft>
                <a:spcPts val="0"/>
              </a:spcAft>
              <a:defRPr/>
            </a:pPr>
            <a:endParaRPr lang="en-GB" b="1" dirty="0">
              <a:cs typeface="+mn-cs"/>
            </a:endParaRPr>
          </a:p>
          <a:p>
            <a:pPr marL="549275" eaLnBrk="1" fontAlgn="auto" hangingPunct="1">
              <a:spcAft>
                <a:spcPts val="0"/>
              </a:spcAft>
              <a:defRPr/>
            </a:pPr>
            <a:r>
              <a:rPr lang="en-GB" sz="2400" b="1" dirty="0">
                <a:cs typeface="+mn-cs"/>
              </a:rPr>
              <a:t>Biodiversity-based adaptation (including restoration of degraded ecosystems, e.g., wetlands) improves the capacity of ecosystems to deliver ecosystem services, benefiting the poor who are often most directly dependent on ecosystem goods and services</a:t>
            </a:r>
          </a:p>
          <a:p>
            <a:pPr marL="549275" eaLnBrk="1" fontAlgn="auto" hangingPunct="1">
              <a:spcAft>
                <a:spcPts val="0"/>
              </a:spcAft>
              <a:defRPr/>
            </a:pPr>
            <a:endParaRPr lang="en-GB" sz="2400" b="1" dirty="0">
              <a:cs typeface="+mn-cs"/>
            </a:endParaRPr>
          </a:p>
          <a:p>
            <a:pPr marL="549275" eaLnBrk="1" fontAlgn="auto" hangingPunct="1">
              <a:spcAft>
                <a:spcPts val="0"/>
              </a:spcAft>
              <a:defRPr/>
            </a:pPr>
            <a:r>
              <a:rPr lang="en-GB" sz="2400" b="1" dirty="0">
                <a:cs typeface="+mn-cs"/>
              </a:rPr>
              <a:t>Biodiversity based adaptation is often more accessible and affordable to the poor than structural adaptation</a:t>
            </a:r>
          </a:p>
          <a:p>
            <a:pPr marL="549275" eaLnBrk="1" fontAlgn="auto" hangingPunct="1">
              <a:spcAft>
                <a:spcPts val="0"/>
              </a:spcAft>
              <a:defRPr/>
            </a:pPr>
            <a:endParaRPr lang="en-GB" sz="2400" b="1" dirty="0">
              <a:cs typeface="+mn-cs"/>
            </a:endParaRPr>
          </a:p>
          <a:p>
            <a:pPr marL="549275" eaLnBrk="1" fontAlgn="auto" hangingPunct="1">
              <a:spcAft>
                <a:spcPts val="0"/>
              </a:spcAft>
              <a:defRPr/>
            </a:pPr>
            <a:r>
              <a:rPr lang="en-GB" sz="2400" b="1" dirty="0">
                <a:cs typeface="+mn-cs"/>
              </a:rPr>
              <a:t>Biodiversity-based adaptation options are available in nearly all sectors, in particular coastal, water, agriculture, forestry, </a:t>
            </a:r>
          </a:p>
          <a:p>
            <a:pPr eaLnBrk="1" fontAlgn="auto" hangingPunct="1">
              <a:spcAft>
                <a:spcPts val="0"/>
              </a:spcAft>
              <a:defRPr/>
            </a:pPr>
            <a:endParaRPr lang="en-GB" b="1" dirty="0">
              <a:cs typeface="+mn-cs"/>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2300</TotalTime>
  <Words>1715</Words>
  <Application>Microsoft Office PowerPoint</Application>
  <PresentationFormat>On-screen Show (4:3)</PresentationFormat>
  <Paragraphs>110</Paragraphs>
  <Slides>19</Slides>
  <Notes>19</Notes>
  <HiddenSlides>2</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use of biodiversity and ecosystem services to help people adapt to the adverse effects of climate change in Egypt – Red Sea</vt:lpstr>
      <vt:lpstr>Introduction</vt:lpstr>
      <vt:lpstr>Red Sea Protectorates</vt:lpstr>
      <vt:lpstr>The threat of rising temperatures to Red Sea coral reefs</vt:lpstr>
      <vt:lpstr>The threat of rising temperatures to Red Sea coral reefs</vt:lpstr>
      <vt:lpstr>Impacts of Climate Change on Mangroves </vt:lpstr>
      <vt:lpstr>Slide 7</vt:lpstr>
      <vt:lpstr>Ecosystem-based approaches to adaptation (EbA) with Climate Change Impacts</vt:lpstr>
      <vt:lpstr>Biodiversity based adaptation</vt:lpstr>
      <vt:lpstr>1. Promotes the resilience of societies and ecosystems</vt:lpstr>
      <vt:lpstr>2. Promotes multi-sectoral approaches</vt:lpstr>
      <vt:lpstr> 3. Operates at multiple geographical scales</vt:lpstr>
      <vt:lpstr>4. Integrates flexible management structures that enable adaptive management</vt:lpstr>
      <vt:lpstr>5. Minimizes tradeoffs and maximizes benefits with development and conservation goals to avoid unintended negative social and environmental impacts.</vt:lpstr>
      <vt:lpstr>6. EbA is based on the best available science and local knowledge and should foster knowledge generation and diffusion</vt:lpstr>
      <vt:lpstr>7. EbA is participatory, transparent, accountable, culturally appropriate and actively embracing equity and gender issues</vt:lpstr>
      <vt:lpstr>Valuation of Ecosystem Services</vt:lpstr>
      <vt:lpstr>Conclusions</vt:lpstr>
      <vt:lpstr>Slide 19</vt:lpstr>
    </vt:vector>
  </TitlesOfParts>
  <Company>EEAA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saber Mahmoud Osman</dc:creator>
  <cp:lastModifiedBy>Wel-Come</cp:lastModifiedBy>
  <cp:revision>43</cp:revision>
  <cp:lastPrinted>2012-12-01T09:45:50Z</cp:lastPrinted>
  <dcterms:created xsi:type="dcterms:W3CDTF">2012-11-29T16:29:21Z</dcterms:created>
  <dcterms:modified xsi:type="dcterms:W3CDTF">2013-02-09T07:45:50Z</dcterms:modified>
</cp:coreProperties>
</file>