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64" r:id="rId2"/>
    <p:sldId id="404" r:id="rId3"/>
    <p:sldId id="405" r:id="rId4"/>
    <p:sldId id="450" r:id="rId5"/>
    <p:sldId id="438" r:id="rId6"/>
    <p:sldId id="443" r:id="rId7"/>
    <p:sldId id="453" r:id="rId8"/>
    <p:sldId id="440" r:id="rId9"/>
    <p:sldId id="422" r:id="rId10"/>
    <p:sldId id="423" r:id="rId11"/>
    <p:sldId id="424" r:id="rId12"/>
    <p:sldId id="445" r:id="rId13"/>
    <p:sldId id="446" r:id="rId14"/>
    <p:sldId id="447" r:id="rId15"/>
    <p:sldId id="454" r:id="rId16"/>
    <p:sldId id="428" r:id="rId17"/>
    <p:sldId id="429" r:id="rId18"/>
    <p:sldId id="408" r:id="rId19"/>
    <p:sldId id="459" r:id="rId20"/>
    <p:sldId id="461" r:id="rId21"/>
    <p:sldId id="407" r:id="rId22"/>
    <p:sldId id="457" r:id="rId23"/>
    <p:sldId id="462" r:id="rId24"/>
    <p:sldId id="465" r:id="rId25"/>
    <p:sldId id="412" r:id="rId26"/>
    <p:sldId id="333" r:id="rId2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3A868-2BD6-461C-A929-FA3137429C9D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55CD5-17DF-4B7B-838D-95B5615B34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73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03A03A-81BC-43C7-BB7C-2C952C455ADB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BC8861-627D-4EE9-92A7-24F562F1C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9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B0DB5-EA9E-4087-B28B-D80BA17FB1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ADF1-C64D-43FC-B966-06478BB9EBAE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9229-BD1D-4E3B-8DCC-4174326AB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51CD-D217-4C88-AE4D-0FD4B1F041E9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9430-0DC5-49BC-B0EC-D29CDD76C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5FFB-3C6D-4BA8-B140-C8AA6D278127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97B0-9CFA-4932-9F93-FA7FE2237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55E-6A36-4603-8FA5-BA179F5F4AD3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1773-CDA3-4C88-A5EC-B1B98B384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9F92-7C45-46E8-A07E-C3981DB31304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2ECF-AF17-4A7E-9B27-821A02CBF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467C-4FA0-49D6-8282-C198EA2B275C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D845-EA0A-485E-B729-58CE829B4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6526-3AB4-4D9D-92F7-BB775825BFD2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EC12-CE48-4BD6-87CB-9EC9115FF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F31B-467D-4903-A029-F994E30758BB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0F96-1147-4068-95B0-D749A33BB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B9F0-5598-458C-822E-FD1D4F081FFB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BF79-BC07-49EE-93CB-B8FCDE14F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633B-E1D9-46B4-98E8-35B4B723D3B5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9FA3-E799-4519-A9D8-BCD83ED8D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5EB7-6C10-4F14-958E-9E9B2A0A4485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E55EA-7235-46B1-BAD9-576266D00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38E536-D95B-45E5-8AAF-57D2470B8FD2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C638C4-1548-4190-AA23-4286229BE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awatvrs@icfre.or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9144000" cy="604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ICIMOD REDD+ Himalaya Side event, COP 18 Doha 03 Dec 2012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Initiating REDD+ in Indian Himalayas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00200" y="5181600"/>
            <a:ext cx="7543800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V.R.S. RAWAT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Director</a:t>
            </a:r>
            <a:endParaRPr kumimoji="0" lang="en-US" sz="5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 Council of Forestry Research and Education (ICFRE)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rawatvrs@icfre.org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0" descr="icfreLogo_colou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1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8600" y="1676400"/>
            <a:ext cx="83820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US" sz="2800" b="1" dirty="0">
                <a:latin typeface="Calibri" pitchFamily="34" charset="0"/>
              </a:rPr>
              <a:t>The National Forest Policy, 1988</a:t>
            </a:r>
            <a:endParaRPr lang="en-US" sz="28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lnSpc>
                <a:spcPct val="120000"/>
              </a:lnSpc>
              <a:buFontTx/>
              <a:buAutoNum type="arabicPeriod"/>
            </a:pPr>
            <a:r>
              <a:rPr lang="en-US" sz="2800" b="1" dirty="0">
                <a:latin typeface="Calibri" pitchFamily="34" charset="0"/>
              </a:rPr>
              <a:t>The Indian Forest Act, 1927</a:t>
            </a:r>
            <a:endParaRPr lang="en-US" sz="28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lnSpc>
                <a:spcPct val="120000"/>
              </a:lnSpc>
              <a:buFontTx/>
              <a:buAutoNum type="arabicPeriod"/>
            </a:pPr>
            <a:r>
              <a:rPr lang="en-US" sz="2800" b="1" dirty="0">
                <a:solidFill>
                  <a:srgbClr val="990000"/>
                </a:solidFill>
                <a:latin typeface="Calibri" pitchFamily="34" charset="0"/>
              </a:rPr>
              <a:t>Forest (Conservation) Act, 1980</a:t>
            </a:r>
            <a:endParaRPr lang="en-US" sz="2800" b="1" dirty="0">
              <a:solidFill>
                <a:srgbClr val="99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lnSpc>
                <a:spcPct val="120000"/>
              </a:lnSpc>
              <a:buFontTx/>
              <a:buAutoNum type="arabicPeriod"/>
            </a:pPr>
            <a:r>
              <a:rPr lang="en-US" sz="2800" b="1" dirty="0">
                <a:latin typeface="Calibri" pitchFamily="34" charset="0"/>
              </a:rPr>
              <a:t>Forest (Conservation) Rules, 2003</a:t>
            </a:r>
            <a:endParaRPr lang="en-US" sz="28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lnSpc>
                <a:spcPct val="120000"/>
              </a:lnSpc>
              <a:buFontTx/>
              <a:buAutoNum type="arabicPeriod"/>
            </a:pPr>
            <a:r>
              <a:rPr lang="en-US" sz="2800" b="1" dirty="0">
                <a:latin typeface="Calibri" pitchFamily="34" charset="0"/>
              </a:rPr>
              <a:t>Biological Diversity Act, 2002</a:t>
            </a:r>
            <a:endParaRPr lang="en-US" sz="28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lnSpc>
                <a:spcPct val="120000"/>
              </a:lnSpc>
              <a:buFontTx/>
              <a:buAutoNum type="arabicPeriod"/>
            </a:pPr>
            <a:r>
              <a:rPr lang="en-US" sz="2800" b="1" dirty="0">
                <a:latin typeface="Calibri" pitchFamily="34" charset="0"/>
              </a:rPr>
              <a:t>Biological Diversity Rules, 2004</a:t>
            </a:r>
            <a:endParaRPr lang="en-US" sz="28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lnSpc>
                <a:spcPct val="120000"/>
              </a:lnSpc>
              <a:buFontTx/>
              <a:buAutoNum type="arabicPeriod"/>
            </a:pPr>
            <a:r>
              <a:rPr lang="en-US" sz="2800" b="1" dirty="0">
                <a:latin typeface="Calibri" pitchFamily="34" charset="0"/>
              </a:rPr>
              <a:t>The Indian Wildlife (Protection) Act, 1972</a:t>
            </a:r>
            <a:endParaRPr lang="en-US" sz="28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lnSpc>
                <a:spcPct val="120000"/>
              </a:lnSpc>
              <a:buFontTx/>
              <a:buAutoNum type="arabicPeriod"/>
            </a:pPr>
            <a:r>
              <a:rPr lang="en-GB" sz="2800" b="1" dirty="0">
                <a:solidFill>
                  <a:srgbClr val="990000"/>
                </a:solidFill>
                <a:latin typeface="Calibri" pitchFamily="34" charset="0"/>
              </a:rPr>
              <a:t>Joint Forest Management</a:t>
            </a:r>
            <a:r>
              <a:rPr lang="en-US" sz="2800" dirty="0">
                <a:solidFill>
                  <a:srgbClr val="99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2286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itchFamily="34" charset="0"/>
              </a:rPr>
              <a:t>India: Policy Framework...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gradFill rotWithShape="0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National Action Plan on Climate Change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Released by PM on 30th June 2008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Eight National Missions</a:t>
            </a:r>
          </a:p>
          <a:p>
            <a:pPr marL="914400" lvl="1" indent="-4572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 smtClean="0"/>
              <a:t>National Solar Mission</a:t>
            </a:r>
          </a:p>
          <a:p>
            <a:pPr marL="914400" lvl="1" indent="-4572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 smtClean="0"/>
              <a:t>National Mission for enhance energy efficiency</a:t>
            </a:r>
          </a:p>
          <a:p>
            <a:pPr marL="914400" lvl="1" indent="-4572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 smtClean="0"/>
              <a:t>National Mission on sustainable habitat</a:t>
            </a:r>
          </a:p>
          <a:p>
            <a:pPr marL="914400" lvl="1" indent="-4572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 smtClean="0"/>
              <a:t>National Water Mission</a:t>
            </a:r>
          </a:p>
          <a:p>
            <a:pPr marL="914400" lvl="1" indent="-4572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National Mission for sustaining the Himalayan Ecosystems</a:t>
            </a:r>
          </a:p>
          <a:p>
            <a:pPr marL="914400" lvl="1" indent="-4572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National Mission for a Green India</a:t>
            </a:r>
          </a:p>
          <a:p>
            <a:pPr marL="914400" lvl="1" indent="-4572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 smtClean="0"/>
              <a:t>National Mission for sustainable agriculture</a:t>
            </a:r>
          </a:p>
          <a:p>
            <a:pPr marL="914400" lvl="1" indent="-4572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en-US" sz="2400" b="1" dirty="0" smtClean="0"/>
              <a:t>National mission for strategic knowledge for climate Change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7086600" y="1066800"/>
            <a:ext cx="1981200" cy="2446338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00CC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9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NATIONAL ACTION PLAN ON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CLIMATE CHANGE</a:t>
            </a:r>
            <a:endParaRPr lang="en-US" sz="2800" dirty="0">
              <a:latin typeface="+mn-lt"/>
              <a:cs typeface="+mn-cs"/>
            </a:endParaRP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GOVERNMENT OF INDIA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9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PRIME MINISTER’S COUNCIL ON CLIMATE CHANGE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9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915399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5. National Mission for Sustaining the Himalayan Ecosystem</a:t>
            </a:r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86800" cy="472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Cleared by PM’s Council on 26 October 2009</a:t>
            </a: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Mission to be implemented by DST,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The Mission aims to conserve biodiversity, forest cover, and other ecological values in the Himalayan region, where glaciers that are a major source of India’s water supply are projected to recede as a result of global warming </a:t>
            </a:r>
          </a:p>
          <a:p>
            <a:endParaRPr lang="en-US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775" y="1447800"/>
            <a:ext cx="47922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438400"/>
            <a:ext cx="43434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/>
              <a:t>MoEF</a:t>
            </a:r>
            <a:r>
              <a:rPr lang="en-US" sz="3600" b="1" dirty="0"/>
              <a:t> released “Governance for Sustaining Himalayan Ecosystem: Guidelines and Best Practices (G-SHE)”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304800"/>
            <a:ext cx="9144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National Mission for Sustaining the Himalayan Ecosystem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It is a key input into the formulation of India’s National Mission for Sustaining the Himalayan Ecosystem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5425">
              <a:defRPr/>
            </a:pPr>
            <a:r>
              <a:rPr lang="en-US" sz="2600" b="1" dirty="0"/>
              <a:t>‘G-SHE’ puts together key guidelines related to the governance and management of the Himalayan </a:t>
            </a:r>
            <a:r>
              <a:rPr lang="en-US" sz="2600" b="1" dirty="0" smtClean="0"/>
              <a:t>ecosystem</a:t>
            </a:r>
          </a:p>
          <a:p>
            <a:pPr marL="225425">
              <a:defRPr/>
            </a:pPr>
            <a:endParaRPr lang="en-US" b="1" dirty="0"/>
          </a:p>
          <a:p>
            <a:pPr marL="225425">
              <a:defRPr/>
            </a:pPr>
            <a:r>
              <a:rPr lang="en-US" sz="2600" b="1" dirty="0"/>
              <a:t>“G-SHE” is an appropriate acronym, given the pivotal role played by women in managing the Himalayan ecosystem on a day-to-day basis.</a:t>
            </a:r>
          </a:p>
        </p:txBody>
      </p:sp>
      <p:sp>
        <p:nvSpPr>
          <p:cNvPr id="5120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5. National Mission for Sustaining the Himalayan Ecosystem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It cover a wide variety of issues – including urbanization, tourism, water security, energy, forest management and infrastructure – all of which are highly pertinent as the Himalaya faces new and increased pressures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/>
              <a:t>Opportunities and Challenges </a:t>
            </a:r>
            <a:br>
              <a:rPr lang="en-US" b="1" dirty="0" smtClean="0"/>
            </a:br>
            <a:r>
              <a:rPr lang="en-US" b="1" dirty="0" smtClean="0"/>
              <a:t>Green India Mission</a:t>
            </a:r>
            <a:br>
              <a:rPr lang="en-US" b="1" dirty="0" smtClean="0"/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Area to be taken up for afforestation /eco-restoration in in the next 10 years, to 20 million ha</a:t>
            </a:r>
          </a:p>
          <a:p>
            <a:pPr eaLnBrk="1" hangingPunct="1"/>
            <a:r>
              <a:rPr lang="en-US" sz="2800" b="1" dirty="0" smtClean="0"/>
              <a:t>GHG removals by India’s forests to 6.35% by 2020</a:t>
            </a:r>
          </a:p>
          <a:p>
            <a:pPr eaLnBrk="1" hangingPunct="1"/>
            <a:r>
              <a:rPr lang="en-US" sz="2800" b="1" dirty="0" smtClean="0"/>
              <a:t>Enhance the resilience of forests/ecosystems being treated under the Mission:</a:t>
            </a:r>
          </a:p>
          <a:p>
            <a:pPr lvl="1" eaLnBrk="1" hangingPunct="1"/>
            <a:r>
              <a:rPr lang="en-US" sz="2400" b="1" dirty="0" smtClean="0"/>
              <a:t>enhance infiltration, groundwater recharge, stream and spring flows, biodiversity value, provisioning of services to help local communities adapt to climatic variability</a:t>
            </a:r>
          </a:p>
          <a:p>
            <a:pPr eaLnBrk="1" hangingPunct="1"/>
            <a:r>
              <a:rPr lang="en-US" sz="2800" b="1" dirty="0" smtClean="0"/>
              <a:t> Mission ‘Green India’ will be taken </a:t>
            </a:r>
            <a:r>
              <a:rPr lang="en-US" sz="2800" b="1" dirty="0" smtClean="0">
                <a:solidFill>
                  <a:srgbClr val="C00000"/>
                </a:solidFill>
              </a:rPr>
              <a:t>through direct action by communities </a:t>
            </a:r>
            <a:r>
              <a:rPr lang="en-US" sz="2800" b="1" dirty="0" smtClean="0"/>
              <a:t>organized through JFM and guided by forest departments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Involvement of Local communities</a:t>
            </a:r>
          </a:p>
          <a:p>
            <a:pPr eaLnBrk="1" hangingPunct="1"/>
            <a:r>
              <a:rPr lang="en-US" b="1" dirty="0" smtClean="0"/>
              <a:t> India implemented JFM </a:t>
            </a:r>
            <a:r>
              <a:rPr lang="en-US" b="1" dirty="0" err="1" smtClean="0"/>
              <a:t>Programme</a:t>
            </a:r>
            <a:r>
              <a:rPr lang="en-US" b="1" dirty="0" smtClean="0"/>
              <a:t> that insures participation of local communities in rehabilitation of degraded forests</a:t>
            </a:r>
          </a:p>
          <a:p>
            <a:pPr eaLnBrk="1" hangingPunct="1"/>
            <a:r>
              <a:rPr lang="en-US" b="1" dirty="0" smtClean="0"/>
              <a:t>100,000 JFM committees</a:t>
            </a:r>
          </a:p>
          <a:p>
            <a:pPr eaLnBrk="1" hangingPunct="1"/>
            <a:r>
              <a:rPr lang="en-US" b="1" dirty="0" smtClean="0"/>
              <a:t>22 Million ha of Forest area covered</a:t>
            </a:r>
          </a:p>
          <a:p>
            <a:pPr eaLnBrk="1" hangingPunct="1"/>
            <a:r>
              <a:rPr lang="en-US" b="1" dirty="0" smtClean="0"/>
              <a:t>22 Million participating members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  <a:latin typeface="TimesNewRoman,Bold"/>
              </a:rPr>
              <a:t>Opportunities and Challenges</a:t>
            </a:r>
            <a:endParaRPr lang="en-US" smtClean="0">
              <a:solidFill>
                <a:srgbClr val="A50021"/>
              </a:solidFill>
              <a:latin typeface="TimesNewRoman,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Concept of JFM recognizes the share of protecting communities over forest produce</a:t>
            </a:r>
          </a:p>
          <a:p>
            <a:pPr eaLnBrk="1" hangingPunct="1"/>
            <a:r>
              <a:rPr lang="en-US" b="1" dirty="0" smtClean="0"/>
              <a:t>Local communities and forest department jointly plan and implement forest regeneration and development </a:t>
            </a:r>
            <a:r>
              <a:rPr lang="en-US" b="1" dirty="0" err="1" smtClean="0"/>
              <a:t>programmes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Communities are rewarded with substantial share of forest produce in return for protection and management of forests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A50021"/>
                </a:solidFill>
              </a:rPr>
              <a:t>Opportunities and Challenges</a:t>
            </a:r>
            <a:endParaRPr lang="en-US" sz="48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38200"/>
            <a:ext cx="9144000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b="1" dirty="0" smtClean="0">
                <a:ea typeface="Calibri" pitchFamily="34" charset="0"/>
                <a:cs typeface="Times New Roman" pitchFamily="18" charset="0"/>
              </a:rPr>
              <a:t>   </a:t>
            </a:r>
            <a:endParaRPr lang="en-US" b="1" dirty="0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sz="3400" b="1" dirty="0" smtClean="0">
                <a:ea typeface="Calibri" pitchFamily="34" charset="0"/>
                <a:cs typeface="Times New Roman" pitchFamily="18" charset="0"/>
              </a:rPr>
              <a:t>Under JFM </a:t>
            </a:r>
            <a:r>
              <a:rPr lang="en-US" sz="3400" b="1" dirty="0" err="1" smtClean="0">
                <a:ea typeface="Calibri" pitchFamily="34" charset="0"/>
                <a:cs typeface="Times New Roman" pitchFamily="18" charset="0"/>
              </a:rPr>
              <a:t>programmes</a:t>
            </a:r>
            <a:r>
              <a:rPr lang="en-US" sz="3400" b="1" dirty="0" smtClean="0">
                <a:ea typeface="Calibri" pitchFamily="34" charset="0"/>
                <a:cs typeface="Times New Roman" pitchFamily="18" charset="0"/>
              </a:rPr>
              <a:t> Forest </a:t>
            </a:r>
            <a:r>
              <a:rPr lang="en-US" sz="3400" b="1" dirty="0">
                <a:ea typeface="Calibri" pitchFamily="34" charset="0"/>
                <a:cs typeface="Times New Roman" pitchFamily="18" charset="0"/>
              </a:rPr>
              <a:t>dwelling communities in India have been successful in transforming the deteriorating state of their natural forests to sustainable </a:t>
            </a:r>
            <a:r>
              <a:rPr lang="en-US" sz="3400" b="1" dirty="0" smtClean="0">
                <a:ea typeface="Calibri" pitchFamily="34" charset="0"/>
                <a:cs typeface="Times New Roman" pitchFamily="18" charset="0"/>
              </a:rPr>
              <a:t>management</a:t>
            </a:r>
            <a:endParaRPr lang="en-US" sz="34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+mj-lt"/>
                <a:ea typeface="Calibri" pitchFamily="34" charset="0"/>
                <a:cs typeface="Times New Roman" pitchFamily="18" charset="0"/>
              </a:rPr>
              <a:t>Passing financial incentives to local communities can make the REDD plus a success at local (sub-national) and National level</a:t>
            </a:r>
            <a:endParaRPr lang="en-US" sz="3200" b="1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</a:t>
            </a:r>
            <a:r>
              <a:rPr lang="en-US" sz="4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nitiating </a:t>
            </a:r>
            <a:r>
              <a:rPr lang="en-US" sz="4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REDD plus </a:t>
            </a:r>
            <a:r>
              <a:rPr lang="en-US" sz="4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actions in India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05200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/>
            <a:r>
              <a:rPr lang="en-US" sz="3200" b="1" dirty="0" smtClean="0">
                <a:latin typeface="+mj-lt"/>
                <a:ea typeface="Calibri" pitchFamily="34" charset="0"/>
                <a:cs typeface="Times New Roman" pitchFamily="18" charset="0"/>
              </a:rPr>
              <a:t>JFM has enabled protection and regeneration of existing forests, contributing in conservation of existing forests as also the carbon stocks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388277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Indian Views on REDD plus </a:t>
            </a:r>
          </a:p>
          <a:p>
            <a:pPr algn="ctr"/>
            <a:r>
              <a:rPr lang="en-US" sz="2400" b="1" dirty="0" smtClean="0"/>
              <a:t>(UNFCCC/SBSTA      8 April 2010) </a:t>
            </a:r>
            <a:endParaRPr lang="en-US" sz="16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These projects will be taken at locations that cover different forest types and socio geographic regions of the country. For example </a:t>
            </a:r>
            <a:r>
              <a:rPr lang="en-US" sz="2800" b="1" dirty="0" smtClean="0">
                <a:solidFill>
                  <a:srgbClr val="C00000"/>
                </a:solidFill>
              </a:rPr>
              <a:t>projects in conservation to be taken up in western Himalayan region comprising states of </a:t>
            </a:r>
            <a:r>
              <a:rPr lang="en-US" sz="2800" b="1" dirty="0" err="1" smtClean="0">
                <a:solidFill>
                  <a:srgbClr val="C00000"/>
                </a:solidFill>
              </a:rPr>
              <a:t>Uttarakhand</a:t>
            </a:r>
            <a:r>
              <a:rPr lang="en-US" sz="2800" b="1" dirty="0" smtClean="0">
                <a:solidFill>
                  <a:srgbClr val="C00000"/>
                </a:solidFill>
              </a:rPr>
              <a:t>, Himachal Pradesh and Jammu and Kashmir</a:t>
            </a:r>
            <a:r>
              <a:rPr lang="en-US" sz="2800" b="1" dirty="0" smtClean="0"/>
              <a:t>, whereas Western Ghats should be suitable to test the concept of SMF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gradFill rotWithShape="0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800000"/>
                </a:solidFill>
              </a:rPr>
              <a:t>BALI COP 13: December 2007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49155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1219200"/>
            <a:ext cx="8991600" cy="5410200"/>
          </a:xfrm>
          <a:gradFill flip="none"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8100000" scaled="1"/>
            <a:tileRect/>
          </a:gradFill>
        </p:spPr>
        <p:txBody>
          <a:bodyPr rtlCol="0">
            <a:normAutofit/>
          </a:bodyPr>
          <a:lstStyle/>
          <a:p>
            <a:pPr marL="179388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solidFill>
                  <a:srgbClr val="000066"/>
                </a:solidFill>
              </a:rPr>
              <a:t>Bali Action Plan: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</a:rPr>
              <a:t>“…</a:t>
            </a:r>
            <a:r>
              <a:rPr lang="en-US" sz="3600" b="1" i="1" dirty="0" smtClean="0">
                <a:solidFill>
                  <a:srgbClr val="000066"/>
                </a:solidFill>
              </a:rPr>
              <a:t>Policy approaches and positive incentives on issues relating to </a:t>
            </a:r>
            <a:r>
              <a:rPr lang="en-US" sz="3600" b="1" i="1" dirty="0" smtClean="0">
                <a:solidFill>
                  <a:srgbClr val="C00000"/>
                </a:solidFill>
              </a:rPr>
              <a:t>reducing emissions from deforestation and forest degradation in developing countries;</a:t>
            </a:r>
            <a:r>
              <a:rPr lang="en-US" sz="3600" b="1" i="1" u="sng" dirty="0" smtClean="0">
                <a:solidFill>
                  <a:srgbClr val="FF0000"/>
                </a:solidFill>
              </a:rPr>
              <a:t> </a:t>
            </a:r>
            <a:r>
              <a:rPr lang="en-US" sz="3600" b="1" i="1" u="sng" dirty="0" smtClean="0">
                <a:solidFill>
                  <a:srgbClr val="006600"/>
                </a:solidFill>
              </a:rPr>
              <a:t>and the role of conservation, sustainable management of forests and enhancement of forest carbon stocks in developing countries</a:t>
            </a:r>
            <a:r>
              <a:rPr lang="en-US" sz="3600" b="1" i="1" dirty="0" smtClean="0">
                <a:solidFill>
                  <a:srgbClr val="006600"/>
                </a:solidFill>
              </a:rPr>
              <a:t>…</a:t>
            </a:r>
            <a:r>
              <a:rPr lang="en-US" sz="3600" b="1" dirty="0" smtClean="0">
                <a:solidFill>
                  <a:srgbClr val="006600"/>
                </a:solidFill>
              </a:rPr>
              <a:t>” </a:t>
            </a:r>
            <a:r>
              <a:rPr lang="en-US" sz="3600" b="1" dirty="0" smtClean="0">
                <a:solidFill>
                  <a:srgbClr val="000066"/>
                </a:solidFill>
              </a:rPr>
              <a:t>[Para 1b (iii) of  BAP]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277"/>
            <a:ext cx="9144000" cy="614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Indian Himalayan Region (IHR)</a:t>
            </a:r>
            <a:endParaRPr lang="en-US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1143000"/>
            <a:ext cx="48006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Himalayan region has strong community    control over forest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ea typeface="Calibri" pitchFamily="34" charset="0"/>
                <a:cs typeface="Times New Roman" pitchFamily="18" charset="0"/>
              </a:rPr>
              <a:t>Community based forest management </a:t>
            </a:r>
            <a:r>
              <a:rPr lang="en-US" sz="3800" b="1" dirty="0" err="1" smtClean="0">
                <a:ea typeface="Calibri" pitchFamily="34" charset="0"/>
                <a:cs typeface="Times New Roman" pitchFamily="18" charset="0"/>
              </a:rPr>
              <a:t>Uttarakhand</a:t>
            </a:r>
            <a:r>
              <a:rPr lang="en-US" sz="3800" b="1" dirty="0" smtClean="0">
                <a:ea typeface="Calibri" pitchFamily="34" charset="0"/>
                <a:cs typeface="Times New Roman" pitchFamily="18" charset="0"/>
              </a:rPr>
              <a:t>: A REDD plus candidate</a:t>
            </a:r>
            <a:endParaRPr lang="en-US" sz="3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873508"/>
            <a:ext cx="9144000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66688" indent="-1666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>
                <a:latin typeface="+mn-lt"/>
                <a:ea typeface="Calibri" pitchFamily="34" charset="0"/>
                <a:cs typeface="Times New Roman" pitchFamily="18" charset="0"/>
              </a:rPr>
              <a:t>Community managed forest like </a:t>
            </a:r>
            <a:r>
              <a:rPr lang="en-US" sz="32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Van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Panchayats</a:t>
            </a:r>
            <a:r>
              <a:rPr lang="en-US" sz="32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, Civil </a:t>
            </a:r>
            <a:r>
              <a:rPr lang="en-US" sz="3200" b="1" dirty="0" err="1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Soyam</a:t>
            </a:r>
            <a:r>
              <a:rPr lang="en-US" sz="32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Forests </a:t>
            </a:r>
            <a:r>
              <a:rPr lang="en-US" sz="3200" b="1" dirty="0">
                <a:latin typeface="+mn-lt"/>
                <a:ea typeface="Calibri" pitchFamily="34" charset="0"/>
                <a:cs typeface="Times New Roman" pitchFamily="18" charset="0"/>
              </a:rPr>
              <a:t>in </a:t>
            </a:r>
            <a:r>
              <a:rPr lang="en-US" sz="3200" b="1" dirty="0" err="1">
                <a:latin typeface="+mn-lt"/>
                <a:ea typeface="Calibri" pitchFamily="34" charset="0"/>
                <a:cs typeface="Times New Roman" pitchFamily="18" charset="0"/>
              </a:rPr>
              <a:t>Uttarakhand</a:t>
            </a:r>
            <a:r>
              <a:rPr lang="en-US" sz="3200" b="1" dirty="0">
                <a:latin typeface="+mn-lt"/>
                <a:ea typeface="Calibri" pitchFamily="34" charset="0"/>
                <a:cs typeface="Times New Roman" pitchFamily="18" charset="0"/>
              </a:rPr>
              <a:t> are perfect example of  community control over forests. </a:t>
            </a:r>
            <a:endParaRPr lang="en-US" sz="14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66688" indent="-166688" algn="just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REDD plus 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being </a:t>
            </a:r>
            <a:r>
              <a:rPr lang="en-US" sz="3200" b="1" dirty="0" smtClean="0">
                <a:latin typeface="+mn-lt"/>
                <a:ea typeface="Calibri" pitchFamily="34" charset="0"/>
                <a:cs typeface="Times New Roman" pitchFamily="18" charset="0"/>
              </a:rPr>
              <a:t>initiated as demonstration activities </a:t>
            </a:r>
            <a:r>
              <a:rPr lang="en-US" sz="3200" b="1" dirty="0">
                <a:latin typeface="+mn-lt"/>
                <a:ea typeface="Calibri" pitchFamily="34" charset="0"/>
                <a:cs typeface="Times New Roman" pitchFamily="18" charset="0"/>
              </a:rPr>
              <a:t>with sizable potential </a:t>
            </a:r>
            <a:r>
              <a:rPr lang="en-US" sz="3200" b="1" dirty="0" smtClean="0">
                <a:latin typeface="+mn-lt"/>
                <a:ea typeface="Calibri" pitchFamily="34" charset="0"/>
                <a:cs typeface="Times New Roman" pitchFamily="18" charset="0"/>
              </a:rPr>
              <a:t>sequestration </a:t>
            </a:r>
            <a:r>
              <a:rPr lang="en-US" sz="3200" b="1" dirty="0">
                <a:latin typeface="+mn-lt"/>
                <a:ea typeface="Calibri" pitchFamily="34" charset="0"/>
                <a:cs typeface="Times New Roman" pitchFamily="18" charset="0"/>
              </a:rPr>
              <a:t>of </a:t>
            </a:r>
            <a:r>
              <a:rPr lang="en-US" sz="3200" b="1" dirty="0" smtClean="0">
                <a:latin typeface="+mn-lt"/>
                <a:ea typeface="Calibri" pitchFamily="34" charset="0"/>
                <a:cs typeface="Times New Roman" pitchFamily="18" charset="0"/>
              </a:rPr>
              <a:t>carbon and biodiversity conservation</a:t>
            </a:r>
            <a:endParaRPr lang="en-US" sz="14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66688" indent="-166688" algn="just" eaLnBrk="0" hangingPunct="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ea typeface="Calibri" pitchFamily="34" charset="0"/>
                <a:cs typeface="Times New Roman" pitchFamily="18" charset="0"/>
              </a:rPr>
              <a:t>I</a:t>
            </a:r>
            <a:r>
              <a:rPr lang="en-US" sz="3200" b="1" dirty="0" smtClean="0">
                <a:latin typeface="+mn-lt"/>
                <a:ea typeface="Calibri" pitchFamily="34" charset="0"/>
                <a:cs typeface="Times New Roman" pitchFamily="18" charset="0"/>
              </a:rPr>
              <a:t>ntegrating </a:t>
            </a:r>
            <a:r>
              <a:rPr lang="en-US" sz="3200" b="1" dirty="0">
                <a:latin typeface="+mn-lt"/>
                <a:ea typeface="Calibri" pitchFamily="34" charset="0"/>
                <a:cs typeface="Times New Roman" pitchFamily="18" charset="0"/>
              </a:rPr>
              <a:t>the REDD plus initiative within the community controlled/managed forest and JFM activities. </a:t>
            </a:r>
            <a:endParaRPr lang="en-US" sz="1400" b="1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http://prayaga.org/maps/map-lo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080500" cy="419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924800" y="3657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Nepal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8750" y="5042118"/>
            <a:ext cx="8921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lvl="0" indent="-344488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After 1931 govt. returned some forest to people: </a:t>
            </a:r>
          </a:p>
          <a:p>
            <a:pPr marL="344488" lvl="0" indent="-344488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6,400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panchayat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forest for local use and grazing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needs</a:t>
            </a:r>
          </a:p>
          <a:p>
            <a:pPr marL="344488" lvl="0" indent="-344488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13 admin. districts with 34,661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sq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km of forest (70% of total land area) 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-152400"/>
            <a:ext cx="914399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Indian Himalaya; longest history of local people’s participation in forest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676400"/>
          <a:ext cx="8686800" cy="4389120"/>
        </p:xfrm>
        <a:graphic>
          <a:graphicData uri="http://schemas.openxmlformats.org/drawingml/2006/table">
            <a:tbl>
              <a:tblPr/>
              <a:tblGrid>
                <a:gridCol w="5100507"/>
                <a:gridCol w="3586293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n-lt"/>
                          <a:ea typeface="Calibri"/>
                          <a:cs typeface="Mangal"/>
                        </a:rPr>
                        <a:t>Forest category </a:t>
                      </a:r>
                      <a:endParaRPr lang="en-US" sz="2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n-lt"/>
                          <a:ea typeface="Calibri"/>
                          <a:cs typeface="Mangal"/>
                        </a:rPr>
                        <a:t>Area </a:t>
                      </a:r>
                      <a:r>
                        <a:rPr lang="en-US" sz="3200" b="1" dirty="0" smtClean="0">
                          <a:latin typeface="+mn-lt"/>
                          <a:ea typeface="Calibri"/>
                          <a:cs typeface="Mangal"/>
                        </a:rPr>
                        <a:t>in</a:t>
                      </a:r>
                      <a:r>
                        <a:rPr lang="en-US" sz="3200" b="1" baseline="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b="1" dirty="0" smtClean="0">
                          <a:latin typeface="+mn-lt"/>
                          <a:ea typeface="Calibri"/>
                          <a:cs typeface="Mangal"/>
                        </a:rPr>
                        <a:t>Sq </a:t>
                      </a:r>
                      <a:r>
                        <a:rPr lang="en-US" sz="3200" b="1" dirty="0">
                          <a:latin typeface="+mn-lt"/>
                          <a:ea typeface="Calibri"/>
                          <a:cs typeface="Mangal"/>
                        </a:rPr>
                        <a:t>km (%) </a:t>
                      </a:r>
                      <a:endParaRPr lang="en-US" sz="2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Mangal"/>
                        </a:rPr>
                        <a:t>Under Forest </a:t>
                      </a:r>
                      <a:r>
                        <a:rPr lang="en-US" sz="3200" dirty="0" err="1">
                          <a:latin typeface="+mn-lt"/>
                          <a:ea typeface="Calibri"/>
                          <a:cs typeface="Mangal"/>
                        </a:rPr>
                        <a:t>Panchayat</a:t>
                      </a:r>
                      <a:r>
                        <a:rPr lang="en-US" sz="3200" dirty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endParaRPr lang="en-US" sz="2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Mangal"/>
                        </a:rPr>
                        <a:t>5,449.6 (15.73</a:t>
                      </a:r>
                      <a:r>
                        <a:rPr lang="en-US" sz="3200" dirty="0" smtClean="0">
                          <a:latin typeface="+mn-lt"/>
                          <a:ea typeface="Calibri"/>
                          <a:cs typeface="Mangal"/>
                        </a:rPr>
                        <a:t>%)</a:t>
                      </a:r>
                      <a:endParaRPr lang="en-US" sz="2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Mangal"/>
                        </a:rPr>
                        <a:t>Under revenue department </a:t>
                      </a:r>
                      <a:endParaRPr lang="en-US" sz="2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Mangal"/>
                        </a:rPr>
                        <a:t>4,768 .7 (13.76%) </a:t>
                      </a:r>
                      <a:endParaRPr lang="en-US" sz="2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+mn-lt"/>
                          <a:ea typeface="Calibri"/>
                          <a:cs typeface="Mangal"/>
                        </a:rPr>
                        <a:t>Under</a:t>
                      </a:r>
                      <a:r>
                        <a:rPr lang="en-US" sz="3200" baseline="0" dirty="0" smtClean="0">
                          <a:latin typeface="+mn-lt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3200" dirty="0" smtClean="0">
                          <a:latin typeface="+mn-lt"/>
                          <a:ea typeface="Calibri"/>
                          <a:cs typeface="Mangal"/>
                        </a:rPr>
                        <a:t>Private/Other </a:t>
                      </a:r>
                      <a:r>
                        <a:rPr lang="en-US" sz="3200" dirty="0">
                          <a:latin typeface="+mn-lt"/>
                          <a:ea typeface="Calibri"/>
                          <a:cs typeface="Mangal"/>
                        </a:rPr>
                        <a:t>agencies </a:t>
                      </a:r>
                      <a:endParaRPr lang="en-US" sz="2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Mangal"/>
                        </a:rPr>
                        <a:t>158.7 (0.46%) </a:t>
                      </a:r>
                      <a:endParaRPr lang="en-US" sz="2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n-lt"/>
                          <a:ea typeface="Calibri"/>
                          <a:cs typeface="Mangal"/>
                        </a:rPr>
                        <a:t>Under Forest Department </a:t>
                      </a:r>
                      <a:endParaRPr lang="en-US" sz="280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Mangal"/>
                        </a:rPr>
                        <a:t>24,273.4 (70.05%) </a:t>
                      </a:r>
                      <a:endParaRPr lang="en-US" sz="2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n-lt"/>
                          <a:ea typeface="Calibri"/>
                          <a:cs typeface="Mangal"/>
                        </a:rPr>
                        <a:t>Total </a:t>
                      </a:r>
                      <a:endParaRPr lang="en-US" sz="2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n-lt"/>
                          <a:ea typeface="Calibri"/>
                          <a:cs typeface="Mangal"/>
                        </a:rPr>
                        <a:t>34,650.4  (100%) </a:t>
                      </a:r>
                      <a:endParaRPr lang="en-US" sz="28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61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3600" b="1" dirty="0">
                <a:latin typeface="+mn-lt"/>
                <a:ea typeface="Calibri" pitchFamily="34" charset="0"/>
                <a:cs typeface="Times New Roman" pitchFamily="18" charset="0"/>
              </a:rPr>
              <a:t>Area controlled under Community based forest management in </a:t>
            </a:r>
            <a:r>
              <a:rPr lang="en-US" sz="36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Uttarakhand</a:t>
            </a:r>
            <a:r>
              <a:rPr lang="en-US" sz="3600" b="1" dirty="0" smtClean="0">
                <a:latin typeface="+mn-lt"/>
                <a:ea typeface="Calibri" pitchFamily="34" charset="0"/>
                <a:cs typeface="Times New Roman" pitchFamily="18" charset="0"/>
              </a:rPr>
              <a:t> (India)</a:t>
            </a:r>
            <a:endParaRPr lang="en-US" sz="48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71600"/>
            <a:ext cx="9144000" cy="4770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800100" algn="l"/>
              </a:tabLs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8001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Estimation of C status in the selected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Van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Panchayats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800100" algn="l"/>
              </a:tabLs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8001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Developing a transparent MRV system 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800100" algn="l"/>
              </a:tabLs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8001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Developing an SIS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800100" algn="l"/>
              </a:tabLs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2900" algn="l"/>
                <a:tab pos="800100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Capacity building of participating communities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800100" algn="l"/>
              </a:tabLs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8001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Getting the project registered for carbon credits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800100" algn="l"/>
              </a:tabLs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Objectives of Pilot Project in Uttarakhand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forestindustries.eu/sites/default/files/userfiles/1image/Meghalaya%20India%20REDD%20Proj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648199"/>
            <a:ext cx="3657600" cy="1957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First Indian REDD project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7218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A REDD+ pilot project in the East </a:t>
            </a:r>
            <a:r>
              <a:rPr lang="en-US" sz="2800" b="1" dirty="0" err="1" smtClean="0"/>
              <a:t>Khasi</a:t>
            </a:r>
            <a:r>
              <a:rPr lang="en-US" sz="2800" b="1" dirty="0" smtClean="0"/>
              <a:t> Hills in Meghalaya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34405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/>
              <a:t>Community Forestry International (CFI) and the </a:t>
            </a:r>
            <a:r>
              <a:rPr lang="en-US" sz="2800" b="1" dirty="0" err="1" smtClean="0"/>
              <a:t>Mawphlang</a:t>
            </a:r>
            <a:r>
              <a:rPr lang="en-US" sz="2800" b="1" dirty="0" smtClean="0"/>
              <a:t> community working together since 2005 to preserve a 1700 hectare area in the </a:t>
            </a:r>
            <a:r>
              <a:rPr lang="en-US" sz="2800" b="1" dirty="0" err="1" smtClean="0"/>
              <a:t>Umiam</a:t>
            </a:r>
            <a:r>
              <a:rPr lang="en-US" sz="2800" b="1" dirty="0" smtClean="0"/>
              <a:t> basin watershed region </a:t>
            </a:r>
            <a:endParaRPr lang="en-US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55553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rved Down Arrow 6"/>
          <p:cNvSpPr/>
          <p:nvPr/>
        </p:nvSpPr>
        <p:spPr>
          <a:xfrm>
            <a:off x="4191000" y="5105400"/>
            <a:ext cx="16764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347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524000"/>
          </a:xfrm>
        </p:spPr>
        <p:txBody>
          <a:bodyPr/>
          <a:lstStyle/>
          <a:p>
            <a:r>
              <a:rPr lang="en-US" sz="6600" b="1" dirty="0" smtClean="0"/>
              <a:t>Thanks</a:t>
            </a:r>
            <a:endParaRPr lang="en-US" sz="3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518160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This was a presentation from ICFRE</a:t>
            </a:r>
          </a:p>
          <a:p>
            <a:pPr algn="ctr"/>
            <a:r>
              <a:rPr lang="en-US" sz="3200" b="1" dirty="0" smtClean="0">
                <a:latin typeface="+mj-lt"/>
                <a:hlinkClick r:id="rId3"/>
              </a:rPr>
              <a:t>rawatvrs@icfre.org</a:t>
            </a:r>
            <a:r>
              <a:rPr lang="en-US" sz="3200" b="1" dirty="0" smtClean="0">
                <a:latin typeface="+mj-lt"/>
              </a:rPr>
              <a:t/>
            </a:r>
            <a:br>
              <a:rPr lang="en-US" sz="32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>www.icfre.gov.in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9988"/>
            <a:ext cx="8905875" cy="4043362"/>
          </a:xfrm>
        </p:spPr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Decision 1/CP.16 Scope of REDD plus finally agreed by parties</a:t>
            </a:r>
          </a:p>
          <a:p>
            <a:pPr marL="463550" indent="-463550" algn="just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(a) Reducing emissions from deforestation;</a:t>
            </a:r>
          </a:p>
          <a:p>
            <a:pPr marL="463550" indent="-463550" algn="just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(b) Reducing emissions from forest degradation;</a:t>
            </a:r>
          </a:p>
          <a:p>
            <a:pPr marL="463550" indent="-463550" algn="just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c) Conservation of forest carbon stocks;</a:t>
            </a:r>
          </a:p>
          <a:p>
            <a:pPr marL="463550" indent="-463550" algn="just"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	(d) Sustainable management of forest;</a:t>
            </a:r>
          </a:p>
          <a:p>
            <a:pPr marL="463550" indent="-463550" algn="just"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	(e) Enhancement of forest carbon stocks;</a:t>
            </a:r>
          </a:p>
          <a:p>
            <a:pPr algn="just">
              <a:defRPr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2006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90600"/>
            <a:ext cx="7086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1" dirty="0" smtClean="0"/>
              <a:t>Cancun Forestry decisions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0"/>
            <a:ext cx="3810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REDD +….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ttarkashi Landslide! - Uttarkashi, Uttarak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1"/>
            <a:ext cx="4673599" cy="3505199"/>
          </a:xfrm>
          <a:prstGeom prst="rect">
            <a:avLst/>
          </a:prstGeom>
          <a:noFill/>
        </p:spPr>
      </p:pic>
      <p:pic>
        <p:nvPicPr>
          <p:cNvPr id="3" name="Picture 6" descr="http://www.indiamike.com/india/attachments/14357d1282807779-gangotri-updates-august-2010-landslide-road-closures-etc-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4835253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climate related disasters /events are increasing in Himalayas</a:t>
            </a:r>
            <a:endParaRPr lang="en-US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Cloud burst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Land slides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Loss to life and property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Loss of vegetative cover </a:t>
            </a:r>
            <a:endParaRPr lang="en-US" sz="24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120" y="3733800"/>
            <a:ext cx="4267880" cy="30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ms.outlookindia.com/images/articles/outlookbusiness/2010/9/4/due_no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962400"/>
            <a:ext cx="5238750" cy="2857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6536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abandonment of villages in mountains has resulted in the collapse of terraces and erosion, without leading to the forest recovery in a highly fragmented landscape.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8991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</a:t>
            </a:r>
            <a:r>
              <a:rPr kumimoji="0" lang="en-I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uman</a:t>
            </a: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migration in Indian Himalayas</a:t>
            </a:r>
            <a:endParaRPr kumimoji="0" lang="en-IN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cms.outlookindia.com/Uploads/outlookbusiness/2010/20100807/uttarak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3155872" cy="1905000"/>
          </a:xfrm>
          <a:prstGeom prst="rect">
            <a:avLst/>
          </a:prstGeom>
          <a:noFill/>
        </p:spPr>
      </p:pic>
      <p:pic>
        <p:nvPicPr>
          <p:cNvPr id="6" name="Picture 3" descr="H:\c drive data\Desktop\RAWATVRS-02-06-2012\Pictures\Photo_Sondkoti\DSCN9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762000"/>
            <a:ext cx="2477395" cy="1857674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343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Women bear the burden of collecting firewood, fodder and leaf litter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64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They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exposed to all kinds of stress and hazards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eading to: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Women bear the burden….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9525"/>
            <a:ext cx="61436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457" y="3024187"/>
            <a:ext cx="3024543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2438400"/>
            <a:ext cx="9144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676400" algn="l"/>
              </a:tabLst>
            </a:pPr>
            <a:r>
              <a:rPr lang="en-US" sz="2800" b="1" dirty="0" smtClean="0">
                <a:latin typeface="+mj-lt"/>
                <a:ea typeface="Times New Roman" pitchFamily="18" charset="0"/>
                <a:cs typeface="Arial" pitchFamily="34" charset="0"/>
              </a:rPr>
              <a:t>Physical injuries, which include falling from trees, and steep slopes, and dangers from attacks from wild animals,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09444"/>
            <a:ext cx="3810000" cy="310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295400"/>
            <a:ext cx="4572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76400" algn="l"/>
              </a:tabLst>
            </a:pPr>
            <a:r>
              <a:rPr lang="en-US" sz="3200" b="1" dirty="0" smtClean="0">
                <a:ea typeface="Times New Roman" pitchFamily="18" charset="0"/>
                <a:cs typeface="Arial" pitchFamily="34" charset="0"/>
              </a:rPr>
              <a:t>The drudgery of hard </a:t>
            </a:r>
            <a:r>
              <a:rPr lang="en-US" sz="3200" b="1" dirty="0" err="1" smtClean="0">
                <a:ea typeface="Times New Roman" pitchFamily="18" charset="0"/>
                <a:cs typeface="Arial" pitchFamily="34" charset="0"/>
              </a:rPr>
              <a:t>labour</a:t>
            </a:r>
            <a:r>
              <a:rPr lang="en-US" sz="3200" b="1" dirty="0" smtClean="0">
                <a:ea typeface="Times New Roman" pitchFamily="18" charset="0"/>
                <a:cs typeface="Arial" pitchFamily="34" charset="0"/>
              </a:rPr>
              <a:t> from over 12 to 14 hours a day,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76400" algn="l"/>
              </a:tabLst>
            </a:pPr>
            <a:r>
              <a:rPr lang="en-US" sz="3200" b="1" dirty="0" smtClean="0">
                <a:ea typeface="Times New Roman" pitchFamily="18" charset="0"/>
                <a:cs typeface="Arial" pitchFamily="34" charset="0"/>
              </a:rPr>
              <a:t> Almost no time for childcare,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76400" algn="l"/>
              </a:tabLst>
            </a:pPr>
            <a:r>
              <a:rPr lang="en-US" sz="3200" b="1" dirty="0" smtClean="0">
                <a:ea typeface="Times New Roman" pitchFamily="18" charset="0"/>
                <a:cs typeface="Arial" pitchFamily="34" charset="0"/>
              </a:rPr>
              <a:t>Stress on health and increased vulnerability to diseases, and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676400" algn="l"/>
              </a:tabLst>
            </a:pPr>
            <a:r>
              <a:rPr lang="en-US" sz="3200" b="1" dirty="0" smtClean="0">
                <a:ea typeface="Times New Roman" pitchFamily="18" charset="0"/>
                <a:cs typeface="Arial" pitchFamily="34" charset="0"/>
              </a:rPr>
              <a:t>Inadequate nutrition to sustain the burden.</a:t>
            </a:r>
            <a:endParaRPr lang="en-US" sz="3200" b="1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853" y="4114800"/>
            <a:ext cx="44465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10800000" flipV="1">
            <a:off x="0" y="1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+mj-lt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rimitive, stressful and draining lifestyle of women in the Himalayas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14600"/>
            <a:ext cx="7772400" cy="1470025"/>
          </a:xfrm>
        </p:spPr>
        <p:txBody>
          <a:bodyPr/>
          <a:lstStyle/>
          <a:p>
            <a:r>
              <a:rPr lang="en-US" sz="4800" b="1" dirty="0" smtClean="0"/>
              <a:t>India and REDD+</a:t>
            </a:r>
            <a:br>
              <a:rPr lang="en-US" sz="4800" b="1" dirty="0" smtClean="0"/>
            </a:br>
            <a:r>
              <a:rPr lang="en-US" sz="4800" b="1" dirty="0" smtClean="0"/>
              <a:t>Existing Forest Governance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auto">
          <a:xfrm>
            <a:off x="609600" y="1600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 b="1" dirty="0">
              <a:latin typeface="Calibri" pitchFamily="34" charset="0"/>
            </a:endParaRPr>
          </a:p>
        </p:txBody>
      </p:sp>
      <p:sp>
        <p:nvSpPr>
          <p:cNvPr id="39939" name="Rectangle 1027"/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cs typeface="Tahoma" pitchFamily="34" charset="0"/>
              </a:rPr>
              <a:t>	</a:t>
            </a:r>
            <a:r>
              <a:rPr lang="en-US" sz="3200" b="1" dirty="0">
                <a:cs typeface="Tahoma" pitchFamily="34" charset="0"/>
              </a:rPr>
              <a:t>THE NATIONAL FOREST POLICY, 1988 </a:t>
            </a:r>
            <a:r>
              <a:rPr lang="en-US" sz="3200" b="1" dirty="0" smtClean="0">
                <a:cs typeface="Tahoma" pitchFamily="34" charset="0"/>
              </a:rPr>
              <a:t>envisages </a:t>
            </a:r>
            <a:r>
              <a:rPr lang="en-US" sz="3200" b="1" dirty="0">
                <a:cs typeface="Tahoma" pitchFamily="34" charset="0"/>
              </a:rPr>
              <a:t>conservation and sustainable management of all types of forests </a:t>
            </a:r>
            <a:endParaRPr lang="en-US" sz="3200" b="1" dirty="0" smtClean="0">
              <a:cs typeface="Tahoma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a typeface="Arial Unicode MS" charset="-128"/>
              <a:cs typeface="Arial Unicode MS" charset="-128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ea typeface="Arial Unicode MS" charset="-128"/>
                <a:cs typeface="Arial Unicode MS" charset="-128"/>
              </a:rPr>
              <a:t>P</a:t>
            </a:r>
            <a:r>
              <a:rPr lang="en-US" sz="2800" b="1" dirty="0"/>
              <a:t>rovisions for maintenance, conservation and enhancement of bio-diversity of forest ecosystems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/>
              <a:t>Maintenance and enhancement of forest resource productivity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b="1" dirty="0">
                <a:ea typeface="Arial Unicode MS" charset="-128"/>
                <a:cs typeface="Arial Unicode MS" charset="-128"/>
              </a:rPr>
              <a:t>Increase in the extent of forest and tree cover</a:t>
            </a:r>
          </a:p>
        </p:txBody>
      </p:sp>
      <p:sp>
        <p:nvSpPr>
          <p:cNvPr id="14340" name="Rectangle 1028"/>
          <p:cNvSpPr>
            <a:spLocks noChangeArrowheads="1"/>
          </p:cNvSpPr>
          <p:nvPr/>
        </p:nvSpPr>
        <p:spPr bwMode="auto">
          <a:xfrm>
            <a:off x="304800" y="2286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itchFamily="34" charset="0"/>
              </a:rPr>
              <a:t>India: Strong policy framework for conservation of natural forest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1160</Words>
  <Application>Microsoft Office PowerPoint</Application>
  <PresentationFormat>On-screen Show (4:3)</PresentationFormat>
  <Paragraphs>143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BALI COP 13: December 2007</vt:lpstr>
      <vt:lpstr>Cancun Forestry decisions</vt:lpstr>
      <vt:lpstr>PowerPoint Presentation</vt:lpstr>
      <vt:lpstr>PowerPoint Presentation</vt:lpstr>
      <vt:lpstr>PowerPoint Presentation</vt:lpstr>
      <vt:lpstr>PowerPoint Presentation</vt:lpstr>
      <vt:lpstr>India and REDD+ Existing Forest Governance</vt:lpstr>
      <vt:lpstr>PowerPoint Presentation</vt:lpstr>
      <vt:lpstr>PowerPoint Presentation</vt:lpstr>
      <vt:lpstr>National Action Plan on Climate Change</vt:lpstr>
      <vt:lpstr>5. National Mission for Sustaining the Himalayan Ecosystem</vt:lpstr>
      <vt:lpstr>PowerPoint Presentation</vt:lpstr>
      <vt:lpstr>5. National Mission for Sustaining the Himalayan Ecosystem</vt:lpstr>
      <vt:lpstr> Opportunities and Challenges  Green India Mission </vt:lpstr>
      <vt:lpstr>Opportunities and Challenges</vt:lpstr>
      <vt:lpstr>Opportunities and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emissions from deforestation and degradation (REDD) in developing countries and forest conservation for climate change mitigation: The Indian approach</dc:title>
  <dc:creator>Windows User</dc:creator>
  <cp:lastModifiedBy>COP18 User</cp:lastModifiedBy>
  <cp:revision>173</cp:revision>
  <dcterms:created xsi:type="dcterms:W3CDTF">2011-05-14T14:25:05Z</dcterms:created>
  <dcterms:modified xsi:type="dcterms:W3CDTF">2012-12-03T08:16:52Z</dcterms:modified>
</cp:coreProperties>
</file>