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86" r:id="rId2"/>
    <p:sldId id="289" r:id="rId3"/>
    <p:sldId id="290" r:id="rId4"/>
    <p:sldId id="287" r:id="rId5"/>
    <p:sldId id="288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001623-39BF-437A-BF1E-C4ACDAFF8306}" type="datetimeFigureOut">
              <a:rPr lang="en-US" smtClean="0"/>
              <a:pPr/>
              <a:t>10/25/2016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B7792-E8A2-4C6F-B25A-4D6601F26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N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25853E-6258-428D-947C-C3D8E9875A0F}" type="slidenum">
              <a:rPr lang="en-IN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IN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N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EC481E-22FF-496A-A269-3FDC96D68EA4}" type="slidenum">
              <a:rPr lang="en-IN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IN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I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N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AB4596D-1448-46E7-A50D-89A4DFF772D9}" type="slidenum">
              <a:rPr lang="en-IN" smtClean="0"/>
              <a:pPr>
                <a:defRPr/>
              </a:pPr>
              <a:t>4</a:t>
            </a:fld>
            <a:endParaRPr lang="en-IN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N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CA53A9A-B7C6-4102-ACCD-9BD3AF2BDB05}" type="slidenum">
              <a:rPr lang="en-IN" smtClean="0"/>
              <a:pPr>
                <a:defRPr/>
              </a:pPr>
              <a:t>7</a:t>
            </a:fld>
            <a:endParaRPr lang="en-IN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N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20D5454-1B3B-4ED1-8EA9-67AAEBF4CF4E}" type="slidenum">
              <a:rPr lang="en-IN" smtClean="0"/>
              <a:pPr>
                <a:defRPr/>
              </a:pPr>
              <a:t>8</a:t>
            </a:fld>
            <a:endParaRPr lang="en-IN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46A197-1E7A-41E5-AF51-5E1C0CEA8DE8}" type="slidenum">
              <a:rPr lang="en-IN"/>
              <a:pPr>
                <a:defRPr/>
              </a:pPr>
              <a:t>14</a:t>
            </a:fld>
            <a:endParaRPr lang="en-IN"/>
          </a:p>
        </p:txBody>
      </p:sp>
      <p:sp>
        <p:nvSpPr>
          <p:cNvPr id="6861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8613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9ED61E4-F861-48FB-BC96-00A0FA60311E}" type="slidenum">
              <a:rPr lang="en-IN" sz="1200">
                <a:latin typeface="Calibri" pitchFamily="34" charset="0"/>
              </a:rPr>
              <a:pPr algn="r"/>
              <a:t>14</a:t>
            </a:fld>
            <a:endParaRPr lang="en-IN" sz="1200">
              <a:latin typeface="Calibri" pitchFamily="34" charset="0"/>
            </a:endParaRPr>
          </a:p>
        </p:txBody>
      </p:sp>
      <p:sp>
        <p:nvSpPr>
          <p:cNvPr id="49158" name="Date Placeholder 8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889C-7EDF-480F-B89A-C38CF02D3C48}" type="datetimeFigureOut">
              <a:rPr lang="en-US" smtClean="0"/>
              <a:pPr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B3C1-F348-4A3B-B5C3-C3E1FBE5BB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889C-7EDF-480F-B89A-C38CF02D3C48}" type="datetimeFigureOut">
              <a:rPr lang="en-US" smtClean="0"/>
              <a:pPr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B3C1-F348-4A3B-B5C3-C3E1FBE5BB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889C-7EDF-480F-B89A-C38CF02D3C48}" type="datetimeFigureOut">
              <a:rPr lang="en-US" smtClean="0"/>
              <a:pPr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B3C1-F348-4A3B-B5C3-C3E1FBE5BB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38DB7-2F1A-4639-A85E-049D2A7235F8}" type="datetimeFigureOut">
              <a:rPr lang="en-US"/>
              <a:pPr>
                <a:defRPr/>
              </a:pPr>
              <a:t>10/25/2016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FD85B-23A3-48E3-8F4A-70B7F8EBE5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609BE-BDE1-4453-B7E4-12AA6011A4CC}" type="datetime1">
              <a:rPr lang="en-US"/>
              <a:pPr>
                <a:defRPr/>
              </a:pPr>
              <a:t>10/25/2016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7B417-C569-439D-84CC-8CB8D4EE0B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889C-7EDF-480F-B89A-C38CF02D3C48}" type="datetimeFigureOut">
              <a:rPr lang="en-US" smtClean="0"/>
              <a:pPr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B3C1-F348-4A3B-B5C3-C3E1FBE5BB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889C-7EDF-480F-B89A-C38CF02D3C48}" type="datetimeFigureOut">
              <a:rPr lang="en-US" smtClean="0"/>
              <a:pPr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B3C1-F348-4A3B-B5C3-C3E1FBE5BB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889C-7EDF-480F-B89A-C38CF02D3C48}" type="datetimeFigureOut">
              <a:rPr lang="en-US" smtClean="0"/>
              <a:pPr/>
              <a:t>10/25/2016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B3C1-F348-4A3B-B5C3-C3E1FBE5BB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889C-7EDF-480F-B89A-C38CF02D3C48}" type="datetimeFigureOut">
              <a:rPr lang="en-US" smtClean="0"/>
              <a:pPr/>
              <a:t>10/25/2016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B3C1-F348-4A3B-B5C3-C3E1FBE5BB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889C-7EDF-480F-B89A-C38CF02D3C48}" type="datetimeFigureOut">
              <a:rPr lang="en-US" smtClean="0"/>
              <a:pPr/>
              <a:t>10/25/2016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B3C1-F348-4A3B-B5C3-C3E1FBE5BB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889C-7EDF-480F-B89A-C38CF02D3C48}" type="datetimeFigureOut">
              <a:rPr lang="en-US" smtClean="0"/>
              <a:pPr/>
              <a:t>10/25/2016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B3C1-F348-4A3B-B5C3-C3E1FBE5BB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889C-7EDF-480F-B89A-C38CF02D3C48}" type="datetimeFigureOut">
              <a:rPr lang="en-US" smtClean="0"/>
              <a:pPr/>
              <a:t>10/25/2016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B3C1-F348-4A3B-B5C3-C3E1FBE5BB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889C-7EDF-480F-B89A-C38CF02D3C48}" type="datetimeFigureOut">
              <a:rPr lang="en-US" smtClean="0"/>
              <a:pPr/>
              <a:t>10/25/2016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B3C1-F348-4A3B-B5C3-C3E1FBE5BB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E889C-7EDF-480F-B89A-C38CF02D3C48}" type="datetimeFigureOut">
              <a:rPr lang="en-US" smtClean="0"/>
              <a:pPr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6B3C1-F348-4A3B-B5C3-C3E1FBE5BB1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csdindia.org/" TargetMode="External"/><Relationship Id="rId2" Type="http://schemas.openxmlformats.org/officeDocument/2006/relationships/hyperlink" Target="mailto:drkiritshelat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drkiritshelat@gmail.com" TargetMode="External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nccsdindia.org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8"/>
          <p:cNvSpPr txBox="1">
            <a:spLocks noChangeArrowheads="1"/>
          </p:cNvSpPr>
          <p:nvPr/>
        </p:nvSpPr>
        <p:spPr bwMode="auto">
          <a:xfrm>
            <a:off x="133350" y="76200"/>
            <a:ext cx="8882063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ENSURING FOOD SECURITY AND </a:t>
            </a:r>
            <a:br>
              <a:rPr lang="en-US" sz="27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n-US" sz="27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EFFECTIVE CLIMATE CHANGE MITIGATION THROUGH INTENSIVE COMMUNITY LED NRM INTERVENTIONS IN </a:t>
            </a:r>
            <a:br>
              <a:rPr lang="en-US" sz="27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n-US" sz="27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THE TRIBAL REGIONS OF WESTERN INDIA</a:t>
            </a:r>
            <a:endParaRPr lang="en-IN" sz="27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075" name="Text Box 12"/>
          <p:cNvSpPr txBox="1">
            <a:spLocks noChangeArrowheads="1"/>
          </p:cNvSpPr>
          <p:nvPr/>
        </p:nvSpPr>
        <p:spPr bwMode="auto">
          <a:xfrm>
            <a:off x="609600" y="2971800"/>
            <a:ext cx="77724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u="sng" dirty="0">
                <a:solidFill>
                  <a:srgbClr val="FFFF00"/>
                </a:solidFill>
                <a:latin typeface="Calibri" pitchFamily="34" charset="0"/>
              </a:rPr>
              <a:t>Presentation By:</a:t>
            </a:r>
          </a:p>
          <a:p>
            <a:pPr algn="ctr"/>
            <a:r>
              <a:rPr lang="en-US" sz="2400" b="1" dirty="0"/>
              <a:t>DR. KIRIT N SHELAT</a:t>
            </a:r>
            <a:r>
              <a:rPr lang="en-US" sz="2400" dirty="0"/>
              <a:t>, IAS (RTD)</a:t>
            </a:r>
            <a:br>
              <a:rPr lang="en-US" sz="2400" dirty="0"/>
            </a:br>
            <a:r>
              <a:rPr lang="en-US" sz="2400" dirty="0"/>
              <a:t>Executive Chairman</a:t>
            </a:r>
            <a:br>
              <a:rPr lang="en-US" sz="2400" dirty="0"/>
            </a:br>
            <a:r>
              <a:rPr lang="en-US" sz="2400" dirty="0"/>
              <a:t>National Council for Climate Change</a:t>
            </a:r>
            <a:br>
              <a:rPr lang="en-US" sz="2400" dirty="0"/>
            </a:br>
            <a:r>
              <a:rPr lang="en-US" sz="2400" dirty="0"/>
              <a:t>Sustainable Development and Public Leadership (NCCSD)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Email: </a:t>
            </a:r>
            <a:r>
              <a:rPr lang="en-US" sz="2400" dirty="0">
                <a:hlinkClick r:id="rId2"/>
              </a:rPr>
              <a:t>drkiritshelat@gmail.com</a:t>
            </a:r>
            <a:r>
              <a:rPr lang="en-US" sz="2400" dirty="0"/>
              <a:t>, Website: </a:t>
            </a:r>
            <a:r>
              <a:rPr lang="en-US" sz="2400" dirty="0">
                <a:hlinkClick r:id="rId3"/>
              </a:rPr>
              <a:t>www.nccsdindia.org</a:t>
            </a:r>
            <a:r>
              <a:rPr lang="en-US" sz="2400" dirty="0">
                <a:solidFill>
                  <a:srgbClr val="FF0000"/>
                </a:solidFill>
              </a:rPr>
              <a:t> </a:t>
            </a:r>
            <a:endParaRPr lang="en-US" sz="2400" b="1" u="sng" dirty="0">
              <a:solidFill>
                <a:srgbClr val="FF0000"/>
              </a:solidFill>
              <a:latin typeface="Calibri" pitchFamily="34" charset="0"/>
            </a:endParaRPr>
          </a:p>
          <a:p>
            <a:pPr algn="ctr"/>
            <a:endParaRPr lang="en-IN" sz="2400" dirty="0">
              <a:solidFill>
                <a:srgbClr val="FFFF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 descr="E:\Photos\Solar\Solar-1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917575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4" descr="E:\Photos\Solar\Solar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4724400"/>
            <a:ext cx="2895600" cy="18923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9" name="Rectang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Use of Solar Lantern</a:t>
            </a:r>
            <a:endParaRPr lang="en-IN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85800"/>
            <a:ext cx="9144000" cy="523875"/>
          </a:xfrm>
          <a:prstGeom prst="rect">
            <a:avLst/>
          </a:prstGeom>
          <a:solidFill>
            <a:srgbClr val="92D05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Mitigating climate change</a:t>
            </a:r>
            <a:endParaRPr lang="en-I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\\Server\swati\Photos\Kasuben Ramsing Nalvaya, Village Katholiya 2008-09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5954" name="Rectang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000"/>
          </a:xfrm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en-US" sz="27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Agro Forestry : reforestation, </a:t>
            </a:r>
            <a:r>
              <a:rPr lang="en-US" sz="27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afforestation</a:t>
            </a:r>
            <a:r>
              <a:rPr lang="en-US" sz="27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on the barren revenue  lands</a:t>
            </a:r>
            <a:br>
              <a:rPr lang="en-US" sz="27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n-US" sz="27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 natural renewable resource</a:t>
            </a:r>
            <a:endParaRPr lang="en-IN" sz="27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25955" name="Rectangle 3"/>
          <p:cNvSpPr>
            <a:spLocks noGrp="1"/>
          </p:cNvSpPr>
          <p:nvPr>
            <p:ph type="body" idx="1"/>
          </p:nvPr>
        </p:nvSpPr>
        <p:spPr>
          <a:xfrm>
            <a:off x="0" y="1752600"/>
            <a:ext cx="9144000" cy="990600"/>
          </a:xfrm>
          <a:solidFill>
            <a:srgbClr val="006600">
              <a:alpha val="28999"/>
            </a:srgbClr>
          </a:solidFill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Photosynthesis is the only and simplest tool to sequestrate the carbon dioxide</a:t>
            </a:r>
            <a:endParaRPr lang="en-IN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\\Server\swati\Photos\Kasuben Ramsing Nalvaya, Village Katholiya 2008-09.jpg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/>
          <a:stretch>
            <a:fillRect/>
          </a:stretch>
        </p:blipFill>
        <p:spPr bwMode="auto">
          <a:xfrm>
            <a:off x="-17463" y="0"/>
            <a:ext cx="91614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-17463" y="0"/>
            <a:ext cx="9161463" cy="584200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Tree plantation on the farm bunds </a:t>
            </a:r>
          </a:p>
        </p:txBody>
      </p:sp>
      <p:sp>
        <p:nvSpPr>
          <p:cNvPr id="113668" name="Text Box 4"/>
          <p:cNvSpPr txBox="1">
            <a:spLocks noChangeArrowheads="1"/>
          </p:cNvSpPr>
          <p:nvPr/>
        </p:nvSpPr>
        <p:spPr bwMode="auto">
          <a:xfrm>
            <a:off x="0" y="5791200"/>
            <a:ext cx="9144000" cy="1077913"/>
          </a:xfrm>
          <a:prstGeom prst="rect">
            <a:avLst/>
          </a:prstGeom>
          <a:solidFill>
            <a:srgbClr val="C00000">
              <a:alpha val="3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6,80,06,176 plants:  1,32,776 households</a:t>
            </a:r>
          </a:p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70,702 acres – long term survival 50 %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smtClean="0">
              <a:latin typeface="Arial" charset="0"/>
            </a:endParaRPr>
          </a:p>
        </p:txBody>
      </p:sp>
      <p:pic>
        <p:nvPicPr>
          <p:cNvPr id="39939" name="Picture 2" descr="H:\06-10-2016\jfm-impact-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3608388"/>
          </a:xfrm>
          <a:noFill/>
        </p:spPr>
      </p:pic>
      <p:pic>
        <p:nvPicPr>
          <p:cNvPr id="39940" name="Picture 3" descr="H:\06-10-2016\jfm-impact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81400"/>
            <a:ext cx="9144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1" name="TextBox 5"/>
          <p:cNvSpPr txBox="1">
            <a:spLocks noChangeArrowheads="1"/>
          </p:cNvSpPr>
          <p:nvPr/>
        </p:nvSpPr>
        <p:spPr bwMode="auto">
          <a:xfrm>
            <a:off x="5867400" y="228600"/>
            <a:ext cx="3048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/>
              <a:t>Before</a:t>
            </a:r>
            <a:endParaRPr lang="en-IN" b="1"/>
          </a:p>
        </p:txBody>
      </p:sp>
      <p:sp>
        <p:nvSpPr>
          <p:cNvPr id="39942" name="TextBox 6"/>
          <p:cNvSpPr txBox="1">
            <a:spLocks noChangeArrowheads="1"/>
          </p:cNvSpPr>
          <p:nvPr/>
        </p:nvSpPr>
        <p:spPr bwMode="auto">
          <a:xfrm>
            <a:off x="5867400" y="3810000"/>
            <a:ext cx="3048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/>
              <a:t>After</a:t>
            </a:r>
            <a:endParaRPr lang="en-IN" b="1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0" y="6019800"/>
            <a:ext cx="9144000" cy="838200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+mj-cs"/>
              </a:rPr>
              <a:t>Protection of regeneration of forest land through community transformed  into a dense forest</a:t>
            </a:r>
            <a:endParaRPr lang="en-I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C:\Users\swati1\Desktop\selected photos\DSCN66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698500"/>
            <a:ext cx="2928937" cy="214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963" name="Title 1"/>
          <p:cNvSpPr>
            <a:spLocks noGrp="1"/>
          </p:cNvSpPr>
          <p:nvPr>
            <p:ph type="title" idx="4294967295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eaLnBrk="1" hangingPunct="1"/>
            <a:r>
              <a:rPr lang="en-IN" smtClean="0">
                <a:latin typeface="Arial" charset="0"/>
              </a:rPr>
              <a:t> </a:t>
            </a:r>
          </a:p>
        </p:txBody>
      </p:sp>
      <p:pic>
        <p:nvPicPr>
          <p:cNvPr id="7" name="Picture 6" descr="C:\Users\swati1\Desktop\selected photos\IMG_0179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1100" y="762000"/>
            <a:ext cx="2597150" cy="214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E:\folder1\Documents and Settings\swati\My Documents\My Pictures\Adobe\Digital Camera Photos\photo7-02-08\IMG_058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38" y="4800600"/>
            <a:ext cx="257175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 descr="E:\folder1\Documents and Settings\swati\My Documents\My Pictures\Adobe\Digital Camera Photos\Chosal Plantation Aug 10\Chosala Plantation Gamtal Faliya 5.8.10\DSC_004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" y="4813300"/>
            <a:ext cx="2857500" cy="1973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2" descr="C:\Users\swati1\Desktop\selected photos\drinking water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8596" y="1535463"/>
            <a:ext cx="1524011" cy="11430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3" descr="C:\Users\swati1\Desktop\selected photos\IMG_0099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5750" y="3035300"/>
            <a:ext cx="2786063" cy="1697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5" descr="C:\Users\swati1\Desktop\selected photos\IMG_0720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357563" y="828675"/>
            <a:ext cx="2714625" cy="2036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6350" y="152400"/>
            <a:ext cx="9144000" cy="457200"/>
          </a:xfrm>
          <a:prstGeom prst="rect">
            <a:avLst/>
          </a:prstGeom>
          <a:solidFill>
            <a:srgbClr val="006600"/>
          </a:solidFill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000" b="1" spc="-150" dirty="0">
                <a:ln w="10541" cmpd="sng">
                  <a:solidFill>
                    <a:srgbClr val="92D050"/>
                  </a:solidFill>
                  <a:prstDash val="solid"/>
                </a:ln>
                <a:solidFill>
                  <a:schemeClr val="bg1"/>
                </a:solidFill>
                <a:latin typeface="+mn-lt"/>
                <a:cs typeface="+mn-cs"/>
              </a:rPr>
              <a:t>A DEVELOPMENT JOURNEY SINCE 1974  INVOLVING  5 LAKH FAMILIES</a:t>
            </a:r>
            <a:endParaRPr lang="en-IN" sz="2000" b="1" spc="-150" dirty="0">
              <a:ln w="10541" cmpd="sng">
                <a:solidFill>
                  <a:srgbClr val="92D050"/>
                </a:solidFill>
                <a:prstDash val="solid"/>
              </a:ln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13313" name="Picture 1" descr="G:\selected photos\IMG_1011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324600" y="2971800"/>
            <a:ext cx="2605088" cy="1771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4" name="Picture 2" descr="G:\selected photos\Vegetable cultivation by trallis system in 0.1 ha - a way to earn handsome money in just 4-5 months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357563" y="3048000"/>
            <a:ext cx="2714625" cy="1666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2225" name="Picture 1" descr="G:\selected photos\maize\DSC05408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352800" y="4800600"/>
            <a:ext cx="2790825" cy="1995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2971800"/>
            <a:ext cx="9144000" cy="584200"/>
          </a:xfrm>
          <a:prstGeom prst="rect">
            <a:avLst/>
          </a:prstGeom>
          <a:solidFill>
            <a:srgbClr val="336600"/>
          </a:solidFill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QUALITY OF LIFE INITIATIVE </a:t>
            </a:r>
            <a:endParaRPr lang="en-I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700"/>
            <a:ext cx="9144000" cy="584200"/>
          </a:xfrm>
          <a:solidFill>
            <a:srgbClr val="3366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rPr>
              <a:t> SOLAR BASED DRINKING WATER INITIATIVE</a:t>
            </a:r>
            <a:endParaRPr lang="en-I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43011" name="Picture 2" descr="Kamboi (Pateliya Falia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60475"/>
            <a:ext cx="5562600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3" descr="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2416175"/>
            <a:ext cx="4267200" cy="390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Rectangle 6"/>
          <p:cNvSpPr>
            <a:spLocks noChangeArrowheads="1"/>
          </p:cNvSpPr>
          <p:nvPr/>
        </p:nvSpPr>
        <p:spPr bwMode="auto">
          <a:xfrm>
            <a:off x="152400" y="4976813"/>
            <a:ext cx="43434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i="1"/>
              <a:t>At last, in the evening of her life, she has got something to smile which has reduced drudgery of fetching water from distance - a household connection of Parvatiben Solanki at Patelia Falia, Kamboi</a:t>
            </a:r>
            <a:endParaRPr lang="en-IN" sz="1600" i="1"/>
          </a:p>
        </p:txBody>
      </p:sp>
      <p:sp>
        <p:nvSpPr>
          <p:cNvPr id="43014" name="Rectangle 7"/>
          <p:cNvSpPr>
            <a:spLocks noChangeArrowheads="1"/>
          </p:cNvSpPr>
          <p:nvPr/>
        </p:nvSpPr>
        <p:spPr bwMode="auto">
          <a:xfrm>
            <a:off x="5638800" y="1349375"/>
            <a:ext cx="3124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/>
              <a:t>A little girl is all happy with tap water at her household in Parmar Falia, Bavka</a:t>
            </a:r>
            <a:endParaRPr lang="en-IN" i="1"/>
          </a:p>
        </p:txBody>
      </p:sp>
      <p:sp>
        <p:nvSpPr>
          <p:cNvPr id="11" name="Down Arrow 10"/>
          <p:cNvSpPr/>
          <p:nvPr/>
        </p:nvSpPr>
        <p:spPr>
          <a:xfrm>
            <a:off x="8763000" y="1371600"/>
            <a:ext cx="3810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IN"/>
          </a:p>
        </p:txBody>
      </p:sp>
      <p:sp>
        <p:nvSpPr>
          <p:cNvPr id="12" name="Up Arrow 11"/>
          <p:cNvSpPr/>
          <p:nvPr/>
        </p:nvSpPr>
        <p:spPr>
          <a:xfrm>
            <a:off x="4495800" y="4930775"/>
            <a:ext cx="381000" cy="1371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IN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3" descr="Z:\coop-general\19.09.20160\drinking  -abf\Bavka - Mav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0" y="6091238"/>
            <a:ext cx="9144000" cy="46196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IN" sz="2400" i="1" dirty="0">
                <a:solidFill>
                  <a:schemeClr val="bg1"/>
                </a:solidFill>
              </a:rPr>
              <a:t>Solar powered  hamlet based community drinking water systems</a:t>
            </a:r>
          </a:p>
        </p:txBody>
      </p:sp>
      <p:pic>
        <p:nvPicPr>
          <p:cNvPr id="44036" name="Picture 2" descr="D:\Photos\Drinking Water\Chandawada, Tal. Dahod-Bhabhor Faliya, Kaliben Bhabho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76200"/>
            <a:ext cx="2946400" cy="22098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4037" name="Picture 4" descr="Z:\coop-general\19.09.20160\drinking-abf2\Panddi-   pasaya  Bhuriben Sevabhai.JPG"/>
          <p:cNvPicPr>
            <a:picLocks noChangeAspect="1" noChangeArrowheads="1"/>
          </p:cNvPicPr>
          <p:nvPr/>
        </p:nvPicPr>
        <p:blipFill>
          <a:blip r:embed="rId4">
            <a:lum bright="10000"/>
          </a:blip>
          <a:srcRect/>
          <a:stretch>
            <a:fillRect/>
          </a:stretch>
        </p:blipFill>
        <p:spPr bwMode="auto">
          <a:xfrm>
            <a:off x="3124200" y="76200"/>
            <a:ext cx="2743200" cy="22098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3" descr="D:\Photos\Final Photos For Display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4000"/>
            <a:ext cx="9144000" cy="66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4200"/>
          </a:xfrm>
          <a:solidFill>
            <a:srgbClr val="3366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rPr>
              <a:t>Solar Based Drinking Water System </a:t>
            </a:r>
            <a:endParaRPr lang="en-IN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solidFill>
            <a:srgbClr val="006600"/>
          </a:solidFill>
        </p:spPr>
        <p:txBody>
          <a:bodyPr/>
          <a:lstStyle/>
          <a:p>
            <a:r>
              <a:rPr lang="en-US" sz="3600" b="1" smtClean="0">
                <a:solidFill>
                  <a:schemeClr val="bg1"/>
                </a:solidFill>
                <a:latin typeface="Arial" charset="0"/>
              </a:rPr>
              <a:t>CLEAN COOKING IN TRIBAL AREA</a:t>
            </a:r>
            <a:endParaRPr lang="en-IN" sz="3600" b="1" smtClean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46083" name="Picture 2" descr="\\server\coop-general\07.10.2016 Dharma Life\IMG-20160308-WA002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685800"/>
            <a:ext cx="9144000" cy="6172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F:\For Saputara\Forestry(4-2)-Story-abhlod 0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1828800" y="101025"/>
            <a:ext cx="5715000" cy="5847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tx1"/>
                </a:solidFill>
              </a:rPr>
              <a:t>Traditional vegetable cultivation</a:t>
            </a:r>
            <a:endParaRPr lang="en-IN" sz="3200" dirty="0">
              <a:solidFill>
                <a:schemeClr val="tx1"/>
              </a:solidFill>
            </a:endParaRPr>
          </a:p>
        </p:txBody>
      </p:sp>
      <p:sp>
        <p:nvSpPr>
          <p:cNvPr id="27654" name="TextBox 3"/>
          <p:cNvSpPr txBox="1">
            <a:spLocks noChangeArrowheads="1"/>
          </p:cNvSpPr>
          <p:nvPr/>
        </p:nvSpPr>
        <p:spPr bwMode="auto">
          <a:xfrm>
            <a:off x="0" y="762000"/>
            <a:ext cx="9144000" cy="461963"/>
          </a:xfrm>
          <a:prstGeom prst="rect">
            <a:avLst/>
          </a:prstGeom>
          <a:solidFill>
            <a:srgbClr val="336600">
              <a:alpha val="58823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FF00"/>
                </a:solidFill>
                <a:latin typeface="Calibri" pitchFamily="34" charset="0"/>
              </a:rPr>
              <a:t>Every year more than 20000 farmers opting vegetable cultivation</a:t>
            </a:r>
            <a:endParaRPr lang="en-IN" sz="2400" b="1">
              <a:solidFill>
                <a:srgbClr val="FFFF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C00000"/>
          </a:solidFill>
        </p:spPr>
        <p:txBody>
          <a:bodyPr>
            <a:normAutofit fontScale="70000" lnSpcReduction="20000"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US" sz="4100" dirty="0">
                <a:latin typeface="+mj-lt"/>
                <a:ea typeface="+mj-ea"/>
                <a:cs typeface="+mj-cs"/>
              </a:rPr>
              <a:t> 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5100" b="1" dirty="0"/>
              <a:t> </a:t>
            </a:r>
            <a:r>
              <a:rPr lang="en-US" sz="5100" b="1" dirty="0">
                <a:solidFill>
                  <a:schemeClr val="bg1"/>
                </a:solidFill>
              </a:rPr>
              <a:t>CLEAN ENERGY INITIATIVE</a:t>
            </a:r>
            <a:endParaRPr lang="en-IN" sz="51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710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3435350"/>
            <a:ext cx="4953000" cy="3422650"/>
          </a:xfrm>
        </p:spPr>
      </p:pic>
      <p:pic>
        <p:nvPicPr>
          <p:cNvPr id="47108" name="Picture 3" descr="\\server\coop-general\IMG-20160929-WA0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3505200"/>
            <a:ext cx="4191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2" descr="\\server\coop-general\07.10.2016 Dharma Life\DSC_088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85800"/>
            <a:ext cx="394017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3" descr="\\server\coop-general\07.10.2016 Dharma Life\DSC_087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8600" y="685800"/>
            <a:ext cx="5105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3" descr="C:\Users\co-operavie\Downloads\14550348693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3505200"/>
            <a:ext cx="3352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4" descr="G:\03-03-16\IMG-20160218-WA00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05200"/>
            <a:ext cx="3200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Rectangle 1"/>
          <p:cNvSpPr>
            <a:spLocks noChangeArrowheads="1"/>
          </p:cNvSpPr>
          <p:nvPr/>
        </p:nvSpPr>
        <p:spPr bwMode="auto">
          <a:xfrm>
            <a:off x="8907463" y="90488"/>
            <a:ext cx="2365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en-US" sz="1200" b="1">
                <a:solidFill>
                  <a:srgbClr val="FF0000"/>
                </a:solidFill>
              </a:rPr>
              <a:t>)</a:t>
            </a:r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2743200"/>
            <a:ext cx="9144000" cy="76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7500"/>
          </a:bodyPr>
          <a:lstStyle/>
          <a:p>
            <a:pPr>
              <a:defRPr/>
            </a:pPr>
            <a:endParaRPr lang="en-US" sz="2000" b="1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2000" b="1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SOCIAL IMPACT PRODUCTS: INITIATED BY PEOPLE ORGANIZATION </a:t>
            </a:r>
            <a:endParaRPr lang="en-IN" sz="2000" dirty="0"/>
          </a:p>
        </p:txBody>
      </p:sp>
      <p:pic>
        <p:nvPicPr>
          <p:cNvPr id="48134" name="Picture 7" descr="\\SERVER\coop-general\30-11-15 Collctor  And D D O\20151130_12404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0"/>
            <a:ext cx="2514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Picture 2" descr="\\server\coop-general\07.03.2016\IMG-20160308-WA000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0400" y="3505200"/>
            <a:ext cx="2743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3200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7" name="Picture 4" descr="G:\Photo(All)\Event tata Swach 21.03.2016\DSC_041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38800" y="0"/>
            <a:ext cx="3505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D:\Desktop\REPORTS\Internet Sathi\18 to 21 Nov 2015 Training Photo of Internet Sathi\IMG-20151119-WA0022.jpg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2" descr="D:\Desktop\REPORTS\Internet Sathi\30-11-15 Collctor  And D D O\20151130_12404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lum bright="10000" contrast="10000"/>
          </a:blip>
          <a:srcRect/>
          <a:stretch>
            <a:fillRect/>
          </a:stretch>
        </p:blipFill>
        <p:spPr>
          <a:xfrm>
            <a:off x="4191000" y="3352800"/>
            <a:ext cx="4953000" cy="3505200"/>
          </a:xfrm>
          <a:noFill/>
        </p:spPr>
      </p:pic>
      <p:pic>
        <p:nvPicPr>
          <p:cNvPr id="49156" name="Picture 3" descr="D:\Desktop\REPORTS\Internet Sathi\18 to 21 Nov 2015 Training Photo of Internet Sathi\DSCN3928.JPG"/>
          <p:cNvPicPr>
            <a:picLocks noChangeAspect="1" noChangeArrowheads="1"/>
          </p:cNvPicPr>
          <p:nvPr/>
        </p:nvPicPr>
        <p:blipFill>
          <a:blip r:embed="rId4">
            <a:lum bright="20000" contrast="20000"/>
          </a:blip>
          <a:srcRect/>
          <a:stretch>
            <a:fillRect/>
          </a:stretch>
        </p:blipFill>
        <p:spPr bwMode="auto">
          <a:xfrm>
            <a:off x="0" y="3352800"/>
            <a:ext cx="4191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TextBox 6"/>
          <p:cNvSpPr txBox="1">
            <a:spLocks noChangeArrowheads="1"/>
          </p:cNvSpPr>
          <p:nvPr/>
        </p:nvSpPr>
        <p:spPr bwMode="auto">
          <a:xfrm>
            <a:off x="0" y="3124200"/>
            <a:ext cx="9144000" cy="369888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/>
              <a:t>INTERNET AWARENESS THROUGH INTERNET SATHI IN TRIBAL AREA</a:t>
            </a:r>
            <a:endParaRPr lang="en-IN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smtClean="0">
              <a:latin typeface="Arial" charset="0"/>
            </a:endParaRPr>
          </a:p>
        </p:txBody>
      </p:sp>
      <p:pic>
        <p:nvPicPr>
          <p:cNvPr id="50179" name="Picture 2" descr="H:\06-10-2016\DSC_0706 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0180" name="TextBox 4"/>
          <p:cNvSpPr txBox="1">
            <a:spLocks noChangeArrowheads="1"/>
          </p:cNvSpPr>
          <p:nvPr/>
        </p:nvSpPr>
        <p:spPr bwMode="auto">
          <a:xfrm>
            <a:off x="0" y="0"/>
            <a:ext cx="9144000" cy="369888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/>
              <a:t> MODERN HOUSE OF TRIBAL FAMILY </a:t>
            </a:r>
            <a:endParaRPr lang="en-IN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r>
              <a:rPr lang="en-US" sz="4000" b="1" u="sng" smtClean="0">
                <a:solidFill>
                  <a:srgbClr val="003300"/>
                </a:solidFill>
                <a:latin typeface="Agency FB" pitchFamily="34" charset="0"/>
              </a:rPr>
              <a:t>Benefits to Tribal Farmers</a:t>
            </a:r>
            <a:br>
              <a:rPr lang="en-US" sz="4000" b="1" u="sng" smtClean="0">
                <a:solidFill>
                  <a:srgbClr val="003300"/>
                </a:solidFill>
                <a:latin typeface="Agency FB" pitchFamily="34" charset="0"/>
              </a:rPr>
            </a:br>
            <a:r>
              <a:rPr lang="en-US" sz="2400" b="1" u="sng" smtClean="0">
                <a:solidFill>
                  <a:srgbClr val="003300"/>
                </a:solidFill>
                <a:latin typeface="Agency FB" pitchFamily="34" charset="0"/>
              </a:rPr>
              <a:t>(Reduced drudgery by providing farm machinery solutions)</a:t>
            </a:r>
            <a:endParaRPr lang="en-US" sz="4000" b="1" u="sng" smtClean="0">
              <a:solidFill>
                <a:srgbClr val="003300"/>
              </a:solidFill>
              <a:latin typeface="Agency FB" pitchFamily="34" charset="0"/>
            </a:endParaRPr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2">
            <a:lum bright="10000" contrast="10000"/>
          </a:blip>
          <a:srcRect/>
          <a:stretch>
            <a:fillRect/>
          </a:stretch>
        </p:blipFill>
        <p:spPr bwMode="auto">
          <a:xfrm>
            <a:off x="0" y="1524000"/>
            <a:ext cx="457200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2" descr="C:\Users\sf\Desktop\13-02-2012\DSC_1149.JPG"/>
          <p:cNvPicPr>
            <a:picLocks noChangeAspect="1" noChangeArrowheads="1"/>
          </p:cNvPicPr>
          <p:nvPr/>
        </p:nvPicPr>
        <p:blipFill>
          <a:blip r:embed="rId3">
            <a:lum bright="20000" contrast="20000"/>
          </a:blip>
          <a:srcRect/>
          <a:stretch>
            <a:fillRect/>
          </a:stretch>
        </p:blipFill>
        <p:spPr bwMode="auto">
          <a:xfrm>
            <a:off x="6400800" y="4894263"/>
            <a:ext cx="2590800" cy="196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TextBox 7"/>
          <p:cNvSpPr txBox="1">
            <a:spLocks noChangeArrowheads="1"/>
          </p:cNvSpPr>
          <p:nvPr/>
        </p:nvSpPr>
        <p:spPr bwMode="auto">
          <a:xfrm>
            <a:off x="4724400" y="1828800"/>
            <a:ext cx="3200400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C00000"/>
                </a:solidFill>
                <a:latin typeface="Agency FB" pitchFamily="34" charset="0"/>
              </a:rPr>
              <a:t>   </a:t>
            </a:r>
            <a:r>
              <a:rPr lang="en-US" sz="2400" b="1" u="sng">
                <a:solidFill>
                  <a:srgbClr val="C00000"/>
                </a:solidFill>
                <a:latin typeface="Agency FB" pitchFamily="34" charset="0"/>
              </a:rPr>
              <a:t>Traditional Method</a:t>
            </a:r>
          </a:p>
          <a:p>
            <a:r>
              <a:rPr lang="en-US" sz="2000" b="1"/>
              <a:t>-- Time consuming </a:t>
            </a:r>
          </a:p>
          <a:p>
            <a:r>
              <a:rPr lang="en-US" sz="2000" b="1"/>
              <a:t>-- Hard work</a:t>
            </a:r>
          </a:p>
          <a:p>
            <a:pPr>
              <a:buFontTx/>
              <a:buChar char="-"/>
            </a:pPr>
            <a:r>
              <a:rPr lang="en-US" sz="2000" b="1"/>
              <a:t>- Bullock required</a:t>
            </a:r>
          </a:p>
          <a:p>
            <a:pPr>
              <a:buFontTx/>
              <a:buChar char="-"/>
            </a:pPr>
            <a:r>
              <a:rPr lang="en-US" sz="2000" b="1"/>
              <a:t>- Unequal seeding</a:t>
            </a:r>
          </a:p>
        </p:txBody>
      </p:sp>
      <p:sp>
        <p:nvSpPr>
          <p:cNvPr id="51206" name="TextBox 8"/>
          <p:cNvSpPr txBox="1">
            <a:spLocks noChangeArrowheads="1"/>
          </p:cNvSpPr>
          <p:nvPr/>
        </p:nvSpPr>
        <p:spPr bwMode="auto">
          <a:xfrm>
            <a:off x="0" y="4419600"/>
            <a:ext cx="9144000" cy="46196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u="sng">
                <a:solidFill>
                  <a:srgbClr val="C00000"/>
                </a:solidFill>
                <a:latin typeface="Agency FB" pitchFamily="34" charset="0"/>
              </a:rPr>
              <a:t> Mechanized Sowing</a:t>
            </a:r>
          </a:p>
        </p:txBody>
      </p:sp>
      <p:sp>
        <p:nvSpPr>
          <p:cNvPr id="51207" name="TextBox 9"/>
          <p:cNvSpPr txBox="1">
            <a:spLocks noChangeArrowheads="1"/>
          </p:cNvSpPr>
          <p:nvPr/>
        </p:nvSpPr>
        <p:spPr bwMode="auto">
          <a:xfrm>
            <a:off x="6019800" y="1295400"/>
            <a:ext cx="1905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u="sng">
                <a:solidFill>
                  <a:srgbClr val="008000"/>
                </a:solidFill>
                <a:latin typeface="Algerian" pitchFamily="82" charset="0"/>
              </a:rPr>
              <a:t>SOWING</a:t>
            </a:r>
          </a:p>
        </p:txBody>
      </p:sp>
      <p:pic>
        <p:nvPicPr>
          <p:cNvPr id="51208" name="Picture 2" descr="H:\06-10-2016\John Deere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4943475"/>
            <a:ext cx="3048000" cy="1914525"/>
          </a:xfrm>
          <a:noFill/>
        </p:spPr>
      </p:pic>
      <p:sp>
        <p:nvSpPr>
          <p:cNvPr id="51209" name="TextBox 12"/>
          <p:cNvSpPr txBox="1">
            <a:spLocks noChangeArrowheads="1"/>
          </p:cNvSpPr>
          <p:nvPr/>
        </p:nvSpPr>
        <p:spPr bwMode="auto">
          <a:xfrm>
            <a:off x="2971800" y="5076825"/>
            <a:ext cx="37338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/>
              <a:t>-- Easy, quick &amp; Systematic  sowing</a:t>
            </a:r>
          </a:p>
          <a:p>
            <a:r>
              <a:rPr lang="en-US" sz="1600"/>
              <a:t>-- Cost Effective</a:t>
            </a:r>
          </a:p>
          <a:p>
            <a:r>
              <a:rPr lang="en-US" sz="1600"/>
              <a:t>-- Even and Equal Distance Sowing </a:t>
            </a:r>
          </a:p>
          <a:p>
            <a:r>
              <a:rPr lang="en-US" sz="1600"/>
              <a:t>-- Time Saving </a:t>
            </a:r>
          </a:p>
          <a:p>
            <a:r>
              <a:rPr lang="en-US" sz="1600"/>
              <a:t>-- No strenuous 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4000" b="1" dirty="0" smtClean="0">
                <a:solidFill>
                  <a:schemeClr val="bg1"/>
                </a:solidFill>
                <a:latin typeface="Arial" charset="0"/>
              </a:rPr>
              <a:t>    </a:t>
            </a: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>CHANGE IN </a:t>
            </a:r>
            <a:r>
              <a:rPr lang="en-US" sz="2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SOCIO ECONOMIC CONDITION</a:t>
            </a:r>
            <a:endParaRPr lang="en-US" sz="2800" b="1" dirty="0" smtClean="0">
              <a:solidFill>
                <a:schemeClr val="bg1"/>
              </a:solidFill>
              <a:latin typeface="Arial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85738" y="812800"/>
          <a:ext cx="8839200" cy="5551605"/>
        </p:xfrm>
        <a:graphic>
          <a:graphicData uri="http://schemas.openxmlformats.org/drawingml/2006/table">
            <a:tbl>
              <a:tblPr/>
              <a:tblGrid>
                <a:gridCol w="618294"/>
                <a:gridCol w="3235248"/>
                <a:gridCol w="2362200"/>
                <a:gridCol w="2623458"/>
              </a:tblGrid>
              <a:tr h="337934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Sl</a:t>
                      </a:r>
                      <a:r>
                        <a:rPr lang="en-IN" sz="24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.</a:t>
                      </a:r>
                      <a:endParaRPr lang="en-IN" sz="24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Indicators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4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Pre Operational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Post Operational</a:t>
                      </a:r>
                      <a:endParaRPr lang="en-IN" sz="24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37934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Literacy-Male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20%</a:t>
                      </a:r>
                      <a:endParaRPr lang="en-IN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934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Literacy-Female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10%</a:t>
                      </a:r>
                      <a:endParaRPr lang="en-IN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57%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934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Drop Out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9.77%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934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Agriculture Engagement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49%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97%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934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Entitlement 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934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Ration card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97%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934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MGNREGA Card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85%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934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APL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46%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934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BPL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934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Kuccha House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79%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934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Thatched House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934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Mobile/ Telephone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67%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934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Jewellery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58%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934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Electricity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66%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2309" name="TextBox 5"/>
          <p:cNvSpPr txBox="1">
            <a:spLocks noChangeArrowheads="1"/>
          </p:cNvSpPr>
          <p:nvPr/>
        </p:nvSpPr>
        <p:spPr bwMode="auto">
          <a:xfrm>
            <a:off x="7162800" y="6488113"/>
            <a:ext cx="1981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 i="1">
                <a:solidFill>
                  <a:srgbClr val="C00000"/>
                </a:solidFill>
              </a:rPr>
              <a:t>Continue….</a:t>
            </a:r>
            <a:endParaRPr lang="en-IN" b="1" i="1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85738" y="812800"/>
          <a:ext cx="8839200" cy="5538564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bg1"/>
                  </a:outerShdw>
                </a:effectLst>
              </a:tblPr>
              <a:tblGrid>
                <a:gridCol w="618294"/>
                <a:gridCol w="3006648"/>
                <a:gridCol w="2667000"/>
                <a:gridCol w="2547258"/>
              </a:tblGrid>
              <a:tr h="254560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Sl</a:t>
                      </a:r>
                      <a:r>
                        <a:rPr lang="en-IN" sz="24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.</a:t>
                      </a:r>
                      <a:endParaRPr lang="en-IN" sz="24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Indicators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4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Pre Operational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Post Operational</a:t>
                      </a:r>
                      <a:endParaRPr lang="en-IN" sz="24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54560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Gas Connection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86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Fire wood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13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Drinking water-Public water resource</a:t>
                      </a:r>
                      <a:endParaRPr lang="en-IN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82%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13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Drinking water-Own Sources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60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Toilet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2.22%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60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Migration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60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Migration duration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77days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60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Irrigation sources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66%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60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Horticulture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13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Livestock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Per HH 6 animal holding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60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Availing Loan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65%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3317" name="TextBox 3"/>
          <p:cNvSpPr txBox="1">
            <a:spLocks noChangeArrowheads="1"/>
          </p:cNvSpPr>
          <p:nvPr/>
        </p:nvSpPr>
        <p:spPr bwMode="auto">
          <a:xfrm>
            <a:off x="7162800" y="6488113"/>
            <a:ext cx="1981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 i="1">
                <a:solidFill>
                  <a:srgbClr val="C00000"/>
                </a:solidFill>
              </a:rPr>
              <a:t>Continue….</a:t>
            </a:r>
            <a:endParaRPr lang="en-IN" b="1" i="1">
              <a:solidFill>
                <a:srgbClr val="C00000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4000" b="1" dirty="0">
                <a:solidFill>
                  <a:schemeClr val="bg1"/>
                </a:solidFill>
                <a:ea typeface="+mj-ea"/>
                <a:cs typeface="+mj-cs"/>
              </a:rPr>
              <a:t>    </a:t>
            </a:r>
            <a:r>
              <a:rPr lang="en-US" sz="2800" b="1" dirty="0">
                <a:solidFill>
                  <a:schemeClr val="bg1"/>
                </a:solidFill>
                <a:ea typeface="+mj-ea"/>
                <a:cs typeface="+mj-cs"/>
              </a:rPr>
              <a:t>CHANGE IN </a:t>
            </a:r>
            <a:r>
              <a:rPr lang="en-US" sz="2800" b="1" dirty="0">
                <a:solidFill>
                  <a:schemeClr val="bg1"/>
                </a:solidFill>
                <a:ea typeface="+mj-ea"/>
              </a:rPr>
              <a:t>SOCIO ECONOMIC CONDITION</a:t>
            </a:r>
            <a:endParaRPr lang="en-US" sz="2800" b="1" dirty="0">
              <a:solidFill>
                <a:schemeClr val="bg1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4000" b="1" smtClean="0">
                <a:solidFill>
                  <a:schemeClr val="bg1"/>
                </a:solidFill>
                <a:latin typeface="Arial" charset="0"/>
                <a:cs typeface="Arial" charset="0"/>
              </a:rPr>
              <a:t>SOCIO ECONOMIC CONDITION</a:t>
            </a:r>
            <a:endParaRPr lang="en-US" sz="4000" b="1" smtClean="0">
              <a:solidFill>
                <a:schemeClr val="bg1"/>
              </a:solidFill>
              <a:latin typeface="Arial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85738" y="812800"/>
          <a:ext cx="8839200" cy="5511796"/>
        </p:xfrm>
        <a:graphic>
          <a:graphicData uri="http://schemas.openxmlformats.org/drawingml/2006/table">
            <a:tbl>
              <a:tblPr/>
              <a:tblGrid>
                <a:gridCol w="618294"/>
                <a:gridCol w="3616248"/>
                <a:gridCol w="2209800"/>
                <a:gridCol w="2394858"/>
              </a:tblGrid>
              <a:tr h="48305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Sl</a:t>
                      </a:r>
                      <a:r>
                        <a:rPr lang="en-IN" sz="24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.</a:t>
                      </a:r>
                      <a:endParaRPr lang="en-IN" sz="24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Indicators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Pre Operational</a:t>
                      </a:r>
                      <a:endParaRPr lang="en-IN" sz="24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Post Operational</a:t>
                      </a:r>
                      <a:endParaRPr lang="en-IN" sz="24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48305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Saving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66%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05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Productivity Enhancement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7388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Source of Expensexs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15% towards livelihood and 85% towards quality of life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05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Food security 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Month 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 month 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05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Annual income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23018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82280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05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  <a:endParaRPr lang="en-IN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 of tree density 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61%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05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  <a:endParaRPr lang="en-IN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Change in Farm Assets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78%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05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  <a:endParaRPr lang="en-IN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Change in Non Farm Assets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54%</a:t>
                      </a:r>
                    </a:p>
                  </a:txBody>
                  <a:tcPr marL="108000" marR="4347" marT="43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3"/>
          <p:cNvGraphicFramePr>
            <a:graphicFrameLocks noGrp="1"/>
          </p:cNvGraphicFramePr>
          <p:nvPr/>
        </p:nvGraphicFramePr>
        <p:xfrm>
          <a:off x="228600" y="1066800"/>
          <a:ext cx="8763000" cy="5029200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2504426"/>
                <a:gridCol w="2152577"/>
                <a:gridCol w="4105997"/>
              </a:tblGrid>
              <a:tr h="4763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Indicators</a:t>
                      </a:r>
                      <a:endParaRPr kumimoji="0" lang="en-I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Pre operational</a:t>
                      </a:r>
                      <a:endParaRPr kumimoji="0" lang="en-I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Post operational</a:t>
                      </a:r>
                      <a:endParaRPr kumimoji="0" lang="en-I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</a:tr>
              <a:tr h="9969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Availability of water (irrigation)  </a:t>
                      </a:r>
                      <a:endParaRPr kumimoji="0" lang="en-I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Up to October</a:t>
                      </a:r>
                      <a:endParaRPr kumimoji="0" lang="en-I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Up to March ;in many cases  till May</a:t>
                      </a:r>
                      <a:endParaRPr kumimoji="0" lang="en-I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</a:tr>
              <a:tr h="9969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Availability of fodder</a:t>
                      </a:r>
                      <a:endParaRPr kumimoji="0" lang="en-IN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Up to December</a:t>
                      </a:r>
                      <a:endParaRPr kumimoji="0" lang="en-I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Up to March and in many cases June</a:t>
                      </a:r>
                      <a:endParaRPr kumimoji="0" lang="en-I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</a:tr>
              <a:tr h="25588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Availability of fire wood</a:t>
                      </a:r>
                      <a:endParaRPr kumimoji="0" lang="en-I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Very difficult to collect from forest or other land; extreme pressure on forest</a:t>
                      </a:r>
                      <a:endParaRPr kumimoji="0" lang="en-I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Due to massive plantation in the vicinity of tribal households fuel wood, fodder and timber is available </a:t>
                      </a:r>
                      <a:endParaRPr kumimoji="0" lang="en-I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</a:tr>
            </a:tbl>
          </a:graphicData>
        </a:graphic>
      </p:graphicFrame>
      <p:sp>
        <p:nvSpPr>
          <p:cNvPr id="55320" name="TextBox 3"/>
          <p:cNvSpPr txBox="1">
            <a:spLocks noChangeArrowheads="1"/>
          </p:cNvSpPr>
          <p:nvPr/>
        </p:nvSpPr>
        <p:spPr bwMode="auto">
          <a:xfrm>
            <a:off x="7086600" y="6400800"/>
            <a:ext cx="1981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 i="1">
                <a:solidFill>
                  <a:schemeClr val="bg1"/>
                </a:solidFill>
              </a:rPr>
              <a:t>Continue….</a:t>
            </a:r>
            <a:endParaRPr lang="en-IN" b="1" i="1">
              <a:solidFill>
                <a:schemeClr val="bg1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152400"/>
            <a:ext cx="9144000" cy="762000"/>
          </a:xfrm>
          <a:prstGeom prst="rect">
            <a:avLst/>
          </a:prstGeom>
          <a:solidFill>
            <a:srgbClr val="006600"/>
          </a:solidFill>
        </p:spPr>
        <p:txBody>
          <a:bodyPr/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ea typeface="+mj-ea"/>
                <a:cs typeface="+mj-cs"/>
              </a:rPr>
              <a:t>CHANGE IN  </a:t>
            </a:r>
            <a:r>
              <a:rPr lang="en-US" sz="3200" b="1" dirty="0">
                <a:solidFill>
                  <a:schemeClr val="bg1"/>
                </a:solidFill>
                <a:ea typeface="+mj-ea"/>
              </a:rPr>
              <a:t>SOCIO ECONOMIC CONDITION</a:t>
            </a:r>
            <a:endParaRPr lang="en-US" sz="3200" b="1" dirty="0">
              <a:solidFill>
                <a:schemeClr val="bg1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/>
        </p:nvGraphicFramePr>
        <p:xfrm>
          <a:off x="381000" y="1143000"/>
          <a:ext cx="8458200" cy="5410201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447800"/>
                <a:gridCol w="3082925"/>
                <a:gridCol w="3927475"/>
              </a:tblGrid>
              <a:tr h="420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Indicators</a:t>
                      </a:r>
                      <a:endParaRPr kumimoji="0" lang="en-I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Pre operational</a:t>
                      </a:r>
                      <a:endParaRPr kumimoji="0" lang="en-I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Post operational</a:t>
                      </a:r>
                      <a:endParaRPr kumimoji="0" lang="en-I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</a:tr>
              <a:tr h="31722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Cropping pattern</a:t>
                      </a:r>
                      <a:endParaRPr kumimoji="0" lang="en-I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Traditional crop which is dependent on rain and agriculture intensity is low resulting in to unavailability of food grain hence distressed migration was cruel reality </a:t>
                      </a:r>
                      <a:endParaRPr kumimoji="0" lang="en-I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Traditional crops along with cash crops(viz., fruits, vegetables, flowers ) and in some case milk production resulting in to food, nutritional and financial security and ultimately migration is checked </a:t>
                      </a:r>
                      <a:endParaRPr kumimoji="0" lang="en-I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</a:tr>
              <a:tr h="8792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Income per acre</a:t>
                      </a:r>
                      <a:endParaRPr kumimoji="0" lang="en-I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Less than </a:t>
                      </a:r>
                      <a:r>
                        <a:rPr lang="en-IN" sz="20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23018 </a:t>
                      </a:r>
                      <a:r>
                        <a:rPr kumimoji="0" lang="en-IN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Rs /year</a:t>
                      </a:r>
                      <a:endParaRPr kumimoji="0" lang="en-I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More than </a:t>
                      </a:r>
                      <a:r>
                        <a:rPr lang="en-IN" sz="20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82280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per year (on an average)</a:t>
                      </a:r>
                      <a:endParaRPr kumimoji="0" lang="en-I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</a:tr>
              <a:tr h="9380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Soil nutrient</a:t>
                      </a:r>
                      <a:endParaRPr kumimoji="0" lang="en-I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Less in organic carbon and other nutrient</a:t>
                      </a:r>
                      <a:endParaRPr kumimoji="0" lang="en-I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Soil enrich with organic carbon and other essential  nutrients</a:t>
                      </a:r>
                      <a:endParaRPr kumimoji="0" lang="en-I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6923C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1401" marR="31401" marT="0" marB="0" horzOverflow="overflow">
                    <a:solidFill>
                      <a:srgbClr val="006600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152400"/>
            <a:ext cx="9144000" cy="762000"/>
          </a:xfrm>
          <a:prstGeom prst="rect">
            <a:avLst/>
          </a:prstGeom>
          <a:solidFill>
            <a:srgbClr val="006600"/>
          </a:solidFill>
        </p:spPr>
        <p:txBody>
          <a:bodyPr/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ea typeface="+mj-ea"/>
                <a:cs typeface="+mj-cs"/>
              </a:rPr>
              <a:t>CHANGE IN  </a:t>
            </a:r>
            <a:r>
              <a:rPr lang="en-US" sz="3200" b="1" dirty="0">
                <a:solidFill>
                  <a:schemeClr val="bg1"/>
                </a:solidFill>
                <a:ea typeface="+mj-ea"/>
              </a:rPr>
              <a:t>SOCIO ECONOMIC CONDITION</a:t>
            </a:r>
            <a:endParaRPr lang="en-US" sz="3200" b="1" dirty="0">
              <a:solidFill>
                <a:schemeClr val="bg1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400800" y="3886200"/>
            <a:ext cx="2743200" cy="3698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latin typeface="+mn-lt"/>
                <a:cs typeface="+mn-cs"/>
              </a:rPr>
              <a:t>Kokilaben</a:t>
            </a:r>
            <a:r>
              <a:rPr lang="en-US" dirty="0">
                <a:latin typeface="+mn-lt"/>
                <a:cs typeface="+mn-cs"/>
              </a:rPr>
              <a:t>) (Rs. 27000 )</a:t>
            </a:r>
            <a:endParaRPr lang="en-IN" dirty="0">
              <a:latin typeface="+mn-lt"/>
              <a:cs typeface="+mn-cs"/>
            </a:endParaRPr>
          </a:p>
        </p:txBody>
      </p:sp>
      <p:sp>
        <p:nvSpPr>
          <p:cNvPr id="28675" name="TextBox 18"/>
          <p:cNvSpPr txBox="1">
            <a:spLocks noChangeArrowheads="1"/>
          </p:cNvSpPr>
          <p:nvPr/>
        </p:nvSpPr>
        <p:spPr bwMode="auto">
          <a:xfrm>
            <a:off x="0" y="0"/>
            <a:ext cx="9144000" cy="492125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600" b="1">
                <a:solidFill>
                  <a:srgbClr val="FFFF00"/>
                </a:solidFill>
                <a:latin typeface="Calibri" pitchFamily="34" charset="0"/>
              </a:rPr>
              <a:t>Vegetable cultivation  : (Trellis system (6,087 plots and farmers) </a:t>
            </a:r>
            <a:endParaRPr lang="en-IN" sz="2600" b="1">
              <a:solidFill>
                <a:srgbClr val="FFFF00"/>
              </a:solidFill>
              <a:latin typeface="Calibri" pitchFamily="34" charset="0"/>
            </a:endParaRPr>
          </a:p>
        </p:txBody>
      </p:sp>
      <p:pic>
        <p:nvPicPr>
          <p:cNvPr id="28676" name="Picture 19" descr="C:\Users\swati1\Desktop\For Annual Report 2010-11\Forestry\Patel Ramilaben Mansukhbhai adopt vegetable cultivation under Trellis system at village Dabada and Earned Rs 45000 in eight mont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7200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2573338" y="457200"/>
            <a:ext cx="3598862" cy="461963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  <a:cs typeface="+mn-cs"/>
              </a:rPr>
              <a:t>Rs. 50,000/- to 75,000/-</a:t>
            </a:r>
            <a:endParaRPr lang="en-IN" sz="24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609600"/>
          </a:xfrm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OVERALL SOCIAL AND ECONOMIC IMPACT </a:t>
            </a:r>
            <a:endParaRPr lang="en-IN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7" name="Content Placeholder 2"/>
          <p:cNvSpPr>
            <a:spLocks noGrp="1"/>
          </p:cNvSpPr>
          <p:nvPr>
            <p:ph idx="4294967295"/>
          </p:nvPr>
        </p:nvSpPr>
        <p:spPr>
          <a:xfrm>
            <a:off x="228600" y="685800"/>
            <a:ext cx="8686800" cy="5410200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115000"/>
              </a:lnSpc>
              <a:spcBef>
                <a:spcPct val="0"/>
              </a:spcBef>
            </a:pPr>
            <a:r>
              <a:rPr lang="en-US" sz="2200" smtClean="0">
                <a:latin typeface="Arial" charset="0"/>
                <a:cs typeface="Arial" charset="0"/>
              </a:rPr>
              <a:t>Enhanced productivity</a:t>
            </a:r>
            <a:endParaRPr lang="en-IN" sz="2200" smtClean="0">
              <a:latin typeface="Arial" charset="0"/>
              <a:ea typeface="Calibri" pitchFamily="34" charset="0"/>
              <a:cs typeface="Arial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</a:pPr>
            <a:r>
              <a:rPr lang="en-US" sz="2200" smtClean="0">
                <a:latin typeface="Arial" charset="0"/>
                <a:cs typeface="Arial" charset="0"/>
              </a:rPr>
              <a:t>Enhanced socio economic status</a:t>
            </a:r>
            <a:endParaRPr lang="en-IN" sz="22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</a:pPr>
            <a:r>
              <a:rPr lang="en-US" sz="2200" smtClean="0">
                <a:latin typeface="Arial" charset="0"/>
                <a:cs typeface="Arial" charset="0"/>
              </a:rPr>
              <a:t>Land is more green</a:t>
            </a:r>
            <a:endParaRPr lang="en-IN" sz="22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</a:pPr>
            <a:r>
              <a:rPr lang="en-US" sz="2200" smtClean="0">
                <a:latin typeface="Arial" charset="0"/>
                <a:cs typeface="Arial" charset="0"/>
              </a:rPr>
              <a:t>Increased organic carbon in the soil</a:t>
            </a:r>
            <a:endParaRPr lang="en-IN" sz="22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</a:pPr>
            <a:r>
              <a:rPr lang="en-US" sz="2200" smtClean="0">
                <a:latin typeface="Arial" charset="0"/>
                <a:cs typeface="Arial" charset="0"/>
              </a:rPr>
              <a:t>Increased area under irrigation</a:t>
            </a:r>
            <a:endParaRPr lang="en-IN" sz="22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</a:pPr>
            <a:r>
              <a:rPr lang="en-US" sz="2200" smtClean="0">
                <a:latin typeface="Arial" charset="0"/>
                <a:cs typeface="Arial" charset="0"/>
              </a:rPr>
              <a:t>Increased soil moisture index</a:t>
            </a:r>
            <a:endParaRPr lang="en-IN" sz="22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</a:pPr>
            <a:r>
              <a:rPr lang="en-US" sz="2200" smtClean="0">
                <a:latin typeface="Arial" charset="0"/>
                <a:cs typeface="Arial" charset="0"/>
              </a:rPr>
              <a:t>Increased ground water level</a:t>
            </a:r>
            <a:endParaRPr lang="en-IN" sz="22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</a:pPr>
            <a:r>
              <a:rPr lang="en-US" sz="2200" smtClean="0">
                <a:latin typeface="Arial" charset="0"/>
                <a:cs typeface="Arial" charset="0"/>
              </a:rPr>
              <a:t>Drastic change in migration</a:t>
            </a:r>
            <a:endParaRPr lang="en-IN" sz="22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</a:pPr>
            <a:r>
              <a:rPr lang="en-US" sz="2200" smtClean="0">
                <a:latin typeface="Arial" charset="0"/>
                <a:cs typeface="Arial" charset="0"/>
              </a:rPr>
              <a:t>Increased education level</a:t>
            </a:r>
            <a:endParaRPr lang="en-IN" sz="22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</a:pPr>
            <a:r>
              <a:rPr lang="en-US" sz="2200" smtClean="0">
                <a:latin typeface="Arial" charset="0"/>
                <a:cs typeface="Arial" charset="0"/>
              </a:rPr>
              <a:t>Reduced drop outs</a:t>
            </a:r>
            <a:endParaRPr lang="en-IN" sz="22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</a:pPr>
            <a:r>
              <a:rPr lang="en-US" sz="2200" smtClean="0">
                <a:latin typeface="Arial" charset="0"/>
                <a:cs typeface="Arial" charset="0"/>
              </a:rPr>
              <a:t>Many girls are admitted in hostel at remote places to continue their higher education)</a:t>
            </a:r>
            <a:endParaRPr lang="en-IN" sz="22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</a:pPr>
            <a:r>
              <a:rPr lang="en-US" sz="2200" smtClean="0">
                <a:latin typeface="Arial" charset="0"/>
                <a:cs typeface="Arial" charset="0"/>
              </a:rPr>
              <a:t>Awareness for  pre entrance coaching at major cities</a:t>
            </a:r>
          </a:p>
          <a:p>
            <a:pPr algn="just" eaLnBrk="1" hangingPunct="1"/>
            <a:r>
              <a:rPr lang="en-IN" sz="2200" smtClean="0">
                <a:latin typeface="Arial" charset="0"/>
                <a:cs typeface="Arial" charset="0"/>
              </a:rPr>
              <a:t>Change from </a:t>
            </a:r>
            <a:r>
              <a:rPr lang="en-IN" sz="2200" i="1" smtClean="0">
                <a:latin typeface="Arial" charset="0"/>
                <a:cs typeface="Arial" charset="0"/>
              </a:rPr>
              <a:t>kuccha</a:t>
            </a:r>
            <a:r>
              <a:rPr lang="en-IN" sz="2200" smtClean="0">
                <a:latin typeface="Arial" charset="0"/>
                <a:cs typeface="Arial" charset="0"/>
              </a:rPr>
              <a:t> house in to </a:t>
            </a:r>
            <a:r>
              <a:rPr lang="en-IN" sz="2200" i="1" smtClean="0">
                <a:latin typeface="Arial" charset="0"/>
                <a:cs typeface="Arial" charset="0"/>
              </a:rPr>
              <a:t>pucca</a:t>
            </a:r>
            <a:r>
              <a:rPr lang="en-IN" sz="2200" smtClean="0">
                <a:latin typeface="Arial" charset="0"/>
                <a:cs typeface="Arial" charset="0"/>
              </a:rPr>
              <a:t> house usually with RCC roof with dish TV, mobile and bike</a:t>
            </a:r>
          </a:p>
        </p:txBody>
      </p:sp>
      <p:sp>
        <p:nvSpPr>
          <p:cNvPr id="57348" name="TextBox 3"/>
          <p:cNvSpPr txBox="1">
            <a:spLocks noChangeArrowheads="1"/>
          </p:cNvSpPr>
          <p:nvPr/>
        </p:nvSpPr>
        <p:spPr bwMode="auto">
          <a:xfrm>
            <a:off x="7010400" y="6400800"/>
            <a:ext cx="1981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 i="1">
                <a:solidFill>
                  <a:srgbClr val="C00000"/>
                </a:solidFill>
              </a:rPr>
              <a:t>Continue….</a:t>
            </a:r>
            <a:endParaRPr lang="en-IN" b="1" i="1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838200"/>
            <a:ext cx="8610600" cy="4525963"/>
          </a:xfrm>
        </p:spPr>
        <p:txBody>
          <a:bodyPr>
            <a:normAutofit fontScale="92500" lnSpcReduction="20000"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en-US" sz="2200" smtClean="0">
                <a:latin typeface="Arial" charset="0"/>
                <a:cs typeface="Arial" charset="0"/>
              </a:rPr>
              <a:t>Food security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200" smtClean="0">
                <a:latin typeface="Arial" charset="0"/>
                <a:cs typeface="Arial" charset="0"/>
              </a:rPr>
              <a:t>Nutritional security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200" smtClean="0">
                <a:latin typeface="Arial" charset="0"/>
                <a:cs typeface="Arial" charset="0"/>
              </a:rPr>
              <a:t>Financial security 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200" smtClean="0">
                <a:latin typeface="Arial" charset="0"/>
                <a:cs typeface="Arial" charset="0"/>
              </a:rPr>
              <a:t>Fodder and timber available in their vicinity 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200" smtClean="0">
                <a:latin typeface="Arial" charset="0"/>
                <a:cs typeface="Arial" charset="0"/>
              </a:rPr>
              <a:t>Availability of drinking water in their vicinity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200" smtClean="0">
                <a:latin typeface="Arial" charset="0"/>
                <a:cs typeface="Arial" charset="0"/>
              </a:rPr>
              <a:t>Reduction of pressure on forest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200" smtClean="0">
                <a:latin typeface="Arial" charset="0"/>
                <a:cs typeface="Arial" charset="0"/>
              </a:rPr>
              <a:t>Reduction in drop out in school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200" smtClean="0">
                <a:latin typeface="Arial" charset="0"/>
                <a:cs typeface="Arial" charset="0"/>
              </a:rPr>
              <a:t>Higher education in girl child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200" smtClean="0">
                <a:latin typeface="Arial" charset="0"/>
                <a:cs typeface="Arial" charset="0"/>
              </a:rPr>
              <a:t>Healthier life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200" smtClean="0">
                <a:latin typeface="Arial" charset="0"/>
                <a:cs typeface="Arial" charset="0"/>
              </a:rPr>
              <a:t>Stable/ pucca house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200" smtClean="0">
                <a:latin typeface="Arial" charset="0"/>
                <a:cs typeface="Arial" charset="0"/>
              </a:rPr>
              <a:t>Drastically change in number and days of migration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200" smtClean="0">
                <a:latin typeface="Arial" charset="0"/>
                <a:cs typeface="Arial" charset="0"/>
              </a:rPr>
              <a:t>Empowered  and confident community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+mj-cs"/>
              </a:rPr>
              <a:t>OVERALL SOCIAL AND ECONOMIC IMPACT </a:t>
            </a:r>
            <a:endParaRPr lang="en-I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52400" y="152400"/>
            <a:ext cx="8915400" cy="6400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MAGNITUDE OF IMPACT AT A GLANCE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TOWARDS CLIMATE CHANGE MITIGATE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2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1,47,756 acres </a:t>
            </a:r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land under irrigation </a:t>
            </a:r>
            <a:br>
              <a:rPr lang="en-US" sz="2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(LI + Check dam + Wells)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More than 2,000 </a:t>
            </a:r>
            <a:r>
              <a:rPr lang="en-US" sz="2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mcft</a:t>
            </a: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water is stored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1,18,636 acres land treated under micro watershed development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6.80 </a:t>
            </a:r>
            <a:r>
              <a:rPr lang="en-US" sz="2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crores</a:t>
            </a: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plants / saplings planted under social forestry </a:t>
            </a:r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program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33,834 horticulture plots by equal number of farmers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30,000 farmers engaged in vegetable cultivation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60,000 farmers engaged in improved field crop production with POP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About 730 acres of land under Maize seed production of composite variety (Gujarat-6) - seed replacement ratio increased up to 40 %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4,91,697 families covered in different programs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4,53,356 acres dry land transformed under different programs</a:t>
            </a:r>
          </a:p>
        </p:txBody>
      </p:sp>
      <p:pic>
        <p:nvPicPr>
          <p:cNvPr id="1027" name="Picture 3" descr="D:\Users\pragnesh1\Desktop\Misc1 05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43067" y="-76200"/>
            <a:ext cx="2777133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mobile women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54203" y="0"/>
            <a:ext cx="6375397" cy="472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0419" name="Rectangle 8"/>
          <p:cNvSpPr>
            <a:spLocks noChangeArrowheads="1"/>
          </p:cNvSpPr>
          <p:nvPr/>
        </p:nvSpPr>
        <p:spPr bwMode="auto">
          <a:xfrm>
            <a:off x="76200" y="4648200"/>
            <a:ext cx="5122863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1400" b="1"/>
              <a:t>DR. KIRIT N SHELAT</a:t>
            </a:r>
            <a:r>
              <a:rPr lang="en-US" sz="1400"/>
              <a:t>, IAS (RTD)</a:t>
            </a:r>
            <a:br>
              <a:rPr lang="en-US" sz="1400"/>
            </a:br>
            <a:r>
              <a:rPr lang="en-US" sz="1400"/>
              <a:t>Executive Chairman</a:t>
            </a:r>
            <a:br>
              <a:rPr lang="en-US" sz="1400"/>
            </a:br>
            <a:r>
              <a:rPr lang="en-US" sz="1400"/>
              <a:t>National Council for Climate Change</a:t>
            </a:r>
            <a:br>
              <a:rPr lang="en-US" sz="1400"/>
            </a:br>
            <a:r>
              <a:rPr lang="en-US" sz="1400"/>
              <a:t>Sustainable Development and Public Leadership (NCCSD)</a:t>
            </a:r>
            <a:br>
              <a:rPr lang="en-US" sz="1400"/>
            </a:br>
            <a:r>
              <a:rPr lang="en-US" sz="1400"/>
              <a:t>Patel Block, Rajdeep Electronic's Compound, </a:t>
            </a:r>
            <a:br>
              <a:rPr lang="en-US" sz="1400"/>
            </a:br>
            <a:r>
              <a:rPr lang="en-US" sz="1400"/>
              <a:t>Near Stadium Six Road, Navrangpura,</a:t>
            </a:r>
            <a:br>
              <a:rPr lang="en-US" sz="1400"/>
            </a:br>
            <a:r>
              <a:rPr lang="en-US" sz="1400"/>
              <a:t>Ahmedabad-380 0014</a:t>
            </a:r>
            <a:br>
              <a:rPr lang="en-US" sz="1400"/>
            </a:br>
            <a:r>
              <a:rPr lang="en-US" sz="1400"/>
              <a:t>Phone/Fax: (00 91 79) 26421580</a:t>
            </a:r>
            <a:br>
              <a:rPr lang="en-US" sz="1400"/>
            </a:br>
            <a:r>
              <a:rPr lang="en-US" sz="1400"/>
              <a:t>Mobile: 091 9904404393</a:t>
            </a:r>
            <a:br>
              <a:rPr lang="en-US" sz="1400"/>
            </a:br>
            <a:r>
              <a:rPr lang="en-US" sz="1400"/>
              <a:t>Email: </a:t>
            </a:r>
            <a:r>
              <a:rPr lang="en-US" sz="1400">
                <a:hlinkClick r:id="rId3"/>
              </a:rPr>
              <a:t>drkiritshelat@gmail.com</a:t>
            </a:r>
            <a:r>
              <a:rPr lang="en-US" sz="1400"/>
              <a:t>, Website: </a:t>
            </a:r>
            <a:r>
              <a:rPr lang="en-US" sz="1400">
                <a:hlinkClick r:id="rId4"/>
              </a:rPr>
              <a:t>www.nccsdindia.org</a:t>
            </a:r>
            <a:r>
              <a:rPr lang="en-US" sz="1400"/>
              <a:t> </a:t>
            </a:r>
            <a:endParaRPr lang="en-US" sz="1400">
              <a:solidFill>
                <a:srgbClr val="006600"/>
              </a:solidFill>
            </a:endParaRPr>
          </a:p>
        </p:txBody>
      </p:sp>
      <p:sp>
        <p:nvSpPr>
          <p:cNvPr id="60420" name="WordArt 3"/>
          <p:cNvSpPr>
            <a:spLocks noChangeArrowheads="1" noChangeShapeType="1" noTextEdit="1"/>
          </p:cNvSpPr>
          <p:nvPr/>
        </p:nvSpPr>
        <p:spPr bwMode="auto">
          <a:xfrm>
            <a:off x="304800" y="228600"/>
            <a:ext cx="4114800" cy="22860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2800" kern="10">
                <a:ln w="2857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 Black"/>
              </a:rPr>
              <a:t>Thanks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63563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smtClean="0">
                <a:solidFill>
                  <a:srgbClr val="FFFF00"/>
                </a:solidFill>
                <a:latin typeface="Arial" charset="0"/>
              </a:rPr>
              <a:t>SPICES CULTIVATION</a:t>
            </a:r>
            <a:endParaRPr lang="en-IN" sz="3200" b="1" smtClean="0">
              <a:solidFill>
                <a:srgbClr val="FFFF00"/>
              </a:solidFill>
              <a:latin typeface="Arial" charset="0"/>
            </a:endParaRPr>
          </a:p>
        </p:txBody>
      </p:sp>
      <p:pic>
        <p:nvPicPr>
          <p:cNvPr id="8194" name="Picture 2" descr="E:\folder1\Documents and Settings\swati\My Documents\My Pictures\vegetable\DSC_055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952" y="566694"/>
            <a:ext cx="4467610" cy="3045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" descr="E:\folder1\Documents and Settings\swati\My Documents\My Pictures\vegetable\Hatila Budlabhai Bhimabhai grow Ginger good practices and get bumper yield  at village Bhilapaniy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00561" y="566694"/>
            <a:ext cx="4633078" cy="297840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softEdge rad="112500"/>
          </a:effectLst>
        </p:spPr>
      </p:pic>
      <p:pic>
        <p:nvPicPr>
          <p:cNvPr id="8196" name="Picture 4" descr="E:\folder1\Documents and Settings\swati\My Documents\My Pictures\vegetable\Hatila Mangbhai Vajabhai grow turmeric crop with better technique at Bhilpaniya vilage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32" y="3614694"/>
            <a:ext cx="4495800" cy="3061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C:\Users\swati1\Desktop\For Annual Report 2010-11\Forestry\Onion (2)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500562" y="3614694"/>
            <a:ext cx="457200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703" name="TextBox 7"/>
          <p:cNvSpPr txBox="1">
            <a:spLocks noChangeArrowheads="1"/>
          </p:cNvSpPr>
          <p:nvPr/>
        </p:nvSpPr>
        <p:spPr bwMode="auto">
          <a:xfrm>
            <a:off x="285750" y="7858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Chilly</a:t>
            </a:r>
            <a:endParaRPr lang="en-IN" b="1">
              <a:solidFill>
                <a:schemeClr val="bg1"/>
              </a:solidFill>
            </a:endParaRPr>
          </a:p>
        </p:txBody>
      </p:sp>
      <p:sp>
        <p:nvSpPr>
          <p:cNvPr id="29704" name="TextBox 8"/>
          <p:cNvSpPr txBox="1">
            <a:spLocks noChangeArrowheads="1"/>
          </p:cNvSpPr>
          <p:nvPr/>
        </p:nvSpPr>
        <p:spPr bwMode="auto">
          <a:xfrm>
            <a:off x="4786313" y="7858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Ginger</a:t>
            </a:r>
            <a:endParaRPr lang="en-IN" b="1">
              <a:solidFill>
                <a:schemeClr val="bg1"/>
              </a:solidFill>
            </a:endParaRPr>
          </a:p>
        </p:txBody>
      </p:sp>
      <p:sp>
        <p:nvSpPr>
          <p:cNvPr id="29705" name="TextBox 9"/>
          <p:cNvSpPr txBox="1">
            <a:spLocks noChangeArrowheads="1"/>
          </p:cNvSpPr>
          <p:nvPr/>
        </p:nvSpPr>
        <p:spPr bwMode="auto">
          <a:xfrm>
            <a:off x="2928938" y="3857625"/>
            <a:ext cx="1357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>
                <a:solidFill>
                  <a:schemeClr val="bg1"/>
                </a:solidFill>
              </a:rPr>
              <a:t>Turmeric</a:t>
            </a:r>
            <a:endParaRPr lang="en-IN" b="1">
              <a:solidFill>
                <a:schemeClr val="bg1"/>
              </a:solidFill>
            </a:endParaRPr>
          </a:p>
        </p:txBody>
      </p:sp>
      <p:sp>
        <p:nvSpPr>
          <p:cNvPr id="29706" name="TextBox 10"/>
          <p:cNvSpPr txBox="1">
            <a:spLocks noChangeArrowheads="1"/>
          </p:cNvSpPr>
          <p:nvPr/>
        </p:nvSpPr>
        <p:spPr bwMode="auto">
          <a:xfrm>
            <a:off x="7786688" y="392906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>
                <a:solidFill>
                  <a:schemeClr val="bg1"/>
                </a:solidFill>
              </a:rPr>
              <a:t>Onion</a:t>
            </a:r>
            <a:endParaRPr lang="en-IN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2667000"/>
            <a:ext cx="9144000" cy="914400"/>
          </a:xfrm>
          <a:prstGeom prst="rect">
            <a:avLst/>
          </a:prstGeom>
          <a:solidFill>
            <a:srgbClr val="009900"/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endParaRPr lang="en-US" sz="1600" dirty="0"/>
          </a:p>
          <a:p>
            <a:pPr algn="ctr" fontAlgn="auto">
              <a:spcAft>
                <a:spcPts val="0"/>
              </a:spcAft>
              <a:defRPr/>
            </a:pPr>
            <a:r>
              <a:rPr lang="en-US" sz="1600" dirty="0">
                <a:solidFill>
                  <a:srgbClr val="FFFF00"/>
                </a:solidFill>
              </a:rPr>
              <a:t>MODEL 5-</a:t>
            </a:r>
            <a:r>
              <a:rPr lang="en-US" sz="1600" dirty="0">
                <a:solidFill>
                  <a:srgbClr val="FFFF00"/>
                </a:solidFill>
                <a:latin typeface="Arial" charset="0"/>
              </a:rPr>
              <a:t> ENTREPRENEURSHIP,</a:t>
            </a:r>
            <a:r>
              <a:rPr lang="en-US" sz="1600" dirty="0">
                <a:solidFill>
                  <a:srgbClr val="FFFF00"/>
                </a:solidFill>
              </a:rPr>
              <a:t> RAISED BED AND NET BASED  NURSERY RAISING: </a:t>
            </a:r>
            <a:r>
              <a:rPr lang="en-IN" sz="1600" dirty="0">
                <a:solidFill>
                  <a:srgbClr val="FFFF00"/>
                </a:solidFill>
              </a:rPr>
              <a:t>41 LAKHS SEEDLINGS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endParaRPr lang="en-IN" sz="1600" dirty="0">
              <a:solidFill>
                <a:srgbClr val="FFFF00"/>
              </a:solidFill>
            </a:endParaRPr>
          </a:p>
        </p:txBody>
      </p:sp>
      <p:pic>
        <p:nvPicPr>
          <p:cNvPr id="30723" name="Picture 7" descr="C:\Users\co-operavie\Desktop\18.07.2016\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3429000"/>
            <a:ext cx="4343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8" descr="C:\Users\co-operavie\Desktop\18.07.2016\IMG-20160713-WA00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4800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9" descr="C:\Users\co-operavie\Desktop\18.07.2016\5,1.jpg"/>
          <p:cNvPicPr>
            <a:picLocks noChangeAspect="1" noChangeArrowheads="1"/>
          </p:cNvPicPr>
          <p:nvPr/>
        </p:nvPicPr>
        <p:blipFill>
          <a:blip r:embed="rId4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4953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8" descr="C:\Users\user\Desktop\ppt PANDHI SIR\IMG-20160726-WA000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0"/>
            <a:ext cx="4191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7" name="Text Box 5"/>
          <p:cNvSpPr txBox="1">
            <a:spLocks noChangeArrowheads="1"/>
          </p:cNvSpPr>
          <p:nvPr/>
        </p:nvSpPr>
        <p:spPr bwMode="auto">
          <a:xfrm>
            <a:off x="0" y="4953000"/>
            <a:ext cx="3200400" cy="1905000"/>
          </a:xfrm>
          <a:prstGeom prst="rect">
            <a:avLst/>
          </a:prstGeom>
          <a:solidFill>
            <a:srgbClr val="008000"/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en-US" b="1">
                <a:solidFill>
                  <a:schemeClr val="bg1"/>
                </a:solidFill>
              </a:rPr>
              <a:t>Cost of raising seedling  : </a:t>
            </a:r>
            <a:r>
              <a:rPr lang="en-US">
                <a:solidFill>
                  <a:schemeClr val="bg1"/>
                </a:solidFill>
              </a:rPr>
              <a:t/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Rs. 25000</a:t>
            </a:r>
          </a:p>
          <a:p>
            <a:pPr eaLnBrk="0" hangingPunct="0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Number of seedling : 60000</a:t>
            </a:r>
            <a:br>
              <a:rPr lang="en-US">
                <a:solidFill>
                  <a:schemeClr val="bg1"/>
                </a:solidFill>
              </a:rPr>
            </a:br>
            <a:endParaRPr lang="en-US" sz="900">
              <a:solidFill>
                <a:schemeClr val="bg1"/>
              </a:solidFill>
            </a:endParaRPr>
          </a:p>
          <a:p>
            <a:pPr eaLnBrk="0" hangingPunct="0">
              <a:spcBef>
                <a:spcPct val="50000"/>
              </a:spcBef>
            </a:pPr>
            <a:r>
              <a:rPr lang="en-US" b="1">
                <a:solidFill>
                  <a:schemeClr val="bg1"/>
                </a:solidFill>
              </a:rPr>
              <a:t>Net Income </a:t>
            </a:r>
            <a:r>
              <a:rPr lang="en-US">
                <a:solidFill>
                  <a:schemeClr val="bg1"/>
                </a:solidFill>
              </a:rPr>
              <a:t/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Rs. 52,000 - 55,000/-</a:t>
            </a:r>
            <a:br>
              <a:rPr lang="en-US">
                <a:solidFill>
                  <a:schemeClr val="bg1"/>
                </a:solidFill>
              </a:rPr>
            </a:br>
            <a:endParaRPr lang="en-US" sz="9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 descr="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2771" name="Rectang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solidFill>
            <a:srgbClr val="006600"/>
          </a:solidFill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rgbClr val="FFFF00"/>
                </a:solidFill>
                <a:latin typeface="Calibri" pitchFamily="34" charset="0"/>
                <a:cs typeface="Arial" charset="0"/>
              </a:rPr>
              <a:t>Agriculture: eco-friendly organic manure (Vermi compost)</a:t>
            </a:r>
            <a:endParaRPr lang="en-IN" sz="2800" b="1" smtClean="0">
              <a:solidFill>
                <a:srgbClr val="FFFF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2772" name="TextBox 7"/>
          <p:cNvSpPr txBox="1">
            <a:spLocks noChangeArrowheads="1"/>
          </p:cNvSpPr>
          <p:nvPr/>
        </p:nvSpPr>
        <p:spPr bwMode="auto">
          <a:xfrm>
            <a:off x="0" y="6027738"/>
            <a:ext cx="9144000" cy="8302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006600"/>
                </a:solidFill>
              </a:rPr>
              <a:t>More than 10,000 households having Vermicompost units economizing on the use of fertilizer and cost of cultivation</a:t>
            </a:r>
            <a:endParaRPr lang="en-IN" sz="2400" b="1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D:\Data\All in One\Pragnesh\For Annual Report 2013-14\SHG\SHG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extBox 18"/>
          <p:cNvSpPr txBox="1">
            <a:spLocks noChangeArrowheads="1"/>
          </p:cNvSpPr>
          <p:nvPr/>
        </p:nvSpPr>
        <p:spPr bwMode="auto">
          <a:xfrm>
            <a:off x="0" y="0"/>
            <a:ext cx="9144000" cy="523875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FF00"/>
                </a:solidFill>
                <a:latin typeface="Calibri" pitchFamily="34" charset="0"/>
              </a:rPr>
              <a:t>DAIRY DEVELOPMENT</a:t>
            </a:r>
            <a:endParaRPr lang="en-IN" sz="2800" b="1">
              <a:solidFill>
                <a:srgbClr val="FFFF00"/>
              </a:solidFill>
              <a:latin typeface="Calibri" pitchFamily="34" charset="0"/>
            </a:endParaRPr>
          </a:p>
        </p:txBody>
      </p:sp>
      <p:pic>
        <p:nvPicPr>
          <p:cNvPr id="33796" name="Picture 9" descr="D:\Data\All in One\Pragnesh\For Annual Report 2014-15\SHG\SHG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0929938" y="-2160588"/>
            <a:ext cx="3840163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10" descr="D:\Data\All in One\Pragnesh\For Annual Report 2014-15\SHG\SHG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8143875" y="-2286000"/>
            <a:ext cx="3840162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0" y="6027738"/>
            <a:ext cx="9144000" cy="8302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IN" sz="2400" b="1" dirty="0"/>
              <a:t>The tribal youth giving up government job opted for </a:t>
            </a:r>
          </a:p>
          <a:p>
            <a:pPr algn="ctr">
              <a:defRPr/>
            </a:pPr>
            <a:r>
              <a:rPr lang="en-IN" sz="2400" b="1" dirty="0"/>
              <a:t>Self Employment in Dairy. He earns Rs.40,000/- per month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Content Placeholder 3" descr="C:\Users\HARISH\Desktop\New folder (3)\IMG_20160320_145109.jpg"/>
          <p:cNvPicPr>
            <a:picLocks noGrp="1"/>
          </p:cNvPicPr>
          <p:nvPr>
            <p:ph idx="1"/>
          </p:nvPr>
        </p:nvPicPr>
        <p:blipFill>
          <a:blip r:embed="rId3">
            <a:lum bright="20000"/>
          </a:blip>
          <a:srcRect/>
          <a:stretch>
            <a:fillRect/>
          </a:stretch>
        </p:blipFill>
        <p:spPr>
          <a:xfrm>
            <a:off x="0" y="76200"/>
            <a:ext cx="9144000" cy="5105400"/>
          </a:xfrm>
        </p:spPr>
      </p:pic>
      <p:pic>
        <p:nvPicPr>
          <p:cNvPr id="34819" name="Picture 9" descr="D:\Data\All in One\Pragnesh\For Annual Report 2014-15\SHG\SHG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71825"/>
            <a:ext cx="48006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TextBox 18"/>
          <p:cNvSpPr txBox="1">
            <a:spLocks noChangeArrowheads="1"/>
          </p:cNvSpPr>
          <p:nvPr/>
        </p:nvSpPr>
        <p:spPr bwMode="auto">
          <a:xfrm>
            <a:off x="0" y="0"/>
            <a:ext cx="9144000" cy="523875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FF00"/>
                </a:solidFill>
                <a:latin typeface="Calibri" pitchFamily="34" charset="0"/>
              </a:rPr>
              <a:t>DAIRY DEVELOPMENT</a:t>
            </a:r>
            <a:endParaRPr lang="en-IN" sz="2800" b="1">
              <a:solidFill>
                <a:srgbClr val="FFFF00"/>
              </a:solidFill>
              <a:latin typeface="Calibri" pitchFamily="34" charset="0"/>
            </a:endParaRPr>
          </a:p>
        </p:txBody>
      </p:sp>
      <p:pic>
        <p:nvPicPr>
          <p:cNvPr id="34821" name="Picture 10" descr="D:\Data\All in One\Pragnesh\For Annual Report 2014-15\SHG\SHG2.jpg"/>
          <p:cNvPicPr>
            <a:picLocks noChangeAspect="1" noChangeArrowheads="1"/>
          </p:cNvPicPr>
          <p:nvPr/>
        </p:nvPicPr>
        <p:blipFill>
          <a:blip r:embed="rId5">
            <a:lum bright="10000"/>
          </a:blip>
          <a:srcRect/>
          <a:stretch>
            <a:fillRect/>
          </a:stretch>
        </p:blipFill>
        <p:spPr bwMode="auto">
          <a:xfrm>
            <a:off x="4371975" y="3171825"/>
            <a:ext cx="477202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2" descr="D:\Data\All in One\Pragnesh\For Annual Report 2014-15\SHG\SHG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0972800" y="-5314950"/>
            <a:ext cx="3840162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0" y="6149975"/>
            <a:ext cx="9144000" cy="7080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IN" sz="2000" b="1" dirty="0" err="1"/>
              <a:t>Shantaben</a:t>
            </a:r>
            <a:r>
              <a:rPr lang="en-IN" sz="2000" b="1" dirty="0"/>
              <a:t> </a:t>
            </a:r>
            <a:r>
              <a:rPr lang="en-IN" sz="2000" b="1" dirty="0" err="1"/>
              <a:t>Bhuriya</a:t>
            </a:r>
            <a:r>
              <a:rPr lang="en-IN" sz="2000" b="1" dirty="0"/>
              <a:t> earning </a:t>
            </a:r>
            <a:r>
              <a:rPr lang="en-IN" sz="2000" b="1" dirty="0" err="1"/>
              <a:t>Rs</a:t>
            </a:r>
            <a:r>
              <a:rPr lang="en-IN" sz="2000" b="1" dirty="0"/>
              <a:t>. 80,000 per month from Dairy. </a:t>
            </a:r>
          </a:p>
          <a:p>
            <a:pPr algn="ctr">
              <a:defRPr/>
            </a:pPr>
            <a:r>
              <a:rPr lang="en-IN" sz="2000" b="1" dirty="0"/>
              <a:t>She is also leader of SHG Federation of </a:t>
            </a:r>
            <a:r>
              <a:rPr lang="en-IN" sz="2000" b="1" dirty="0" err="1"/>
              <a:t>Garbada</a:t>
            </a:r>
            <a:r>
              <a:rPr lang="en-IN" sz="2000" b="1" dirty="0"/>
              <a:t> </a:t>
            </a:r>
            <a:r>
              <a:rPr lang="en-IN" sz="2000" b="1" dirty="0" err="1"/>
              <a:t>taluka</a:t>
            </a:r>
            <a:r>
              <a:rPr lang="en-IN" sz="2000" b="1" dirty="0"/>
              <a:t> of </a:t>
            </a:r>
            <a:r>
              <a:rPr lang="en-IN" sz="2000" b="1" dirty="0" err="1"/>
              <a:t>Dahod</a:t>
            </a:r>
            <a:r>
              <a:rPr lang="en-IN" sz="2000" b="1" dirty="0"/>
              <a:t> district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7"/>
          <p:cNvSpPr txBox="1">
            <a:spLocks noChangeArrowheads="1"/>
          </p:cNvSpPr>
          <p:nvPr/>
        </p:nvSpPr>
        <p:spPr bwMode="auto">
          <a:xfrm>
            <a:off x="4724400" y="1401763"/>
            <a:ext cx="42672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3,070 households having biogas plants and housemakers enjoying cooking with biogas</a:t>
            </a:r>
            <a:endParaRPr lang="en-IN" sz="2400" b="1"/>
          </a:p>
        </p:txBody>
      </p:sp>
      <p:sp>
        <p:nvSpPr>
          <p:cNvPr id="9" name="TextBox 8"/>
          <p:cNvSpPr txBox="1"/>
          <p:nvPr/>
        </p:nvSpPr>
        <p:spPr>
          <a:xfrm>
            <a:off x="0" y="685800"/>
            <a:ext cx="9144000" cy="523875"/>
          </a:xfrm>
          <a:prstGeom prst="rect">
            <a:avLst/>
          </a:prstGeom>
          <a:solidFill>
            <a:srgbClr val="92D05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Mitigating climate change</a:t>
            </a:r>
            <a:endParaRPr lang="en-I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4" name="Picture 5" descr="E:\Photos\biogas\TSP-BIOGAS (2008-09)\October 2010\118-Ramilaben brother's wife of Kala Jetha Bhabhor, Village Lilwa Thakor, Jhalo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200400"/>
            <a:ext cx="4572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7" descr="E:\Data\All in One\Pragnesh\For Annual Report 2012-13\Biogas\Marriage Gift\DSCN468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11263"/>
            <a:ext cx="4572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Biogas plant</a:t>
            </a:r>
            <a:endParaRPr lang="en-IN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5847" name="TextBox 9"/>
          <p:cNvSpPr txBox="1">
            <a:spLocks noChangeArrowheads="1"/>
          </p:cNvSpPr>
          <p:nvPr/>
        </p:nvSpPr>
        <p:spPr bwMode="auto">
          <a:xfrm>
            <a:off x="152400" y="4678363"/>
            <a:ext cx="41148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/>
              <a:t>Eliminating use of fuel wood, reducing use of chemical fertilizer and kerosene</a:t>
            </a:r>
            <a:endParaRPr lang="en-IN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1047</Words>
  <Application>Microsoft Office PowerPoint</Application>
  <PresentationFormat>On-screen Show (4:3)</PresentationFormat>
  <Paragraphs>296</Paragraphs>
  <Slides>33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Slide 1</vt:lpstr>
      <vt:lpstr>Slide 2</vt:lpstr>
      <vt:lpstr>Slide 3</vt:lpstr>
      <vt:lpstr>SPICES CULTIVATION</vt:lpstr>
      <vt:lpstr>Slide 5</vt:lpstr>
      <vt:lpstr>Agriculture: eco-friendly organic manure (Vermi compost)</vt:lpstr>
      <vt:lpstr>Slide 7</vt:lpstr>
      <vt:lpstr>Slide 8</vt:lpstr>
      <vt:lpstr>Biogas plant</vt:lpstr>
      <vt:lpstr>Use of Solar Lantern</vt:lpstr>
      <vt:lpstr>Agro Forestry : reforestation, afforestation on the barren revenue  lands A natural renewable resource</vt:lpstr>
      <vt:lpstr>Slide 12</vt:lpstr>
      <vt:lpstr>Slide 13</vt:lpstr>
      <vt:lpstr> </vt:lpstr>
      <vt:lpstr>Slide 15</vt:lpstr>
      <vt:lpstr> SOLAR BASED DRINKING WATER INITIATIVE</vt:lpstr>
      <vt:lpstr>Slide 17</vt:lpstr>
      <vt:lpstr>Solar Based Drinking Water System </vt:lpstr>
      <vt:lpstr>CLEAN COOKING IN TRIBAL AREA</vt:lpstr>
      <vt:lpstr>Slide 20</vt:lpstr>
      <vt:lpstr>Slide 21</vt:lpstr>
      <vt:lpstr>Slide 22</vt:lpstr>
      <vt:lpstr>Slide 23</vt:lpstr>
      <vt:lpstr>Benefits to Tribal Farmers (Reduced drudgery by providing farm machinery solutions)</vt:lpstr>
      <vt:lpstr>    CHANGE IN SOCIO ECONOMIC CONDITION</vt:lpstr>
      <vt:lpstr>Slide 26</vt:lpstr>
      <vt:lpstr> SOCIO ECONOMIC CONDITION</vt:lpstr>
      <vt:lpstr>Slide 28</vt:lpstr>
      <vt:lpstr>Slide 29</vt:lpstr>
      <vt:lpstr>OVERALL SOCIAL AND ECONOMIC IMPACT </vt:lpstr>
      <vt:lpstr>Slide 31</vt:lpstr>
      <vt:lpstr>Slide 32</vt:lpstr>
      <vt:lpstr>Slide 33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LISHA</dc:creator>
  <cp:lastModifiedBy>LISHA</cp:lastModifiedBy>
  <cp:revision>6</cp:revision>
  <dcterms:created xsi:type="dcterms:W3CDTF">2016-10-25T11:37:39Z</dcterms:created>
  <dcterms:modified xsi:type="dcterms:W3CDTF">2016-10-25T11:46:29Z</dcterms:modified>
</cp:coreProperties>
</file>