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6" r:id="rId2"/>
    <p:sldId id="289" r:id="rId3"/>
    <p:sldId id="290" r:id="rId4"/>
    <p:sldId id="287" r:id="rId5"/>
    <p:sldId id="28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01623-39BF-437A-BF1E-C4ACDAFF8306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7792-E8A2-4C6F-B25A-4D6601F26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5853E-6258-428D-947C-C3D8E9875A0F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C481E-22FF-496A-A269-3FDC96D68EA4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4596D-1448-46E7-A50D-89A4DFF772D9}" type="slidenum">
              <a:rPr lang="en-IN" smtClean="0"/>
              <a:pPr>
                <a:defRPr/>
              </a:pPr>
              <a:t>4</a:t>
            </a:fld>
            <a:endParaRPr lang="en-I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CA53A9A-B7C6-4102-ACCD-9BD3AF2BDB05}" type="slidenum">
              <a:rPr lang="en-IN" smtClean="0"/>
              <a:pPr>
                <a:defRPr/>
              </a:pPr>
              <a:t>7</a:t>
            </a:fld>
            <a:endParaRPr lang="en-I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0D5454-1B3B-4ED1-8EA9-67AAEBF4CF4E}" type="slidenum">
              <a:rPr lang="en-IN" smtClean="0"/>
              <a:pPr>
                <a:defRPr/>
              </a:pPr>
              <a:t>8</a:t>
            </a:fld>
            <a:endParaRPr lang="en-I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46A197-1E7A-41E5-AF51-5E1C0CEA8DE8}" type="slidenum">
              <a:rPr lang="en-IN"/>
              <a:pPr>
                <a:defRPr/>
              </a:pPr>
              <a:t>14</a:t>
            </a:fld>
            <a:endParaRPr lang="en-IN"/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ED61E4-F861-48FB-BC96-00A0FA60311E}" type="slidenum">
              <a:rPr lang="en-IN" sz="1200">
                <a:latin typeface="Calibri" pitchFamily="34" charset="0"/>
              </a:rPr>
              <a:pPr algn="r"/>
              <a:t>14</a:t>
            </a:fld>
            <a:endParaRPr lang="en-IN" sz="1200">
              <a:latin typeface="Calibri" pitchFamily="34" charset="0"/>
            </a:endParaRPr>
          </a:p>
        </p:txBody>
      </p:sp>
      <p:sp>
        <p:nvSpPr>
          <p:cNvPr id="49158" name="Date Placeholder 8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8DB7-2F1A-4639-A85E-049D2A7235F8}" type="datetimeFigureOut">
              <a:rPr lang="en-US"/>
              <a:pPr>
                <a:defRPr/>
              </a:pPr>
              <a:t>10/25/2016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D85B-23A3-48E3-8F4A-70B7F8EBE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609BE-BDE1-4453-B7E4-12AA6011A4CC}" type="datetime1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B417-C569-439D-84CC-8CB8D4EE0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889C-7EDF-480F-B89A-C38CF02D3C4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B3C1-F348-4A3B-B5C3-C3E1FBE5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sdindia.org/" TargetMode="External"/><Relationship Id="rId2" Type="http://schemas.openxmlformats.org/officeDocument/2006/relationships/hyperlink" Target="mailto:drkiritshelat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rkiritshelat@gmail.com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csdindia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133350" y="76200"/>
            <a:ext cx="88820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ENSURING FOOD SECURITY AND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EFFECTIVE CLIMATE CHANGE MITIGATION THROUGH INTENSIVE COMMUNITY LED NRM INTERVENTIONS IN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TRIBAL REGIONS OF WESTERN INDIA</a:t>
            </a:r>
            <a:endParaRPr lang="en-IN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609600" y="29718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>
                <a:solidFill>
                  <a:srgbClr val="FFFF00"/>
                </a:solidFill>
                <a:latin typeface="Calibri" pitchFamily="34" charset="0"/>
              </a:rPr>
              <a:t>Presentation By:</a:t>
            </a:r>
          </a:p>
          <a:p>
            <a:pPr algn="ctr"/>
            <a:r>
              <a:rPr lang="en-US" sz="2400" b="1" dirty="0"/>
              <a:t>DR. KIRIT N SHELAT</a:t>
            </a:r>
            <a:r>
              <a:rPr lang="en-US" sz="2400" dirty="0"/>
              <a:t>, IAS (RTD)</a:t>
            </a:r>
            <a:br>
              <a:rPr lang="en-US" sz="2400" dirty="0"/>
            </a:br>
            <a:r>
              <a:rPr lang="en-US" sz="2400" dirty="0"/>
              <a:t>Executive Chairman</a:t>
            </a:r>
            <a:br>
              <a:rPr lang="en-US" sz="2400" dirty="0"/>
            </a:br>
            <a:r>
              <a:rPr lang="en-US" sz="2400" dirty="0"/>
              <a:t>National Council for Climate Change</a:t>
            </a:r>
            <a:br>
              <a:rPr lang="en-US" sz="2400" dirty="0"/>
            </a:br>
            <a:r>
              <a:rPr lang="en-US" sz="2400" dirty="0"/>
              <a:t>Sustainable Development and Public Leadership (NCCSD)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Email: </a:t>
            </a:r>
            <a:r>
              <a:rPr lang="en-US" sz="2400" dirty="0">
                <a:hlinkClick r:id="rId2"/>
              </a:rPr>
              <a:t>drkiritshelat@gmail.com</a:t>
            </a:r>
            <a:r>
              <a:rPr lang="en-US" sz="2400" dirty="0"/>
              <a:t>, Website: </a:t>
            </a:r>
            <a:r>
              <a:rPr lang="en-US" sz="2400" dirty="0">
                <a:hlinkClick r:id="rId3"/>
              </a:rPr>
              <a:t>www.nccsdindia.org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endParaRPr lang="en-US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IN" sz="2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E:\Photos\Solar\Solar-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757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E:\Photos\Solar\Solar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724400"/>
            <a:ext cx="2895600" cy="18923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Use of Solar Lantern</a:t>
            </a:r>
            <a:endParaRPr lang="en-IN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85800"/>
            <a:ext cx="9144000" cy="5238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Mitigating climate change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\\Server\swati\Photos\Kasuben Ramsing Nalvaya, Village Katholiya 2008-09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Agro Forestry : reforestation, </a:t>
            </a:r>
            <a:r>
              <a:rPr lang="en-US" sz="27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afforestation</a:t>
            </a:r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on the barren revenue  lands</a:t>
            </a:r>
            <a:b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natural renewable resource</a:t>
            </a:r>
            <a:endParaRPr lang="en-IN" sz="2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9144000" cy="990600"/>
          </a:xfrm>
          <a:solidFill>
            <a:srgbClr val="006600">
              <a:alpha val="28999"/>
            </a:srgb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 is the only and simplest tool to sequestrate the carbon dioxide</a:t>
            </a:r>
            <a:endParaRPr lang="en-I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\\Server\swati\Photos\Kasuben Ramsing Nalvaya, Village Katholiya 2008-09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-17463" y="0"/>
            <a:ext cx="9161463" cy="584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Tree plantation on the farm bunds 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5791200"/>
            <a:ext cx="9144000" cy="1077913"/>
          </a:xfrm>
          <a:prstGeom prst="rect">
            <a:avLst/>
          </a:prstGeom>
          <a:solidFill>
            <a:srgbClr val="C00000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6,80,06,176 plants:  1,32,776 households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70,702 acres – long term survival 50 %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>
              <a:latin typeface="Arial" charset="0"/>
            </a:endParaRPr>
          </a:p>
        </p:txBody>
      </p:sp>
      <p:pic>
        <p:nvPicPr>
          <p:cNvPr id="39939" name="Picture 2" descr="H:\06-10-2016\jfm-impact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3608388"/>
          </a:xfrm>
          <a:noFill/>
        </p:spPr>
      </p:pic>
      <p:pic>
        <p:nvPicPr>
          <p:cNvPr id="39940" name="Picture 3" descr="H:\06-10-2016\jfm-impac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5867400" y="228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Before</a:t>
            </a:r>
            <a:endParaRPr lang="en-IN" b="1"/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5867400" y="38100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After</a:t>
            </a:r>
            <a:endParaRPr lang="en-IN" b="1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Protection of regeneration of forest land through community transformed  into a dense forest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swati1\Desktop\selected photos\DSCN6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8500"/>
            <a:ext cx="2928937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IN" smtClean="0">
                <a:latin typeface="Arial" charset="0"/>
              </a:rPr>
              <a:t> </a:t>
            </a:r>
          </a:p>
        </p:txBody>
      </p:sp>
      <p:pic>
        <p:nvPicPr>
          <p:cNvPr id="7" name="Picture 6" descr="C:\Users\swati1\Desktop\selected photos\IMG_0179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100" y="762000"/>
            <a:ext cx="259715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E:\folder1\Documents and Settings\swati\My Documents\My Pictures\Adobe\Digital Camera Photos\photo7-02-08\IMG_05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4800600"/>
            <a:ext cx="2571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E:\folder1\Documents and Settings\swati\My Documents\My Pictures\Adobe\Digital Camera Photos\Chosal Plantation Aug 10\Chosala Plantation Gamtal Faliya 5.8.10\DSC_00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813300"/>
            <a:ext cx="2857500" cy="197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Users\swati1\Desktop\selected photos\drinking wate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1535463"/>
            <a:ext cx="1524011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swati1\Desktop\selected photos\IMG_009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3035300"/>
            <a:ext cx="2786063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 descr="C:\Users\swati1\Desktop\selected photos\IMG_072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63" y="828675"/>
            <a:ext cx="2714625" cy="203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350" y="152400"/>
            <a:ext cx="9144000" cy="457200"/>
          </a:xfrm>
          <a:prstGeom prst="rect">
            <a:avLst/>
          </a:prstGeom>
          <a:solidFill>
            <a:srgbClr val="006600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latin typeface="+mn-lt"/>
                <a:cs typeface="+mn-cs"/>
              </a:rPr>
              <a:t>A DEVELOPMENT JOURNEY SINCE 1974  INVOLVING  5 LAKH FAMILIES</a:t>
            </a:r>
            <a:endParaRPr lang="en-IN" sz="2000" b="1" spc="-150" dirty="0">
              <a:ln w="10541" cmpd="sng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3313" name="Picture 1" descr="G:\selected photos\IMG_10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2971800"/>
            <a:ext cx="2605088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G:\selected photos\Vegetable cultivation by trallis system in 0.1 ha - a way to earn handsome money in just 4-5 month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63" y="3048000"/>
            <a:ext cx="271462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5" name="Picture 1" descr="G:\selected photos\maize\DSC0540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4800600"/>
            <a:ext cx="2790825" cy="199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971800"/>
            <a:ext cx="9144000" cy="584200"/>
          </a:xfrm>
          <a:prstGeom prst="rect">
            <a:avLst/>
          </a:prstGeom>
          <a:solidFill>
            <a:srgbClr val="3366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QUALITY OF LIFE INITIATIVE 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584200"/>
          </a:xfrm>
          <a:solidFill>
            <a:srgbClr val="3366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 SOLAR BASED DRINKING WATER INITIATIVE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3011" name="Picture 2" descr="Kamboi (Pateliya Fali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0475"/>
            <a:ext cx="5562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16175"/>
            <a:ext cx="42672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152400" y="4976813"/>
            <a:ext cx="434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At last, in the evening of her life, she has got something to smile which has reduced drudgery of fetching water from distance - a household connection of Parvatiben Solanki at Patelia Falia, Kamboi</a:t>
            </a:r>
            <a:endParaRPr lang="en-IN" sz="1600" i="1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5638800" y="1349375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A little girl is all happy with tap water at her household in Parmar Falia, Bavka</a:t>
            </a:r>
            <a:endParaRPr lang="en-IN" i="1"/>
          </a:p>
        </p:txBody>
      </p:sp>
      <p:sp>
        <p:nvSpPr>
          <p:cNvPr id="11" name="Down Arrow 10"/>
          <p:cNvSpPr/>
          <p:nvPr/>
        </p:nvSpPr>
        <p:spPr>
          <a:xfrm>
            <a:off x="8763000" y="13716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sp>
        <p:nvSpPr>
          <p:cNvPr id="12" name="Up Arrow 11"/>
          <p:cNvSpPr/>
          <p:nvPr/>
        </p:nvSpPr>
        <p:spPr>
          <a:xfrm>
            <a:off x="4495800" y="4930775"/>
            <a:ext cx="381000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Z:\coop-general\19.09.20160\drinking  -abf\Bavka - Ma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091238"/>
            <a:ext cx="9144000" cy="4619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400" i="1" dirty="0">
                <a:solidFill>
                  <a:schemeClr val="bg1"/>
                </a:solidFill>
              </a:rPr>
              <a:t>Solar powered  hamlet based community drinking water systems</a:t>
            </a:r>
          </a:p>
        </p:txBody>
      </p:sp>
      <p:pic>
        <p:nvPicPr>
          <p:cNvPr id="44036" name="Picture 2" descr="D:\Photos\Drinking Water\Chandawada, Tal. Dahod-Bhabhor Faliya, Kaliben Bhabh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2946400" cy="2209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037" name="Picture 4" descr="Z:\coop-general\19.09.20160\drinking-abf2\Panddi-   pasaya  Bhuriben Sevabhai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3124200" y="76200"/>
            <a:ext cx="2743200" cy="2209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D:\Photos\Final Photos For Display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0"/>
            <a:ext cx="9144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3366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Solar Based Drinking Water System </a:t>
            </a:r>
            <a:endParaRPr lang="en-I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6600"/>
          </a:solidFill>
        </p:spPr>
        <p:txBody>
          <a:bodyPr/>
          <a:lstStyle/>
          <a:p>
            <a:r>
              <a:rPr lang="en-US" sz="3600" b="1" smtClean="0">
                <a:solidFill>
                  <a:schemeClr val="bg1"/>
                </a:solidFill>
                <a:latin typeface="Arial" charset="0"/>
              </a:rPr>
              <a:t>CLEAN COOKING IN TRIBAL AREA</a:t>
            </a:r>
            <a:endParaRPr lang="en-IN" sz="3600" b="1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6083" name="Picture 2" descr="\\server\coop-general\07.10.2016 Dharma Life\IMG-20160308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9144000" cy="617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F:\For Saputara\Forestry(4-2)-Story-abhlod 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828800" y="101025"/>
            <a:ext cx="5715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Traditional vegetable cultivation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0" y="762000"/>
            <a:ext cx="9144000" cy="461963"/>
          </a:xfrm>
          <a:prstGeom prst="rect">
            <a:avLst/>
          </a:prstGeom>
          <a:solidFill>
            <a:srgbClr val="33660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Every year more than 20000 farmers opting vegetable cultivation</a:t>
            </a:r>
            <a:endParaRPr lang="en-IN" sz="2400" b="1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70000" lnSpcReduction="2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1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100" b="1" dirty="0"/>
              <a:t> </a:t>
            </a:r>
            <a:r>
              <a:rPr lang="en-US" sz="5100" b="1" dirty="0">
                <a:solidFill>
                  <a:schemeClr val="bg1"/>
                </a:solidFill>
              </a:rPr>
              <a:t>CLEAN ENERGY INITIATIVE</a:t>
            </a:r>
            <a:endParaRPr lang="en-IN" sz="51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35350"/>
            <a:ext cx="4953000" cy="3422650"/>
          </a:xfrm>
        </p:spPr>
      </p:pic>
      <p:pic>
        <p:nvPicPr>
          <p:cNvPr id="47108" name="Picture 3" descr="\\server\coop-general\IMG-20160929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052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 descr="\\server\coop-general\07.10.2016 Dharma Life\DSC_08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3940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 descr="\\server\coop-general\07.10.2016 Dharma Life\DSC_08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6858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Users\co-operavie\Downloads\1455034869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G:\03-03-16\IMG-2016021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320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8907463" y="90488"/>
            <a:ext cx="236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</a:rPr>
              <a:t>)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43200"/>
            <a:ext cx="9144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>
              <a:defRPr/>
            </a:pPr>
            <a:endParaRPr lang="en-US" sz="20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SOCIAL IMPACT PRODUCTS: INITIATED BY PEOPLE ORGANIZATION </a:t>
            </a:r>
            <a:endParaRPr lang="en-IN" sz="2000" dirty="0"/>
          </a:p>
        </p:txBody>
      </p:sp>
      <p:pic>
        <p:nvPicPr>
          <p:cNvPr id="48134" name="Picture 7" descr="\\SERVER\coop-general\30-11-15 Collctor  And D D O\20151130_124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" descr="\\server\coop-general\07.03.2016\IMG-20160308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5052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4" descr="G:\Photo(All)\Event tata Swach 21.03.2016\DSC_04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D:\Desktop\REPORTS\Internet Sathi\18 to 21 Nov 2015 Training Photo of Internet Sathi\IMG-20151119-WA00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D:\Desktop\REPORTS\Internet Sathi\30-11-15 Collctor  And D D O\20151130_12404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>
          <a:xfrm>
            <a:off x="4191000" y="3352800"/>
            <a:ext cx="4953000" cy="3505200"/>
          </a:xfrm>
          <a:noFill/>
        </p:spPr>
      </p:pic>
      <p:pic>
        <p:nvPicPr>
          <p:cNvPr id="49156" name="Picture 3" descr="D:\Desktop\REPORTS\Internet Sathi\18 to 21 Nov 2015 Training Photo of Internet Sathi\DSCN3928.JPG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0" y="33528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0" y="3124200"/>
            <a:ext cx="9144000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INTERNET AWARENESS THROUGH INTERNET SATHI IN TRIBAL AREA</a:t>
            </a:r>
            <a:endParaRPr lang="en-IN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>
              <a:latin typeface="Arial" charset="0"/>
            </a:endParaRPr>
          </a:p>
        </p:txBody>
      </p:sp>
      <p:pic>
        <p:nvPicPr>
          <p:cNvPr id="50179" name="Picture 2" descr="H:\06-10-2016\DSC_0706 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 MODERN HOUSE OF TRIBAL FAMILY </a:t>
            </a:r>
            <a:endParaRPr lang="en-IN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4000" b="1" u="sng" smtClean="0">
                <a:solidFill>
                  <a:srgbClr val="003300"/>
                </a:solidFill>
                <a:latin typeface="Agency FB" pitchFamily="34" charset="0"/>
              </a:rPr>
              <a:t>Benefits to Tribal Farmers</a:t>
            </a:r>
            <a:br>
              <a:rPr lang="en-US" sz="4000" b="1" u="sng" smtClean="0">
                <a:solidFill>
                  <a:srgbClr val="003300"/>
                </a:solidFill>
                <a:latin typeface="Agency FB" pitchFamily="34" charset="0"/>
              </a:rPr>
            </a:br>
            <a:r>
              <a:rPr lang="en-US" sz="2400" b="1" u="sng" smtClean="0">
                <a:solidFill>
                  <a:srgbClr val="003300"/>
                </a:solidFill>
                <a:latin typeface="Agency FB" pitchFamily="34" charset="0"/>
              </a:rPr>
              <a:t>(Reduced drudgery by providing farm machinery solutions)</a:t>
            </a:r>
            <a:endParaRPr lang="en-US" sz="4000" b="1" u="sng" smtClean="0">
              <a:solidFill>
                <a:srgbClr val="003300"/>
              </a:solidFill>
              <a:latin typeface="Agency FB" pitchFamily="34" charset="0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1524000"/>
            <a:ext cx="4572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C:\Users\sf\Desktop\13-02-2012\DSC_1149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6400800" y="4894263"/>
            <a:ext cx="25908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7"/>
          <p:cNvSpPr txBox="1">
            <a:spLocks noChangeArrowheads="1"/>
          </p:cNvSpPr>
          <p:nvPr/>
        </p:nvSpPr>
        <p:spPr bwMode="auto">
          <a:xfrm>
            <a:off x="4724400" y="1828800"/>
            <a:ext cx="3200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gency FB" pitchFamily="34" charset="0"/>
              </a:rPr>
              <a:t>   </a:t>
            </a:r>
            <a:r>
              <a:rPr lang="en-US" sz="2400" b="1" u="sng">
                <a:solidFill>
                  <a:srgbClr val="C00000"/>
                </a:solidFill>
                <a:latin typeface="Agency FB" pitchFamily="34" charset="0"/>
              </a:rPr>
              <a:t>Traditional Method</a:t>
            </a:r>
          </a:p>
          <a:p>
            <a:r>
              <a:rPr lang="en-US" sz="2000" b="1"/>
              <a:t>-- Time consuming </a:t>
            </a:r>
          </a:p>
          <a:p>
            <a:r>
              <a:rPr lang="en-US" sz="2000" b="1"/>
              <a:t>-- Hard work</a:t>
            </a:r>
          </a:p>
          <a:p>
            <a:pPr>
              <a:buFontTx/>
              <a:buChar char="-"/>
            </a:pPr>
            <a:r>
              <a:rPr lang="en-US" sz="2000" b="1"/>
              <a:t>- Bullock required</a:t>
            </a:r>
          </a:p>
          <a:p>
            <a:pPr>
              <a:buFontTx/>
              <a:buChar char="-"/>
            </a:pPr>
            <a:r>
              <a:rPr lang="en-US" sz="2000" b="1"/>
              <a:t>- Unequal seeding</a:t>
            </a:r>
          </a:p>
        </p:txBody>
      </p:sp>
      <p:sp>
        <p:nvSpPr>
          <p:cNvPr id="51206" name="TextBox 8"/>
          <p:cNvSpPr txBox="1">
            <a:spLocks noChangeArrowheads="1"/>
          </p:cNvSpPr>
          <p:nvPr/>
        </p:nvSpPr>
        <p:spPr bwMode="auto">
          <a:xfrm>
            <a:off x="0" y="4419600"/>
            <a:ext cx="9144000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C00000"/>
                </a:solidFill>
                <a:latin typeface="Agency FB" pitchFamily="34" charset="0"/>
              </a:rPr>
              <a:t> Mechanized Sowing</a:t>
            </a:r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6019800" y="1295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008000"/>
                </a:solidFill>
                <a:latin typeface="Algerian" pitchFamily="82" charset="0"/>
              </a:rPr>
              <a:t>SOWING</a:t>
            </a:r>
          </a:p>
        </p:txBody>
      </p:sp>
      <p:pic>
        <p:nvPicPr>
          <p:cNvPr id="51208" name="Picture 2" descr="H:\06-10-2016\John Deer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943475"/>
            <a:ext cx="3048000" cy="1914525"/>
          </a:xfrm>
          <a:noFill/>
        </p:spPr>
      </p:pic>
      <p:sp>
        <p:nvSpPr>
          <p:cNvPr id="51209" name="TextBox 12"/>
          <p:cNvSpPr txBox="1">
            <a:spLocks noChangeArrowheads="1"/>
          </p:cNvSpPr>
          <p:nvPr/>
        </p:nvSpPr>
        <p:spPr bwMode="auto">
          <a:xfrm>
            <a:off x="2971800" y="5076825"/>
            <a:ext cx="3733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-- Easy, quick &amp; Systematic  sowing</a:t>
            </a:r>
          </a:p>
          <a:p>
            <a:r>
              <a:rPr lang="en-US" sz="1600"/>
              <a:t>-- Cost Effective</a:t>
            </a:r>
          </a:p>
          <a:p>
            <a:r>
              <a:rPr lang="en-US" sz="1600"/>
              <a:t>-- Even and Equal Distance Sowing </a:t>
            </a:r>
          </a:p>
          <a:p>
            <a:r>
              <a:rPr lang="en-US" sz="1600"/>
              <a:t>-- Time Saving </a:t>
            </a:r>
          </a:p>
          <a:p>
            <a:r>
              <a:rPr lang="en-US" sz="1600"/>
              <a:t>-- No strenuous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CHANGE IN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SOCIO ECONOMIC CONDITION</a:t>
            </a:r>
            <a:endParaRPr lang="en-US" sz="2800" b="1" dirty="0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738" y="812800"/>
          <a:ext cx="8839200" cy="5551605"/>
        </p:xfrm>
        <a:graphic>
          <a:graphicData uri="http://schemas.openxmlformats.org/drawingml/2006/table">
            <a:tbl>
              <a:tblPr/>
              <a:tblGrid>
                <a:gridCol w="618294"/>
                <a:gridCol w="3235248"/>
                <a:gridCol w="2362200"/>
                <a:gridCol w="2623458"/>
              </a:tblGrid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Sl</a:t>
                      </a:r>
                      <a:r>
                        <a:rPr lang="en-IN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Indicators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Pre Operational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Post Operational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Literacy-Male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Literacy-Female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Drop Out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9.77%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Agriculture Engagement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Entitlement 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Ration card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MGNREGA Card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APL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BPL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Kuccha House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Thatched House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Mobile/ Telephone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Jewellery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3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Electricity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309" name="TextBox 5"/>
          <p:cNvSpPr txBox="1">
            <a:spLocks noChangeArrowheads="1"/>
          </p:cNvSpPr>
          <p:nvPr/>
        </p:nvSpPr>
        <p:spPr bwMode="auto">
          <a:xfrm>
            <a:off x="7162800" y="6488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i="1">
                <a:solidFill>
                  <a:srgbClr val="C00000"/>
                </a:solidFill>
              </a:rPr>
              <a:t>Continue….</a:t>
            </a:r>
            <a:endParaRPr lang="en-IN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738" y="812800"/>
          <a:ext cx="8839200" cy="553856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618294"/>
                <a:gridCol w="3006648"/>
                <a:gridCol w="2667000"/>
                <a:gridCol w="2547258"/>
              </a:tblGrid>
              <a:tr h="25456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Sl</a:t>
                      </a:r>
                      <a:r>
                        <a:rPr lang="en-IN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Indicators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Pre Operational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Post Operational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456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 Connection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6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Fire wood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3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Drinking water-Public water resource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3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Drinking water-Own Sources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6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Toilet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2.22%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6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Migration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6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Migration duration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77days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6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Irrigation sources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6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Horticulture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3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Livestock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 HH 6 animal holding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60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Availing Loan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317" name="TextBox 3"/>
          <p:cNvSpPr txBox="1">
            <a:spLocks noChangeArrowheads="1"/>
          </p:cNvSpPr>
          <p:nvPr/>
        </p:nvSpPr>
        <p:spPr bwMode="auto">
          <a:xfrm>
            <a:off x="7162800" y="6488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i="1">
                <a:solidFill>
                  <a:srgbClr val="C00000"/>
                </a:solidFill>
              </a:rPr>
              <a:t>Continue….</a:t>
            </a:r>
            <a:endParaRPr lang="en-IN" b="1" i="1">
              <a:solidFill>
                <a:srgbClr val="C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   </a:t>
            </a:r>
            <a:r>
              <a:rPr lang="en-US" sz="2800" b="1" dirty="0">
                <a:solidFill>
                  <a:schemeClr val="bg1"/>
                </a:solidFill>
                <a:ea typeface="+mj-ea"/>
                <a:cs typeface="+mj-cs"/>
              </a:rPr>
              <a:t>CHANGE IN </a:t>
            </a:r>
            <a:r>
              <a:rPr lang="en-US" sz="2800" b="1" dirty="0">
                <a:solidFill>
                  <a:schemeClr val="bg1"/>
                </a:solidFill>
                <a:ea typeface="+mj-ea"/>
              </a:rPr>
              <a:t>SOCIO ECONOMIC CONDITION</a:t>
            </a:r>
            <a:endParaRPr lang="en-US" sz="28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SOCIO ECONOMIC CONDITION</a:t>
            </a:r>
            <a:endParaRPr lang="en-US" sz="4000" b="1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738" y="812800"/>
          <a:ext cx="8839200" cy="5511796"/>
        </p:xfrm>
        <a:graphic>
          <a:graphicData uri="http://schemas.openxmlformats.org/drawingml/2006/table">
            <a:tbl>
              <a:tblPr/>
              <a:tblGrid>
                <a:gridCol w="618294"/>
                <a:gridCol w="3616248"/>
                <a:gridCol w="2209800"/>
                <a:gridCol w="2394858"/>
              </a:tblGrid>
              <a:tr h="48305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Sl</a:t>
                      </a:r>
                      <a:r>
                        <a:rPr lang="en-IN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Indicators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Pre Operational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Post Operational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8305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Saving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Productivity Enhancement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388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 of Expensexs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 towards livelihood and 85% towards quality of life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Food security 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Month 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month 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Annual income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23018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82280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of tree density 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 in Farm Assets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 in Non Farm Assets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108000" marR="4347" marT="4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/>
        </p:nvGraphicFramePr>
        <p:xfrm>
          <a:off x="228600" y="1066800"/>
          <a:ext cx="8763000" cy="50292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04426"/>
                <a:gridCol w="2152577"/>
                <a:gridCol w="4105997"/>
              </a:tblGrid>
              <a:tr h="476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Indicators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Pre operational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Post operational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</a:tr>
              <a:tr h="99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Availability of water (irrigation)  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Up to October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Up to March ;in many cases  till May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</a:tr>
              <a:tr h="99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Availability of fodder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Up to December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Up to March and in many cases June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</a:tr>
              <a:tr h="255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Availability of fire wood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Very difficult to collect from forest or other land; extreme pressure on forest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Due to massive plantation in the vicinity of tribal households fuel wood, fodder and timber is available 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55320" name="TextBox 3"/>
          <p:cNvSpPr txBox="1">
            <a:spLocks noChangeArrowheads="1"/>
          </p:cNvSpPr>
          <p:nvPr/>
        </p:nvSpPr>
        <p:spPr bwMode="auto">
          <a:xfrm>
            <a:off x="7086600" y="6400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i="1">
                <a:solidFill>
                  <a:schemeClr val="bg1"/>
                </a:solidFill>
              </a:rPr>
              <a:t>Continue….</a:t>
            </a:r>
            <a:endParaRPr lang="en-IN" b="1" i="1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rgbClr val="006600"/>
          </a:soli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CHANGE IN  </a:t>
            </a:r>
            <a:r>
              <a:rPr lang="en-US" sz="3200" b="1" dirty="0">
                <a:solidFill>
                  <a:schemeClr val="bg1"/>
                </a:solidFill>
                <a:ea typeface="+mj-ea"/>
              </a:rPr>
              <a:t>SOCIO ECONOMIC CONDITION</a:t>
            </a:r>
            <a:endParaRPr lang="en-US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381000" y="1143000"/>
          <a:ext cx="8458200" cy="541020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47800"/>
                <a:gridCol w="3082925"/>
                <a:gridCol w="3927475"/>
              </a:tblGrid>
              <a:tr h="420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Indicators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Pre operational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Post operational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</a:tr>
              <a:tr h="3172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Cropping pattern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Traditional crop which is dependent on rain and agriculture intensity is low resulting in to unavailability of food grain hence distressed migration was cruel reality 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Traditional crops along with cash crops(viz., fruits, vegetables, flowers ) and in some case milk production resulting in to food, nutritional and financial security and ultimately migration is checked 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</a:tr>
              <a:tr h="879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Income per acre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Less than </a:t>
                      </a:r>
                      <a:r>
                        <a:rPr lang="en-IN" sz="2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23018 </a:t>
                      </a: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Rs /year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More than </a:t>
                      </a:r>
                      <a:r>
                        <a:rPr lang="en-IN" sz="2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82280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per year (on an average)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</a:tr>
              <a:tr h="93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Soil nutrient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Less in organic carbon and other nutrient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Soil enrich with organic carbon and other essential  nutrients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1401" marR="31401" marT="0" marB="0" horzOverflow="overflow"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rgbClr val="006600"/>
          </a:soli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CHANGE IN  </a:t>
            </a:r>
            <a:r>
              <a:rPr lang="en-US" sz="3200" b="1" dirty="0">
                <a:solidFill>
                  <a:schemeClr val="bg1"/>
                </a:solidFill>
                <a:ea typeface="+mj-ea"/>
              </a:rPr>
              <a:t>SOCIO ECONOMIC CONDITION</a:t>
            </a:r>
            <a:endParaRPr lang="en-US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00800" y="3886200"/>
            <a:ext cx="2743200" cy="3698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cs typeface="+mn-cs"/>
              </a:rPr>
              <a:t>Kokilaben</a:t>
            </a:r>
            <a:r>
              <a:rPr lang="en-US" dirty="0">
                <a:latin typeface="+mn-lt"/>
                <a:cs typeface="+mn-cs"/>
              </a:rPr>
              <a:t>) (Rs. 27000 )</a:t>
            </a:r>
            <a:endParaRPr lang="en-IN" dirty="0">
              <a:latin typeface="+mn-lt"/>
              <a:cs typeface="+mn-cs"/>
            </a:endParaRPr>
          </a:p>
        </p:txBody>
      </p:sp>
      <p:sp>
        <p:nvSpPr>
          <p:cNvPr id="28675" name="TextBox 18"/>
          <p:cNvSpPr txBox="1"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FFFF00"/>
                </a:solidFill>
                <a:latin typeface="Calibri" pitchFamily="34" charset="0"/>
              </a:rPr>
              <a:t>Vegetable cultivation  : (Trellis system (6,087 plots and farmers) </a:t>
            </a:r>
            <a:endParaRPr lang="en-IN" sz="2600" b="1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8676" name="Picture 19" descr="C:\Users\swati1\Desktop\For Annual Report 2010-11\Forestry\Patel Ramilaben Mansukhbhai adopt vegetable cultivation under Trellis system at village Dabada and Earned Rs 45000 in eight mon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573338" y="457200"/>
            <a:ext cx="3598862" cy="461963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Rs. 50,000/- to 75,000/-</a:t>
            </a:r>
            <a:endParaRPr lang="en-IN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SOCIAL AND ECONOMIC IMPACT 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8686800" cy="5410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Enhanced productivity</a:t>
            </a:r>
            <a:endParaRPr lang="en-IN" sz="2200" smtClean="0">
              <a:latin typeface="Arial" charset="0"/>
              <a:ea typeface="Calibri" pitchFamily="34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Enhanced socio economic status</a:t>
            </a:r>
            <a:endParaRPr lang="en-IN" sz="22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Land is more green</a:t>
            </a:r>
            <a:endParaRPr lang="en-IN" sz="22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Increased organic carbon in the soil</a:t>
            </a:r>
            <a:endParaRPr lang="en-IN" sz="22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Increased area under irrigation</a:t>
            </a:r>
            <a:endParaRPr lang="en-IN" sz="22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Increased soil moisture index</a:t>
            </a:r>
            <a:endParaRPr lang="en-IN" sz="22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Increased ground water level</a:t>
            </a:r>
            <a:endParaRPr lang="en-IN" sz="22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Drastic change in migration</a:t>
            </a:r>
            <a:endParaRPr lang="en-IN" sz="22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Increased education level</a:t>
            </a:r>
            <a:endParaRPr lang="en-IN" sz="22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Reduced drop outs</a:t>
            </a:r>
            <a:endParaRPr lang="en-IN" sz="22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Many girls are admitted in hostel at remote places to continue their higher education)</a:t>
            </a:r>
            <a:endParaRPr lang="en-IN" sz="22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sz="2200" smtClean="0">
                <a:latin typeface="Arial" charset="0"/>
                <a:cs typeface="Arial" charset="0"/>
              </a:rPr>
              <a:t>Awareness for  pre entrance coaching at major cities</a:t>
            </a:r>
          </a:p>
          <a:p>
            <a:pPr algn="just" eaLnBrk="1" hangingPunct="1"/>
            <a:r>
              <a:rPr lang="en-IN" sz="2200" smtClean="0">
                <a:latin typeface="Arial" charset="0"/>
                <a:cs typeface="Arial" charset="0"/>
              </a:rPr>
              <a:t>Change from </a:t>
            </a:r>
            <a:r>
              <a:rPr lang="en-IN" sz="2200" i="1" smtClean="0">
                <a:latin typeface="Arial" charset="0"/>
                <a:cs typeface="Arial" charset="0"/>
              </a:rPr>
              <a:t>kuccha</a:t>
            </a:r>
            <a:r>
              <a:rPr lang="en-IN" sz="2200" smtClean="0">
                <a:latin typeface="Arial" charset="0"/>
                <a:cs typeface="Arial" charset="0"/>
              </a:rPr>
              <a:t> house in to </a:t>
            </a:r>
            <a:r>
              <a:rPr lang="en-IN" sz="2200" i="1" smtClean="0">
                <a:latin typeface="Arial" charset="0"/>
                <a:cs typeface="Arial" charset="0"/>
              </a:rPr>
              <a:t>pucca</a:t>
            </a:r>
            <a:r>
              <a:rPr lang="en-IN" sz="2200" smtClean="0">
                <a:latin typeface="Arial" charset="0"/>
                <a:cs typeface="Arial" charset="0"/>
              </a:rPr>
              <a:t> house usually with RCC roof with dish TV, mobile and bike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010400" y="6400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i="1">
                <a:solidFill>
                  <a:srgbClr val="C00000"/>
                </a:solidFill>
              </a:rPr>
              <a:t>Continue….</a:t>
            </a:r>
            <a:endParaRPr lang="en-IN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38200"/>
            <a:ext cx="8610600" cy="4525963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Food security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Nutritional security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Financial security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Fodder and timber available in their vicinity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Availability of drinking water in their vicinity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Reduction of pressure on forest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Reduction in drop out in school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Higher education in girl child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Healthier life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Stable/ pucca house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Drastically change in number and days of migration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 smtClean="0">
                <a:latin typeface="Arial" charset="0"/>
                <a:cs typeface="Arial" charset="0"/>
              </a:rPr>
              <a:t>Empowered  and confident community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OVERALL SOCIAL AND ECONOMIC IMPACT 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52400"/>
            <a:ext cx="8915400" cy="6400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MAGNITUDE OF IMPACT AT A GLANCE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TOWARDS CLIMATE CHANGE MITIGATE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1,47,756 acres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land under irrigation </a:t>
            </a:r>
            <a:b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(LI + Check dam + Wells)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than 2,000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mcft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water is stored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1,18,636 acres land treated under micro watershed development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6.80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crores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plants / saplings planted under social forestry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program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33,834 horticulture plots by equal number of farmers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30,000 farmers engaged in vegetable cultivation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60,000 farmers engaged in improved field crop production with POP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About 730 acres of land under Maize seed production of composite variety (Gujarat-6) - seed replacement ratio increased up to 40 %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4,91,697 families covered in different programs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4,53,356 acres dry land transformed under different programs</a:t>
            </a:r>
          </a:p>
        </p:txBody>
      </p:sp>
      <p:pic>
        <p:nvPicPr>
          <p:cNvPr id="1027" name="Picture 3" descr="D:\Users\pragnesh1\Desktop\Misc1 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067" y="-76200"/>
            <a:ext cx="277713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obile wom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4203" y="0"/>
            <a:ext cx="6375397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9" name="Rectangle 8"/>
          <p:cNvSpPr>
            <a:spLocks noChangeArrowheads="1"/>
          </p:cNvSpPr>
          <p:nvPr/>
        </p:nvSpPr>
        <p:spPr bwMode="auto">
          <a:xfrm>
            <a:off x="76200" y="4648200"/>
            <a:ext cx="51228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/>
              <a:t>DR. KIRIT N SHELAT</a:t>
            </a:r>
            <a:r>
              <a:rPr lang="en-US" sz="1400"/>
              <a:t>, IAS (RTD)</a:t>
            </a:r>
            <a:br>
              <a:rPr lang="en-US" sz="1400"/>
            </a:br>
            <a:r>
              <a:rPr lang="en-US" sz="1400"/>
              <a:t>Executive Chairman</a:t>
            </a:r>
            <a:br>
              <a:rPr lang="en-US" sz="1400"/>
            </a:br>
            <a:r>
              <a:rPr lang="en-US" sz="1400"/>
              <a:t>National Council for Climate Change</a:t>
            </a:r>
            <a:br>
              <a:rPr lang="en-US" sz="1400"/>
            </a:br>
            <a:r>
              <a:rPr lang="en-US" sz="1400"/>
              <a:t>Sustainable Development and Public Leadership (NCCSD)</a:t>
            </a:r>
            <a:br>
              <a:rPr lang="en-US" sz="1400"/>
            </a:br>
            <a:r>
              <a:rPr lang="en-US" sz="1400"/>
              <a:t>Patel Block, Rajdeep Electronic's Compound, </a:t>
            </a:r>
            <a:br>
              <a:rPr lang="en-US" sz="1400"/>
            </a:br>
            <a:r>
              <a:rPr lang="en-US" sz="1400"/>
              <a:t>Near Stadium Six Road, Navrangpura,</a:t>
            </a:r>
            <a:br>
              <a:rPr lang="en-US" sz="1400"/>
            </a:br>
            <a:r>
              <a:rPr lang="en-US" sz="1400"/>
              <a:t>Ahmedabad-380 0014</a:t>
            </a:r>
            <a:br>
              <a:rPr lang="en-US" sz="1400"/>
            </a:br>
            <a:r>
              <a:rPr lang="en-US" sz="1400"/>
              <a:t>Phone/Fax: (00 91 79) 26421580</a:t>
            </a:r>
            <a:br>
              <a:rPr lang="en-US" sz="1400"/>
            </a:br>
            <a:r>
              <a:rPr lang="en-US" sz="1400"/>
              <a:t>Mobile: 091 9904404393</a:t>
            </a:r>
            <a:br>
              <a:rPr lang="en-US" sz="1400"/>
            </a:br>
            <a:r>
              <a:rPr lang="en-US" sz="1400"/>
              <a:t>Email: </a:t>
            </a:r>
            <a:r>
              <a:rPr lang="en-US" sz="1400">
                <a:hlinkClick r:id="rId3"/>
              </a:rPr>
              <a:t>drkiritshelat@gmail.com</a:t>
            </a:r>
            <a:r>
              <a:rPr lang="en-US" sz="1400"/>
              <a:t>, Website: </a:t>
            </a:r>
            <a:r>
              <a:rPr lang="en-US" sz="1400">
                <a:hlinkClick r:id="rId4"/>
              </a:rPr>
              <a:t>www.nccsdindia.org</a:t>
            </a:r>
            <a:r>
              <a:rPr lang="en-US" sz="1400"/>
              <a:t> </a:t>
            </a:r>
            <a:endParaRPr lang="en-US" sz="1400">
              <a:solidFill>
                <a:srgbClr val="006600"/>
              </a:solidFill>
            </a:endParaRPr>
          </a:p>
        </p:txBody>
      </p:sp>
      <p:sp>
        <p:nvSpPr>
          <p:cNvPr id="60420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1148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8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  <a:latin typeface="Arial" charset="0"/>
              </a:rPr>
              <a:t>SPICES CULTIVATION</a:t>
            </a:r>
            <a:endParaRPr lang="en-IN" sz="3200" b="1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8194" name="Picture 2" descr="E:\folder1\Documents and Settings\swati\My Documents\My Pictures\vegetable\DSC_05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952" y="566694"/>
            <a:ext cx="4467610" cy="304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E:\folder1\Documents and Settings\swati\My Documents\My Pictures\vegetable\Hatila Budlabhai Bhimabhai grow Ginger good practices and get bumper yield  at village Bhilapani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1" y="566694"/>
            <a:ext cx="4633078" cy="29784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8196" name="Picture 4" descr="E:\folder1\Documents and Settings\swati\My Documents\My Pictures\vegetable\Hatila Mangbhai Vajabhai grow turmeric crop with better technique at Bhilpaniya vila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" y="3614694"/>
            <a:ext cx="4495800" cy="306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swati1\Desktop\For Annual Report 2010-11\Forestry\Onion (2)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3614694"/>
            <a:ext cx="4572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285750" y="7858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Chilly</a:t>
            </a:r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4786313" y="7858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Ginger</a:t>
            </a:r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2928938" y="385762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Turmeric</a:t>
            </a:r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7786688" y="39290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Onion</a:t>
            </a:r>
            <a:endParaRPr lang="en-IN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667000"/>
            <a:ext cx="9144000" cy="914400"/>
          </a:xfrm>
          <a:prstGeom prst="rect">
            <a:avLst/>
          </a:prstGeom>
          <a:solidFill>
            <a:srgbClr val="0099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1600" dirty="0"/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</a:rPr>
              <a:t>MODEL 5-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ENTREPRENEURSHIP,</a:t>
            </a:r>
            <a:r>
              <a:rPr lang="en-US" sz="1600" dirty="0">
                <a:solidFill>
                  <a:srgbClr val="FFFF00"/>
                </a:solidFill>
              </a:rPr>
              <a:t> RAISED BED AND NET BASED  NURSERY RAISING: </a:t>
            </a:r>
            <a:r>
              <a:rPr lang="en-IN" sz="1600" dirty="0">
                <a:solidFill>
                  <a:srgbClr val="FFFF00"/>
                </a:solidFill>
              </a:rPr>
              <a:t>41 LAKHS SEEDLINGS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30723" name="Picture 7" descr="C:\Users\co-operavie\Desktop\18.07.2016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C:\Users\co-operavie\Desktop\18.07.2016\IMG-20160713-WA0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C:\Users\co-operavie\Desktop\18.07.2016\5,1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C:\Users\user\Desktop\ppt PANDHI SIR\IMG-20160726-W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0" y="4953000"/>
            <a:ext cx="3200400" cy="1905000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Cost of raising seedling  : </a:t>
            </a: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Rs. 25000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Number of seedling : 60000</a:t>
            </a:r>
            <a:br>
              <a:rPr lang="en-US">
                <a:solidFill>
                  <a:schemeClr val="bg1"/>
                </a:solidFill>
              </a:rPr>
            </a:br>
            <a:endParaRPr lang="en-US" sz="900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Net Income </a:t>
            </a: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Rs. 52,000 - 55,000/-</a:t>
            </a:r>
            <a:br>
              <a:rPr lang="en-US">
                <a:solidFill>
                  <a:schemeClr val="bg1"/>
                </a:solidFill>
              </a:rPr>
            </a:br>
            <a:endParaRPr lang="en-US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6600"/>
          </a:solidFill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Agriculture: eco-friendly organic manure (Vermi compost)</a:t>
            </a:r>
            <a:endParaRPr lang="en-IN" sz="2800" b="1" smtClean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6600"/>
                </a:solidFill>
              </a:rPr>
              <a:t>More than 10,000 households having Vermicompost units economizing on the use of fertilizer and cost of cultivation</a:t>
            </a:r>
            <a:endParaRPr lang="en-IN" sz="24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ata\All in One\Pragnesh\For Annual Report 2013-14\SHG\SH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18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Calibri" pitchFamily="34" charset="0"/>
              </a:rPr>
              <a:t>DAIRY DEVELOPMENT</a:t>
            </a:r>
            <a:endParaRPr lang="en-IN" sz="2800" b="1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3796" name="Picture 9" descr="D:\Data\All in One\Pragnesh\For Annual Report 2014-15\SHG\SH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929938" y="-2160588"/>
            <a:ext cx="3840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D:\Data\All in One\Pragnesh\For Annual Report 2014-15\SHG\SH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143875" y="-2286000"/>
            <a:ext cx="3840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027738"/>
            <a:ext cx="9144000" cy="830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400" b="1" dirty="0"/>
              <a:t>The tribal youth giving up government job opted for </a:t>
            </a:r>
          </a:p>
          <a:p>
            <a:pPr algn="ctr">
              <a:defRPr/>
            </a:pPr>
            <a:r>
              <a:rPr lang="en-IN" sz="2400" b="1" dirty="0"/>
              <a:t>Self Employment in Dairy. He earns Rs.40,000/- per month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C:\Users\HARISH\Desktop\New folder (3)\IMG_20160320_145109.jpg"/>
          <p:cNvPicPr>
            <a:picLocks noGrp="1"/>
          </p:cNvPicPr>
          <p:nvPr>
            <p:ph idx="1"/>
          </p:nvPr>
        </p:nvPicPr>
        <p:blipFill>
          <a:blip r:embed="rId3">
            <a:lum bright="20000"/>
          </a:blip>
          <a:srcRect/>
          <a:stretch>
            <a:fillRect/>
          </a:stretch>
        </p:blipFill>
        <p:spPr>
          <a:xfrm>
            <a:off x="0" y="76200"/>
            <a:ext cx="9144000" cy="5105400"/>
          </a:xfrm>
        </p:spPr>
      </p:pic>
      <p:pic>
        <p:nvPicPr>
          <p:cNvPr id="34819" name="Picture 9" descr="D:\Data\All in One\Pragnesh\For Annual Report 2014-15\SHG\SH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71825"/>
            <a:ext cx="4800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18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Calibri" pitchFamily="34" charset="0"/>
              </a:rPr>
              <a:t>DAIRY DEVELOPMENT</a:t>
            </a:r>
            <a:endParaRPr lang="en-IN" sz="2800" b="1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4821" name="Picture 10" descr="D:\Data\All in One\Pragnesh\For Annual Report 2014-15\SHG\SHG2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371975" y="3171825"/>
            <a:ext cx="4772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 descr="D:\Data\All in One\Pragnesh\For Annual Report 2014-15\SHG\SHG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972800" y="-5314950"/>
            <a:ext cx="3840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149975"/>
            <a:ext cx="9144000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000" b="1" dirty="0" err="1"/>
              <a:t>Shantaben</a:t>
            </a:r>
            <a:r>
              <a:rPr lang="en-IN" sz="2000" b="1" dirty="0"/>
              <a:t> </a:t>
            </a:r>
            <a:r>
              <a:rPr lang="en-IN" sz="2000" b="1" dirty="0" err="1"/>
              <a:t>Bhuriya</a:t>
            </a:r>
            <a:r>
              <a:rPr lang="en-IN" sz="2000" b="1" dirty="0"/>
              <a:t> earning </a:t>
            </a:r>
            <a:r>
              <a:rPr lang="en-IN" sz="2000" b="1" dirty="0" err="1"/>
              <a:t>Rs</a:t>
            </a:r>
            <a:r>
              <a:rPr lang="en-IN" sz="2000" b="1" dirty="0"/>
              <a:t>. 80,000 per month from Dairy. </a:t>
            </a:r>
          </a:p>
          <a:p>
            <a:pPr algn="ctr">
              <a:defRPr/>
            </a:pPr>
            <a:r>
              <a:rPr lang="en-IN" sz="2000" b="1" dirty="0"/>
              <a:t>She is also leader of SHG Federation of </a:t>
            </a:r>
            <a:r>
              <a:rPr lang="en-IN" sz="2000" b="1" dirty="0" err="1"/>
              <a:t>Garbada</a:t>
            </a:r>
            <a:r>
              <a:rPr lang="en-IN" sz="2000" b="1" dirty="0"/>
              <a:t> </a:t>
            </a:r>
            <a:r>
              <a:rPr lang="en-IN" sz="2000" b="1" dirty="0" err="1"/>
              <a:t>taluka</a:t>
            </a:r>
            <a:r>
              <a:rPr lang="en-IN" sz="2000" b="1" dirty="0"/>
              <a:t> of </a:t>
            </a:r>
            <a:r>
              <a:rPr lang="en-IN" sz="2000" b="1" dirty="0" err="1"/>
              <a:t>Dahod</a:t>
            </a:r>
            <a:r>
              <a:rPr lang="en-IN" sz="2000" b="1" dirty="0"/>
              <a:t> district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7"/>
          <p:cNvSpPr txBox="1">
            <a:spLocks noChangeArrowheads="1"/>
          </p:cNvSpPr>
          <p:nvPr/>
        </p:nvSpPr>
        <p:spPr bwMode="auto">
          <a:xfrm>
            <a:off x="4724400" y="1401763"/>
            <a:ext cx="4267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3,070 households having biogas plants and housemakers enjoying cooking with biogas</a:t>
            </a:r>
            <a:endParaRPr lang="en-IN" sz="2400" b="1"/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9144000" cy="5238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Mitigating climate change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5" descr="E:\Photos\biogas\TSP-BIOGAS (2008-09)\October 2010\118-Ramilaben brother's wife of Kala Jetha Bhabhor, Village Lilwa Thakor, Jhal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00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E:\Data\All in One\Pragnesh\For Annual Report 2012-13\Biogas\Marriage Gift\DSCN4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1263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Biogas plant</a:t>
            </a:r>
            <a:endParaRPr lang="en-IN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152400" y="4678363"/>
            <a:ext cx="4114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Eliminating use of fuel wood, reducing use of chemical fertilizer and kerosene</a:t>
            </a:r>
            <a:endParaRPr lang="en-IN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1047</Words>
  <Application>Microsoft Office PowerPoint</Application>
  <PresentationFormat>On-screen Show (4:3)</PresentationFormat>
  <Paragraphs>296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SPICES CULTIVATION</vt:lpstr>
      <vt:lpstr>Slide 5</vt:lpstr>
      <vt:lpstr>Agriculture: eco-friendly organic manure (Vermi compost)</vt:lpstr>
      <vt:lpstr>Slide 7</vt:lpstr>
      <vt:lpstr>Slide 8</vt:lpstr>
      <vt:lpstr>Biogas plant</vt:lpstr>
      <vt:lpstr>Use of Solar Lantern</vt:lpstr>
      <vt:lpstr>Agro Forestry : reforestation, afforestation on the barren revenue  lands A natural renewable resource</vt:lpstr>
      <vt:lpstr>Slide 12</vt:lpstr>
      <vt:lpstr>Slide 13</vt:lpstr>
      <vt:lpstr> </vt:lpstr>
      <vt:lpstr>Slide 15</vt:lpstr>
      <vt:lpstr> SOLAR BASED DRINKING WATER INITIATIVE</vt:lpstr>
      <vt:lpstr>Slide 17</vt:lpstr>
      <vt:lpstr>Solar Based Drinking Water System </vt:lpstr>
      <vt:lpstr>CLEAN COOKING IN TRIBAL AREA</vt:lpstr>
      <vt:lpstr>Slide 20</vt:lpstr>
      <vt:lpstr>Slide 21</vt:lpstr>
      <vt:lpstr>Slide 22</vt:lpstr>
      <vt:lpstr>Slide 23</vt:lpstr>
      <vt:lpstr>Benefits to Tribal Farmers (Reduced drudgery by providing farm machinery solutions)</vt:lpstr>
      <vt:lpstr>    CHANGE IN SOCIO ECONOMIC CONDITION</vt:lpstr>
      <vt:lpstr>Slide 26</vt:lpstr>
      <vt:lpstr> SOCIO ECONOMIC CONDITION</vt:lpstr>
      <vt:lpstr>Slide 28</vt:lpstr>
      <vt:lpstr>Slide 29</vt:lpstr>
      <vt:lpstr>OVERALL SOCIAL AND ECONOMIC IMPACT 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LISHA</dc:creator>
  <cp:lastModifiedBy>LISHA</cp:lastModifiedBy>
  <cp:revision>6</cp:revision>
  <dcterms:created xsi:type="dcterms:W3CDTF">2016-10-25T11:37:39Z</dcterms:created>
  <dcterms:modified xsi:type="dcterms:W3CDTF">2016-10-25T11:46:29Z</dcterms:modified>
</cp:coreProperties>
</file>