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2" r:id="rId3"/>
  </p:sldMasterIdLst>
  <p:notesMasterIdLst>
    <p:notesMasterId r:id="rId10"/>
  </p:notesMasterIdLst>
  <p:handoutMasterIdLst>
    <p:handoutMasterId r:id="rId11"/>
  </p:handoutMasterIdLst>
  <p:sldIdLst>
    <p:sldId id="256" r:id="rId4"/>
    <p:sldId id="297" r:id="rId5"/>
    <p:sldId id="299" r:id="rId6"/>
    <p:sldId id="295" r:id="rId7"/>
    <p:sldId id="296" r:id="rId8"/>
    <p:sldId id="298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5F5F5F"/>
    <a:srgbClr val="777777"/>
    <a:srgbClr val="808080"/>
    <a:srgbClr val="1960AB"/>
    <a:srgbClr val="FFFFFF"/>
    <a:srgbClr val="6C547A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66" autoAdjust="0"/>
    <p:restoredTop sz="83871" autoAdjust="0"/>
  </p:normalViewPr>
  <p:slideViewPr>
    <p:cSldViewPr>
      <p:cViewPr varScale="1">
        <p:scale>
          <a:sx n="77" d="100"/>
          <a:sy n="77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86027" name="Rectangle 1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 b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38917" name="Picture 12" descr="unfccc_logos+tex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888" y="9642475"/>
            <a:ext cx="53800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3" rIns="99048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 b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pic>
        <p:nvPicPr>
          <p:cNvPr id="37895" name="Picture 22" descr="unfccc_logos+tex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888" y="9642475"/>
            <a:ext cx="6103937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1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1"/>
          <p:cNvSpPr txBox="1">
            <a:spLocks noGrp="1" noChangeArrowheads="1"/>
          </p:cNvSpPr>
          <p:nvPr/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defTabSz="989013"/>
            <a:r>
              <a:rPr lang="en-US" sz="1200" b="0"/>
              <a:t>Presentation title</a:t>
            </a: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ChangeArrowheads="1"/>
          </p:cNvSpPr>
          <p:nvPr/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5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pic>
        <p:nvPicPr>
          <p:cNvPr id="7" name="Picture 40" descr="unfccc_schriftzug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1" descr="unfccc_logos_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763" y="6261100"/>
            <a:ext cx="13541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cs typeface="+mn-cs"/>
              </a:defRPr>
            </a:lvl1pPr>
          </a:lstStyle>
          <a:p>
            <a:pPr>
              <a:defRPr/>
            </a:pPr>
            <a:r>
              <a:rPr lang="de-DE"/>
              <a:t>Firstname Lastname, Country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pic>
        <p:nvPicPr>
          <p:cNvPr id="7" name="Picture 11" descr="unfccc_schriftzug_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unfccc_logos_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763" y="6261100"/>
            <a:ext cx="13541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ln algn="ctr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>
                <a:cs typeface="+mn-cs"/>
              </a:defRPr>
            </a:lvl1pPr>
          </a:lstStyle>
          <a:p>
            <a:pPr>
              <a:defRPr/>
            </a:pPr>
            <a:r>
              <a:rPr lang="de-DE"/>
              <a:t>Firstname Lastname, Country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pic>
        <p:nvPicPr>
          <p:cNvPr id="1032" name="Picture 47" descr="unfccc_logos_bi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39763" y="6261100"/>
            <a:ext cx="13541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1331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pic>
        <p:nvPicPr>
          <p:cNvPr id="13320" name="Picture 15" descr="unfccc_logos_bi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39763" y="6261100"/>
            <a:ext cx="13541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eaLnBrk="0" fontAlgn="base" hangingPunct="0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 b="0">
              <a:cs typeface="+mn-cs"/>
            </a:endParaRPr>
          </a:p>
        </p:txBody>
      </p:sp>
      <p:pic>
        <p:nvPicPr>
          <p:cNvPr id="25608" name="Picture 9" descr="unfccc_logos_bi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39763" y="6261100"/>
            <a:ext cx="13541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500" smtClean="0">
                <a:cs typeface="Arial" charset="0"/>
              </a:rPr>
              <a:t>Ms. Katia Simeonova, </a:t>
            </a:r>
            <a:endParaRPr lang="en-US" altLang="ja-JP" sz="1500" smtClean="0">
              <a:ea typeface="ＭＳ Ｐゴシック" pitchFamily="34" charset="-128"/>
              <a:cs typeface="Arial" charset="0"/>
            </a:endParaRPr>
          </a:p>
          <a:p>
            <a:r>
              <a:rPr lang="en-US" altLang="ja-JP" sz="1500" smtClean="0">
                <a:ea typeface="ＭＳ Ｐゴシック" pitchFamily="34" charset="-128"/>
                <a:cs typeface="Arial" charset="0"/>
              </a:rPr>
              <a:t>Mitigation, Data and Analysis Programme</a:t>
            </a:r>
            <a:endParaRPr lang="de-DE" sz="1500" b="0" i="0" smtClean="0">
              <a:cs typeface="Arial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ja-JP" sz="2400" b="1" smtClean="0">
                <a:solidFill>
                  <a:srgbClr val="FFFFFF"/>
                </a:solidFill>
                <a:ea typeface="ＭＳ Ｐゴシック" pitchFamily="34" charset="-128"/>
              </a:rPr>
              <a:t>Bridging the gap: </a:t>
            </a:r>
            <a:br>
              <a:rPr lang="en-US" altLang="ja-JP" sz="2400" b="1" smtClean="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ja-JP" sz="2400" b="1" smtClean="0">
                <a:solidFill>
                  <a:srgbClr val="FFFFFF"/>
                </a:solidFill>
                <a:ea typeface="ＭＳ Ｐゴシック" pitchFamily="34" charset="-128"/>
              </a:rPr>
              <a:t>existing reporting and review system and </a:t>
            </a:r>
            <a:br>
              <a:rPr lang="en-US" altLang="ja-JP" sz="2400" b="1" smtClean="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ja-JP" sz="2400" b="1" smtClean="0">
                <a:solidFill>
                  <a:srgbClr val="FFFFFF"/>
                </a:solidFill>
                <a:ea typeface="ＭＳ Ｐゴシック" pitchFamily="34" charset="-128"/>
              </a:rPr>
              <a:t> possible MRV system for Annex I Parties</a:t>
            </a:r>
            <a:r>
              <a:rPr lang="en-US" altLang="ja-JP" sz="240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endParaRPr lang="de-DE" sz="2400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933825"/>
            <a:ext cx="7881937" cy="758825"/>
          </a:xfrm>
        </p:spPr>
        <p:txBody>
          <a:bodyPr/>
          <a:lstStyle/>
          <a:p>
            <a:r>
              <a:rPr lang="en-US" b="1" smtClean="0"/>
              <a:t>UNFCCC side event, </a:t>
            </a:r>
            <a:r>
              <a:rPr lang="en-GB" b="1" smtClean="0"/>
              <a:t>Biennial reports: building on existing reporting experiences </a:t>
            </a:r>
          </a:p>
          <a:p>
            <a:r>
              <a:rPr lang="en-GB" b="1" smtClean="0"/>
              <a:t>of Annex I Parties </a:t>
            </a:r>
          </a:p>
          <a:p>
            <a:r>
              <a:rPr lang="en-US" b="1" smtClean="0"/>
              <a:t>DECEMBER 1, 2011, Durban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683500" cy="66675"/>
          </a:xfrm>
        </p:spPr>
        <p:txBody>
          <a:bodyPr/>
          <a:lstStyle/>
          <a:p>
            <a:pPr algn="ctr"/>
            <a:r>
              <a:rPr lang="en-US" sz="1400" b="1" smtClean="0"/>
              <a:t>CURRENT REPORTING</a:t>
            </a:r>
            <a:r>
              <a:rPr lang="en-US" b="1" smtClean="0"/>
              <a:t> </a:t>
            </a:r>
          </a:p>
        </p:txBody>
      </p:sp>
      <p:sp>
        <p:nvSpPr>
          <p:cNvPr id="41986" name="AutoShape 3"/>
          <p:cNvSpPr>
            <a:spLocks noChangeArrowheads="1"/>
          </p:cNvSpPr>
          <p:nvPr/>
        </p:nvSpPr>
        <p:spPr bwMode="auto">
          <a:xfrm>
            <a:off x="395288" y="908050"/>
            <a:ext cx="4105275" cy="2305050"/>
          </a:xfrm>
          <a:prstGeom prst="flowChartAlternateProcess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endParaRPr lang="en-US" b="0"/>
          </a:p>
        </p:txBody>
      </p:sp>
      <p:sp>
        <p:nvSpPr>
          <p:cNvPr id="41987" name="AutoShape 4"/>
          <p:cNvSpPr>
            <a:spLocks noChangeArrowheads="1"/>
          </p:cNvSpPr>
          <p:nvPr/>
        </p:nvSpPr>
        <p:spPr bwMode="auto">
          <a:xfrm>
            <a:off x="468313" y="1196975"/>
            <a:ext cx="3887787" cy="1223963"/>
          </a:xfrm>
          <a:prstGeom prst="flowChartAlternateProcess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GB" sz="1400"/>
              <a:t>National Communication every 3 to 5 years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611188" y="908050"/>
            <a:ext cx="2520950" cy="2873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spcBef>
                <a:spcPct val="50000"/>
              </a:spcBef>
            </a:pPr>
            <a:r>
              <a:rPr lang="en-US" sz="1200"/>
              <a:t>DEVELOPED COUNTRIES</a:t>
            </a:r>
          </a:p>
        </p:txBody>
      </p:sp>
      <p:sp>
        <p:nvSpPr>
          <p:cNvPr id="41989" name="AutoShape 6"/>
          <p:cNvSpPr>
            <a:spLocks noChangeArrowheads="1"/>
          </p:cNvSpPr>
          <p:nvPr/>
        </p:nvSpPr>
        <p:spPr bwMode="auto">
          <a:xfrm>
            <a:off x="468313" y="2420938"/>
            <a:ext cx="3887787" cy="720725"/>
          </a:xfrm>
          <a:prstGeom prst="flowChartAlternateProcess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900"/>
          </a:p>
          <a:p>
            <a:r>
              <a:rPr lang="en-GB" sz="1400"/>
              <a:t>National inventory submission annually </a:t>
            </a:r>
          </a:p>
          <a:p>
            <a:r>
              <a:rPr lang="en-GB" sz="1400" b="0"/>
              <a:t>CRF tables</a:t>
            </a:r>
          </a:p>
          <a:p>
            <a:r>
              <a:rPr lang="en-GB" sz="1400" b="0"/>
              <a:t>National inventory report</a:t>
            </a:r>
          </a:p>
          <a:p>
            <a:endParaRPr lang="en-GB" sz="900" b="0"/>
          </a:p>
        </p:txBody>
      </p:sp>
      <p:sp>
        <p:nvSpPr>
          <p:cNvPr id="41990" name="AutoShape 7"/>
          <p:cNvSpPr>
            <a:spLocks noChangeArrowheads="1"/>
          </p:cNvSpPr>
          <p:nvPr/>
        </p:nvSpPr>
        <p:spPr bwMode="auto">
          <a:xfrm>
            <a:off x="395288" y="3638550"/>
            <a:ext cx="4105275" cy="2376488"/>
          </a:xfrm>
          <a:prstGeom prst="flowChartAlternateProcess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endParaRPr lang="en-US" b="0"/>
          </a:p>
        </p:txBody>
      </p:sp>
      <p:sp>
        <p:nvSpPr>
          <p:cNvPr id="41991" name="AutoShape 8"/>
          <p:cNvSpPr>
            <a:spLocks noChangeArrowheads="1"/>
          </p:cNvSpPr>
          <p:nvPr/>
        </p:nvSpPr>
        <p:spPr bwMode="auto">
          <a:xfrm>
            <a:off x="468313" y="3860800"/>
            <a:ext cx="3887787" cy="1008063"/>
          </a:xfrm>
          <a:prstGeom prst="flowChartAlternateProcess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spcBef>
                <a:spcPct val="30000"/>
              </a:spcBef>
            </a:pPr>
            <a:r>
              <a:rPr lang="en-GB" sz="1400"/>
              <a:t>Review</a:t>
            </a:r>
          </a:p>
          <a:p>
            <a:r>
              <a:rPr lang="en-GB" sz="1400" b="0"/>
              <a:t>International expert review teams</a:t>
            </a:r>
          </a:p>
          <a:p>
            <a:r>
              <a:rPr lang="en-GB" sz="1400" b="0"/>
              <a:t>in-county/ centralized reviews </a:t>
            </a:r>
          </a:p>
          <a:p>
            <a:r>
              <a:rPr lang="en-GB" sz="1400" b="0"/>
              <a:t>Review reports public, </a:t>
            </a:r>
          </a:p>
          <a:p>
            <a:r>
              <a:rPr lang="en-GB" sz="1400" b="0"/>
              <a:t>considered by COP/CMP</a:t>
            </a:r>
            <a:endParaRPr lang="en-US" sz="1400" b="0"/>
          </a:p>
        </p:txBody>
      </p:sp>
      <p:sp>
        <p:nvSpPr>
          <p:cNvPr id="41992" name="Rectangle 9"/>
          <p:cNvSpPr>
            <a:spLocks noChangeArrowheads="1"/>
          </p:cNvSpPr>
          <p:nvPr/>
        </p:nvSpPr>
        <p:spPr bwMode="auto">
          <a:xfrm>
            <a:off x="468313" y="3284538"/>
            <a:ext cx="8207375" cy="2159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tx2"/>
                </a:solidFill>
              </a:rPr>
              <a:t>CURRENT REVIEW or CONSIDERATION (VERIFICATION)</a:t>
            </a:r>
          </a:p>
        </p:txBody>
      </p:sp>
      <p:sp>
        <p:nvSpPr>
          <p:cNvPr id="41993" name="AutoShape 10"/>
          <p:cNvSpPr>
            <a:spLocks noChangeArrowheads="1"/>
          </p:cNvSpPr>
          <p:nvPr/>
        </p:nvSpPr>
        <p:spPr bwMode="auto">
          <a:xfrm>
            <a:off x="468313" y="4868863"/>
            <a:ext cx="3903662" cy="1079500"/>
          </a:xfrm>
          <a:prstGeom prst="flowChartAlternateProcess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GB" sz="1400"/>
              <a:t>Compliance</a:t>
            </a:r>
          </a:p>
          <a:p>
            <a:r>
              <a:rPr lang="en-GB" sz="1400" b="0"/>
              <a:t>Compliance Committee</a:t>
            </a:r>
          </a:p>
        </p:txBody>
      </p:sp>
      <p:sp>
        <p:nvSpPr>
          <p:cNvPr id="41994" name="AutoShape 11"/>
          <p:cNvSpPr>
            <a:spLocks noChangeArrowheads="1"/>
          </p:cNvSpPr>
          <p:nvPr/>
        </p:nvSpPr>
        <p:spPr bwMode="auto">
          <a:xfrm>
            <a:off x="4716463" y="3644900"/>
            <a:ext cx="4105275" cy="2376488"/>
          </a:xfrm>
          <a:prstGeom prst="flowChartAlternateProcess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endParaRPr lang="en-US" b="0"/>
          </a:p>
        </p:txBody>
      </p:sp>
      <p:sp>
        <p:nvSpPr>
          <p:cNvPr id="41995" name="AutoShape 12"/>
          <p:cNvSpPr>
            <a:spLocks noChangeArrowheads="1"/>
          </p:cNvSpPr>
          <p:nvPr/>
        </p:nvSpPr>
        <p:spPr bwMode="auto">
          <a:xfrm>
            <a:off x="4860925" y="3933825"/>
            <a:ext cx="3816350" cy="1008063"/>
          </a:xfrm>
          <a:prstGeom prst="flowChartAlternateProcess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GB" sz="1400"/>
              <a:t>Review</a:t>
            </a:r>
          </a:p>
          <a:p>
            <a:r>
              <a:rPr lang="en-GB" sz="1400" b="0"/>
              <a:t>SBI-led CGE examines NCs and </a:t>
            </a:r>
          </a:p>
          <a:p>
            <a:r>
              <a:rPr lang="en-GB" sz="1400" b="0"/>
              <a:t>provides assistance and advice</a:t>
            </a:r>
          </a:p>
        </p:txBody>
      </p:sp>
      <p:sp>
        <p:nvSpPr>
          <p:cNvPr id="41996" name="AutoShape 13"/>
          <p:cNvSpPr>
            <a:spLocks noChangeArrowheads="1"/>
          </p:cNvSpPr>
          <p:nvPr/>
        </p:nvSpPr>
        <p:spPr bwMode="auto">
          <a:xfrm>
            <a:off x="4860925" y="5013325"/>
            <a:ext cx="3816350" cy="576263"/>
          </a:xfrm>
          <a:prstGeom prst="flowChartAlternateProcess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600"/>
          </a:p>
          <a:p>
            <a:r>
              <a:rPr lang="en-GB" sz="1400"/>
              <a:t>Compliance: </a:t>
            </a:r>
          </a:p>
          <a:p>
            <a:r>
              <a:rPr lang="en-GB" sz="1400" b="0"/>
              <a:t>None</a:t>
            </a:r>
            <a:endParaRPr lang="en-US" sz="1400" b="0"/>
          </a:p>
          <a:p>
            <a:endParaRPr lang="en-GB" sz="1600" b="0"/>
          </a:p>
        </p:txBody>
      </p:sp>
      <p:sp>
        <p:nvSpPr>
          <p:cNvPr id="41997" name="AutoShape 14"/>
          <p:cNvSpPr>
            <a:spLocks noChangeArrowheads="1"/>
          </p:cNvSpPr>
          <p:nvPr/>
        </p:nvSpPr>
        <p:spPr bwMode="auto">
          <a:xfrm>
            <a:off x="4676775" y="860425"/>
            <a:ext cx="4105275" cy="2376488"/>
          </a:xfrm>
          <a:prstGeom prst="flowChartAlternateProcess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endParaRPr lang="en-US" b="0"/>
          </a:p>
        </p:txBody>
      </p:sp>
      <p:sp>
        <p:nvSpPr>
          <p:cNvPr id="41998" name="AutoShape 15"/>
          <p:cNvSpPr>
            <a:spLocks noChangeArrowheads="1"/>
          </p:cNvSpPr>
          <p:nvPr/>
        </p:nvSpPr>
        <p:spPr bwMode="auto">
          <a:xfrm>
            <a:off x="4821238" y="1149350"/>
            <a:ext cx="3816350" cy="1919288"/>
          </a:xfrm>
          <a:prstGeom prst="flowChartAlternateProcess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GB" sz="1400"/>
              <a:t>National Communication every 4+1 years,</a:t>
            </a:r>
            <a:r>
              <a:rPr lang="en-GB" sz="1400" b="0"/>
              <a:t> </a:t>
            </a:r>
          </a:p>
          <a:p>
            <a:r>
              <a:rPr lang="en-GB" sz="1400" b="0"/>
              <a:t>with some flexibility for LDCs</a:t>
            </a:r>
          </a:p>
        </p:txBody>
      </p:sp>
      <p:sp>
        <p:nvSpPr>
          <p:cNvPr id="41999" name="Rectangle 16"/>
          <p:cNvSpPr>
            <a:spLocks noChangeArrowheads="1"/>
          </p:cNvSpPr>
          <p:nvPr/>
        </p:nvSpPr>
        <p:spPr bwMode="auto">
          <a:xfrm>
            <a:off x="4892675" y="877888"/>
            <a:ext cx="2520950" cy="2873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spcBef>
                <a:spcPct val="50000"/>
              </a:spcBef>
            </a:pPr>
            <a:r>
              <a:rPr lang="en-US" sz="1200"/>
              <a:t>DEVELOPING COUNTRIES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309563"/>
            <a:ext cx="7869238" cy="598487"/>
          </a:xfrm>
        </p:spPr>
        <p:txBody>
          <a:bodyPr/>
          <a:lstStyle/>
          <a:p>
            <a:r>
              <a:rPr lang="en-US" sz="1600" b="1" smtClean="0"/>
              <a:t>National communications of Annex I Parties: </a:t>
            </a:r>
            <a:br>
              <a:rPr lang="en-US" sz="1600" b="1" smtClean="0"/>
            </a:br>
            <a:r>
              <a:rPr lang="en-US" sz="1600" b="1" smtClean="0"/>
              <a:t>UNFCCC and  Kyoto Protocol reporting requirements</a:t>
            </a:r>
          </a:p>
        </p:txBody>
      </p:sp>
      <p:sp>
        <p:nvSpPr>
          <p:cNvPr id="44034" name="AutoShape 4"/>
          <p:cNvSpPr>
            <a:spLocks noChangeArrowheads="1"/>
          </p:cNvSpPr>
          <p:nvPr/>
        </p:nvSpPr>
        <p:spPr bwMode="auto">
          <a:xfrm>
            <a:off x="4716463" y="1846263"/>
            <a:ext cx="3024187" cy="360362"/>
          </a:xfrm>
          <a:prstGeom prst="flowChartDocumen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US" sz="1400">
                <a:latin typeface="Times New Roman" pitchFamily="18" charset="0"/>
              </a:rPr>
              <a:t>National registry </a:t>
            </a:r>
          </a:p>
        </p:txBody>
      </p:sp>
      <p:sp>
        <p:nvSpPr>
          <p:cNvPr id="44035" name="AutoShape 5"/>
          <p:cNvSpPr>
            <a:spLocks noChangeArrowheads="1"/>
          </p:cNvSpPr>
          <p:nvPr/>
        </p:nvSpPr>
        <p:spPr bwMode="auto">
          <a:xfrm>
            <a:off x="4716463" y="1485900"/>
            <a:ext cx="3024187" cy="360363"/>
          </a:xfrm>
          <a:prstGeom prst="flowChartDocumen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US" sz="1400">
                <a:latin typeface="Times New Roman" pitchFamily="18" charset="0"/>
              </a:rPr>
              <a:t>National system  </a:t>
            </a:r>
          </a:p>
        </p:txBody>
      </p:sp>
      <p:cxnSp>
        <p:nvCxnSpPr>
          <p:cNvPr id="44036" name="AutoShape 6"/>
          <p:cNvCxnSpPr>
            <a:cxnSpLocks noChangeShapeType="1"/>
            <a:stCxn id="44038" idx="3"/>
            <a:endCxn id="44035" idx="1"/>
          </p:cNvCxnSpPr>
          <p:nvPr/>
        </p:nvCxnSpPr>
        <p:spPr bwMode="auto">
          <a:xfrm>
            <a:off x="3708400" y="1666875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7" name="AutoShape 9"/>
          <p:cNvSpPr>
            <a:spLocks noChangeArrowheads="1"/>
          </p:cNvSpPr>
          <p:nvPr/>
        </p:nvSpPr>
        <p:spPr bwMode="auto">
          <a:xfrm>
            <a:off x="684213" y="1125538"/>
            <a:ext cx="3024187" cy="360362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US" sz="1400">
                <a:latin typeface="Times New Roman" pitchFamily="18" charset="0"/>
              </a:rPr>
              <a:t>National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1400">
                <a:latin typeface="Times New Roman" pitchFamily="18" charset="0"/>
              </a:rPr>
              <a:t>circumstances </a:t>
            </a:r>
          </a:p>
        </p:txBody>
      </p:sp>
      <p:sp>
        <p:nvSpPr>
          <p:cNvPr id="44038" name="AutoShape 10"/>
          <p:cNvSpPr>
            <a:spLocks noChangeArrowheads="1"/>
          </p:cNvSpPr>
          <p:nvPr/>
        </p:nvSpPr>
        <p:spPr bwMode="auto">
          <a:xfrm>
            <a:off x="684213" y="1485900"/>
            <a:ext cx="3024187" cy="3603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US" sz="1400">
                <a:latin typeface="Times New Roman" pitchFamily="18" charset="0"/>
              </a:rPr>
              <a:t>GHG trends </a:t>
            </a:r>
          </a:p>
        </p:txBody>
      </p:sp>
      <p:sp>
        <p:nvSpPr>
          <p:cNvPr id="44039" name="AutoShape 12"/>
          <p:cNvSpPr>
            <a:spLocks noChangeArrowheads="1"/>
          </p:cNvSpPr>
          <p:nvPr/>
        </p:nvSpPr>
        <p:spPr bwMode="auto">
          <a:xfrm>
            <a:off x="684213" y="3070225"/>
            <a:ext cx="3024187" cy="3603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US" sz="1400">
                <a:latin typeface="Times New Roman" pitchFamily="18" charset="0"/>
              </a:rPr>
              <a:t>Projections and total effect of P&amp;Ms </a:t>
            </a:r>
          </a:p>
        </p:txBody>
      </p:sp>
      <p:sp>
        <p:nvSpPr>
          <p:cNvPr id="44040" name="AutoShape 13"/>
          <p:cNvSpPr>
            <a:spLocks noChangeArrowheads="1"/>
          </p:cNvSpPr>
          <p:nvPr/>
        </p:nvSpPr>
        <p:spPr bwMode="auto">
          <a:xfrm>
            <a:off x="4716463" y="3070225"/>
            <a:ext cx="3024187" cy="360363"/>
          </a:xfrm>
          <a:prstGeom prst="flowChartDocumen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GB" sz="1400">
                <a:latin typeface="Times New Roman" pitchFamily="18" charset="0"/>
              </a:rPr>
              <a:t>Supplementarity rel. to mechanisms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4041" name="AutoShape 15"/>
          <p:cNvSpPr>
            <a:spLocks noChangeArrowheads="1"/>
          </p:cNvSpPr>
          <p:nvPr/>
        </p:nvSpPr>
        <p:spPr bwMode="auto">
          <a:xfrm>
            <a:off x="684213" y="2205038"/>
            <a:ext cx="3024187" cy="360362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US" sz="1400">
                <a:latin typeface="Times New Roman" pitchFamily="18" charset="0"/>
              </a:rPr>
              <a:t>Policies and measures (P&amp;Ms)</a:t>
            </a:r>
          </a:p>
        </p:txBody>
      </p:sp>
      <p:sp>
        <p:nvSpPr>
          <p:cNvPr id="44042" name="AutoShape 16"/>
          <p:cNvSpPr>
            <a:spLocks noChangeArrowheads="1"/>
          </p:cNvSpPr>
          <p:nvPr/>
        </p:nvSpPr>
        <p:spPr bwMode="auto">
          <a:xfrm>
            <a:off x="4787900" y="2565400"/>
            <a:ext cx="3024188" cy="360363"/>
          </a:xfrm>
          <a:prstGeom prst="flowChartDocumen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US" sz="1400">
                <a:latin typeface="Times New Roman" pitchFamily="18" charset="0"/>
              </a:rPr>
              <a:t>Minimiz. of adverse impacts/effects </a:t>
            </a:r>
          </a:p>
        </p:txBody>
      </p:sp>
      <p:cxnSp>
        <p:nvCxnSpPr>
          <p:cNvPr id="44043" name="AutoShape 17"/>
          <p:cNvCxnSpPr>
            <a:cxnSpLocks noChangeShapeType="1"/>
            <a:stCxn id="44041" idx="3"/>
            <a:endCxn id="44042" idx="0"/>
          </p:cNvCxnSpPr>
          <p:nvPr/>
        </p:nvCxnSpPr>
        <p:spPr bwMode="auto">
          <a:xfrm>
            <a:off x="3708400" y="2386013"/>
            <a:ext cx="2592388" cy="1793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44" name="AutoShape 18"/>
          <p:cNvCxnSpPr>
            <a:cxnSpLocks noChangeShapeType="1"/>
            <a:stCxn id="44039" idx="3"/>
            <a:endCxn id="44040" idx="1"/>
          </p:cNvCxnSpPr>
          <p:nvPr/>
        </p:nvCxnSpPr>
        <p:spPr bwMode="auto">
          <a:xfrm>
            <a:off x="3708400" y="3251200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5" name="AutoShape 19"/>
          <p:cNvSpPr>
            <a:spLocks noChangeArrowheads="1"/>
          </p:cNvSpPr>
          <p:nvPr/>
        </p:nvSpPr>
        <p:spPr bwMode="auto">
          <a:xfrm>
            <a:off x="7775575" y="1485900"/>
            <a:ext cx="1189038" cy="3816350"/>
          </a:xfrm>
          <a:prstGeom prst="flowChartDocumen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GB" sz="1400">
                <a:latin typeface="Times New Roman" pitchFamily="18" charset="0"/>
              </a:rPr>
              <a:t>Domestic&amp;</a:t>
            </a:r>
          </a:p>
          <a:p>
            <a:pPr eaLnBrk="0" hangingPunct="0"/>
            <a:r>
              <a:rPr lang="en-GB" sz="1400">
                <a:latin typeface="Times New Roman" pitchFamily="18" charset="0"/>
              </a:rPr>
              <a:t>regional </a:t>
            </a:r>
          </a:p>
          <a:p>
            <a:pPr eaLnBrk="0" hangingPunct="0"/>
            <a:r>
              <a:rPr lang="en-GB" sz="1400">
                <a:latin typeface="Times New Roman" pitchFamily="18" charset="0"/>
              </a:rPr>
              <a:t>programs; </a:t>
            </a:r>
          </a:p>
          <a:p>
            <a:pPr eaLnBrk="0" hangingPunct="0"/>
            <a:r>
              <a:rPr lang="en-GB" sz="1400">
                <a:latin typeface="Times New Roman" pitchFamily="18" charset="0"/>
              </a:rPr>
              <a:t>legislative </a:t>
            </a:r>
          </a:p>
          <a:p>
            <a:pPr eaLnBrk="0" hangingPunct="0"/>
            <a:r>
              <a:rPr lang="en-GB" sz="1400">
                <a:latin typeface="Times New Roman" pitchFamily="18" charset="0"/>
              </a:rPr>
              <a:t>arrangements; </a:t>
            </a:r>
          </a:p>
          <a:p>
            <a:pPr eaLnBrk="0" hangingPunct="0"/>
            <a:r>
              <a:rPr lang="en-GB" sz="1400">
                <a:latin typeface="Times New Roman" pitchFamily="18" charset="0"/>
              </a:rPr>
              <a:t>enforcement&amp;</a:t>
            </a:r>
          </a:p>
          <a:p>
            <a:pPr eaLnBrk="0" hangingPunct="0"/>
            <a:r>
              <a:rPr lang="en-GB" sz="1400">
                <a:latin typeface="Times New Roman" pitchFamily="18" charset="0"/>
              </a:rPr>
              <a:t>administrative</a:t>
            </a:r>
          </a:p>
          <a:p>
            <a:pPr eaLnBrk="0" hangingPunct="0"/>
            <a:r>
              <a:rPr lang="en-GB" sz="1400">
                <a:latin typeface="Times New Roman" pitchFamily="18" charset="0"/>
              </a:rPr>
              <a:t>procedures; 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4046" name="AutoShape 21"/>
          <p:cNvSpPr>
            <a:spLocks noChangeArrowheads="1"/>
          </p:cNvSpPr>
          <p:nvPr/>
        </p:nvSpPr>
        <p:spPr bwMode="auto">
          <a:xfrm>
            <a:off x="684213" y="4581525"/>
            <a:ext cx="3024187" cy="3603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US" sz="1400">
                <a:latin typeface="Times New Roman" pitchFamily="18" charset="0"/>
              </a:rPr>
              <a:t>Vulnerability and adaptation </a:t>
            </a:r>
          </a:p>
        </p:txBody>
      </p:sp>
      <p:sp>
        <p:nvSpPr>
          <p:cNvPr id="44047" name="AutoShape 22"/>
          <p:cNvSpPr>
            <a:spLocks noChangeArrowheads="1"/>
          </p:cNvSpPr>
          <p:nvPr/>
        </p:nvSpPr>
        <p:spPr bwMode="auto">
          <a:xfrm>
            <a:off x="684213" y="5013325"/>
            <a:ext cx="3024187" cy="3603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GB" sz="1400">
                <a:latin typeface="Times New Roman" pitchFamily="18" charset="0"/>
              </a:rPr>
              <a:t>Research and systematic observation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4048" name="AutoShape 23"/>
          <p:cNvSpPr>
            <a:spLocks noChangeArrowheads="1"/>
          </p:cNvSpPr>
          <p:nvPr/>
        </p:nvSpPr>
        <p:spPr bwMode="auto">
          <a:xfrm>
            <a:off x="684213" y="5445125"/>
            <a:ext cx="3024187" cy="3603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GB" sz="1400">
                <a:latin typeface="Times New Roman" pitchFamily="18" charset="0"/>
              </a:rPr>
              <a:t>Educ., training and public awareness </a:t>
            </a:r>
            <a:endParaRPr lang="en-US" sz="1400">
              <a:latin typeface="Times New Roman" pitchFamily="18" charset="0"/>
            </a:endParaRPr>
          </a:p>
        </p:txBody>
      </p:sp>
      <p:cxnSp>
        <p:nvCxnSpPr>
          <p:cNvPr id="44049" name="AutoShape 24"/>
          <p:cNvCxnSpPr>
            <a:cxnSpLocks noChangeShapeType="1"/>
            <a:stCxn id="44046" idx="3"/>
            <a:endCxn id="44053" idx="1"/>
          </p:cNvCxnSpPr>
          <p:nvPr/>
        </p:nvCxnSpPr>
        <p:spPr bwMode="auto">
          <a:xfrm>
            <a:off x="3708400" y="4762500"/>
            <a:ext cx="431800" cy="431800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050" name="AutoShape 25"/>
          <p:cNvCxnSpPr>
            <a:cxnSpLocks noChangeShapeType="1"/>
            <a:stCxn id="44047" idx="3"/>
            <a:endCxn id="44053" idx="1"/>
          </p:cNvCxnSpPr>
          <p:nvPr/>
        </p:nvCxnSpPr>
        <p:spPr bwMode="auto">
          <a:xfrm>
            <a:off x="3708400" y="5194300"/>
            <a:ext cx="43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51" name="AutoShape 26"/>
          <p:cNvCxnSpPr>
            <a:cxnSpLocks noChangeShapeType="1"/>
            <a:stCxn id="44048" idx="3"/>
            <a:endCxn id="44053" idx="1"/>
          </p:cNvCxnSpPr>
          <p:nvPr/>
        </p:nvCxnSpPr>
        <p:spPr bwMode="auto">
          <a:xfrm flipV="1">
            <a:off x="3708400" y="5194300"/>
            <a:ext cx="431800" cy="431800"/>
          </a:xfrm>
          <a:prstGeom prst="bentConnector3">
            <a:avLst>
              <a:gd name="adj1" fmla="val 4963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44052" name="AutoShape 28"/>
          <p:cNvSpPr>
            <a:spLocks noChangeArrowheads="1"/>
          </p:cNvSpPr>
          <p:nvPr/>
        </p:nvSpPr>
        <p:spPr bwMode="auto">
          <a:xfrm>
            <a:off x="684213" y="4076700"/>
            <a:ext cx="4895850" cy="3603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GB" sz="1400">
                <a:latin typeface="Times New Roman" pitchFamily="18" charset="0"/>
              </a:rPr>
              <a:t>Financial resources and technology transfer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4053" name="AutoShape 29"/>
          <p:cNvSpPr>
            <a:spLocks noChangeArrowheads="1"/>
          </p:cNvSpPr>
          <p:nvPr/>
        </p:nvSpPr>
        <p:spPr bwMode="auto">
          <a:xfrm>
            <a:off x="4140200" y="5013325"/>
            <a:ext cx="3600450" cy="360363"/>
          </a:xfrm>
          <a:prstGeom prst="flowChartDocumen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r>
              <a:rPr lang="en-GB" sz="1400">
                <a:latin typeface="Times New Roman" pitchFamily="18" charset="0"/>
              </a:rPr>
              <a:t>Information under Article 10</a:t>
            </a:r>
            <a:endParaRPr lang="en-US" sz="1400">
              <a:latin typeface="Times New Roman" pitchFamily="18" charset="0"/>
            </a:endParaRPr>
          </a:p>
        </p:txBody>
      </p:sp>
      <p:cxnSp>
        <p:nvCxnSpPr>
          <p:cNvPr id="44054" name="AutoShape 30"/>
          <p:cNvCxnSpPr>
            <a:cxnSpLocks noChangeShapeType="1"/>
            <a:stCxn id="44052" idx="3"/>
            <a:endCxn id="44053" idx="0"/>
          </p:cNvCxnSpPr>
          <p:nvPr/>
        </p:nvCxnSpPr>
        <p:spPr bwMode="auto">
          <a:xfrm>
            <a:off x="5580063" y="4257675"/>
            <a:ext cx="360362" cy="7556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24863" cy="719138"/>
          </a:xfrm>
        </p:spPr>
        <p:txBody>
          <a:bodyPr/>
          <a:lstStyle/>
          <a:p>
            <a:r>
              <a:rPr lang="en-US" sz="1600" b="1" smtClean="0"/>
              <a:t>Bridging the gap – biennial reports</a:t>
            </a:r>
            <a:r>
              <a:rPr lang="en-US" sz="1600" smtClean="0"/>
              <a:t> </a:t>
            </a:r>
          </a:p>
        </p:txBody>
      </p:sp>
      <p:sp>
        <p:nvSpPr>
          <p:cNvPr id="45058" name="AutoShape 3"/>
          <p:cNvSpPr>
            <a:spLocks noChangeArrowheads="1"/>
          </p:cNvSpPr>
          <p:nvPr/>
        </p:nvSpPr>
        <p:spPr bwMode="auto">
          <a:xfrm>
            <a:off x="2914650" y="908050"/>
            <a:ext cx="2447925" cy="4608513"/>
          </a:xfrm>
          <a:prstGeom prst="flowChartAlternateProcess">
            <a:avLst/>
          </a:prstGeom>
          <a:noFill/>
          <a:ln w="12700" cap="rnd" algn="ctr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endParaRPr lang="en-US" b="0"/>
          </a:p>
        </p:txBody>
      </p:sp>
      <p:sp>
        <p:nvSpPr>
          <p:cNvPr id="45059" name="AutoShape 4"/>
          <p:cNvSpPr>
            <a:spLocks noChangeArrowheads="1"/>
          </p:cNvSpPr>
          <p:nvPr/>
        </p:nvSpPr>
        <p:spPr bwMode="auto">
          <a:xfrm>
            <a:off x="395288" y="909638"/>
            <a:ext cx="2447925" cy="4608512"/>
          </a:xfrm>
          <a:prstGeom prst="flowChartAlternateProcess">
            <a:avLst/>
          </a:prstGeom>
          <a:noFill/>
          <a:ln w="12700" cap="rnd" algn="ctr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</a:pPr>
            <a:endParaRPr lang="en-US" b="0"/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250825" y="5707063"/>
            <a:ext cx="1800225" cy="228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en-US" b="0"/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250825" y="5656263"/>
            <a:ext cx="8569325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 b="0"/>
              <a:t>UNFCCC reporting GL for NCs =  FCCC/CP/1999/7. Guidelines for the preparation of NCs by Parties included in Annex I to the Convention, Part II: UNFCCC reporting guidelines on NCs.. </a:t>
            </a:r>
          </a:p>
          <a:p>
            <a:r>
              <a:rPr lang="en-US" sz="800" b="0"/>
              <a:t>UNFCCC reporting GL on annual inventories = FCCC/CP/1999/7. </a:t>
            </a:r>
            <a:r>
              <a:rPr lang="en-US" sz="800" b="0">
                <a:latin typeface="Times New Roman" pitchFamily="18" charset="0"/>
              </a:rPr>
              <a:t>Guidelines for the preparation of national communications by Parties included in Annex I to the Convention, Part I: UNFCCC</a:t>
            </a:r>
          </a:p>
          <a:p>
            <a:r>
              <a:rPr lang="en-US" sz="800" b="0">
                <a:latin typeface="Times New Roman" pitchFamily="18" charset="0"/>
              </a:rPr>
              <a:t>reporting guidelines on annual inventories. </a:t>
            </a:r>
            <a:endParaRPr lang="en-US" sz="800" b="0"/>
          </a:p>
        </p:txBody>
      </p:sp>
      <p:grpSp>
        <p:nvGrpSpPr>
          <p:cNvPr id="45062" name="Group 7"/>
          <p:cNvGrpSpPr>
            <a:grpSpLocks/>
          </p:cNvGrpSpPr>
          <p:nvPr/>
        </p:nvGrpSpPr>
        <p:grpSpPr bwMode="auto">
          <a:xfrm>
            <a:off x="395288" y="981075"/>
            <a:ext cx="8064500" cy="4471988"/>
            <a:chOff x="249" y="618"/>
            <a:chExt cx="5080" cy="2817"/>
          </a:xfrm>
        </p:grpSpPr>
        <p:sp>
          <p:nvSpPr>
            <p:cNvPr id="45063" name="AutoShape 8"/>
            <p:cNvSpPr>
              <a:spLocks noChangeArrowheads="1"/>
            </p:cNvSpPr>
            <p:nvPr/>
          </p:nvSpPr>
          <p:spPr bwMode="auto">
            <a:xfrm>
              <a:off x="1882" y="1888"/>
              <a:ext cx="1497" cy="380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Biennial reports</a:t>
              </a:r>
              <a:r>
                <a:rPr lang="en-GB" sz="1200" b="0"/>
                <a:t> on progress in achieving emission reductions (40a)</a:t>
              </a:r>
            </a:p>
          </p:txBody>
        </p:sp>
        <p:sp>
          <p:nvSpPr>
            <p:cNvPr id="45064" name="AutoShape 9"/>
            <p:cNvSpPr>
              <a:spLocks noChangeArrowheads="1"/>
            </p:cNvSpPr>
            <p:nvPr/>
          </p:nvSpPr>
          <p:spPr bwMode="auto">
            <a:xfrm>
              <a:off x="1882" y="2931"/>
              <a:ext cx="1506" cy="504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b="0"/>
                <a:t>Establishment of national arrangements (43) and GL for </a:t>
              </a:r>
              <a:r>
                <a:rPr lang="en-GB" sz="1200"/>
                <a:t>national inventory arrangements</a:t>
              </a:r>
              <a:r>
                <a:rPr lang="en-GB" sz="1200" b="0"/>
                <a:t> (46c) </a:t>
              </a:r>
            </a:p>
          </p:txBody>
        </p:sp>
        <p:sp>
          <p:nvSpPr>
            <p:cNvPr id="45065" name="AutoShape 10"/>
            <p:cNvSpPr>
              <a:spLocks noChangeArrowheads="1"/>
            </p:cNvSpPr>
            <p:nvPr/>
          </p:nvSpPr>
          <p:spPr bwMode="auto">
            <a:xfrm>
              <a:off x="3560" y="799"/>
              <a:ext cx="1769" cy="1013"/>
            </a:xfrm>
            <a:prstGeom prst="flowChartDocumen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REVISED UNFCCC reporting GL on NCs (46a),  to include: 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r>
                <a:rPr lang="en-US" sz="1200" b="0"/>
                <a:t>Sup. info on achieving emission targets 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r>
                <a:rPr lang="en-US" sz="1200" b="0"/>
                <a:t>Methodologies and CRF for finance and provisions for tracking of climate-related support</a:t>
              </a:r>
            </a:p>
          </p:txBody>
        </p:sp>
        <p:sp>
          <p:nvSpPr>
            <p:cNvPr id="45066" name="Text Box 11"/>
            <p:cNvSpPr txBox="1">
              <a:spLocks noChangeArrowheads="1"/>
            </p:cNvSpPr>
            <p:nvPr/>
          </p:nvSpPr>
          <p:spPr bwMode="auto">
            <a:xfrm>
              <a:off x="4014" y="618"/>
              <a:ext cx="869" cy="14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 Closing the gap</a:t>
              </a:r>
            </a:p>
          </p:txBody>
        </p:sp>
        <p:sp>
          <p:nvSpPr>
            <p:cNvPr id="45067" name="AutoShape 12"/>
            <p:cNvSpPr>
              <a:spLocks noChangeArrowheads="1"/>
            </p:cNvSpPr>
            <p:nvPr/>
          </p:nvSpPr>
          <p:spPr bwMode="auto">
            <a:xfrm>
              <a:off x="3560" y="1752"/>
              <a:ext cx="1769" cy="1156"/>
            </a:xfrm>
            <a:prstGeom prst="flowChartDocumen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NEW  GL on biennial reports to include: 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r>
                <a:rPr lang="en-US" sz="1200" b="0"/>
                <a:t>Sup info on achieving emission targets (40b) (modalities for assessment of progress and mitigation effect of PaMs)</a:t>
              </a:r>
            </a:p>
            <a:p>
              <a:pPr>
                <a:spcBef>
                  <a:spcPct val="50000"/>
                </a:spcBef>
                <a:buFontTx/>
                <a:buChar char="-"/>
              </a:pPr>
              <a:r>
                <a:rPr lang="en-US" sz="1200" b="0"/>
                <a:t> Provision of support, including methodologies and CRF for finance </a:t>
              </a:r>
            </a:p>
          </p:txBody>
        </p:sp>
        <p:sp>
          <p:nvSpPr>
            <p:cNvPr id="45068" name="AutoShape 13"/>
            <p:cNvSpPr>
              <a:spLocks noChangeArrowheads="1"/>
            </p:cNvSpPr>
            <p:nvPr/>
          </p:nvSpPr>
          <p:spPr bwMode="auto">
            <a:xfrm>
              <a:off x="3560" y="2750"/>
              <a:ext cx="1769" cy="438"/>
            </a:xfrm>
            <a:prstGeom prst="flowChartDocumen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REVISED UNFCCC reporting GL on annual inventories </a:t>
              </a:r>
              <a:r>
                <a:rPr lang="en-US" sz="1200" b="0"/>
                <a:t>are being prepared under SBSTA </a:t>
              </a:r>
            </a:p>
          </p:txBody>
        </p:sp>
        <p:sp>
          <p:nvSpPr>
            <p:cNvPr id="45069" name="Text Box 14"/>
            <p:cNvSpPr txBox="1">
              <a:spLocks noChangeArrowheads="1"/>
            </p:cNvSpPr>
            <p:nvPr/>
          </p:nvSpPr>
          <p:spPr bwMode="auto">
            <a:xfrm>
              <a:off x="2290" y="618"/>
              <a:ext cx="448" cy="14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Cancun </a:t>
              </a:r>
            </a:p>
          </p:txBody>
        </p:sp>
        <p:sp>
          <p:nvSpPr>
            <p:cNvPr id="45070" name="AutoShape 15"/>
            <p:cNvSpPr>
              <a:spLocks noChangeArrowheads="1"/>
            </p:cNvSpPr>
            <p:nvPr/>
          </p:nvSpPr>
          <p:spPr bwMode="auto">
            <a:xfrm>
              <a:off x="1877" y="782"/>
              <a:ext cx="1502" cy="754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Enhanced reporting in NCs</a:t>
              </a:r>
              <a:r>
                <a:rPr lang="en-GB" sz="1200" b="0"/>
                <a:t> on</a:t>
              </a:r>
            </a:p>
            <a:p>
              <a:pPr>
                <a:spcBef>
                  <a:spcPct val="50000"/>
                </a:spcBef>
              </a:pPr>
              <a:r>
                <a:rPr lang="en-GB" sz="1200" b="0"/>
                <a:t>mitigation targets; </a:t>
              </a:r>
            </a:p>
            <a:p>
              <a:pPr>
                <a:spcBef>
                  <a:spcPct val="50000"/>
                </a:spcBef>
              </a:pPr>
              <a:r>
                <a:rPr lang="en-GB" sz="1200" b="0"/>
                <a:t>the provision of financial, technological and capacity-building support (40)  </a:t>
              </a:r>
            </a:p>
          </p:txBody>
        </p:sp>
        <p:sp>
          <p:nvSpPr>
            <p:cNvPr id="45071" name="AutoShape 16"/>
            <p:cNvSpPr>
              <a:spLocks noChangeArrowheads="1"/>
            </p:cNvSpPr>
            <p:nvPr/>
          </p:nvSpPr>
          <p:spPr bwMode="auto">
            <a:xfrm>
              <a:off x="1882" y="2659"/>
              <a:ext cx="1496" cy="256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Annual</a:t>
              </a:r>
              <a:r>
                <a:rPr lang="en-GB" sz="1200" b="0"/>
                <a:t> GHG inventories and inventory reports (40a)</a:t>
              </a:r>
            </a:p>
          </p:txBody>
        </p:sp>
        <p:sp>
          <p:nvSpPr>
            <p:cNvPr id="45072" name="Text Box 17"/>
            <p:cNvSpPr txBox="1">
              <a:spLocks noChangeArrowheads="1"/>
            </p:cNvSpPr>
            <p:nvPr/>
          </p:nvSpPr>
          <p:spPr bwMode="auto">
            <a:xfrm>
              <a:off x="748" y="619"/>
              <a:ext cx="401" cy="14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Current</a:t>
              </a:r>
            </a:p>
          </p:txBody>
        </p:sp>
        <p:sp>
          <p:nvSpPr>
            <p:cNvPr id="45073" name="AutoShape 18"/>
            <p:cNvSpPr>
              <a:spLocks noChangeArrowheads="1"/>
            </p:cNvSpPr>
            <p:nvPr/>
          </p:nvSpPr>
          <p:spPr bwMode="auto">
            <a:xfrm>
              <a:off x="249" y="846"/>
              <a:ext cx="1497" cy="226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n-GB" sz="1200" b="0"/>
                <a:t>Reporting of finance </a:t>
              </a:r>
            </a:p>
            <a:p>
              <a:r>
                <a:rPr lang="en-GB" sz="1200" b="0"/>
                <a:t>in general tables  </a:t>
              </a:r>
            </a:p>
          </p:txBody>
        </p:sp>
        <p:sp>
          <p:nvSpPr>
            <p:cNvPr id="45074" name="AutoShape 19"/>
            <p:cNvSpPr>
              <a:spLocks noChangeArrowheads="1"/>
            </p:cNvSpPr>
            <p:nvPr/>
          </p:nvSpPr>
          <p:spPr bwMode="auto">
            <a:xfrm>
              <a:off x="249" y="1253"/>
              <a:ext cx="1497" cy="1125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GB" sz="1200" b="0"/>
                <a:t>Reporting of projected emissions, PaMs, effect of PaMs and total effect of PaMs (under the Convention)</a:t>
              </a:r>
            </a:p>
            <a:p>
              <a:endParaRPr lang="en-GB" sz="1200" b="0"/>
            </a:p>
            <a:p>
              <a:r>
                <a:rPr lang="en-GB" sz="1200" b="0"/>
                <a:t>Reporting on accounting of GHG emissions and the use of KP mechanisms annually (under the KP) </a:t>
              </a:r>
            </a:p>
          </p:txBody>
        </p:sp>
        <p:sp>
          <p:nvSpPr>
            <p:cNvPr id="45075" name="AutoShape 20"/>
            <p:cNvSpPr>
              <a:spLocks noChangeArrowheads="1"/>
            </p:cNvSpPr>
            <p:nvPr/>
          </p:nvSpPr>
          <p:spPr bwMode="auto">
            <a:xfrm>
              <a:off x="249" y="2614"/>
              <a:ext cx="1509" cy="380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GB" sz="1200" b="0"/>
                <a:t>Reporting GHG inventories (CRF) and national inventory reports annually  (under the Convention</a:t>
              </a:r>
            </a:p>
          </p:txBody>
        </p:sp>
        <p:sp>
          <p:nvSpPr>
            <p:cNvPr id="45076" name="AutoShape 21"/>
            <p:cNvSpPr>
              <a:spLocks noChangeArrowheads="1"/>
            </p:cNvSpPr>
            <p:nvPr/>
          </p:nvSpPr>
          <p:spPr bwMode="auto">
            <a:xfrm>
              <a:off x="249" y="3022"/>
              <a:ext cx="1497" cy="380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GB" sz="1200" b="0"/>
                <a:t>Reporting on national system for GHG inventory  preparation (under the KP) </a:t>
              </a:r>
            </a:p>
          </p:txBody>
        </p:sp>
        <p:sp>
          <p:nvSpPr>
            <p:cNvPr id="45077" name="AutoShape 22"/>
            <p:cNvSpPr>
              <a:spLocks noChangeArrowheads="1"/>
            </p:cNvSpPr>
            <p:nvPr/>
          </p:nvSpPr>
          <p:spPr bwMode="auto">
            <a:xfrm>
              <a:off x="1746" y="936"/>
              <a:ext cx="136" cy="91"/>
            </a:xfrm>
            <a:prstGeom prst="notchedRightArrow">
              <a:avLst>
                <a:gd name="adj1" fmla="val 50000"/>
                <a:gd name="adj2" fmla="val 37363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5078" name="AutoShape 23"/>
            <p:cNvSpPr>
              <a:spLocks noChangeArrowheads="1"/>
            </p:cNvSpPr>
            <p:nvPr/>
          </p:nvSpPr>
          <p:spPr bwMode="auto">
            <a:xfrm>
              <a:off x="1746" y="2024"/>
              <a:ext cx="136" cy="91"/>
            </a:xfrm>
            <a:prstGeom prst="notchedRightArrow">
              <a:avLst>
                <a:gd name="adj1" fmla="val 50000"/>
                <a:gd name="adj2" fmla="val 37363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5079" name="AutoShape 24"/>
            <p:cNvSpPr>
              <a:spLocks noChangeArrowheads="1"/>
            </p:cNvSpPr>
            <p:nvPr/>
          </p:nvSpPr>
          <p:spPr bwMode="auto">
            <a:xfrm>
              <a:off x="1746" y="2750"/>
              <a:ext cx="136" cy="90"/>
            </a:xfrm>
            <a:prstGeom prst="notchedRightArrow">
              <a:avLst>
                <a:gd name="adj1" fmla="val 50000"/>
                <a:gd name="adj2" fmla="val 37778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5080" name="AutoShape 25"/>
            <p:cNvSpPr>
              <a:spLocks noChangeArrowheads="1"/>
            </p:cNvSpPr>
            <p:nvPr/>
          </p:nvSpPr>
          <p:spPr bwMode="auto">
            <a:xfrm>
              <a:off x="1746" y="3158"/>
              <a:ext cx="136" cy="90"/>
            </a:xfrm>
            <a:prstGeom prst="notchedRightArrow">
              <a:avLst>
                <a:gd name="adj1" fmla="val 50000"/>
                <a:gd name="adj2" fmla="val 37778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5081" name="AutoShape 26"/>
            <p:cNvSpPr>
              <a:spLocks noChangeArrowheads="1"/>
            </p:cNvSpPr>
            <p:nvPr/>
          </p:nvSpPr>
          <p:spPr bwMode="auto">
            <a:xfrm>
              <a:off x="3379" y="936"/>
              <a:ext cx="181" cy="90"/>
            </a:xfrm>
            <a:prstGeom prst="notchedRightArrow">
              <a:avLst>
                <a:gd name="adj1" fmla="val 50000"/>
                <a:gd name="adj2" fmla="val 50278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5082" name="AutoShape 27"/>
            <p:cNvSpPr>
              <a:spLocks noChangeArrowheads="1"/>
            </p:cNvSpPr>
            <p:nvPr/>
          </p:nvSpPr>
          <p:spPr bwMode="auto">
            <a:xfrm>
              <a:off x="3379" y="1979"/>
              <a:ext cx="181" cy="90"/>
            </a:xfrm>
            <a:prstGeom prst="notchedRightArrow">
              <a:avLst>
                <a:gd name="adj1" fmla="val 50000"/>
                <a:gd name="adj2" fmla="val 50278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5083" name="AutoShape 28"/>
            <p:cNvSpPr>
              <a:spLocks noChangeArrowheads="1"/>
            </p:cNvSpPr>
            <p:nvPr/>
          </p:nvSpPr>
          <p:spPr bwMode="auto">
            <a:xfrm>
              <a:off x="3379" y="2795"/>
              <a:ext cx="181" cy="91"/>
            </a:xfrm>
            <a:prstGeom prst="notchedRightArrow">
              <a:avLst>
                <a:gd name="adj1" fmla="val 50000"/>
                <a:gd name="adj2" fmla="val 49725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5084" name="AutoShape 29"/>
            <p:cNvSpPr>
              <a:spLocks noChangeArrowheads="1"/>
            </p:cNvSpPr>
            <p:nvPr/>
          </p:nvSpPr>
          <p:spPr bwMode="auto">
            <a:xfrm>
              <a:off x="3379" y="3022"/>
              <a:ext cx="181" cy="91"/>
            </a:xfrm>
            <a:prstGeom prst="notchedRightArrow">
              <a:avLst>
                <a:gd name="adj1" fmla="val 50000"/>
                <a:gd name="adj2" fmla="val 49725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424862" cy="576262"/>
          </a:xfrm>
        </p:spPr>
        <p:txBody>
          <a:bodyPr/>
          <a:lstStyle/>
          <a:p>
            <a:r>
              <a:rPr lang="en-US" sz="1600" b="1" smtClean="0"/>
              <a:t>Bridging the gap – international assessment and review</a:t>
            </a:r>
            <a:r>
              <a:rPr lang="en-US" b="1" smtClean="0"/>
              <a:t> </a:t>
            </a:r>
            <a:r>
              <a:rPr lang="en-US" smtClean="0"/>
              <a:t> </a:t>
            </a:r>
          </a:p>
        </p:txBody>
      </p:sp>
      <p:sp>
        <p:nvSpPr>
          <p:cNvPr id="47106" name="AutoShape 3"/>
          <p:cNvSpPr>
            <a:spLocks noChangeArrowheads="1"/>
          </p:cNvSpPr>
          <p:nvPr/>
        </p:nvSpPr>
        <p:spPr bwMode="auto">
          <a:xfrm>
            <a:off x="2771775" y="2565400"/>
            <a:ext cx="144463" cy="144463"/>
          </a:xfrm>
          <a:prstGeom prst="notchedRightArrow">
            <a:avLst>
              <a:gd name="adj1" fmla="val 50000"/>
              <a:gd name="adj2" fmla="val 25000"/>
            </a:avLst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grpSp>
        <p:nvGrpSpPr>
          <p:cNvPr id="47107" name="Group 4"/>
          <p:cNvGrpSpPr>
            <a:grpSpLocks/>
          </p:cNvGrpSpPr>
          <p:nvPr/>
        </p:nvGrpSpPr>
        <p:grpSpPr bwMode="auto">
          <a:xfrm>
            <a:off x="385763" y="835025"/>
            <a:ext cx="8074025" cy="4616450"/>
            <a:chOff x="243" y="526"/>
            <a:chExt cx="5086" cy="2908"/>
          </a:xfrm>
        </p:grpSpPr>
        <p:grpSp>
          <p:nvGrpSpPr>
            <p:cNvPr id="47108" name="Group 5"/>
            <p:cNvGrpSpPr>
              <a:grpSpLocks/>
            </p:cNvGrpSpPr>
            <p:nvPr/>
          </p:nvGrpSpPr>
          <p:grpSpPr bwMode="auto">
            <a:xfrm>
              <a:off x="249" y="526"/>
              <a:ext cx="3129" cy="2904"/>
              <a:chOff x="249" y="526"/>
              <a:chExt cx="3129" cy="2904"/>
            </a:xfrm>
          </p:grpSpPr>
          <p:sp>
            <p:nvSpPr>
              <p:cNvPr id="47122" name="AutoShape 6"/>
              <p:cNvSpPr>
                <a:spLocks noChangeArrowheads="1"/>
              </p:cNvSpPr>
              <p:nvPr/>
            </p:nvSpPr>
            <p:spPr bwMode="auto">
              <a:xfrm>
                <a:off x="1836" y="526"/>
                <a:ext cx="1542" cy="2903"/>
              </a:xfrm>
              <a:prstGeom prst="flowChartAlternateProcess">
                <a:avLst/>
              </a:prstGeom>
              <a:noFill/>
              <a:ln w="12700" cap="rnd" algn="ctr">
                <a:solidFill>
                  <a:schemeClr val="accent2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>
                  <a:spcBef>
                    <a:spcPct val="50000"/>
                  </a:spcBef>
                </a:pPr>
                <a:endParaRPr lang="en-US" b="0"/>
              </a:p>
            </p:txBody>
          </p:sp>
          <p:sp>
            <p:nvSpPr>
              <p:cNvPr id="47123" name="AutoShape 7"/>
              <p:cNvSpPr>
                <a:spLocks noChangeArrowheads="1"/>
              </p:cNvSpPr>
              <p:nvPr/>
            </p:nvSpPr>
            <p:spPr bwMode="auto">
              <a:xfrm>
                <a:off x="249" y="527"/>
                <a:ext cx="1542" cy="2903"/>
              </a:xfrm>
              <a:prstGeom prst="flowChartAlternateProcess">
                <a:avLst/>
              </a:prstGeom>
              <a:noFill/>
              <a:ln w="12700" cap="rnd" algn="ctr">
                <a:solidFill>
                  <a:schemeClr val="tx2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>
                  <a:spcBef>
                    <a:spcPct val="50000"/>
                  </a:spcBef>
                </a:pPr>
                <a:endParaRPr lang="en-US" b="0"/>
              </a:p>
            </p:txBody>
          </p:sp>
        </p:grpSp>
        <p:sp>
          <p:nvSpPr>
            <p:cNvPr id="47109" name="AutoShape 8"/>
            <p:cNvSpPr>
              <a:spLocks noChangeArrowheads="1"/>
            </p:cNvSpPr>
            <p:nvPr/>
          </p:nvSpPr>
          <p:spPr bwMode="auto">
            <a:xfrm>
              <a:off x="249" y="1253"/>
              <a:ext cx="1501" cy="1001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GB" sz="1200" b="0"/>
                <a:t>Periodic review of NCs under the Convention using principles and tasks of the review under the Convention; periodic review of  information under Art. 7.2 </a:t>
              </a:r>
            </a:p>
            <a:p>
              <a:r>
                <a:rPr lang="en-GB" sz="1200" b="0"/>
                <a:t>of the KP incorporated in the NCs using the review GL under the KP </a:t>
              </a:r>
            </a:p>
          </p:txBody>
        </p:sp>
        <p:sp>
          <p:nvSpPr>
            <p:cNvPr id="47110" name="AutoShape 9"/>
            <p:cNvSpPr>
              <a:spLocks noChangeArrowheads="1"/>
            </p:cNvSpPr>
            <p:nvPr/>
          </p:nvSpPr>
          <p:spPr bwMode="auto">
            <a:xfrm>
              <a:off x="1837" y="2251"/>
              <a:ext cx="1483" cy="504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b="0"/>
                <a:t>A process for international assessment of emissions and removals related to emission reduction targets (para 44)</a:t>
              </a:r>
            </a:p>
          </p:txBody>
        </p:sp>
        <p:sp>
          <p:nvSpPr>
            <p:cNvPr id="47111" name="Text Box 10"/>
            <p:cNvSpPr txBox="1">
              <a:spLocks noChangeArrowheads="1"/>
            </p:cNvSpPr>
            <p:nvPr/>
          </p:nvSpPr>
          <p:spPr bwMode="auto">
            <a:xfrm>
              <a:off x="3923" y="527"/>
              <a:ext cx="869" cy="14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 Closing the gap</a:t>
              </a:r>
            </a:p>
          </p:txBody>
        </p:sp>
        <p:sp>
          <p:nvSpPr>
            <p:cNvPr id="47112" name="AutoShape 11"/>
            <p:cNvSpPr>
              <a:spLocks noChangeArrowheads="1"/>
            </p:cNvSpPr>
            <p:nvPr/>
          </p:nvSpPr>
          <p:spPr bwMode="auto">
            <a:xfrm>
              <a:off x="3560" y="799"/>
              <a:ext cx="1769" cy="1443"/>
            </a:xfrm>
            <a:prstGeom prst="flowChartDocumen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REVISED GL for review of the NCs including the review of the biennial reports, annual GHG inventories and national inventory systems (46b). Review of:</a:t>
              </a:r>
            </a:p>
            <a:p>
              <a:pPr>
                <a:spcBef>
                  <a:spcPct val="50000"/>
                </a:spcBef>
              </a:pPr>
              <a:r>
                <a:rPr lang="en-US" sz="1200" b="0"/>
                <a:t>- progress made in achieving emission reductions (42a); </a:t>
              </a:r>
            </a:p>
            <a:p>
              <a:pPr>
                <a:spcBef>
                  <a:spcPct val="50000"/>
                </a:spcBef>
              </a:pPr>
              <a:r>
                <a:rPr lang="en-US" sz="1200" b="0"/>
                <a:t>- provision of financial, technology and capacity-building support (42b)</a:t>
              </a:r>
            </a:p>
          </p:txBody>
        </p:sp>
        <p:sp>
          <p:nvSpPr>
            <p:cNvPr id="47113" name="AutoShape 12"/>
            <p:cNvSpPr>
              <a:spLocks noChangeArrowheads="1"/>
            </p:cNvSpPr>
            <p:nvPr/>
          </p:nvSpPr>
          <p:spPr bwMode="auto">
            <a:xfrm>
              <a:off x="3560" y="2205"/>
              <a:ext cx="1769" cy="1229"/>
            </a:xfrm>
            <a:prstGeom prst="flowChartDocumen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NEW   modalities and procedures for international assessment and review, incl. those related to: </a:t>
              </a:r>
            </a:p>
            <a:p>
              <a:pPr>
                <a:spcBef>
                  <a:spcPct val="50000"/>
                </a:spcBef>
              </a:pPr>
              <a:r>
                <a:rPr lang="en-US" sz="1200"/>
                <a:t>- </a:t>
              </a:r>
              <a:r>
                <a:rPr lang="en-US" sz="1200" b="0"/>
                <a:t>emission reduction targets; </a:t>
              </a:r>
            </a:p>
            <a:p>
              <a:pPr>
                <a:spcBef>
                  <a:spcPct val="50000"/>
                </a:spcBef>
              </a:pPr>
              <a:r>
                <a:rPr lang="en-US" sz="1200" b="0"/>
                <a:t>- the role of LULUCF;</a:t>
              </a:r>
            </a:p>
            <a:p>
              <a:pPr>
                <a:spcBef>
                  <a:spcPct val="50000"/>
                </a:spcBef>
              </a:pPr>
              <a:r>
                <a:rPr lang="en-US" sz="1200" b="0"/>
                <a:t>- the role of carbon credits from market based mechanisms.</a:t>
              </a:r>
            </a:p>
          </p:txBody>
        </p:sp>
        <p:sp>
          <p:nvSpPr>
            <p:cNvPr id="47114" name="Text Box 13"/>
            <p:cNvSpPr txBox="1">
              <a:spLocks noChangeArrowheads="1"/>
            </p:cNvSpPr>
            <p:nvPr/>
          </p:nvSpPr>
          <p:spPr bwMode="auto">
            <a:xfrm>
              <a:off x="2290" y="572"/>
              <a:ext cx="448" cy="14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Cancun </a:t>
              </a:r>
            </a:p>
          </p:txBody>
        </p:sp>
        <p:sp>
          <p:nvSpPr>
            <p:cNvPr id="47115" name="Text Box 14"/>
            <p:cNvSpPr txBox="1">
              <a:spLocks noChangeArrowheads="1"/>
            </p:cNvSpPr>
            <p:nvPr/>
          </p:nvSpPr>
          <p:spPr bwMode="auto">
            <a:xfrm>
              <a:off x="748" y="573"/>
              <a:ext cx="401" cy="14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Current</a:t>
              </a:r>
            </a:p>
          </p:txBody>
        </p:sp>
        <p:sp>
          <p:nvSpPr>
            <p:cNvPr id="47116" name="AutoShape 15"/>
            <p:cNvSpPr>
              <a:spLocks noChangeArrowheads="1"/>
            </p:cNvSpPr>
            <p:nvPr/>
          </p:nvSpPr>
          <p:spPr bwMode="auto">
            <a:xfrm>
              <a:off x="243" y="768"/>
              <a:ext cx="1503" cy="380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r>
                <a:rPr lang="en-GB" sz="1200" b="0"/>
                <a:t>Annual GHG inventory review using review GLs under the Convention and the KP</a:t>
              </a:r>
            </a:p>
          </p:txBody>
        </p:sp>
        <p:sp>
          <p:nvSpPr>
            <p:cNvPr id="47117" name="AutoShape 16"/>
            <p:cNvSpPr>
              <a:spLocks noChangeArrowheads="1"/>
            </p:cNvSpPr>
            <p:nvPr/>
          </p:nvSpPr>
          <p:spPr bwMode="auto">
            <a:xfrm>
              <a:off x="3334" y="2432"/>
              <a:ext cx="226" cy="90"/>
            </a:xfrm>
            <a:prstGeom prst="notchedRightArrow">
              <a:avLst>
                <a:gd name="adj1" fmla="val 50000"/>
                <a:gd name="adj2" fmla="val 62778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7118" name="AutoShape 17"/>
            <p:cNvSpPr>
              <a:spLocks noChangeArrowheads="1"/>
            </p:cNvSpPr>
            <p:nvPr/>
          </p:nvSpPr>
          <p:spPr bwMode="auto">
            <a:xfrm>
              <a:off x="1842" y="1542"/>
              <a:ext cx="1488" cy="256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b="0"/>
                <a:t>Enhanced GL for the review of  information in NCs (para 42)</a:t>
              </a:r>
              <a:r>
                <a:rPr lang="en-GB" sz="1200"/>
                <a:t>  </a:t>
              </a:r>
              <a:endParaRPr lang="en-GB" sz="1200" b="0"/>
            </a:p>
          </p:txBody>
        </p:sp>
        <p:sp>
          <p:nvSpPr>
            <p:cNvPr id="47119" name="AutoShape 18"/>
            <p:cNvSpPr>
              <a:spLocks noChangeArrowheads="1"/>
            </p:cNvSpPr>
            <p:nvPr/>
          </p:nvSpPr>
          <p:spPr bwMode="auto">
            <a:xfrm>
              <a:off x="3334" y="1616"/>
              <a:ext cx="226" cy="90"/>
            </a:xfrm>
            <a:prstGeom prst="notchedRightArrow">
              <a:avLst>
                <a:gd name="adj1" fmla="val 50000"/>
                <a:gd name="adj2" fmla="val 62778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  <p:sp>
          <p:nvSpPr>
            <p:cNvPr id="47120" name="AutoShape 19"/>
            <p:cNvSpPr>
              <a:spLocks noChangeArrowheads="1"/>
            </p:cNvSpPr>
            <p:nvPr/>
          </p:nvSpPr>
          <p:spPr bwMode="auto">
            <a:xfrm>
              <a:off x="1837" y="2886"/>
              <a:ext cx="1474" cy="380"/>
            </a:xfrm>
            <a:prstGeom prst="flowChartAlternateProcess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b="0"/>
                <a:t>Modalities and procedures for international assessment and review (para 46d)</a:t>
              </a:r>
            </a:p>
          </p:txBody>
        </p:sp>
        <p:sp>
          <p:nvSpPr>
            <p:cNvPr id="47121" name="AutoShape 20"/>
            <p:cNvSpPr>
              <a:spLocks noChangeArrowheads="1"/>
            </p:cNvSpPr>
            <p:nvPr/>
          </p:nvSpPr>
          <p:spPr bwMode="auto">
            <a:xfrm>
              <a:off x="3334" y="3022"/>
              <a:ext cx="226" cy="91"/>
            </a:xfrm>
            <a:prstGeom prst="notchedRightArrow">
              <a:avLst>
                <a:gd name="adj1" fmla="val 50000"/>
                <a:gd name="adj2" fmla="val 62088"/>
              </a:avLst>
            </a:prstGeom>
            <a:noFill/>
            <a:ln w="31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sz="1600" b="1" smtClean="0"/>
              <a:t>Key messages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125538"/>
            <a:ext cx="7867650" cy="3168650"/>
          </a:xfrm>
        </p:spPr>
        <p:txBody>
          <a:bodyPr/>
          <a:lstStyle/>
          <a:p>
            <a:pPr marL="285750" indent="-285750" eaLnBrk="1" hangingPunct="1"/>
            <a:r>
              <a:rPr lang="en-GB" altLang="ja-JP" sz="1900" b="1" smtClean="0">
                <a:ea typeface="ＭＳ Ｐゴシック" pitchFamily="34" charset="-128"/>
              </a:rPr>
              <a:t>Current reporting and review requirements under the Convention are the basis for post 2012 MRV system</a:t>
            </a:r>
          </a:p>
          <a:p>
            <a:pPr marL="285750" indent="-285750" eaLnBrk="1" hangingPunct="1"/>
            <a:endParaRPr lang="en-GB" altLang="ja-JP" sz="1900" b="1" smtClean="0">
              <a:ea typeface="ＭＳ Ｐゴシック" pitchFamily="34" charset="-128"/>
            </a:endParaRPr>
          </a:p>
          <a:p>
            <a:pPr marL="285750" indent="-285750" eaLnBrk="1" hangingPunct="1"/>
            <a:r>
              <a:rPr lang="en-GB" altLang="ja-JP" sz="1900" smtClean="0">
                <a:ea typeface="ＭＳ Ｐゴシック" pitchFamily="34" charset="-128"/>
              </a:rPr>
              <a:t>However to meet requirements in Cancun agreements, </a:t>
            </a:r>
            <a:r>
              <a:rPr lang="en-GB" altLang="ja-JP" sz="1900" b="1" smtClean="0">
                <a:ea typeface="ＭＳ Ｐゴシック" pitchFamily="34" charset="-128"/>
              </a:rPr>
              <a:t>current reporting guidelines need to be enhanced</a:t>
            </a:r>
            <a:r>
              <a:rPr lang="en-GB" altLang="ja-JP" sz="1900" smtClean="0">
                <a:ea typeface="ＭＳ Ｐゴシック" pitchFamily="34" charset="-128"/>
              </a:rPr>
              <a:t>, namely on reporting:</a:t>
            </a:r>
          </a:p>
          <a:p>
            <a:pPr marL="742950" lvl="1" indent="-285750"/>
            <a:r>
              <a:rPr lang="en-GB" sz="1900" smtClean="0"/>
              <a:t>progress in achieving GHG reduction targets, </a:t>
            </a:r>
          </a:p>
          <a:p>
            <a:pPr marL="742950" lvl="1" indent="-285750"/>
            <a:r>
              <a:rPr lang="en-GB" sz="1900" smtClean="0"/>
              <a:t>the support provided to developing country Parties</a:t>
            </a:r>
          </a:p>
          <a:p>
            <a:pPr marL="742950" lvl="1" indent="-285750">
              <a:buFontTx/>
              <a:buNone/>
            </a:pPr>
            <a:endParaRPr lang="en-GB" sz="1900" smtClean="0"/>
          </a:p>
          <a:p>
            <a:pPr marL="285750" indent="-285750"/>
            <a:r>
              <a:rPr lang="en-GB" altLang="ja-JP" sz="1900" smtClean="0">
                <a:ea typeface="ＭＳ Ｐゴシック" pitchFamily="34" charset="-128"/>
              </a:rPr>
              <a:t>Annex I Parties </a:t>
            </a:r>
            <a:r>
              <a:rPr lang="en-GB" altLang="ja-JP" sz="1900" b="1" smtClean="0">
                <a:ea typeface="ＭＳ Ｐゴシック" pitchFamily="34" charset="-128"/>
              </a:rPr>
              <a:t>gained valuable experience while reporting national communications</a:t>
            </a:r>
            <a:r>
              <a:rPr lang="en-GB" altLang="ja-JP" sz="1900" smtClean="0">
                <a:ea typeface="ＭＳ Ｐゴシック" pitchFamily="34" charset="-128"/>
              </a:rPr>
              <a:t> and could build upon it in preparing biennial reports.</a:t>
            </a:r>
          </a:p>
          <a:p>
            <a:pPr marL="285750" indent="-285750">
              <a:buFontTx/>
              <a:buNone/>
            </a:pPr>
            <a:r>
              <a:rPr lang="en-GB" altLang="ja-JP" sz="1900" smtClean="0">
                <a:ea typeface="ＭＳ Ｐゴシック" pitchFamily="34" charset="-128"/>
              </a:rPr>
              <a:t> </a:t>
            </a:r>
          </a:p>
          <a:p>
            <a:pPr marL="285750" indent="-285750"/>
            <a:r>
              <a:rPr lang="en-GB" altLang="ja-JP" sz="1900" b="1" smtClean="0">
                <a:ea typeface="ＭＳ Ｐゴシック" pitchFamily="34" charset="-128"/>
              </a:rPr>
              <a:t>Reviews </a:t>
            </a:r>
            <a:r>
              <a:rPr lang="en-GB" altLang="ja-JP" sz="1900" smtClean="0">
                <a:ea typeface="ＭＳ Ｐゴシック" pitchFamily="34" charset="-128"/>
              </a:rPr>
              <a:t>of GHG inventories and National Communications </a:t>
            </a:r>
            <a:r>
              <a:rPr lang="en-GB" altLang="ja-JP" sz="1900" b="1" smtClean="0">
                <a:ea typeface="ＭＳ Ｐゴシック" pitchFamily="34" charset="-128"/>
              </a:rPr>
              <a:t>helped to gain experiences and established practices</a:t>
            </a:r>
            <a:r>
              <a:rPr lang="en-GB" altLang="ja-JP" sz="1900" smtClean="0">
                <a:ea typeface="ＭＳ Ｐゴシック" pitchFamily="34" charset="-128"/>
              </a:rPr>
              <a:t>, useful for framing an international assessment and review system.   </a:t>
            </a:r>
            <a:endParaRPr lang="de-DE" sz="1900" smtClean="0"/>
          </a:p>
          <a:p>
            <a:pPr marL="285750" indent="-285750" eaLnBrk="1" hangingPunct="1"/>
            <a:endParaRPr lang="de-DE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1260</TotalTime>
  <Words>683</Words>
  <Application>Microsoft Office PowerPoint</Application>
  <PresentationFormat>On-screen Show (4:3)</PresentationFormat>
  <Paragraphs>108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ＭＳ Ｐゴシック</vt:lpstr>
      <vt:lpstr>Times New Roman</vt:lpstr>
      <vt:lpstr>blank</vt:lpstr>
      <vt:lpstr>UNFCCC quote</vt:lpstr>
      <vt:lpstr>UNFCCC_Master 70pt title</vt:lpstr>
      <vt:lpstr>blank</vt:lpstr>
      <vt:lpstr>UNFCCC_Master 70pt title</vt:lpstr>
      <vt:lpstr>Bridging the gap:  existing reporting and review system and   possible MRV system for Annex I Parties </vt:lpstr>
      <vt:lpstr>CURRENT REPORTING </vt:lpstr>
      <vt:lpstr>National communications of Annex I Parties:  UNFCCC and  Kyoto Protocol reporting requirements</vt:lpstr>
      <vt:lpstr>Bridging the gap – biennial reports </vt:lpstr>
      <vt:lpstr>Bridging the gap – international assessment and review  </vt:lpstr>
      <vt:lpstr>Key messages</vt:lpstr>
    </vt:vector>
  </TitlesOfParts>
  <Company>UNFCCC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{PARTY} IN-COUNTRY REVIEW: 2010 SUBMISSION UNDER THE KYOTO PROTOCOL</dc:title>
  <dc:creator>olsson</dc:creator>
  <cp:lastModifiedBy>Stephen</cp:lastModifiedBy>
  <cp:revision>100</cp:revision>
  <cp:lastPrinted>2004-03-02T21:24:15Z</cp:lastPrinted>
  <dcterms:created xsi:type="dcterms:W3CDTF">2010-08-25T02:19:38Z</dcterms:created>
  <dcterms:modified xsi:type="dcterms:W3CDTF">2011-12-01T13:09:31Z</dcterms:modified>
</cp:coreProperties>
</file>