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3" r:id="rId5"/>
  </p:sldMasterIdLst>
  <p:notesMasterIdLst>
    <p:notesMasterId r:id="rId25"/>
  </p:notesMasterIdLst>
  <p:sldIdLst>
    <p:sldId id="420" r:id="rId6"/>
    <p:sldId id="401" r:id="rId7"/>
    <p:sldId id="421" r:id="rId8"/>
    <p:sldId id="378" r:id="rId9"/>
    <p:sldId id="383" r:id="rId10"/>
    <p:sldId id="394" r:id="rId11"/>
    <p:sldId id="396" r:id="rId12"/>
    <p:sldId id="400" r:id="rId13"/>
    <p:sldId id="399" r:id="rId14"/>
    <p:sldId id="398" r:id="rId15"/>
    <p:sldId id="415" r:id="rId16"/>
    <p:sldId id="416" r:id="rId17"/>
    <p:sldId id="414" r:id="rId18"/>
    <p:sldId id="417" r:id="rId19"/>
    <p:sldId id="409" r:id="rId20"/>
    <p:sldId id="376" r:id="rId21"/>
    <p:sldId id="377" r:id="rId22"/>
    <p:sldId id="419" r:id="rId23"/>
    <p:sldId id="42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DD0967-1027-48D4-BCAB-567ACA504229}">
          <p14:sldIdLst>
            <p14:sldId id="420"/>
            <p14:sldId id="401"/>
            <p14:sldId id="421"/>
            <p14:sldId id="378"/>
            <p14:sldId id="383"/>
            <p14:sldId id="394"/>
            <p14:sldId id="396"/>
            <p14:sldId id="400"/>
            <p14:sldId id="399"/>
            <p14:sldId id="398"/>
            <p14:sldId id="415"/>
            <p14:sldId id="416"/>
            <p14:sldId id="414"/>
            <p14:sldId id="417"/>
            <p14:sldId id="409"/>
          </p14:sldIdLst>
        </p14:section>
        <p14:section name="Untitled Section" id="{156D07E9-0FCB-47C8-B88C-CF85CBCA44D7}">
          <p14:sldIdLst>
            <p14:sldId id="376"/>
            <p14:sldId id="377"/>
            <p14:sldId id="419"/>
            <p14:sldId id="42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rsten Stasio" initials="k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3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72454" autoAdjust="0"/>
  </p:normalViewPr>
  <p:slideViewPr>
    <p:cSldViewPr>
      <p:cViewPr>
        <p:scale>
          <a:sx n="60" d="100"/>
          <a:sy n="60" d="100"/>
        </p:scale>
        <p:origin x="-3114"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90FA7-DC3D-45D2-AFEF-5CC727738E9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179EF9B-F0F8-4A61-A1CB-0906D5480175}">
      <dgm:prSet phldrT="[Text]" custT="1"/>
      <dgm:spPr/>
      <dgm:t>
        <a:bodyPr/>
        <a:lstStyle/>
        <a:p>
          <a:r>
            <a:rPr lang="en-US" sz="1400" b="1" dirty="0" smtClean="0">
              <a:latin typeface="Arial" pitchFamily="34" charset="0"/>
              <a:cs typeface="Arial" pitchFamily="34" charset="0"/>
            </a:rPr>
            <a:t>Develop GHG inventory and projections</a:t>
          </a:r>
          <a:endParaRPr lang="en-US" sz="1400" b="1" dirty="0">
            <a:latin typeface="Arial" pitchFamily="34" charset="0"/>
            <a:cs typeface="Arial" pitchFamily="34" charset="0"/>
          </a:endParaRPr>
        </a:p>
      </dgm:t>
    </dgm:pt>
    <dgm:pt modelId="{31722B7D-472B-413F-9892-AEC7B6B86989}" type="parTrans" cxnId="{42FF0EF1-9895-4F79-A325-7ADCB6A32075}">
      <dgm:prSet/>
      <dgm:spPr/>
      <dgm:t>
        <a:bodyPr/>
        <a:lstStyle/>
        <a:p>
          <a:endParaRPr lang="en-US" sz="1400" b="1">
            <a:latin typeface="Arial" pitchFamily="34" charset="0"/>
            <a:cs typeface="Arial" pitchFamily="34" charset="0"/>
          </a:endParaRPr>
        </a:p>
      </dgm:t>
    </dgm:pt>
    <dgm:pt modelId="{F1384621-39CD-45A6-A86E-737315AD726F}" type="sibTrans" cxnId="{42FF0EF1-9895-4F79-A325-7ADCB6A32075}">
      <dgm:prSet custT="1"/>
      <dgm:spPr/>
      <dgm:t>
        <a:bodyPr/>
        <a:lstStyle/>
        <a:p>
          <a:endParaRPr lang="en-US" sz="1400" b="1" dirty="0">
            <a:latin typeface="Arial" pitchFamily="34" charset="0"/>
            <a:cs typeface="Arial" pitchFamily="34" charset="0"/>
          </a:endParaRPr>
        </a:p>
      </dgm:t>
    </dgm:pt>
    <dgm:pt modelId="{A350C1C0-1393-4251-8376-999B57FA3C8B}">
      <dgm:prSet phldrT="[Text]" custT="1"/>
      <dgm:spPr/>
      <dgm:t>
        <a:bodyPr/>
        <a:lstStyle/>
        <a:p>
          <a:r>
            <a:rPr lang="en-US" sz="1400" b="1" dirty="0" smtClean="0">
              <a:latin typeface="Arial" pitchFamily="34" charset="0"/>
              <a:cs typeface="Arial" pitchFamily="34" charset="0"/>
            </a:rPr>
            <a:t>Set GHG goal</a:t>
          </a:r>
          <a:endParaRPr lang="en-US" sz="1400" b="1" dirty="0">
            <a:latin typeface="Arial" pitchFamily="34" charset="0"/>
            <a:cs typeface="Arial" pitchFamily="34" charset="0"/>
          </a:endParaRPr>
        </a:p>
      </dgm:t>
    </dgm:pt>
    <dgm:pt modelId="{30742B49-8229-45EF-BA68-54419C3F2821}" type="parTrans" cxnId="{7116817C-98C4-472A-B9AF-385C0706D343}">
      <dgm:prSet/>
      <dgm:spPr/>
      <dgm:t>
        <a:bodyPr/>
        <a:lstStyle/>
        <a:p>
          <a:endParaRPr lang="en-US" sz="1400" b="1">
            <a:latin typeface="Arial" pitchFamily="34" charset="0"/>
            <a:cs typeface="Arial" pitchFamily="34" charset="0"/>
          </a:endParaRPr>
        </a:p>
      </dgm:t>
    </dgm:pt>
    <dgm:pt modelId="{912B8574-EF2D-42EF-B819-8D5716F9E74A}" type="sibTrans" cxnId="{7116817C-98C4-472A-B9AF-385C0706D343}">
      <dgm:prSet custT="1"/>
      <dgm:spPr/>
      <dgm:t>
        <a:bodyPr/>
        <a:lstStyle/>
        <a:p>
          <a:endParaRPr lang="en-US" sz="1400" b="1" dirty="0">
            <a:latin typeface="Arial" pitchFamily="34" charset="0"/>
            <a:cs typeface="Arial" pitchFamily="34" charset="0"/>
          </a:endParaRPr>
        </a:p>
      </dgm:t>
    </dgm:pt>
    <dgm:pt modelId="{2D3DD5B0-BB7A-453B-82D0-6EECCCAB1EFE}">
      <dgm:prSet phldrT="[Text]" custT="1"/>
      <dgm:spPr/>
      <dgm:t>
        <a:bodyPr/>
        <a:lstStyle/>
        <a:p>
          <a:r>
            <a:rPr lang="en-US" sz="1400" b="1" dirty="0" smtClean="0">
              <a:latin typeface="Arial" pitchFamily="34" charset="0"/>
              <a:cs typeface="Arial" pitchFamily="34" charset="0"/>
            </a:rPr>
            <a:t>Assess and select GHG mitigation actions</a:t>
          </a:r>
          <a:endParaRPr lang="en-US" sz="1400" b="1" dirty="0">
            <a:latin typeface="Arial" pitchFamily="34" charset="0"/>
            <a:cs typeface="Arial" pitchFamily="34" charset="0"/>
          </a:endParaRPr>
        </a:p>
      </dgm:t>
    </dgm:pt>
    <dgm:pt modelId="{A29AEC2D-DB53-4E14-A90E-9AEA453E0B54}" type="parTrans" cxnId="{5B579547-2AFE-4B7E-9A67-2ACCF6E26CD0}">
      <dgm:prSet/>
      <dgm:spPr/>
      <dgm:t>
        <a:bodyPr/>
        <a:lstStyle/>
        <a:p>
          <a:endParaRPr lang="en-US" sz="1400" b="1">
            <a:latin typeface="Arial" pitchFamily="34" charset="0"/>
            <a:cs typeface="Arial" pitchFamily="34" charset="0"/>
          </a:endParaRPr>
        </a:p>
      </dgm:t>
    </dgm:pt>
    <dgm:pt modelId="{038D3533-11B5-4ED5-8B9E-7F2AE7EA05C3}" type="sibTrans" cxnId="{5B579547-2AFE-4B7E-9A67-2ACCF6E26CD0}">
      <dgm:prSet custT="1"/>
      <dgm:spPr/>
      <dgm:t>
        <a:bodyPr/>
        <a:lstStyle/>
        <a:p>
          <a:endParaRPr lang="en-US" sz="1400" b="1" dirty="0">
            <a:latin typeface="Arial" pitchFamily="34" charset="0"/>
            <a:cs typeface="Arial" pitchFamily="34" charset="0"/>
          </a:endParaRPr>
        </a:p>
      </dgm:t>
    </dgm:pt>
    <dgm:pt modelId="{D054572E-50B1-4B20-8FD0-91082BDFEB50}">
      <dgm:prSet phldrT="[Text]" custT="1"/>
      <dgm:spPr/>
      <dgm:t>
        <a:bodyPr/>
        <a:lstStyle/>
        <a:p>
          <a:r>
            <a:rPr lang="en-US" sz="1400" b="1" dirty="0" smtClean="0">
              <a:latin typeface="Arial" pitchFamily="34" charset="0"/>
              <a:cs typeface="Arial" pitchFamily="34" charset="0"/>
            </a:rPr>
            <a:t>Implement actions and monitor progress</a:t>
          </a:r>
          <a:endParaRPr lang="en-US" sz="1400" b="1" dirty="0">
            <a:latin typeface="Arial" pitchFamily="34" charset="0"/>
            <a:cs typeface="Arial" pitchFamily="34" charset="0"/>
          </a:endParaRPr>
        </a:p>
      </dgm:t>
    </dgm:pt>
    <dgm:pt modelId="{2F6C7ADF-2599-4869-AA47-7F03786230BB}" type="parTrans" cxnId="{F08D96A2-D0C6-4259-BD0E-C1F1D3E5FFD5}">
      <dgm:prSet/>
      <dgm:spPr/>
      <dgm:t>
        <a:bodyPr/>
        <a:lstStyle/>
        <a:p>
          <a:endParaRPr lang="en-US" sz="1400" b="1">
            <a:latin typeface="Arial" pitchFamily="34" charset="0"/>
            <a:cs typeface="Arial" pitchFamily="34" charset="0"/>
          </a:endParaRPr>
        </a:p>
      </dgm:t>
    </dgm:pt>
    <dgm:pt modelId="{F1CBF553-9927-49D5-B20B-5BE97B573640}" type="sibTrans" cxnId="{F08D96A2-D0C6-4259-BD0E-C1F1D3E5FFD5}">
      <dgm:prSet custT="1"/>
      <dgm:spPr/>
      <dgm:t>
        <a:bodyPr/>
        <a:lstStyle/>
        <a:p>
          <a:endParaRPr lang="en-US" sz="1400" b="1" dirty="0">
            <a:latin typeface="Arial" pitchFamily="34" charset="0"/>
            <a:cs typeface="Arial" pitchFamily="34" charset="0"/>
          </a:endParaRPr>
        </a:p>
      </dgm:t>
    </dgm:pt>
    <dgm:pt modelId="{A506FA7E-5955-4712-8F75-FE284A253993}">
      <dgm:prSet phldrT="[Text]" custT="1"/>
      <dgm:spPr/>
      <dgm:t>
        <a:bodyPr/>
        <a:lstStyle/>
        <a:p>
          <a:r>
            <a:rPr lang="en-US" sz="1400" b="1" dirty="0" smtClean="0">
              <a:latin typeface="Arial" pitchFamily="34" charset="0"/>
              <a:cs typeface="Arial" pitchFamily="34" charset="0"/>
            </a:rPr>
            <a:t>Evaluate  and report on achieved reductions</a:t>
          </a:r>
          <a:endParaRPr lang="en-US" sz="1400" b="1" dirty="0">
            <a:latin typeface="Arial" pitchFamily="34" charset="0"/>
            <a:cs typeface="Arial" pitchFamily="34" charset="0"/>
          </a:endParaRPr>
        </a:p>
      </dgm:t>
    </dgm:pt>
    <dgm:pt modelId="{DF4EAC0B-62CE-46CA-85A3-709E42486838}" type="parTrans" cxnId="{4BED7F4D-4ED5-41D1-BEA0-EBBA8EEE59C6}">
      <dgm:prSet/>
      <dgm:spPr/>
      <dgm:t>
        <a:bodyPr/>
        <a:lstStyle/>
        <a:p>
          <a:endParaRPr lang="en-US" sz="1400" b="1">
            <a:latin typeface="Arial" pitchFamily="34" charset="0"/>
            <a:cs typeface="Arial" pitchFamily="34" charset="0"/>
          </a:endParaRPr>
        </a:p>
      </dgm:t>
    </dgm:pt>
    <dgm:pt modelId="{5565C9A5-2A78-486D-9884-EFBEC26824B1}" type="sibTrans" cxnId="{4BED7F4D-4ED5-41D1-BEA0-EBBA8EEE59C6}">
      <dgm:prSet custT="1"/>
      <dgm:spPr/>
      <dgm:t>
        <a:bodyPr/>
        <a:lstStyle/>
        <a:p>
          <a:endParaRPr lang="en-US" sz="1400" b="1" dirty="0">
            <a:latin typeface="Arial" pitchFamily="34" charset="0"/>
            <a:cs typeface="Arial" pitchFamily="34" charset="0"/>
          </a:endParaRPr>
        </a:p>
      </dgm:t>
    </dgm:pt>
    <dgm:pt modelId="{AA52BB52-372C-4633-ACE9-EA19B6E416B4}" type="pres">
      <dgm:prSet presAssocID="{AB790FA7-DC3D-45D2-AFEF-5CC727738E92}" presName="cycle" presStyleCnt="0">
        <dgm:presLayoutVars>
          <dgm:dir/>
          <dgm:resizeHandles val="exact"/>
        </dgm:presLayoutVars>
      </dgm:prSet>
      <dgm:spPr/>
      <dgm:t>
        <a:bodyPr/>
        <a:lstStyle/>
        <a:p>
          <a:endParaRPr lang="en-US"/>
        </a:p>
      </dgm:t>
    </dgm:pt>
    <dgm:pt modelId="{010069FF-8DAA-49A5-9937-D8D5D712044E}" type="pres">
      <dgm:prSet presAssocID="{0179EF9B-F0F8-4A61-A1CB-0906D5480175}" presName="node" presStyleLbl="node1" presStyleIdx="0" presStyleCnt="5">
        <dgm:presLayoutVars>
          <dgm:bulletEnabled val="1"/>
        </dgm:presLayoutVars>
      </dgm:prSet>
      <dgm:spPr/>
      <dgm:t>
        <a:bodyPr/>
        <a:lstStyle/>
        <a:p>
          <a:endParaRPr lang="en-US"/>
        </a:p>
      </dgm:t>
    </dgm:pt>
    <dgm:pt modelId="{9EE413BB-AD89-4307-A84A-6BD7AB2C394F}" type="pres">
      <dgm:prSet presAssocID="{F1384621-39CD-45A6-A86E-737315AD726F}" presName="sibTrans" presStyleLbl="sibTrans2D1" presStyleIdx="0" presStyleCnt="5"/>
      <dgm:spPr/>
      <dgm:t>
        <a:bodyPr/>
        <a:lstStyle/>
        <a:p>
          <a:endParaRPr lang="en-US"/>
        </a:p>
      </dgm:t>
    </dgm:pt>
    <dgm:pt modelId="{E9C29CC5-0AF2-4754-90E9-8B623081D041}" type="pres">
      <dgm:prSet presAssocID="{F1384621-39CD-45A6-A86E-737315AD726F}" presName="connectorText" presStyleLbl="sibTrans2D1" presStyleIdx="0" presStyleCnt="5"/>
      <dgm:spPr/>
      <dgm:t>
        <a:bodyPr/>
        <a:lstStyle/>
        <a:p>
          <a:endParaRPr lang="en-US"/>
        </a:p>
      </dgm:t>
    </dgm:pt>
    <dgm:pt modelId="{91F9B856-C6A3-4B02-9356-91B89515536B}" type="pres">
      <dgm:prSet presAssocID="{A350C1C0-1393-4251-8376-999B57FA3C8B}" presName="node" presStyleLbl="node1" presStyleIdx="1" presStyleCnt="5">
        <dgm:presLayoutVars>
          <dgm:bulletEnabled val="1"/>
        </dgm:presLayoutVars>
      </dgm:prSet>
      <dgm:spPr/>
      <dgm:t>
        <a:bodyPr/>
        <a:lstStyle/>
        <a:p>
          <a:endParaRPr lang="en-US"/>
        </a:p>
      </dgm:t>
    </dgm:pt>
    <dgm:pt modelId="{29F43FF2-98C1-4C59-978F-FD007E90BE1D}" type="pres">
      <dgm:prSet presAssocID="{912B8574-EF2D-42EF-B819-8D5716F9E74A}" presName="sibTrans" presStyleLbl="sibTrans2D1" presStyleIdx="1" presStyleCnt="5"/>
      <dgm:spPr/>
      <dgm:t>
        <a:bodyPr/>
        <a:lstStyle/>
        <a:p>
          <a:endParaRPr lang="en-US"/>
        </a:p>
      </dgm:t>
    </dgm:pt>
    <dgm:pt modelId="{0895FF9B-51C7-4F08-BC81-70DCAC538213}" type="pres">
      <dgm:prSet presAssocID="{912B8574-EF2D-42EF-B819-8D5716F9E74A}" presName="connectorText" presStyleLbl="sibTrans2D1" presStyleIdx="1" presStyleCnt="5"/>
      <dgm:spPr/>
      <dgm:t>
        <a:bodyPr/>
        <a:lstStyle/>
        <a:p>
          <a:endParaRPr lang="en-US"/>
        </a:p>
      </dgm:t>
    </dgm:pt>
    <dgm:pt modelId="{45EE6699-D09D-48C7-BD21-6AF714AA7AB9}" type="pres">
      <dgm:prSet presAssocID="{2D3DD5B0-BB7A-453B-82D0-6EECCCAB1EFE}" presName="node" presStyleLbl="node1" presStyleIdx="2" presStyleCnt="5">
        <dgm:presLayoutVars>
          <dgm:bulletEnabled val="1"/>
        </dgm:presLayoutVars>
      </dgm:prSet>
      <dgm:spPr/>
      <dgm:t>
        <a:bodyPr/>
        <a:lstStyle/>
        <a:p>
          <a:endParaRPr lang="en-US"/>
        </a:p>
      </dgm:t>
    </dgm:pt>
    <dgm:pt modelId="{39C1C7ED-EAE2-45F0-892F-DE233EA19814}" type="pres">
      <dgm:prSet presAssocID="{038D3533-11B5-4ED5-8B9E-7F2AE7EA05C3}" presName="sibTrans" presStyleLbl="sibTrans2D1" presStyleIdx="2" presStyleCnt="5"/>
      <dgm:spPr/>
      <dgm:t>
        <a:bodyPr/>
        <a:lstStyle/>
        <a:p>
          <a:endParaRPr lang="en-US"/>
        </a:p>
      </dgm:t>
    </dgm:pt>
    <dgm:pt modelId="{B5B32075-E572-44C0-8D4B-59223CE1750E}" type="pres">
      <dgm:prSet presAssocID="{038D3533-11B5-4ED5-8B9E-7F2AE7EA05C3}" presName="connectorText" presStyleLbl="sibTrans2D1" presStyleIdx="2" presStyleCnt="5"/>
      <dgm:spPr/>
      <dgm:t>
        <a:bodyPr/>
        <a:lstStyle/>
        <a:p>
          <a:endParaRPr lang="en-US"/>
        </a:p>
      </dgm:t>
    </dgm:pt>
    <dgm:pt modelId="{C5792E2E-0D99-4C62-9942-C96071DD16BF}" type="pres">
      <dgm:prSet presAssocID="{D054572E-50B1-4B20-8FD0-91082BDFEB50}" presName="node" presStyleLbl="node1" presStyleIdx="3" presStyleCnt="5">
        <dgm:presLayoutVars>
          <dgm:bulletEnabled val="1"/>
        </dgm:presLayoutVars>
      </dgm:prSet>
      <dgm:spPr/>
      <dgm:t>
        <a:bodyPr/>
        <a:lstStyle/>
        <a:p>
          <a:endParaRPr lang="en-US"/>
        </a:p>
      </dgm:t>
    </dgm:pt>
    <dgm:pt modelId="{498CD410-7515-48A4-9CA1-BBCB4804BEDA}" type="pres">
      <dgm:prSet presAssocID="{F1CBF553-9927-49D5-B20B-5BE97B573640}" presName="sibTrans" presStyleLbl="sibTrans2D1" presStyleIdx="3" presStyleCnt="5"/>
      <dgm:spPr/>
      <dgm:t>
        <a:bodyPr/>
        <a:lstStyle/>
        <a:p>
          <a:endParaRPr lang="en-US"/>
        </a:p>
      </dgm:t>
    </dgm:pt>
    <dgm:pt modelId="{23C9E27D-9B61-488C-B47B-6FC27C4A5A00}" type="pres">
      <dgm:prSet presAssocID="{F1CBF553-9927-49D5-B20B-5BE97B573640}" presName="connectorText" presStyleLbl="sibTrans2D1" presStyleIdx="3" presStyleCnt="5"/>
      <dgm:spPr/>
      <dgm:t>
        <a:bodyPr/>
        <a:lstStyle/>
        <a:p>
          <a:endParaRPr lang="en-US"/>
        </a:p>
      </dgm:t>
    </dgm:pt>
    <dgm:pt modelId="{C63110A2-605C-4AC4-AD01-DE37302136A4}" type="pres">
      <dgm:prSet presAssocID="{A506FA7E-5955-4712-8F75-FE284A253993}" presName="node" presStyleLbl="node1" presStyleIdx="4" presStyleCnt="5">
        <dgm:presLayoutVars>
          <dgm:bulletEnabled val="1"/>
        </dgm:presLayoutVars>
      </dgm:prSet>
      <dgm:spPr/>
      <dgm:t>
        <a:bodyPr/>
        <a:lstStyle/>
        <a:p>
          <a:endParaRPr lang="en-US"/>
        </a:p>
      </dgm:t>
    </dgm:pt>
    <dgm:pt modelId="{E1C89FFA-8B8B-47B3-951A-61EC4535C44A}" type="pres">
      <dgm:prSet presAssocID="{5565C9A5-2A78-486D-9884-EFBEC26824B1}" presName="sibTrans" presStyleLbl="sibTrans2D1" presStyleIdx="4" presStyleCnt="5"/>
      <dgm:spPr/>
      <dgm:t>
        <a:bodyPr/>
        <a:lstStyle/>
        <a:p>
          <a:endParaRPr lang="en-US"/>
        </a:p>
      </dgm:t>
    </dgm:pt>
    <dgm:pt modelId="{B2FA4E8B-545D-4E6A-ABD8-9ABD8BC1439F}" type="pres">
      <dgm:prSet presAssocID="{5565C9A5-2A78-486D-9884-EFBEC26824B1}" presName="connectorText" presStyleLbl="sibTrans2D1" presStyleIdx="4" presStyleCnt="5"/>
      <dgm:spPr/>
      <dgm:t>
        <a:bodyPr/>
        <a:lstStyle/>
        <a:p>
          <a:endParaRPr lang="en-US"/>
        </a:p>
      </dgm:t>
    </dgm:pt>
  </dgm:ptLst>
  <dgm:cxnLst>
    <dgm:cxn modelId="{5289CCD7-7C38-45C7-963D-496CF7D5F303}" type="presOf" srcId="{AB790FA7-DC3D-45D2-AFEF-5CC727738E92}" destId="{AA52BB52-372C-4633-ACE9-EA19B6E416B4}" srcOrd="0" destOrd="0" presId="urn:microsoft.com/office/officeart/2005/8/layout/cycle2"/>
    <dgm:cxn modelId="{1477A40E-95D1-42AC-8183-5F9F0D214CB4}" type="presOf" srcId="{038D3533-11B5-4ED5-8B9E-7F2AE7EA05C3}" destId="{B5B32075-E572-44C0-8D4B-59223CE1750E}" srcOrd="1" destOrd="0" presId="urn:microsoft.com/office/officeart/2005/8/layout/cycle2"/>
    <dgm:cxn modelId="{DBB9A3B3-DE1D-4D49-9AEE-BA3837F4635F}" type="presOf" srcId="{F1CBF553-9927-49D5-B20B-5BE97B573640}" destId="{498CD410-7515-48A4-9CA1-BBCB4804BEDA}" srcOrd="0" destOrd="0" presId="urn:microsoft.com/office/officeart/2005/8/layout/cycle2"/>
    <dgm:cxn modelId="{FDEAB980-C7CC-4577-AE54-15C0EBFAD8DB}" type="presOf" srcId="{2D3DD5B0-BB7A-453B-82D0-6EECCCAB1EFE}" destId="{45EE6699-D09D-48C7-BD21-6AF714AA7AB9}" srcOrd="0" destOrd="0" presId="urn:microsoft.com/office/officeart/2005/8/layout/cycle2"/>
    <dgm:cxn modelId="{9BBB7932-E4A1-4575-B213-8A266E5969F7}" type="presOf" srcId="{D054572E-50B1-4B20-8FD0-91082BDFEB50}" destId="{C5792E2E-0D99-4C62-9942-C96071DD16BF}" srcOrd="0" destOrd="0" presId="urn:microsoft.com/office/officeart/2005/8/layout/cycle2"/>
    <dgm:cxn modelId="{0FE19323-0501-423C-B766-16F4C4D0B8AC}" type="presOf" srcId="{F1384621-39CD-45A6-A86E-737315AD726F}" destId="{9EE413BB-AD89-4307-A84A-6BD7AB2C394F}" srcOrd="0" destOrd="0" presId="urn:microsoft.com/office/officeart/2005/8/layout/cycle2"/>
    <dgm:cxn modelId="{F08D96A2-D0C6-4259-BD0E-C1F1D3E5FFD5}" srcId="{AB790FA7-DC3D-45D2-AFEF-5CC727738E92}" destId="{D054572E-50B1-4B20-8FD0-91082BDFEB50}" srcOrd="3" destOrd="0" parTransId="{2F6C7ADF-2599-4869-AA47-7F03786230BB}" sibTransId="{F1CBF553-9927-49D5-B20B-5BE97B573640}"/>
    <dgm:cxn modelId="{D1F90EF5-1A8D-4B30-A897-429D758BDD94}" type="presOf" srcId="{A350C1C0-1393-4251-8376-999B57FA3C8B}" destId="{91F9B856-C6A3-4B02-9356-91B89515536B}" srcOrd="0" destOrd="0" presId="urn:microsoft.com/office/officeart/2005/8/layout/cycle2"/>
    <dgm:cxn modelId="{42FF0EF1-9895-4F79-A325-7ADCB6A32075}" srcId="{AB790FA7-DC3D-45D2-AFEF-5CC727738E92}" destId="{0179EF9B-F0F8-4A61-A1CB-0906D5480175}" srcOrd="0" destOrd="0" parTransId="{31722B7D-472B-413F-9892-AEC7B6B86989}" sibTransId="{F1384621-39CD-45A6-A86E-737315AD726F}"/>
    <dgm:cxn modelId="{C9C50A86-438C-427C-A675-F5EA2379A4EC}" type="presOf" srcId="{912B8574-EF2D-42EF-B819-8D5716F9E74A}" destId="{0895FF9B-51C7-4F08-BC81-70DCAC538213}" srcOrd="1" destOrd="0" presId="urn:microsoft.com/office/officeart/2005/8/layout/cycle2"/>
    <dgm:cxn modelId="{0BDA7CB2-8DD4-4E6F-94D2-721DBB0A9FA4}" type="presOf" srcId="{F1384621-39CD-45A6-A86E-737315AD726F}" destId="{E9C29CC5-0AF2-4754-90E9-8B623081D041}" srcOrd="1" destOrd="0" presId="urn:microsoft.com/office/officeart/2005/8/layout/cycle2"/>
    <dgm:cxn modelId="{440D11FE-BEAD-40FA-B0B9-D54D2720D614}" type="presOf" srcId="{912B8574-EF2D-42EF-B819-8D5716F9E74A}" destId="{29F43FF2-98C1-4C59-978F-FD007E90BE1D}" srcOrd="0" destOrd="0" presId="urn:microsoft.com/office/officeart/2005/8/layout/cycle2"/>
    <dgm:cxn modelId="{D174A8C6-9658-46AF-9B82-03440764670F}" type="presOf" srcId="{F1CBF553-9927-49D5-B20B-5BE97B573640}" destId="{23C9E27D-9B61-488C-B47B-6FC27C4A5A00}" srcOrd="1" destOrd="0" presId="urn:microsoft.com/office/officeart/2005/8/layout/cycle2"/>
    <dgm:cxn modelId="{D51B335E-57B2-45E1-9528-500F8F479F19}" type="presOf" srcId="{A506FA7E-5955-4712-8F75-FE284A253993}" destId="{C63110A2-605C-4AC4-AD01-DE37302136A4}" srcOrd="0" destOrd="0" presId="urn:microsoft.com/office/officeart/2005/8/layout/cycle2"/>
    <dgm:cxn modelId="{F30870BE-F521-4DB2-AEC5-E2DEEDA74C59}" type="presOf" srcId="{038D3533-11B5-4ED5-8B9E-7F2AE7EA05C3}" destId="{39C1C7ED-EAE2-45F0-892F-DE233EA19814}" srcOrd="0" destOrd="0" presId="urn:microsoft.com/office/officeart/2005/8/layout/cycle2"/>
    <dgm:cxn modelId="{5B579547-2AFE-4B7E-9A67-2ACCF6E26CD0}" srcId="{AB790FA7-DC3D-45D2-AFEF-5CC727738E92}" destId="{2D3DD5B0-BB7A-453B-82D0-6EECCCAB1EFE}" srcOrd="2" destOrd="0" parTransId="{A29AEC2D-DB53-4E14-A90E-9AEA453E0B54}" sibTransId="{038D3533-11B5-4ED5-8B9E-7F2AE7EA05C3}"/>
    <dgm:cxn modelId="{7116817C-98C4-472A-B9AF-385C0706D343}" srcId="{AB790FA7-DC3D-45D2-AFEF-5CC727738E92}" destId="{A350C1C0-1393-4251-8376-999B57FA3C8B}" srcOrd="1" destOrd="0" parTransId="{30742B49-8229-45EF-BA68-54419C3F2821}" sibTransId="{912B8574-EF2D-42EF-B819-8D5716F9E74A}"/>
    <dgm:cxn modelId="{0F44B8AB-3618-47C1-8657-EB19639A5D66}" type="presOf" srcId="{5565C9A5-2A78-486D-9884-EFBEC26824B1}" destId="{E1C89FFA-8B8B-47B3-951A-61EC4535C44A}" srcOrd="0" destOrd="0" presId="urn:microsoft.com/office/officeart/2005/8/layout/cycle2"/>
    <dgm:cxn modelId="{0753F37B-15BA-4C51-834B-D1A156AADB05}" type="presOf" srcId="{0179EF9B-F0F8-4A61-A1CB-0906D5480175}" destId="{010069FF-8DAA-49A5-9937-D8D5D712044E}" srcOrd="0" destOrd="0" presId="urn:microsoft.com/office/officeart/2005/8/layout/cycle2"/>
    <dgm:cxn modelId="{83F3072E-5921-4E72-B805-CB088CDB6438}" type="presOf" srcId="{5565C9A5-2A78-486D-9884-EFBEC26824B1}" destId="{B2FA4E8B-545D-4E6A-ABD8-9ABD8BC1439F}" srcOrd="1" destOrd="0" presId="urn:microsoft.com/office/officeart/2005/8/layout/cycle2"/>
    <dgm:cxn modelId="{4BED7F4D-4ED5-41D1-BEA0-EBBA8EEE59C6}" srcId="{AB790FA7-DC3D-45D2-AFEF-5CC727738E92}" destId="{A506FA7E-5955-4712-8F75-FE284A253993}" srcOrd="4" destOrd="0" parTransId="{DF4EAC0B-62CE-46CA-85A3-709E42486838}" sibTransId="{5565C9A5-2A78-486D-9884-EFBEC26824B1}"/>
    <dgm:cxn modelId="{E188E89C-0F6F-4145-B145-8B68D5F99DE3}" type="presParOf" srcId="{AA52BB52-372C-4633-ACE9-EA19B6E416B4}" destId="{010069FF-8DAA-49A5-9937-D8D5D712044E}" srcOrd="0" destOrd="0" presId="urn:microsoft.com/office/officeart/2005/8/layout/cycle2"/>
    <dgm:cxn modelId="{2458EAE8-A6A5-415D-B760-55F7AD8AC2A2}" type="presParOf" srcId="{AA52BB52-372C-4633-ACE9-EA19B6E416B4}" destId="{9EE413BB-AD89-4307-A84A-6BD7AB2C394F}" srcOrd="1" destOrd="0" presId="urn:microsoft.com/office/officeart/2005/8/layout/cycle2"/>
    <dgm:cxn modelId="{F1D2A215-A2DF-444F-9CCB-4FE64936B900}" type="presParOf" srcId="{9EE413BB-AD89-4307-A84A-6BD7AB2C394F}" destId="{E9C29CC5-0AF2-4754-90E9-8B623081D041}" srcOrd="0" destOrd="0" presId="urn:microsoft.com/office/officeart/2005/8/layout/cycle2"/>
    <dgm:cxn modelId="{99337B56-74EA-4FF3-9FCE-C10B048C5FF2}" type="presParOf" srcId="{AA52BB52-372C-4633-ACE9-EA19B6E416B4}" destId="{91F9B856-C6A3-4B02-9356-91B89515536B}" srcOrd="2" destOrd="0" presId="urn:microsoft.com/office/officeart/2005/8/layout/cycle2"/>
    <dgm:cxn modelId="{30B29DCC-8C8A-4B1B-BC2C-3543DB05F028}" type="presParOf" srcId="{AA52BB52-372C-4633-ACE9-EA19B6E416B4}" destId="{29F43FF2-98C1-4C59-978F-FD007E90BE1D}" srcOrd="3" destOrd="0" presId="urn:microsoft.com/office/officeart/2005/8/layout/cycle2"/>
    <dgm:cxn modelId="{65FDCA07-B609-4003-80CB-49444895878E}" type="presParOf" srcId="{29F43FF2-98C1-4C59-978F-FD007E90BE1D}" destId="{0895FF9B-51C7-4F08-BC81-70DCAC538213}" srcOrd="0" destOrd="0" presId="urn:microsoft.com/office/officeart/2005/8/layout/cycle2"/>
    <dgm:cxn modelId="{8B62FFBF-533C-49DB-BF1B-E80B0187D970}" type="presParOf" srcId="{AA52BB52-372C-4633-ACE9-EA19B6E416B4}" destId="{45EE6699-D09D-48C7-BD21-6AF714AA7AB9}" srcOrd="4" destOrd="0" presId="urn:microsoft.com/office/officeart/2005/8/layout/cycle2"/>
    <dgm:cxn modelId="{F87C86EF-D978-41DB-AF67-0AB34958EA8D}" type="presParOf" srcId="{AA52BB52-372C-4633-ACE9-EA19B6E416B4}" destId="{39C1C7ED-EAE2-45F0-892F-DE233EA19814}" srcOrd="5" destOrd="0" presId="urn:microsoft.com/office/officeart/2005/8/layout/cycle2"/>
    <dgm:cxn modelId="{A0DD81CC-5256-42AB-82E1-0BA348ED1078}" type="presParOf" srcId="{39C1C7ED-EAE2-45F0-892F-DE233EA19814}" destId="{B5B32075-E572-44C0-8D4B-59223CE1750E}" srcOrd="0" destOrd="0" presId="urn:microsoft.com/office/officeart/2005/8/layout/cycle2"/>
    <dgm:cxn modelId="{40170EA5-B5B4-41D0-9D0C-0AE8CDB670D5}" type="presParOf" srcId="{AA52BB52-372C-4633-ACE9-EA19B6E416B4}" destId="{C5792E2E-0D99-4C62-9942-C96071DD16BF}" srcOrd="6" destOrd="0" presId="urn:microsoft.com/office/officeart/2005/8/layout/cycle2"/>
    <dgm:cxn modelId="{C443DB62-27FE-4F98-B9B5-A2A500529CF1}" type="presParOf" srcId="{AA52BB52-372C-4633-ACE9-EA19B6E416B4}" destId="{498CD410-7515-48A4-9CA1-BBCB4804BEDA}" srcOrd="7" destOrd="0" presId="urn:microsoft.com/office/officeart/2005/8/layout/cycle2"/>
    <dgm:cxn modelId="{93BE4ADF-A77D-4C45-935F-DCEC80F294EA}" type="presParOf" srcId="{498CD410-7515-48A4-9CA1-BBCB4804BEDA}" destId="{23C9E27D-9B61-488C-B47B-6FC27C4A5A00}" srcOrd="0" destOrd="0" presId="urn:microsoft.com/office/officeart/2005/8/layout/cycle2"/>
    <dgm:cxn modelId="{D75104D1-AA27-4663-A90C-25393AA09725}" type="presParOf" srcId="{AA52BB52-372C-4633-ACE9-EA19B6E416B4}" destId="{C63110A2-605C-4AC4-AD01-DE37302136A4}" srcOrd="8" destOrd="0" presId="urn:microsoft.com/office/officeart/2005/8/layout/cycle2"/>
    <dgm:cxn modelId="{5481BBC3-A3F4-447A-8A7E-C88462C5D0A3}" type="presParOf" srcId="{AA52BB52-372C-4633-ACE9-EA19B6E416B4}" destId="{E1C89FFA-8B8B-47B3-951A-61EC4535C44A}" srcOrd="9" destOrd="0" presId="urn:microsoft.com/office/officeart/2005/8/layout/cycle2"/>
    <dgm:cxn modelId="{56694CDB-39CF-4F33-A496-93223ECA7054}" type="presParOf" srcId="{E1C89FFA-8B8B-47B3-951A-61EC4535C44A}" destId="{B2FA4E8B-545D-4E6A-ABD8-9ABD8BC1439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52F28B-167E-4C54-A6A9-B5F78D04FB3A}" type="datetimeFigureOut">
              <a:rPr lang="en-US" smtClean="0"/>
              <a:pPr/>
              <a:t>1/31/2013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22AF3-023F-4B63-A7F8-C4A9ED17A320}" type="slidenum">
              <a:rPr lang="en-US" smtClean="0"/>
              <a:pPr/>
              <a:t>‹#›</a:t>
            </a:fld>
            <a:endParaRPr lang="en-US"/>
          </a:p>
        </p:txBody>
      </p:sp>
    </p:spTree>
    <p:extLst>
      <p:ext uri="{BB962C8B-B14F-4D97-AF65-F5344CB8AC3E}">
        <p14:creationId xmlns:p14="http://schemas.microsoft.com/office/powerpoint/2010/main" val="149426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2600" b="1" kern="1200" dirty="0" smtClean="0">
                <a:solidFill>
                  <a:schemeClr val="tx1"/>
                </a:solidFill>
                <a:latin typeface="+mn-lt"/>
                <a:ea typeface="+mn-ea"/>
                <a:cs typeface="+mn-cs"/>
              </a:rPr>
              <a:t>OCN:</a:t>
            </a:r>
          </a:p>
          <a:p>
            <a:pPr>
              <a:buNone/>
            </a:pPr>
            <a:r>
              <a:rPr lang="en-US" sz="2600" b="1" kern="1200" dirty="0" smtClean="0">
                <a:solidFill>
                  <a:schemeClr val="tx1"/>
                </a:solidFill>
                <a:latin typeface="+mn-lt"/>
                <a:ea typeface="+mn-ea"/>
                <a:cs typeface="+mn-cs"/>
              </a:rPr>
              <a:t>Range of barriers:</a:t>
            </a:r>
          </a:p>
          <a:p>
            <a:pPr>
              <a:buNone/>
            </a:pPr>
            <a:r>
              <a:rPr lang="en-US" sz="2600" b="1" kern="1200" dirty="0" smtClean="0">
                <a:solidFill>
                  <a:schemeClr val="tx1"/>
                </a:solidFill>
                <a:latin typeface="+mn-lt"/>
                <a:ea typeface="+mn-ea"/>
                <a:cs typeface="+mn-cs"/>
              </a:rPr>
              <a:t>Role of subnational institutions (implementation of policies).</a:t>
            </a:r>
          </a:p>
          <a:p>
            <a:pPr>
              <a:buNone/>
            </a:pPr>
            <a:r>
              <a:rPr lang="en-US" sz="2600" b="1" kern="1200" dirty="0" smtClean="0">
                <a:solidFill>
                  <a:schemeClr val="tx1"/>
                </a:solidFill>
                <a:latin typeface="+mn-lt"/>
                <a:ea typeface="+mn-ea"/>
                <a:cs typeface="+mn-cs"/>
              </a:rPr>
              <a:t>No accounting rules to reconciles – counteracting policies</a:t>
            </a:r>
            <a:r>
              <a:rPr lang="en-US" sz="2600" b="1" kern="1200" baseline="0" dirty="0" smtClean="0">
                <a:solidFill>
                  <a:schemeClr val="tx1"/>
                </a:solidFill>
                <a:latin typeface="+mn-lt"/>
                <a:ea typeface="+mn-ea"/>
                <a:cs typeface="+mn-cs"/>
              </a:rPr>
              <a:t> / adverse impact because of lack of </a:t>
            </a:r>
            <a:r>
              <a:rPr lang="en-US" sz="2600" b="1" kern="1200" baseline="0" dirty="0" err="1" smtClean="0">
                <a:solidFill>
                  <a:schemeClr val="tx1"/>
                </a:solidFill>
                <a:latin typeface="+mn-lt"/>
                <a:ea typeface="+mn-ea"/>
                <a:cs typeface="+mn-cs"/>
              </a:rPr>
              <a:t>coordinations</a:t>
            </a:r>
            <a:r>
              <a:rPr lang="en-US" sz="2600" b="1" kern="1200" baseline="0" dirty="0" smtClean="0">
                <a:solidFill>
                  <a:schemeClr val="tx1"/>
                </a:solidFill>
                <a:latin typeface="+mn-lt"/>
                <a:ea typeface="+mn-ea"/>
                <a:cs typeface="+mn-cs"/>
              </a:rPr>
              <a:t>.</a:t>
            </a:r>
            <a:endParaRPr lang="en-US" sz="2600" b="1" kern="1200" dirty="0" smtClean="0">
              <a:solidFill>
                <a:schemeClr val="tx1"/>
              </a:solidFill>
              <a:latin typeface="+mn-lt"/>
              <a:ea typeface="+mn-ea"/>
              <a:cs typeface="+mn-cs"/>
            </a:endParaRPr>
          </a:p>
          <a:p>
            <a:pPr>
              <a:buNone/>
            </a:pPr>
            <a:r>
              <a:rPr lang="en-US" sz="2600" b="1" kern="1200" dirty="0" smtClean="0">
                <a:solidFill>
                  <a:schemeClr val="tx1"/>
                </a:solidFill>
                <a:latin typeface="+mn-lt"/>
                <a:ea typeface="+mn-ea"/>
                <a:cs typeface="+mn-cs"/>
              </a:rPr>
              <a:t>Every countries have different circumstances</a:t>
            </a:r>
            <a:r>
              <a:rPr lang="en-US" sz="2600" b="1" kern="1200" baseline="0" dirty="0" smtClean="0">
                <a:solidFill>
                  <a:schemeClr val="tx1"/>
                </a:solidFill>
                <a:latin typeface="+mn-lt"/>
                <a:ea typeface="+mn-ea"/>
                <a:cs typeface="+mn-cs"/>
              </a:rPr>
              <a:t>, </a:t>
            </a:r>
            <a:endParaRPr lang="en-US" sz="2600" b="1" kern="1200" dirty="0" smtClean="0">
              <a:solidFill>
                <a:schemeClr val="tx1"/>
              </a:solidFill>
              <a:latin typeface="+mn-lt"/>
              <a:ea typeface="+mn-ea"/>
              <a:cs typeface="+mn-cs"/>
            </a:endParaRPr>
          </a:p>
          <a:p>
            <a:pPr>
              <a:buNone/>
            </a:pPr>
            <a:r>
              <a:rPr lang="en-US" sz="2600" b="1" kern="1200" dirty="0" smtClean="0">
                <a:solidFill>
                  <a:schemeClr val="tx1"/>
                </a:solidFill>
                <a:latin typeface="+mn-lt"/>
                <a:ea typeface="+mn-ea"/>
                <a:cs typeface="+mn-cs"/>
              </a:rPr>
              <a:t>Common components for success</a:t>
            </a:r>
            <a:r>
              <a:rPr lang="en-US" sz="2600" b="1" kern="1200" baseline="0" dirty="0" smtClean="0">
                <a:solidFill>
                  <a:schemeClr val="tx1"/>
                </a:solidFill>
                <a:latin typeface="+mn-lt"/>
                <a:ea typeface="+mn-ea"/>
                <a:cs typeface="+mn-cs"/>
              </a:rPr>
              <a:t> (institutions), alignment subnational-national accounting, potential to do more. It is not easy – it is not : how to accelerate the pace of learning – scale up training…. (UK has been doing) so they have not to go through a decade of failure.</a:t>
            </a:r>
          </a:p>
          <a:p>
            <a:pPr>
              <a:buNone/>
            </a:pPr>
            <a:endParaRPr lang="en-US" sz="2600" b="1" kern="1200" dirty="0" smtClean="0">
              <a:solidFill>
                <a:schemeClr val="tx1"/>
              </a:solidFill>
              <a:latin typeface="+mn-lt"/>
              <a:ea typeface="+mn-ea"/>
              <a:cs typeface="+mn-cs"/>
            </a:endParaRPr>
          </a:p>
          <a:p>
            <a:pPr>
              <a:buNone/>
            </a:pPr>
            <a:endParaRPr lang="en-US" sz="2600" b="1" kern="1200" dirty="0" smtClean="0">
              <a:solidFill>
                <a:schemeClr val="tx1"/>
              </a:solidFill>
              <a:latin typeface="+mn-lt"/>
              <a:ea typeface="+mn-ea"/>
              <a:cs typeface="+mn-cs"/>
            </a:endParaRPr>
          </a:p>
          <a:p>
            <a:pPr>
              <a:buNone/>
            </a:pPr>
            <a:r>
              <a:rPr lang="en-US" sz="2600" b="1" kern="1200" dirty="0" smtClean="0">
                <a:solidFill>
                  <a:schemeClr val="tx1"/>
                </a:solidFill>
                <a:latin typeface="+mn-lt"/>
                <a:ea typeface="+mn-ea"/>
                <a:cs typeface="+mn-cs"/>
              </a:rPr>
              <a:t>Case studies – couple of stories</a:t>
            </a:r>
          </a:p>
          <a:p>
            <a:pPr>
              <a:buNone/>
            </a:pPr>
            <a:endParaRPr lang="en-US" sz="2600" b="1" kern="1200" dirty="0" smtClean="0">
              <a:solidFill>
                <a:schemeClr val="tx1"/>
              </a:solidFill>
              <a:latin typeface="+mn-lt"/>
              <a:ea typeface="+mn-ea"/>
              <a:cs typeface="+mn-cs"/>
            </a:endParaRPr>
          </a:p>
          <a:p>
            <a:pPr>
              <a:buNone/>
            </a:pPr>
            <a:r>
              <a:rPr lang="en-US" sz="2600" b="1" kern="1200" dirty="0" smtClean="0">
                <a:solidFill>
                  <a:schemeClr val="tx1"/>
                </a:solidFill>
                <a:latin typeface="+mn-lt"/>
                <a:ea typeface="+mn-ea"/>
                <a:cs typeface="+mn-cs"/>
              </a:rPr>
              <a:t>Challenges:  data needs, capacity issues.</a:t>
            </a:r>
          </a:p>
          <a:p>
            <a:pPr>
              <a:buNone/>
            </a:pPr>
            <a:endParaRPr lang="en-US" sz="2600" b="1" kern="1200" dirty="0" smtClean="0">
              <a:solidFill>
                <a:schemeClr val="tx1"/>
              </a:solidFill>
              <a:latin typeface="+mn-lt"/>
              <a:ea typeface="+mn-ea"/>
              <a:cs typeface="+mn-cs"/>
            </a:endParaRPr>
          </a:p>
          <a:p>
            <a:pPr>
              <a:buNone/>
            </a:pPr>
            <a:r>
              <a:rPr lang="en-US" sz="2600" b="1" kern="1200" dirty="0" smtClean="0">
                <a:solidFill>
                  <a:schemeClr val="tx1"/>
                </a:solidFill>
                <a:latin typeface="+mn-lt"/>
                <a:ea typeface="+mn-ea"/>
                <a:cs typeface="+mn-cs"/>
              </a:rPr>
              <a:t>WRI, with the support of the German Federal Ministry of the Environment.</a:t>
            </a:r>
          </a:p>
          <a:p>
            <a:pPr>
              <a:buNone/>
            </a:pPr>
            <a:endParaRPr lang="en-US" sz="2600" b="1" kern="1200" dirty="0" smtClean="0">
              <a:solidFill>
                <a:schemeClr val="tx1"/>
              </a:solidFill>
              <a:latin typeface="+mn-lt"/>
              <a:ea typeface="+mn-ea"/>
              <a:cs typeface="+mn-cs"/>
            </a:endParaRPr>
          </a:p>
          <a:p>
            <a:pPr lvl="1">
              <a:buFont typeface="Wingdings" pitchFamily="2" charset="2"/>
              <a:buChar char="Ø"/>
            </a:pPr>
            <a:r>
              <a:rPr lang="en-US" sz="2600" kern="1200" dirty="0" smtClean="0">
                <a:solidFill>
                  <a:schemeClr val="tx1"/>
                </a:solidFill>
                <a:latin typeface="+mn-lt"/>
                <a:ea typeface="+mn-ea"/>
                <a:cs typeface="+mn-cs"/>
              </a:rPr>
              <a:t>Focusing on enhancing capacity to </a:t>
            </a:r>
            <a:r>
              <a:rPr lang="en-US" sz="2600" b="1" kern="1200" dirty="0" smtClean="0">
                <a:solidFill>
                  <a:schemeClr val="tx1"/>
                </a:solidFill>
                <a:latin typeface="+mn-lt"/>
                <a:ea typeface="+mn-ea"/>
                <a:cs typeface="+mn-cs"/>
              </a:rPr>
              <a:t>measure </a:t>
            </a:r>
            <a:r>
              <a:rPr lang="en-US" sz="2600" kern="1200" dirty="0" smtClean="0">
                <a:solidFill>
                  <a:schemeClr val="tx1"/>
                </a:solidFill>
                <a:latin typeface="+mn-lt"/>
                <a:ea typeface="+mn-ea"/>
                <a:cs typeface="+mn-cs"/>
              </a:rPr>
              <a:t>emissions/emissions reductions </a:t>
            </a:r>
            <a:r>
              <a:rPr lang="en-US" sz="2600" b="1" kern="1200" dirty="0" smtClean="0">
                <a:solidFill>
                  <a:schemeClr val="tx1"/>
                </a:solidFill>
                <a:latin typeface="+mn-lt"/>
                <a:ea typeface="+mn-ea"/>
                <a:cs typeface="+mn-cs"/>
              </a:rPr>
              <a:t>and track performance </a:t>
            </a:r>
            <a:r>
              <a:rPr lang="en-US" sz="2600" kern="1200" dirty="0" smtClean="0">
                <a:solidFill>
                  <a:schemeClr val="tx1"/>
                </a:solidFill>
                <a:latin typeface="+mn-lt"/>
                <a:ea typeface="+mn-ea"/>
                <a:cs typeface="+mn-cs"/>
              </a:rPr>
              <a:t>towards meeting climate and energy goals.</a:t>
            </a:r>
          </a:p>
          <a:p>
            <a:pPr marL="457200" lvl="1" indent="0">
              <a:buNone/>
            </a:pPr>
            <a:endParaRPr lang="en-US" sz="2600" kern="1200" dirty="0" smtClean="0">
              <a:solidFill>
                <a:schemeClr val="tx1"/>
              </a:solidFill>
              <a:latin typeface="+mn-lt"/>
              <a:ea typeface="+mn-ea"/>
              <a:cs typeface="+mn-cs"/>
            </a:endParaRPr>
          </a:p>
          <a:p>
            <a:pPr lvl="1">
              <a:buFont typeface="Wingdings" pitchFamily="2" charset="2"/>
              <a:buChar char="Ø"/>
            </a:pPr>
            <a:r>
              <a:rPr lang="en-US" sz="2600" kern="1200" dirty="0" smtClean="0">
                <a:solidFill>
                  <a:srgbClr val="376092"/>
                </a:solidFill>
                <a:latin typeface="+mn-lt"/>
                <a:ea typeface="+mn-ea"/>
                <a:cs typeface="+mn-cs"/>
              </a:rPr>
              <a:t>Can be applied to a number of different policies/actions, including NAMAs, overarching green economy strategy,  other climate- and energy-related goals.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1" i="0" u="none" strike="noStrike" kern="1200" cap="none" spc="0" normalizeH="0" baseline="0" noProof="0" dirty="0" smtClean="0">
                <a:ln>
                  <a:noFill/>
                </a:ln>
                <a:solidFill>
                  <a:srgbClr val="FFBC3D"/>
                </a:solidFill>
                <a:effectLst/>
                <a:uLnTx/>
                <a:uFillTx/>
                <a:latin typeface="+mn-lt"/>
                <a:ea typeface="+mn-ea"/>
                <a:cs typeface="Arial" pitchFamily="34" charset="0"/>
              </a:rPr>
              <a:t>National</a:t>
            </a:r>
            <a:r>
              <a:rPr lang="en-GB" sz="1200" kern="1200" dirty="0" smtClean="0">
                <a:solidFill>
                  <a:schemeClr val="accent1">
                    <a:lumMod val="75000"/>
                  </a:schemeClr>
                </a:solidFill>
                <a:latin typeface="+mn-lt"/>
                <a:ea typeface="+mn-ea"/>
                <a:cs typeface="Arial" pitchFamily="34" charset="0"/>
              </a:rPr>
              <a:t>:</a:t>
            </a:r>
            <a:r>
              <a:rPr kumimoji="0" lang="en-GB" sz="1200" b="0" i="0" u="none" strike="noStrike" kern="1200" cap="none" spc="0" normalizeH="0" baseline="0" noProof="0" dirty="0" smtClean="0">
                <a:ln>
                  <a:noFill/>
                </a:ln>
                <a:solidFill>
                  <a:schemeClr val="accent1">
                    <a:lumMod val="75000"/>
                  </a:schemeClr>
                </a:solidFill>
                <a:effectLst/>
                <a:uLnTx/>
                <a:uFillTx/>
                <a:latin typeface="+mn-lt"/>
                <a:ea typeface="+mn-ea"/>
                <a:cs typeface="Arial" pitchFamily="34" charset="0"/>
              </a:rPr>
              <a:t> </a:t>
            </a:r>
            <a:r>
              <a:rPr kumimoji="0" lang="en-US" sz="1200" b="0" i="0" u="none" strike="noStrike" kern="1200" cap="none" spc="0" normalizeH="0" baseline="0" noProof="0" dirty="0" smtClean="0">
                <a:ln>
                  <a:noFill/>
                </a:ln>
                <a:solidFill>
                  <a:schemeClr val="accent1">
                    <a:lumMod val="75000"/>
                  </a:schemeClr>
                </a:solidFill>
                <a:effectLst/>
                <a:uLnTx/>
                <a:uFillTx/>
                <a:latin typeface="+mn-lt"/>
                <a:ea typeface="+mn-ea"/>
                <a:cs typeface="Arial" pitchFamily="34" charset="0"/>
              </a:rPr>
              <a:t>Assist targeted countries to design and implement in-country measurement and performance tracking systems across different levels to meet domestic goals</a:t>
            </a:r>
            <a:r>
              <a:rPr kumimoji="0" lang="en-GB" sz="1200" b="0" i="0" u="none" strike="noStrike" kern="1200" cap="none" spc="0" normalizeH="0" baseline="0" noProof="0" dirty="0" smtClean="0">
                <a:ln>
                  <a:noFill/>
                </a:ln>
                <a:solidFill>
                  <a:schemeClr val="accent1">
                    <a:lumMod val="75000"/>
                  </a:schemeClr>
                </a:solidFill>
                <a:effectLst/>
                <a:uLnTx/>
                <a:uFillTx/>
                <a:latin typeface="+mn-lt"/>
                <a:ea typeface="+mn-ea"/>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lvl="0" indent="-342900">
              <a:spcBef>
                <a:spcPct val="20000"/>
              </a:spcBef>
              <a:defRPr/>
            </a:pPr>
            <a:r>
              <a:rPr kumimoji="0" lang="en-US" sz="1200" b="1" i="0" u="none" strike="noStrike" kern="1200" cap="none" spc="0" normalizeH="0" baseline="0" noProof="0" dirty="0" smtClean="0">
                <a:ln>
                  <a:noFill/>
                </a:ln>
                <a:solidFill>
                  <a:srgbClr val="FFBC3D"/>
                </a:solidFill>
                <a:effectLst/>
                <a:uLnTx/>
                <a:uFillTx/>
                <a:latin typeface="+mn-lt"/>
                <a:ea typeface="+mn-ea"/>
                <a:cs typeface="Arial" pitchFamily="34" charset="0"/>
              </a:rPr>
              <a:t>International</a:t>
            </a:r>
            <a:r>
              <a:rPr kumimoji="0" lang="en-US" sz="1200" b="0" i="0" u="none" strike="noStrike" kern="1200" cap="none" spc="0" normalizeH="0" baseline="0" noProof="0" dirty="0" smtClean="0">
                <a:ln>
                  <a:noFill/>
                </a:ln>
                <a:solidFill>
                  <a:schemeClr val="accent1">
                    <a:lumMod val="75000"/>
                  </a:schemeClr>
                </a:solidFill>
                <a:effectLst/>
                <a:uLnTx/>
                <a:uFillTx/>
                <a:latin typeface="+mn-lt"/>
                <a:ea typeface="+mn-ea"/>
                <a:cs typeface="Arial" pitchFamily="34" charset="0"/>
              </a:rPr>
              <a:t>: </a:t>
            </a:r>
            <a:r>
              <a:rPr lang="en-US" sz="1200" kern="1200" noProof="0" dirty="0" smtClean="0">
                <a:solidFill>
                  <a:schemeClr val="accent1">
                    <a:lumMod val="75000"/>
                  </a:schemeClr>
                </a:solidFill>
                <a:latin typeface="+mn-lt"/>
                <a:ea typeface="+mn-ea"/>
                <a:cs typeface="Arial" pitchFamily="34" charset="0"/>
              </a:rPr>
              <a:t>Share</a:t>
            </a:r>
            <a:r>
              <a:rPr lang="en-US" sz="1200" kern="1200" dirty="0" smtClean="0">
                <a:solidFill>
                  <a:schemeClr val="accent1">
                    <a:lumMod val="75000"/>
                  </a:schemeClr>
                </a:solidFill>
                <a:latin typeface="+mn-lt"/>
                <a:ea typeface="+mn-ea"/>
                <a:cs typeface="Arial" pitchFamily="34" charset="0"/>
              </a:rPr>
              <a:t> lessons learned; identify commonalities/differences in national gaps and needs and using this information to inform rulemaking</a:t>
            </a:r>
            <a:endParaRPr kumimoji="0" lang="en-US" sz="1200" b="0" i="0" u="none" strike="noStrike" kern="1200" cap="none" spc="0" normalizeH="0" baseline="0" noProof="0" dirty="0" smtClean="0">
              <a:ln>
                <a:noFill/>
              </a:ln>
              <a:solidFill>
                <a:schemeClr val="accent1">
                  <a:lumMod val="75000"/>
                </a:schemeClr>
              </a:solidFill>
              <a:effectLst/>
              <a:uLnTx/>
              <a:uFillTx/>
              <a:latin typeface="+mn-lt"/>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B15AE83-B1FF-4AD9-9EEB-9977C9EB6CC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59841-64D2-4FB1-AA79-E2E65F86BDF0}" type="slidenum">
              <a:rPr lang="en-US" smtClean="0"/>
              <a:pPr/>
              <a:t>13</a:t>
            </a:fld>
            <a:endParaRPr lang="en-US" dirty="0"/>
          </a:p>
        </p:txBody>
      </p:sp>
    </p:spTree>
    <p:extLst>
      <p:ext uri="{BB962C8B-B14F-4D97-AF65-F5344CB8AC3E}">
        <p14:creationId xmlns:p14="http://schemas.microsoft.com/office/powerpoint/2010/main" val="68970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mn-ea"/>
                <a:cs typeface="+mn-cs"/>
              </a:rPr>
              <a:t>The surveys revealed that the absence of effective institutional coordination mechanisms is also a key capacity gap in a number of MAPT countries. This lack of coordination manifested in several ways including the process for sharing information and data across institutions, as well as the procedure for ensuring that climate and MRV concerns were well integrated into national priorities and policies. For instance, survey respondents in India identified challenges with regard to streamlining the measurement of GHG emissions and tracking of policies within the national missions making up the National Action Plan for Climate Change.  These missions involve a number of institutions including ministries and departments both at a national and state level, requiring a strengthening of coordination mechanisms. In addition, the survey results emphasized that there is a need for a dedicated and institutionalized inventory management authority and information system in order to facilitate high-level institutional coordination and effectively track emissions and the performance of policies.</a:t>
            </a:r>
            <a:endParaRPr lang="en-US" sz="1200" kern="1200" baseline="300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Brazil, a number of institutions are involved in implementing the </a:t>
            </a:r>
            <a:r>
              <a:rPr lang="en-US" sz="1200" kern="1200" dirty="0" err="1" smtClean="0">
                <a:solidFill>
                  <a:schemeClr val="tx1"/>
                </a:solidFill>
                <a:effectLst/>
                <a:latin typeface="+mn-lt"/>
                <a:ea typeface="+mn-ea"/>
                <a:cs typeface="+mn-cs"/>
              </a:rPr>
              <a:t>sectoral</a:t>
            </a:r>
            <a:r>
              <a:rPr lang="en-US" sz="1200" kern="1200" dirty="0" smtClean="0">
                <a:solidFill>
                  <a:schemeClr val="tx1"/>
                </a:solidFill>
                <a:effectLst/>
                <a:latin typeface="+mn-lt"/>
                <a:ea typeface="+mn-ea"/>
                <a:cs typeface="+mn-cs"/>
              </a:rPr>
              <a:t> plans that make up the country’s National Policy on Climate Change. Survey respondents identified related challenges for coordination and integrated management. While respondents felt that institutions already possess the information that they need for monitoring emissions in their specific location or sub-sector, no single system exists that effectively aids in sharing and distributing this information among entities. Survey respondents suggested that an integrated information system or registry would help in sharing information and coordinating across institutions.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Thailand, scoping highlighted that there is no central department mandated with compiling data and information and ensuring coordination among relevant ministries. At present these responsibilities are divided among a number of institutions, including the Office of Natural Resources and Environmental Policy and Planning (ONEP), the Thailand GHG Organization (TGO) and King </a:t>
            </a:r>
            <a:r>
              <a:rPr lang="en-US" sz="1200" kern="1200" dirty="0" err="1" smtClean="0">
                <a:solidFill>
                  <a:schemeClr val="tx1"/>
                </a:solidFill>
                <a:effectLst/>
                <a:latin typeface="+mn-lt"/>
                <a:ea typeface="+mn-ea"/>
                <a:cs typeface="+mn-cs"/>
              </a:rPr>
              <a:t>Mongkut's</a:t>
            </a:r>
            <a:r>
              <a:rPr lang="en-US" sz="1200" kern="1200" dirty="0" smtClean="0">
                <a:solidFill>
                  <a:schemeClr val="tx1"/>
                </a:solidFill>
                <a:effectLst/>
                <a:latin typeface="+mn-lt"/>
                <a:ea typeface="+mn-ea"/>
                <a:cs typeface="+mn-cs"/>
              </a:rPr>
              <a:t> University of Technology. The scoping suggested that having in place one institution in charge of leading and coordinating a national measurement and performance tracking system would aid in providing clarity and improving coordination.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South African scoping exercise also found that coordination could be strengthened. A variety of actors and institutions contribute to the country’s measurement and tracking system; however, it was thought that the system lacked coordination. At present the Department of Environmental Affairs (DEA) is in the process of establishing a dedicated measurement and evaluation unit to lead on coordination and management. The scoping found that additional coordination among international donors supporting work related to the measurement and tracking of GHG emissions could be beneficial. The scoping suggested that DEA create a small project steering group in order to avoid duplication by coordinating donor efforts.</a:t>
            </a:r>
          </a:p>
          <a:p>
            <a:endParaRPr lang="en-US" dirty="0"/>
          </a:p>
        </p:txBody>
      </p:sp>
      <p:sp>
        <p:nvSpPr>
          <p:cNvPr id="4" name="Slide Number Placeholder 3"/>
          <p:cNvSpPr>
            <a:spLocks noGrp="1"/>
          </p:cNvSpPr>
          <p:nvPr>
            <p:ph type="sldNum" sz="quarter" idx="10"/>
          </p:nvPr>
        </p:nvSpPr>
        <p:spPr/>
        <p:txBody>
          <a:bodyPr/>
          <a:lstStyle/>
          <a:p>
            <a:fld id="{0C122AF3-023F-4B63-A7F8-C4A9ED17A320}" type="slidenum">
              <a:rPr lang="en-US" smtClean="0"/>
              <a:pPr/>
              <a:t>14</a:t>
            </a:fld>
            <a:endParaRPr lang="en-US"/>
          </a:p>
        </p:txBody>
      </p:sp>
    </p:spTree>
    <p:extLst>
      <p:ext uri="{BB962C8B-B14F-4D97-AF65-F5344CB8AC3E}">
        <p14:creationId xmlns:p14="http://schemas.microsoft.com/office/powerpoint/2010/main" val="2976403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institutions component of MAPT aims to strengthen the capacity of the institutions responsible for measuring and tracking the performance of climate policies and associated GHG reductions. Climate institutions need to have the capacity to effectively co-ordinate, measure and manage climate policies and GHG emissions across a range of sectors.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institutions component of MAPT aims to strengthen the capacity of the institutions responsible for measuring and tracking the performance of climate policies and associated GHG reductions. Climate institutions need to have the capacity to effectively co-ordinate, measure and manage climate policies and GHG emissions across a range of sectors.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576118D-FD41-4989-9AA0-06063BE36E8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2651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 domestic actions influencing international outcomes. International actions driving domestic outcomes.</a:t>
            </a:r>
            <a:endParaRPr lang="en-US" dirty="0"/>
          </a:p>
        </p:txBody>
      </p:sp>
      <p:sp>
        <p:nvSpPr>
          <p:cNvPr id="4" name="Slide Number Placeholder 3"/>
          <p:cNvSpPr>
            <a:spLocks noGrp="1"/>
          </p:cNvSpPr>
          <p:nvPr>
            <p:ph type="sldNum" sz="quarter" idx="10"/>
          </p:nvPr>
        </p:nvSpPr>
        <p:spPr/>
        <p:txBody>
          <a:bodyPr/>
          <a:lstStyle/>
          <a:p>
            <a:fld id="{0C122AF3-023F-4B63-A7F8-C4A9ED17A320}" type="slidenum">
              <a:rPr lang="en-US" smtClean="0"/>
              <a:pPr/>
              <a:t>16</a:t>
            </a:fld>
            <a:endParaRPr lang="en-US"/>
          </a:p>
        </p:txBody>
      </p:sp>
    </p:spTree>
    <p:extLst>
      <p:ext uri="{BB962C8B-B14F-4D97-AF65-F5344CB8AC3E}">
        <p14:creationId xmlns:p14="http://schemas.microsoft.com/office/powerpoint/2010/main" val="1621945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22AF3-023F-4B63-A7F8-C4A9ED17A320}" type="slidenum">
              <a:rPr lang="en-US" smtClean="0"/>
              <a:pPr/>
              <a:t>17</a:t>
            </a:fld>
            <a:endParaRPr lang="en-US"/>
          </a:p>
        </p:txBody>
      </p:sp>
    </p:spTree>
    <p:extLst>
      <p:ext uri="{BB962C8B-B14F-4D97-AF65-F5344CB8AC3E}">
        <p14:creationId xmlns:p14="http://schemas.microsoft.com/office/powerpoint/2010/main" val="1086566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22AF3-023F-4B63-A7F8-C4A9ED17A320}" type="slidenum">
              <a:rPr lang="en-US" smtClean="0"/>
              <a:pPr/>
              <a:t>18</a:t>
            </a:fld>
            <a:endParaRPr lang="en-US"/>
          </a:p>
        </p:txBody>
      </p:sp>
    </p:spTree>
    <p:extLst>
      <p:ext uri="{BB962C8B-B14F-4D97-AF65-F5344CB8AC3E}">
        <p14:creationId xmlns:p14="http://schemas.microsoft.com/office/powerpoint/2010/main" val="1378611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4E2F8-9E9C-4387-84D6-2E1271538D4A}" type="slidenum">
              <a:rPr lang="en-US" smtClean="0"/>
              <a:t>19</a:t>
            </a:fld>
            <a:endParaRPr lang="en-US"/>
          </a:p>
        </p:txBody>
      </p:sp>
    </p:spTree>
    <p:extLst>
      <p:ext uri="{BB962C8B-B14F-4D97-AF65-F5344CB8AC3E}">
        <p14:creationId xmlns:p14="http://schemas.microsoft.com/office/powerpoint/2010/main" val="238925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4E2F8-9E9C-4387-84D6-2E1271538D4A}" type="slidenum">
              <a:rPr lang="en-US" smtClean="0"/>
              <a:t>3</a:t>
            </a:fld>
            <a:endParaRPr lang="en-US"/>
          </a:p>
        </p:txBody>
      </p:sp>
    </p:spTree>
    <p:extLst>
      <p:ext uri="{BB962C8B-B14F-4D97-AF65-F5344CB8AC3E}">
        <p14:creationId xmlns:p14="http://schemas.microsoft.com/office/powerpoint/2010/main" val="238925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dirty="0" smtClean="0">
                <a:latin typeface="Cambria" pitchFamily="18" charset="0"/>
              </a:rPr>
              <a:t>Additional learning opportunities through national GHG </a:t>
            </a:r>
            <a:r>
              <a:rPr lang="en-US" b="1" dirty="0" smtClean="0">
                <a:latin typeface="Cambria" pitchFamily="18" charset="0"/>
              </a:rPr>
              <a:t>inventory technical training </a:t>
            </a:r>
            <a:r>
              <a:rPr lang="en-US" dirty="0" smtClean="0">
                <a:latin typeface="Cambria" pitchFamily="18" charset="0"/>
              </a:rPr>
              <a:t>in </a:t>
            </a:r>
            <a:r>
              <a:rPr lang="en-US" b="1" dirty="0" smtClean="0">
                <a:latin typeface="Cambria" pitchFamily="18" charset="0"/>
              </a:rPr>
              <a:t>Ethiopia</a:t>
            </a:r>
            <a:r>
              <a:rPr lang="en-US" dirty="0" smtClean="0">
                <a:latin typeface="Cambria" pitchFamily="18" charset="0"/>
              </a:rPr>
              <a:t> (with IPCC TSU) which covered:</a:t>
            </a:r>
          </a:p>
          <a:p>
            <a:pPr marL="0" indent="0">
              <a:buNone/>
            </a:pPr>
            <a:endParaRPr lang="en-US" sz="1000" dirty="0" smtClean="0">
              <a:latin typeface="Cambria" pitchFamily="18" charset="0"/>
            </a:endParaRPr>
          </a:p>
          <a:p>
            <a:pPr lvl="1"/>
            <a:r>
              <a:rPr lang="en-US" dirty="0" smtClean="0">
                <a:latin typeface="Cambria" pitchFamily="18" charset="0"/>
              </a:rPr>
              <a:t>2006 IPCC guidelines and software</a:t>
            </a:r>
          </a:p>
          <a:p>
            <a:pPr lvl="1"/>
            <a:r>
              <a:rPr lang="en-US" dirty="0" smtClean="0">
                <a:latin typeface="Cambria" pitchFamily="18" charset="0"/>
              </a:rPr>
              <a:t>Institutional and data reporting arrangements and needs</a:t>
            </a:r>
          </a:p>
          <a:p>
            <a:endParaRPr lang="en-US" dirty="0"/>
          </a:p>
        </p:txBody>
      </p:sp>
      <p:sp>
        <p:nvSpPr>
          <p:cNvPr id="4" name="Slide Number Placeholder 3"/>
          <p:cNvSpPr>
            <a:spLocks noGrp="1"/>
          </p:cNvSpPr>
          <p:nvPr>
            <p:ph type="sldNum" sz="quarter" idx="10"/>
          </p:nvPr>
        </p:nvSpPr>
        <p:spPr/>
        <p:txBody>
          <a:bodyPr/>
          <a:lstStyle/>
          <a:p>
            <a:fld id="{0C122AF3-023F-4B63-A7F8-C4A9ED17A320}" type="slidenum">
              <a:rPr lang="en-US" smtClean="0"/>
              <a:pPr/>
              <a:t>4</a:t>
            </a:fld>
            <a:endParaRPr lang="en-US"/>
          </a:p>
        </p:txBody>
      </p:sp>
    </p:spTree>
    <p:extLst>
      <p:ext uri="{BB962C8B-B14F-4D97-AF65-F5344CB8AC3E}">
        <p14:creationId xmlns:p14="http://schemas.microsoft.com/office/powerpoint/2010/main" val="336681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 first step, WRI will work with national inventory practitioners to better understand capacities critical to national GHG inventory systems and document country experiences with national GHG inventories through a series of case studies. These case studies will identify good practices, as well as capacity challenges – and how they have been overcome – in national inventory development and management. The</a:t>
            </a:r>
            <a:r>
              <a:rPr lang="en-US" sz="1200" kern="1200" baseline="0" dirty="0" smtClean="0">
                <a:solidFill>
                  <a:schemeClr val="tx1"/>
                </a:solidFill>
                <a:effectLst/>
                <a:latin typeface="+mn-lt"/>
                <a:ea typeface="+mn-ea"/>
                <a:cs typeface="+mn-cs"/>
              </a:rPr>
              <a:t> case studies will draw upon the experience of Brazil, Colombia, India, South Africa amongst other Annex I and Non-Annex I countries. </a:t>
            </a:r>
            <a:r>
              <a:rPr lang="en-US" sz="1200" kern="1200" dirty="0" smtClean="0">
                <a:solidFill>
                  <a:schemeClr val="tx1"/>
                </a:solidFill>
                <a:effectLst/>
                <a:latin typeface="+mn-lt"/>
                <a:ea typeface="+mn-ea"/>
                <a:cs typeface="+mn-cs"/>
              </a:rPr>
              <a:t>Initially, we identified fifteen topic areas that describe key inputs for inventory development. (change</a:t>
            </a:r>
            <a:r>
              <a:rPr lang="en-US" sz="1200" kern="1200" baseline="0" dirty="0" smtClean="0">
                <a:solidFill>
                  <a:schemeClr val="tx1"/>
                </a:solidFill>
                <a:effectLst/>
                <a:latin typeface="+mn-lt"/>
                <a:ea typeface="+mn-ea"/>
                <a:cs typeface="+mn-cs"/>
              </a:rPr>
              <a:t> slide)</a:t>
            </a:r>
          </a:p>
          <a:p>
            <a:endParaRPr lang="en-US" sz="1200" kern="1200" baseline="0" dirty="0" smtClean="0">
              <a:solidFill>
                <a:schemeClr val="tx1"/>
              </a:solidFill>
              <a:effectLst/>
              <a:latin typeface="+mn-lt"/>
              <a:ea typeface="+mn-ea"/>
              <a:cs typeface="+mn-cs"/>
            </a:endParaRPr>
          </a:p>
          <a:p>
            <a:r>
              <a:rPr lang="en-US" sz="4600" b="1" dirty="0" smtClean="0">
                <a:latin typeface="+mn-lt"/>
              </a:rPr>
              <a:t>Prioritized Thematic Areas</a:t>
            </a:r>
          </a:p>
          <a:p>
            <a:pPr lvl="1"/>
            <a:r>
              <a:rPr lang="en-US" sz="4200" dirty="0" smtClean="0">
                <a:latin typeface="+mn-lt"/>
              </a:rPr>
              <a:t>Management and coordination of the national GHG inventory process by the lead institution. </a:t>
            </a:r>
          </a:p>
          <a:p>
            <a:pPr lvl="1"/>
            <a:r>
              <a:rPr lang="en-US" sz="4200" dirty="0" smtClean="0">
                <a:latin typeface="+mn-lt"/>
              </a:rPr>
              <a:t>Initiating a national inventory system and making it sustainable. </a:t>
            </a:r>
          </a:p>
          <a:p>
            <a:pPr lvl="1"/>
            <a:r>
              <a:rPr lang="en-US" sz="4200" dirty="0" smtClean="0">
                <a:latin typeface="+mn-lt"/>
              </a:rPr>
              <a:t>Producing an inventory for the land use, land-use change, and forestry (LULUCF) sector. </a:t>
            </a:r>
          </a:p>
          <a:p>
            <a:pPr lvl="1"/>
            <a:endParaRPr lang="en-US" sz="4600" dirty="0" smtClean="0">
              <a:latin typeface="+mn-lt"/>
            </a:endParaRPr>
          </a:p>
          <a:p>
            <a:r>
              <a:rPr lang="en-US" sz="4600" b="1" dirty="0" smtClean="0">
                <a:latin typeface="+mn-lt"/>
              </a:rPr>
              <a:t>Participating Countries (to date)</a:t>
            </a:r>
          </a:p>
          <a:p>
            <a:pPr lvl="1"/>
            <a:r>
              <a:rPr lang="en-US" sz="4200" dirty="0" smtClean="0">
                <a:latin typeface="+mn-lt"/>
              </a:rPr>
              <a:t>Brazil, Colombia, India, South Africa.</a:t>
            </a:r>
          </a:p>
          <a:p>
            <a:endParaRPr lang="en-US" sz="4600" b="1"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0C122AF3-023F-4B63-A7F8-C4A9ED17A320}" type="slidenum">
              <a:rPr lang="en-US" smtClean="0"/>
              <a:pPr/>
              <a:t>5</a:t>
            </a:fld>
            <a:endParaRPr lang="en-US"/>
          </a:p>
        </p:txBody>
      </p:sp>
    </p:spTree>
    <p:extLst>
      <p:ext uri="{BB962C8B-B14F-4D97-AF65-F5344CB8AC3E}">
        <p14:creationId xmlns:p14="http://schemas.microsoft.com/office/powerpoint/2010/main" val="337458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22AF3-023F-4B63-A7F8-C4A9ED17A320}" type="slidenum">
              <a:rPr lang="en-US" smtClean="0"/>
              <a:pPr/>
              <a:t>6</a:t>
            </a:fld>
            <a:endParaRPr lang="en-US"/>
          </a:p>
        </p:txBody>
      </p:sp>
    </p:spTree>
    <p:extLst>
      <p:ext uri="{BB962C8B-B14F-4D97-AF65-F5344CB8AC3E}">
        <p14:creationId xmlns:p14="http://schemas.microsoft.com/office/powerpoint/2010/main" val="366621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NBI = national Business Initiative.</a:t>
            </a:r>
            <a:endParaRPr lang="en-US" dirty="0"/>
          </a:p>
        </p:txBody>
      </p:sp>
      <p:sp>
        <p:nvSpPr>
          <p:cNvPr id="4" name="Slide Number Placeholder 3"/>
          <p:cNvSpPr>
            <a:spLocks noGrp="1"/>
          </p:cNvSpPr>
          <p:nvPr>
            <p:ph type="sldNum" sz="quarter" idx="10"/>
          </p:nvPr>
        </p:nvSpPr>
        <p:spPr/>
        <p:txBody>
          <a:bodyPr/>
          <a:lstStyle/>
          <a:p>
            <a:fld id="{377CF5D8-1F2A-5940-810D-53F05F371B1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0199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By 2015: Self-sustaining GHG measurement &amp; reporting program and a Center of Excellence on GHG accounting emerges to facilitate MRV of corporate emissions by providing standards, tools, reporting platform, and regular training and certification.</a:t>
            </a:r>
          </a:p>
          <a:p>
            <a:endParaRPr lang="en-US" dirty="0"/>
          </a:p>
        </p:txBody>
      </p:sp>
      <p:sp>
        <p:nvSpPr>
          <p:cNvPr id="4" name="Slide Number Placeholder 3"/>
          <p:cNvSpPr>
            <a:spLocks noGrp="1"/>
          </p:cNvSpPr>
          <p:nvPr>
            <p:ph type="sldNum" sz="quarter" idx="10"/>
          </p:nvPr>
        </p:nvSpPr>
        <p:spPr/>
        <p:txBody>
          <a:bodyPr/>
          <a:lstStyle/>
          <a:p>
            <a:fld id="{377CF5D8-1F2A-5940-810D-53F05F371B10}" type="slidenum">
              <a:rPr lang="en-US" smtClean="0"/>
              <a:t>8</a:t>
            </a:fld>
            <a:endParaRPr lang="en-US"/>
          </a:p>
        </p:txBody>
      </p:sp>
    </p:spTree>
    <p:extLst>
      <p:ext uri="{BB962C8B-B14F-4D97-AF65-F5344CB8AC3E}">
        <p14:creationId xmlns:p14="http://schemas.microsoft.com/office/powerpoint/2010/main" val="332370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7CF5D8-1F2A-5940-810D-53F05F371B10}" type="slidenum">
              <a:rPr lang="en-US" smtClean="0"/>
              <a:t>10</a:t>
            </a:fld>
            <a:endParaRPr lang="en-US"/>
          </a:p>
        </p:txBody>
      </p:sp>
    </p:spTree>
    <p:extLst>
      <p:ext uri="{BB962C8B-B14F-4D97-AF65-F5344CB8AC3E}">
        <p14:creationId xmlns:p14="http://schemas.microsoft.com/office/powerpoint/2010/main" val="344923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59841-64D2-4FB1-AA79-E2E65F86BDF0}" type="slidenum">
              <a:rPr lang="en-US" smtClean="0"/>
              <a:pPr/>
              <a:t>11</a:t>
            </a:fld>
            <a:endParaRPr lang="en-US" dirty="0"/>
          </a:p>
        </p:txBody>
      </p:sp>
    </p:spTree>
    <p:extLst>
      <p:ext uri="{BB962C8B-B14F-4D97-AF65-F5344CB8AC3E}">
        <p14:creationId xmlns:p14="http://schemas.microsoft.com/office/powerpoint/2010/main" val="68970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EB8A-7929-4C6A-B3D5-45B616C8570C}"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A973D-AEE9-442E-B36F-13CF684CCD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EB8A-7929-4C6A-B3D5-45B616C8570C}"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A973D-AEE9-442E-B36F-13CF684CCDA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FF9CAA-95E3-492A-A7D5-06C71EE4E805}"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C2BDF-19CC-4D39-8286-6A06C410DAC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F9CAA-95E3-492A-A7D5-06C71EE4E805}"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C2BDF-19CC-4D39-8286-6A06C410DAC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FF9CAA-95E3-492A-A7D5-06C71EE4E805}"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C2BDF-19CC-4D39-8286-6A06C410DAC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FF9CAA-95E3-492A-A7D5-06C71EE4E805}"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C2BDF-19CC-4D39-8286-6A06C410DAC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FF9CAA-95E3-492A-A7D5-06C71EE4E805}" type="datetimeFigureOut">
              <a:rPr lang="en-US" smtClean="0"/>
              <a:pPr/>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C2BDF-19CC-4D39-8286-6A06C410DAC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FF9CAA-95E3-492A-A7D5-06C71EE4E805}" type="datetimeFigureOut">
              <a:rPr lang="en-US" smtClean="0"/>
              <a:pPr/>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C2BDF-19CC-4D39-8286-6A06C410DAC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F9CAA-95E3-492A-A7D5-06C71EE4E805}" type="datetimeFigureOut">
              <a:rPr lang="en-US" smtClean="0"/>
              <a:pPr/>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C2BDF-19CC-4D39-8286-6A06C410DAC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F9CAA-95E3-492A-A7D5-06C71EE4E805}"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C2BDF-19CC-4D39-8286-6A06C410DA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BC3D"/>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75000"/>
                  </a:schemeClr>
                </a:solidFill>
                <a:latin typeface="Arial" pitchFamily="34" charset="0"/>
                <a:cs typeface="Arial" pitchFamily="34" charset="0"/>
              </a:defRPr>
            </a:lvl1pPr>
            <a:lvl2pPr>
              <a:defRPr>
                <a:solidFill>
                  <a:schemeClr val="accent1">
                    <a:lumMod val="75000"/>
                  </a:schemeClr>
                </a:solidFill>
                <a:latin typeface="Arial" pitchFamily="34" charset="0"/>
                <a:cs typeface="Arial" pitchFamily="34" charset="0"/>
              </a:defRPr>
            </a:lvl2pPr>
            <a:lvl3pPr>
              <a:defRPr>
                <a:solidFill>
                  <a:schemeClr val="accent1">
                    <a:lumMod val="75000"/>
                  </a:schemeClr>
                </a:solidFill>
                <a:latin typeface="Arial" pitchFamily="34" charset="0"/>
                <a:cs typeface="Arial" pitchFamily="34" charset="0"/>
              </a:defRPr>
            </a:lvl3pPr>
            <a:lvl4pPr>
              <a:defRPr>
                <a:solidFill>
                  <a:schemeClr val="accent1">
                    <a:lumMod val="75000"/>
                  </a:schemeClr>
                </a:solidFill>
                <a:latin typeface="Arial" pitchFamily="34" charset="0"/>
                <a:cs typeface="Arial" pitchFamily="34" charset="0"/>
              </a:defRPr>
            </a:lvl4pPr>
            <a:lvl5pPr>
              <a:defRPr>
                <a:solidFill>
                  <a:schemeClr val="accent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AC6EB8A-7929-4C6A-B3D5-45B616C8570C}"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A973D-AEE9-442E-B36F-13CF684CCDA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F9CAA-95E3-492A-A7D5-06C71EE4E805}"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C2BDF-19CC-4D39-8286-6A06C410DAC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F9CAA-95E3-492A-A7D5-06C71EE4E805}"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C2BDF-19CC-4D39-8286-6A06C410DAC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F9CAA-95E3-492A-A7D5-06C71EE4E805}"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C2BDF-19CC-4D39-8286-6A06C410DAC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FF9CAA-95E3-492A-A7D5-06C71EE4E805}" type="datetimeFigureOut">
              <a:rPr lang="en-US" smtClean="0"/>
              <a:pPr/>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C2BDF-19CC-4D39-8286-6A06C410DAC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7D83E8-C157-4334-BC7E-DC233C0F3D6D}"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D250F-45FB-4D70-8D5D-B15F2118328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D83E8-C157-4334-BC7E-DC233C0F3D6D}"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D250F-45FB-4D70-8D5D-B15F21183289}"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D83E8-C157-4334-BC7E-DC233C0F3D6D}"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D250F-45FB-4D70-8D5D-B15F21183289}"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7D83E8-C157-4334-BC7E-DC233C0F3D6D}"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D250F-45FB-4D70-8D5D-B15F21183289}"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7D83E8-C157-4334-BC7E-DC233C0F3D6D}" type="datetimeFigureOut">
              <a:rPr lang="en-US" smtClean="0"/>
              <a:pPr/>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D250F-45FB-4D70-8D5D-B15F21183289}"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7D83E8-C157-4334-BC7E-DC233C0F3D6D}" type="datetimeFigureOut">
              <a:rPr lang="en-US" smtClean="0"/>
              <a:pPr/>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D250F-45FB-4D70-8D5D-B15F211832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C6EB8A-7929-4C6A-B3D5-45B616C8570C}"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A973D-AEE9-442E-B36F-13CF684CCDA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D83E8-C157-4334-BC7E-DC233C0F3D6D}" type="datetimeFigureOut">
              <a:rPr lang="en-US" smtClean="0"/>
              <a:pPr/>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D250F-45FB-4D70-8D5D-B15F21183289}"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D83E8-C157-4334-BC7E-DC233C0F3D6D}"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D250F-45FB-4D70-8D5D-B15F21183289}"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D83E8-C157-4334-BC7E-DC233C0F3D6D}"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D250F-45FB-4D70-8D5D-B15F21183289}"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D83E8-C157-4334-BC7E-DC233C0F3D6D}"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D250F-45FB-4D70-8D5D-B15F21183289}"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D83E8-C157-4334-BC7E-DC233C0F3D6D}"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D250F-45FB-4D70-8D5D-B15F21183289}"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611237"/>
            <a:ext cx="8229600" cy="443834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6" name="Straight Connector 5"/>
          <p:cNvCxnSpPr/>
          <p:nvPr userDrawn="1"/>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015704"/>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pic>
        <p:nvPicPr>
          <p:cNvPr id="4" name="Picture 3"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5" name="Straight Connector 4"/>
          <p:cNvCxnSpPr/>
          <p:nvPr userDrawn="1"/>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0"/>
          </p:nvPr>
        </p:nvSpPr>
        <p:spPr>
          <a:xfrm>
            <a:off x="457200" y="1638300"/>
            <a:ext cx="3870431" cy="439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8"/>
          <p:cNvSpPr>
            <a:spLocks noGrp="1"/>
          </p:cNvSpPr>
          <p:nvPr>
            <p:ph type="pic" sz="quarter" idx="11"/>
          </p:nvPr>
        </p:nvSpPr>
        <p:spPr>
          <a:xfrm>
            <a:off x="4895736" y="1638300"/>
            <a:ext cx="3791063" cy="4394200"/>
          </a:xfrm>
        </p:spPr>
        <p:txBody>
          <a:bodyPr/>
          <a:lstStyle/>
          <a:p>
            <a:endParaRPr lang="en-US"/>
          </a:p>
        </p:txBody>
      </p:sp>
    </p:spTree>
    <p:extLst>
      <p:ext uri="{BB962C8B-B14F-4D97-AF65-F5344CB8AC3E}">
        <p14:creationId xmlns:p14="http://schemas.microsoft.com/office/powerpoint/2010/main" val="231368061"/>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4" name="Picture 14" descr="GHGP logo"/>
          <p:cNvPicPr>
            <a:picLocks noChangeAspect="1" noChangeArrowheads="1"/>
          </p:cNvPicPr>
          <p:nvPr userDrawn="1"/>
        </p:nvPicPr>
        <p:blipFill>
          <a:blip r:embed="rId2" cstate="print"/>
          <a:srcRect/>
          <a:stretch>
            <a:fillRect/>
          </a:stretch>
        </p:blipFill>
        <p:spPr bwMode="auto">
          <a:xfrm>
            <a:off x="0" y="6273800"/>
            <a:ext cx="3208338" cy="539750"/>
          </a:xfrm>
          <a:prstGeom prst="rect">
            <a:avLst/>
          </a:prstGeom>
          <a:noFill/>
          <a:ln w="9525">
            <a:noFill/>
            <a:miter lim="800000"/>
            <a:headEnd/>
            <a:tailEnd/>
          </a:ln>
        </p:spPr>
      </p:pic>
      <p:sp>
        <p:nvSpPr>
          <p:cNvPr id="2" name="Title 1"/>
          <p:cNvSpPr>
            <a:spLocks noGrp="1"/>
          </p:cNvSpPr>
          <p:nvPr>
            <p:ph type="title"/>
          </p:nvPr>
        </p:nvSpPr>
        <p:spPr>
          <a:xfrm>
            <a:off x="1500166" y="0"/>
            <a:ext cx="7643834" cy="1071546"/>
          </a:xfrm>
          <a:solidFill>
            <a:srgbClr val="8FAFD8"/>
          </a:solidFill>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1071538" y="1600200"/>
            <a:ext cx="7615262" cy="4525963"/>
          </a:xfrm>
        </p:spPr>
        <p:txBody>
          <a:bodyPr/>
          <a:lstStyle>
            <a:lvl1pPr>
              <a:buClr>
                <a:srgbClr val="3B74B9"/>
              </a:buClr>
              <a:buFont typeface="Wingdings" pitchFamily="2" charset="2"/>
              <a:buChar char="§"/>
              <a:defRPr baseline="0">
                <a:solidFill>
                  <a:srgbClr val="3B74B9"/>
                </a:solidFill>
                <a:latin typeface="Arial" pitchFamily="34" charset="0"/>
              </a:defRPr>
            </a:lvl1pPr>
            <a:lvl2pPr>
              <a:buClr>
                <a:srgbClr val="3B74B9"/>
              </a:buClr>
              <a:defRPr baseline="0">
                <a:latin typeface="Arial" pitchFamily="34" charset="0"/>
              </a:defRPr>
            </a:lvl2pPr>
            <a:lvl3pPr>
              <a:buClr>
                <a:srgbClr val="3B74B9"/>
              </a:buClr>
              <a:defRPr baseline="0">
                <a:latin typeface="Arial" pitchFamily="34" charset="0"/>
              </a:defRPr>
            </a:lvl3pPr>
            <a:lvl4pPr>
              <a:buClr>
                <a:srgbClr val="3B74B9"/>
              </a:buClr>
              <a:defRPr baseline="0">
                <a:latin typeface="Arial" pitchFamily="34" charset="0"/>
              </a:defRPr>
            </a:lvl4pPr>
            <a:lvl5pPr>
              <a:buClr>
                <a:srgbClr val="3B74B9"/>
              </a:buClr>
              <a:defRPr baseline="0">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6553200" y="6353175"/>
            <a:ext cx="2133600" cy="365125"/>
          </a:xfrm>
          <a:prstGeom prst="rect">
            <a:avLst/>
          </a:prstGeom>
        </p:spPr>
        <p:txBody>
          <a:bodyPr/>
          <a:lstStyle>
            <a:lvl1pPr>
              <a:defRPr/>
            </a:lvl1pPr>
          </a:lstStyle>
          <a:p>
            <a:pPr defTabSz="457200">
              <a:defRPr/>
            </a:pPr>
            <a:fld id="{AEA5832E-FB60-4053-8E64-E9CCAB91FD35}" type="slidenum">
              <a:rPr lang="en-US">
                <a:solidFill>
                  <a:srgbClr val="76786C"/>
                </a:solidFill>
              </a:rPr>
              <a:pPr defTabSz="457200">
                <a:defRPr/>
              </a:pPr>
              <a:t>‹#›</a:t>
            </a:fld>
            <a:endParaRPr lang="en-US">
              <a:solidFill>
                <a:srgbClr val="76786C"/>
              </a:solidFill>
            </a:endParaRPr>
          </a:p>
        </p:txBody>
      </p:sp>
    </p:spTree>
    <p:extLst>
      <p:ext uri="{BB962C8B-B14F-4D97-AF65-F5344CB8AC3E}">
        <p14:creationId xmlns:p14="http://schemas.microsoft.com/office/powerpoint/2010/main" val="2469566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nchor="t">
            <a:normAutofit/>
          </a:bodyPr>
          <a:lstStyle>
            <a:lvl1pPr>
              <a:defRPr sz="3200">
                <a:latin typeface="Arial MT Std Light Cond"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29000"/>
            <a:ext cx="6400800" cy="1752600"/>
          </a:xfrm>
        </p:spPr>
        <p:txBody>
          <a:bodyPr anchor="t">
            <a:normAutofit/>
          </a:bodyPr>
          <a:lstStyle>
            <a:lvl1pPr marL="0" indent="0" algn="l">
              <a:buNone/>
              <a:defRPr sz="240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9656387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nchor="t">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29000"/>
            <a:ext cx="6400800" cy="1752600"/>
          </a:xfrm>
        </p:spPr>
        <p:txBody>
          <a:bodyPr anchor="t">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8653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6EB8A-7929-4C6A-B3D5-45B616C8570C}"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A973D-AEE9-442E-B36F-13CF684CCD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6EB8A-7929-4C6A-B3D5-45B616C8570C}" type="datetimeFigureOut">
              <a:rPr lang="en-US" smtClean="0"/>
              <a:pPr/>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3A973D-AEE9-442E-B36F-13CF684CCD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6EB8A-7929-4C6A-B3D5-45B616C8570C}" type="datetimeFigureOut">
              <a:rPr lang="en-US" smtClean="0"/>
              <a:pPr/>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3A973D-AEE9-442E-B36F-13CF684CCD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EB8A-7929-4C6A-B3D5-45B616C8570C}" type="datetimeFigureOut">
              <a:rPr lang="en-US" smtClean="0"/>
              <a:pPr/>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3A973D-AEE9-442E-B36F-13CF684CCD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6EB8A-7929-4C6A-B3D5-45B616C8570C}"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A973D-AEE9-442E-B36F-13CF684CCD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C6EB8A-7929-4C6A-B3D5-45B616C8570C}"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A973D-AEE9-442E-B36F-13CF684CCD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4.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EB8A-7929-4C6A-B3D5-45B616C8570C}" type="datetimeFigureOut">
              <a:rPr lang="en-US" smtClean="0"/>
              <a:pPr/>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A973D-AEE9-442E-B36F-13CF684CCDA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F9CAA-95E3-492A-A7D5-06C71EE4E805}" type="datetimeFigureOut">
              <a:rPr lang="en-US" smtClean="0"/>
              <a:pPr/>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C2BDF-19CC-4D39-8286-6A06C410DA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D83E8-C157-4334-BC7E-DC233C0F3D6D}" type="datetimeFigureOut">
              <a:rPr lang="en-US" smtClean="0"/>
              <a:pPr/>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D250F-45FB-4D70-8D5D-B15F211832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530675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2" r:id="rId4"/>
  </p:sldLayoutIdLst>
  <p:transition>
    <p:wipe dir="r"/>
  </p:transition>
  <p:txStyles>
    <p:titleStyle>
      <a:lvl1pPr algn="l" defTabSz="457200" rtl="0" eaLnBrk="1" latinLnBrk="0" hangingPunct="1">
        <a:spcBef>
          <a:spcPct val="0"/>
        </a:spcBef>
        <a:buNone/>
        <a:defRPr sz="4000" b="0" i="0" kern="1200">
          <a:solidFill>
            <a:schemeClr val="accent2"/>
          </a:solidFill>
          <a:latin typeface="Arial MT Cn Lt"/>
          <a:ea typeface="+mj-ea"/>
          <a:cs typeface="Arial MT Cn L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985580"/>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457200" rtl="0" eaLnBrk="1" latinLnBrk="0" hangingPunct="1">
        <a:spcBef>
          <a:spcPct val="0"/>
        </a:spcBef>
        <a:buNone/>
        <a:defRPr sz="4000" b="0" i="0" kern="1200">
          <a:solidFill>
            <a:schemeClr val="accent4"/>
          </a:solidFill>
          <a:latin typeface="Arial MT Cn Lt"/>
          <a:ea typeface="+mj-ea"/>
          <a:cs typeface="Arial MT Cn L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hgprotocol.org/mitigation-account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Ydagnet@wri.orgkelly.levin@wri.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1BB30"/>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E"/>
              </a:solidFill>
            </a:endParaRPr>
          </a:p>
        </p:txBody>
      </p:sp>
      <p:sp>
        <p:nvSpPr>
          <p:cNvPr id="7" name="TextBox 6"/>
          <p:cNvSpPr txBox="1"/>
          <p:nvPr/>
        </p:nvSpPr>
        <p:spPr>
          <a:xfrm>
            <a:off x="323965" y="1803706"/>
            <a:ext cx="8423173" cy="2591479"/>
          </a:xfrm>
          <a:prstGeom prst="rect">
            <a:avLst/>
          </a:prstGeom>
          <a:noFill/>
        </p:spPr>
        <p:txBody>
          <a:bodyPr wrap="square" rtlCol="0">
            <a:spAutoFit/>
          </a:bodyPr>
          <a:lstStyle/>
          <a:p>
            <a:pPr defTabSz="457200">
              <a:lnSpc>
                <a:spcPct val="70000"/>
              </a:lnSpc>
            </a:pPr>
            <a:r>
              <a:rPr lang="en-US" sz="4800" dirty="0" smtClean="0">
                <a:solidFill>
                  <a:srgbClr val="FFFFFE"/>
                </a:solidFill>
                <a:latin typeface="Arial"/>
                <a:cs typeface="Arial MT Cn Lt"/>
              </a:rPr>
              <a:t>BUILDING CAPACITY FOR</a:t>
            </a:r>
          </a:p>
          <a:p>
            <a:pPr defTabSz="457200">
              <a:lnSpc>
                <a:spcPct val="70000"/>
              </a:lnSpc>
            </a:pPr>
            <a:r>
              <a:rPr lang="en-US" sz="8000" dirty="0" smtClean="0">
                <a:solidFill>
                  <a:srgbClr val="FFFFFE"/>
                </a:solidFill>
                <a:latin typeface="Arial"/>
                <a:cs typeface="Arial MT Cn Lt"/>
              </a:rPr>
              <a:t>MEASUREMENT</a:t>
            </a:r>
            <a:r>
              <a:rPr lang="en-US" sz="14000" dirty="0" smtClean="0">
                <a:solidFill>
                  <a:srgbClr val="FFFFFE"/>
                </a:solidFill>
                <a:latin typeface="Arial"/>
                <a:cs typeface="Arial MT Cn Lt"/>
              </a:rPr>
              <a:t> </a:t>
            </a:r>
            <a:endParaRPr lang="en-US" sz="14000" dirty="0">
              <a:solidFill>
                <a:srgbClr val="FFFFFE"/>
              </a:solidFill>
              <a:latin typeface="Arial"/>
              <a:cs typeface="Arial MT Cn Lt"/>
            </a:endParaRPr>
          </a:p>
          <a:p>
            <a:pPr defTabSz="457200">
              <a:lnSpc>
                <a:spcPct val="70000"/>
              </a:lnSpc>
            </a:pPr>
            <a:r>
              <a:rPr lang="en-US" sz="4400" dirty="0" smtClean="0">
                <a:solidFill>
                  <a:srgbClr val="FFFFFE"/>
                </a:solidFill>
                <a:latin typeface="Arial"/>
                <a:cs typeface="Arial MT Cn Lt"/>
              </a:rPr>
              <a:t>&amp; PERFORMANCE TRACKING</a:t>
            </a:r>
            <a:endParaRPr lang="en-US" sz="4400" dirty="0">
              <a:solidFill>
                <a:srgbClr val="FFFFFE"/>
              </a:solidFill>
              <a:latin typeface="Arial"/>
              <a:cs typeface="Arial MT Cn Lt"/>
            </a:endParaRPr>
          </a:p>
        </p:txBody>
      </p:sp>
      <p:sp>
        <p:nvSpPr>
          <p:cNvPr id="8" name="TextBox 7"/>
          <p:cNvSpPr txBox="1"/>
          <p:nvPr/>
        </p:nvSpPr>
        <p:spPr>
          <a:xfrm>
            <a:off x="336924" y="5784323"/>
            <a:ext cx="8423173" cy="353943"/>
          </a:xfrm>
          <a:prstGeom prst="rect">
            <a:avLst/>
          </a:prstGeom>
          <a:noFill/>
        </p:spPr>
        <p:txBody>
          <a:bodyPr wrap="square" rtlCol="0">
            <a:spAutoFit/>
          </a:bodyPr>
          <a:lstStyle/>
          <a:p>
            <a:pPr defTabSz="457200"/>
            <a:r>
              <a:rPr lang="en-US" sz="1700" i="1" dirty="0" smtClean="0">
                <a:solidFill>
                  <a:srgbClr val="FFFFFE"/>
                </a:solidFill>
                <a:latin typeface="Georgia"/>
                <a:cs typeface="Georgia"/>
              </a:rPr>
              <a:t>MAPT PROJECT, www.wri.org/mapt</a:t>
            </a:r>
            <a:endParaRPr lang="en-US" sz="1700" i="1" dirty="0">
              <a:solidFill>
                <a:srgbClr val="FFFFFE"/>
              </a:solidFill>
              <a:latin typeface="Georgia"/>
              <a:cs typeface="Georgia"/>
            </a:endParaRPr>
          </a:p>
        </p:txBody>
      </p:sp>
      <p:cxnSp>
        <p:nvCxnSpPr>
          <p:cNvPr id="9" name="Straight Connector 8"/>
          <p:cNvCxnSpPr/>
          <p:nvPr/>
        </p:nvCxnSpPr>
        <p:spPr>
          <a:xfrm>
            <a:off x="440597" y="6262128"/>
            <a:ext cx="831950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36924" y="6371558"/>
            <a:ext cx="8423173" cy="246221"/>
          </a:xfrm>
          <a:prstGeom prst="rect">
            <a:avLst/>
          </a:prstGeom>
          <a:noFill/>
        </p:spPr>
        <p:txBody>
          <a:bodyPr wrap="square" rtlCol="0">
            <a:spAutoFit/>
          </a:bodyPr>
          <a:lstStyle/>
          <a:p>
            <a:pPr defTabSz="457200"/>
            <a:r>
              <a:rPr lang="en-US" sz="1000" b="1" dirty="0" smtClean="0">
                <a:solidFill>
                  <a:srgbClr val="FFFFFE"/>
                </a:solidFill>
                <a:latin typeface="Arial"/>
                <a:cs typeface="Arial"/>
              </a:rPr>
              <a:t>Yamide Dagnet, WRI</a:t>
            </a:r>
            <a:endParaRPr lang="en-US" sz="1000" b="1" dirty="0">
              <a:solidFill>
                <a:srgbClr val="FFFFFE"/>
              </a:solidFill>
              <a:latin typeface="Arial"/>
              <a:cs typeface="Arial"/>
            </a:endParaRPr>
          </a:p>
        </p:txBody>
      </p:sp>
      <p:pic>
        <p:nvPicPr>
          <p:cNvPr id="11" name="Picture 10" descr="Reversed-GoldBackgroun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597" y="-1"/>
            <a:ext cx="2805487" cy="1322498"/>
          </a:xfrm>
          <a:prstGeom prst="rect">
            <a:avLst/>
          </a:prstGeom>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0"/>
            <a:ext cx="3037490" cy="146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43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BC3D"/>
                </a:solidFill>
              </a:rPr>
              <a:t>Key Takeaways</a:t>
            </a:r>
            <a:endParaRPr lang="en-US" b="1" dirty="0">
              <a:solidFill>
                <a:srgbClr val="FFBC3D"/>
              </a:solidFill>
            </a:endParaRPr>
          </a:p>
        </p:txBody>
      </p:sp>
      <p:sp>
        <p:nvSpPr>
          <p:cNvPr id="3" name="Content Placeholder 2"/>
          <p:cNvSpPr>
            <a:spLocks noGrp="1"/>
          </p:cNvSpPr>
          <p:nvPr>
            <p:ph sz="quarter" idx="10"/>
          </p:nvPr>
        </p:nvSpPr>
        <p:spPr>
          <a:xfrm>
            <a:off x="381000" y="1219200"/>
            <a:ext cx="8366166" cy="4394200"/>
          </a:xfrm>
        </p:spPr>
        <p:txBody>
          <a:bodyPr>
            <a:normAutofit/>
          </a:bodyPr>
          <a:lstStyle/>
          <a:p>
            <a:r>
              <a:rPr lang="en-US" dirty="0" smtClean="0"/>
              <a:t>Important to build trust and confidence</a:t>
            </a:r>
          </a:p>
          <a:p>
            <a:r>
              <a:rPr lang="en-US" dirty="0" smtClean="0"/>
              <a:t>Development with climate co-benefits</a:t>
            </a:r>
          </a:p>
          <a:p>
            <a:r>
              <a:rPr lang="en-US" dirty="0" smtClean="0"/>
              <a:t>Create domestic ownership of initiatives, identify champions (partners, individuals)</a:t>
            </a:r>
          </a:p>
          <a:p>
            <a:r>
              <a:rPr lang="en-US" dirty="0" smtClean="0"/>
              <a:t>Vision - alignment</a:t>
            </a:r>
          </a:p>
          <a:p>
            <a:r>
              <a:rPr lang="en-US" dirty="0" smtClean="0"/>
              <a:t>GHG Protocol represents best practice</a:t>
            </a:r>
          </a:p>
          <a:p>
            <a:r>
              <a:rPr lang="en-US" dirty="0" smtClean="0"/>
              <a:t>Credibility, expertise, experience </a:t>
            </a:r>
            <a:endParaRPr lang="en-US" dirty="0"/>
          </a:p>
          <a:p>
            <a:endParaRPr lang="en-US" dirty="0"/>
          </a:p>
          <a:p>
            <a:endParaRPr lang="en-US" dirty="0"/>
          </a:p>
          <a:p>
            <a:endParaRPr lang="en-US" dirty="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214" y="5377643"/>
            <a:ext cx="2276477" cy="143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92759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259" y="1676401"/>
            <a:ext cx="8453481" cy="4267200"/>
          </a:xfrm>
        </p:spPr>
        <p:txBody>
          <a:bodyPr>
            <a:noAutofit/>
          </a:bodyPr>
          <a:lstStyle/>
          <a:p>
            <a:pPr>
              <a:spcAft>
                <a:spcPts val="600"/>
              </a:spcAft>
            </a:pPr>
            <a:r>
              <a:rPr lang="en-US" sz="2200" dirty="0" smtClean="0"/>
              <a:t>Assist governments </a:t>
            </a:r>
            <a:r>
              <a:rPr lang="en-US" sz="2200" dirty="0"/>
              <a:t>(local, subnational, and </a:t>
            </a:r>
            <a:r>
              <a:rPr lang="en-US" sz="2200" dirty="0" smtClean="0"/>
              <a:t>national), donors, and businesses understand </a:t>
            </a:r>
            <a:r>
              <a:rPr lang="en-US" sz="2200" dirty="0"/>
              <a:t>the GHG effects of </a:t>
            </a:r>
            <a:r>
              <a:rPr lang="en-US" sz="2200" dirty="0" smtClean="0"/>
              <a:t>policies</a:t>
            </a:r>
            <a:r>
              <a:rPr lang="en-US" sz="2200" dirty="0"/>
              <a:t>, NAMAs, and GHG reduction </a:t>
            </a:r>
            <a:r>
              <a:rPr lang="en-US" sz="2200" dirty="0" smtClean="0"/>
              <a:t>goals in </a:t>
            </a:r>
            <a:r>
              <a:rPr lang="en-US" sz="2200" dirty="0"/>
              <a:t>order to:</a:t>
            </a:r>
          </a:p>
          <a:p>
            <a:pPr lvl="1">
              <a:spcAft>
                <a:spcPts val="600"/>
              </a:spcAft>
            </a:pPr>
            <a:r>
              <a:rPr lang="en-US" sz="2200" dirty="0" smtClean="0"/>
              <a:t>Inform mitigation strategies</a:t>
            </a:r>
            <a:endParaRPr lang="en-US" sz="2200" dirty="0"/>
          </a:p>
          <a:p>
            <a:pPr lvl="1">
              <a:spcAft>
                <a:spcPts val="600"/>
              </a:spcAft>
            </a:pPr>
            <a:r>
              <a:rPr lang="en-US" sz="2200" dirty="0"/>
              <a:t>Track progress and ensure effective implementation</a:t>
            </a:r>
          </a:p>
          <a:p>
            <a:pPr lvl="1">
              <a:spcAft>
                <a:spcPts val="600"/>
              </a:spcAft>
            </a:pPr>
            <a:r>
              <a:rPr lang="en-US" sz="2200" dirty="0"/>
              <a:t>Report domestically and internationally</a:t>
            </a:r>
          </a:p>
          <a:p>
            <a:pPr lvl="1">
              <a:spcAft>
                <a:spcPts val="600"/>
              </a:spcAft>
            </a:pPr>
            <a:r>
              <a:rPr lang="en-US" sz="2200" dirty="0"/>
              <a:t>Facilitate support/financing</a:t>
            </a:r>
          </a:p>
          <a:p>
            <a:pPr marL="342900" lvl="1" indent="-342900">
              <a:spcAft>
                <a:spcPts val="600"/>
              </a:spcAft>
              <a:buFont typeface="Arial"/>
              <a:buChar char="•"/>
            </a:pPr>
            <a:r>
              <a:rPr lang="en-US" sz="2200" dirty="0" smtClean="0"/>
              <a:t>Remedy the current lack of consistency</a:t>
            </a:r>
            <a:r>
              <a:rPr lang="en-US" sz="2200" dirty="0"/>
              <a:t>, transparency, and </a:t>
            </a:r>
            <a:r>
              <a:rPr lang="en-US" sz="2200" dirty="0" smtClean="0"/>
              <a:t>capacity, since no other international </a:t>
            </a:r>
            <a:r>
              <a:rPr lang="en-US" sz="2200" dirty="0"/>
              <a:t>guidelines </a:t>
            </a:r>
            <a:r>
              <a:rPr lang="en-US" sz="2200" dirty="0" smtClean="0"/>
              <a:t>exist</a:t>
            </a:r>
            <a:endParaRPr lang="en-US" sz="2200" dirty="0"/>
          </a:p>
        </p:txBody>
      </p:sp>
      <p:sp>
        <p:nvSpPr>
          <p:cNvPr id="5" name="Title 4"/>
          <p:cNvSpPr>
            <a:spLocks noGrp="1"/>
          </p:cNvSpPr>
          <p:nvPr>
            <p:ph type="ctrTitle"/>
          </p:nvPr>
        </p:nvSpPr>
        <p:spPr/>
        <p:txBody>
          <a:bodyPr>
            <a:normAutofit fontScale="90000"/>
          </a:bodyPr>
          <a:lstStyle/>
          <a:p>
            <a:r>
              <a:rPr lang="en-US" b="1" dirty="0"/>
              <a:t>Policy Accounting </a:t>
            </a:r>
            <a:br>
              <a:rPr lang="en-US" b="1" dirty="0"/>
            </a:br>
            <a:r>
              <a:rPr lang="en-US" dirty="0" smtClean="0"/>
              <a:t>Objectives/Benefits</a:t>
            </a:r>
            <a:endParaRPr lang="en-US" dirty="0"/>
          </a:p>
        </p:txBody>
      </p:sp>
      <p:sp>
        <p:nvSpPr>
          <p:cNvPr id="4" name="TextBox 3"/>
          <p:cNvSpPr txBox="1"/>
          <p:nvPr/>
        </p:nvSpPr>
        <p:spPr>
          <a:xfrm>
            <a:off x="0" y="86380"/>
            <a:ext cx="9144000" cy="523220"/>
          </a:xfrm>
          <a:prstGeom prst="rect">
            <a:avLst/>
          </a:prstGeom>
          <a:noFill/>
        </p:spPr>
        <p:txBody>
          <a:bodyPr wrap="square" rtlCol="0">
            <a:spAutoFit/>
          </a:bodyPr>
          <a:lstStyle/>
          <a:p>
            <a:pPr algn="ctr"/>
            <a:r>
              <a:rPr lang="en-US" sz="2800" dirty="0" smtClean="0">
                <a:solidFill>
                  <a:schemeClr val="accent4">
                    <a:lumMod val="10000"/>
                  </a:schemeClr>
                </a:solidFill>
              </a:rPr>
              <a:t>                  </a:t>
            </a:r>
            <a:endParaRPr lang="en-US" sz="2800" dirty="0">
              <a:solidFill>
                <a:schemeClr val="accent4">
                  <a:lumMod val="10000"/>
                </a:schemeClr>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7523" y="5421868"/>
            <a:ext cx="2276477" cy="143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417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12324161"/>
              </p:ext>
            </p:extLst>
          </p:nvPr>
        </p:nvGraphicFramePr>
        <p:xfrm>
          <a:off x="574221" y="1295400"/>
          <a:ext cx="7426779"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320314" y="831228"/>
            <a:ext cx="8823686" cy="528320"/>
          </a:xfrm>
          <a:prstGeom prst="rect">
            <a:avLst/>
          </a:prstGeom>
        </p:spPr>
        <p:txBody>
          <a:bodyPr>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100" b="1" i="0" u="none" strike="noStrike" kern="1200" cap="none" spc="0" normalizeH="0" baseline="0" noProof="0" dirty="0" smtClean="0">
                <a:ln>
                  <a:noFill/>
                </a:ln>
                <a:solidFill>
                  <a:srgbClr val="FF9900"/>
                </a:solidFill>
                <a:effectLst/>
                <a:uLnTx/>
                <a:uFillTx/>
                <a:latin typeface="Tahoma"/>
                <a:ea typeface="+mj-ea"/>
                <a:cs typeface="Tahoma"/>
              </a:rPr>
              <a:t>Provide guidance for each step in a goal setting and policy</a:t>
            </a:r>
            <a:r>
              <a:rPr kumimoji="0" lang="en-US" sz="2100" b="1" i="0" u="none" strike="noStrike" kern="1200" cap="none" spc="0" normalizeH="0" noProof="0" dirty="0" smtClean="0">
                <a:ln>
                  <a:noFill/>
                </a:ln>
                <a:solidFill>
                  <a:srgbClr val="FF9900"/>
                </a:solidFill>
                <a:effectLst/>
                <a:uLnTx/>
                <a:uFillTx/>
                <a:latin typeface="Tahoma"/>
                <a:ea typeface="+mj-ea"/>
                <a:cs typeface="Tahoma"/>
              </a:rPr>
              <a:t> </a:t>
            </a:r>
            <a:r>
              <a:rPr kumimoji="0" lang="en-US" sz="2100" b="1" i="0" u="none" strike="noStrike" kern="1200" cap="none" spc="0" normalizeH="0" baseline="0" noProof="0" dirty="0" smtClean="0">
                <a:ln>
                  <a:noFill/>
                </a:ln>
                <a:solidFill>
                  <a:srgbClr val="FF9900"/>
                </a:solidFill>
                <a:effectLst/>
                <a:uLnTx/>
                <a:uFillTx/>
                <a:latin typeface="Tahoma"/>
                <a:ea typeface="+mj-ea"/>
                <a:cs typeface="Tahoma"/>
              </a:rPr>
              <a:t>cycle</a:t>
            </a:r>
            <a:endParaRPr kumimoji="0" lang="en-US" sz="2100" b="1" i="0" u="none" strike="noStrike" kern="1200" cap="none" spc="0" normalizeH="0" baseline="0" noProof="0" dirty="0">
              <a:ln>
                <a:noFill/>
              </a:ln>
              <a:solidFill>
                <a:srgbClr val="FF9900"/>
              </a:solidFill>
              <a:effectLst/>
              <a:uLnTx/>
              <a:uFillTx/>
              <a:latin typeface="Tahoma"/>
              <a:ea typeface="+mj-ea"/>
              <a:cs typeface="Tahoma"/>
            </a:endParaRPr>
          </a:p>
        </p:txBody>
      </p:sp>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7523" y="5421869"/>
            <a:ext cx="2276477" cy="143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362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259" y="1524000"/>
            <a:ext cx="8453481" cy="5036348"/>
          </a:xfrm>
        </p:spPr>
        <p:txBody>
          <a:bodyPr>
            <a:noAutofit/>
          </a:bodyPr>
          <a:lstStyle/>
          <a:p>
            <a:pPr>
              <a:spcAft>
                <a:spcPts val="600"/>
              </a:spcAft>
            </a:pPr>
            <a:r>
              <a:rPr lang="en-US" sz="2400" b="1" dirty="0" smtClean="0"/>
              <a:t>GHG Protocol </a:t>
            </a:r>
            <a:r>
              <a:rPr lang="en-US" sz="2400" b="1" i="1" dirty="0" smtClean="0"/>
              <a:t>Policies and Actions Standard</a:t>
            </a:r>
          </a:p>
          <a:p>
            <a:pPr lvl="1">
              <a:spcAft>
                <a:spcPts val="600"/>
              </a:spcAft>
            </a:pPr>
            <a:r>
              <a:rPr lang="en-US" sz="2400" dirty="0" smtClean="0"/>
              <a:t>How to quantify GHG effects of policies and actions</a:t>
            </a:r>
          </a:p>
          <a:p>
            <a:pPr lvl="1">
              <a:spcAft>
                <a:spcPts val="600"/>
              </a:spcAft>
            </a:pPr>
            <a:r>
              <a:rPr lang="en-US" sz="2400" dirty="0" smtClean="0"/>
              <a:t>Applicable to policies and measures, NAMAs</a:t>
            </a:r>
          </a:p>
          <a:p>
            <a:pPr>
              <a:spcAft>
                <a:spcPts val="600"/>
              </a:spcAft>
            </a:pPr>
            <a:endParaRPr lang="en-US" sz="2400" b="1" dirty="0" smtClean="0"/>
          </a:p>
          <a:p>
            <a:pPr>
              <a:spcAft>
                <a:spcPts val="600"/>
              </a:spcAft>
            </a:pPr>
            <a:r>
              <a:rPr lang="en-US" sz="2400" b="1" dirty="0" smtClean="0"/>
              <a:t>GHG Protocol </a:t>
            </a:r>
            <a:r>
              <a:rPr lang="en-US" sz="2400" b="1" i="1" dirty="0" smtClean="0"/>
              <a:t>Mitigation Goals Standard</a:t>
            </a:r>
          </a:p>
          <a:p>
            <a:pPr lvl="1">
              <a:spcAft>
                <a:spcPts val="600"/>
              </a:spcAft>
            </a:pPr>
            <a:r>
              <a:rPr lang="en-US" sz="2400" dirty="0" smtClean="0"/>
              <a:t>How to track progress and quantify GHG reductions from mitigation goals</a:t>
            </a:r>
          </a:p>
          <a:p>
            <a:pPr lvl="1">
              <a:spcAft>
                <a:spcPts val="600"/>
              </a:spcAft>
            </a:pPr>
            <a:r>
              <a:rPr lang="en-US" sz="2400" dirty="0" smtClean="0"/>
              <a:t>Applicable to absolute goals, intensity goals, goals relative to baseline scenarios </a:t>
            </a:r>
          </a:p>
        </p:txBody>
      </p:sp>
      <p:sp>
        <p:nvSpPr>
          <p:cNvPr id="4" name="TextBox 3"/>
          <p:cNvSpPr txBox="1"/>
          <p:nvPr/>
        </p:nvSpPr>
        <p:spPr>
          <a:xfrm>
            <a:off x="-63062" y="-12881"/>
            <a:ext cx="9144000" cy="954107"/>
          </a:xfrm>
          <a:prstGeom prst="rect">
            <a:avLst/>
          </a:prstGeom>
          <a:noFill/>
        </p:spPr>
        <p:txBody>
          <a:bodyPr wrap="square" rtlCol="0">
            <a:spAutoFit/>
          </a:bodyPr>
          <a:lstStyle/>
          <a:p>
            <a:pPr algn="ctr"/>
            <a:r>
              <a:rPr lang="en-US" sz="2800" b="1" dirty="0" smtClean="0">
                <a:solidFill>
                  <a:srgbClr val="FFBC3D"/>
                </a:solidFill>
              </a:rPr>
              <a:t>Approach: Development of guidance documents</a:t>
            </a:r>
          </a:p>
          <a:p>
            <a:pPr algn="ctr"/>
            <a:r>
              <a:rPr lang="en-US" sz="2800" dirty="0">
                <a:solidFill>
                  <a:srgbClr val="FFBC3D"/>
                </a:solidFill>
              </a:rPr>
              <a:t>Q</a:t>
            </a:r>
            <a:r>
              <a:rPr lang="en-US" sz="2800" dirty="0" smtClean="0">
                <a:solidFill>
                  <a:srgbClr val="FFBC3D"/>
                </a:solidFill>
              </a:rPr>
              <a:t>uantification of the effect of mitigation actions</a:t>
            </a:r>
            <a:endParaRPr lang="en-US" sz="2800" i="1"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7523" y="5421869"/>
            <a:ext cx="2276477" cy="143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427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1573619"/>
            <a:ext cx="8712200" cy="3988981"/>
          </a:xfrm>
        </p:spPr>
        <p:txBody>
          <a:bodyPr>
            <a:noAutofit/>
          </a:bodyPr>
          <a:lstStyle/>
          <a:p>
            <a:pPr>
              <a:spcAft>
                <a:spcPts val="600"/>
              </a:spcAft>
            </a:pPr>
            <a:r>
              <a:rPr lang="en-US" sz="2200" dirty="0" smtClean="0"/>
              <a:t>Standard development process launched in June 2012 with over 100 participants </a:t>
            </a:r>
          </a:p>
          <a:p>
            <a:pPr>
              <a:spcAft>
                <a:spcPts val="600"/>
              </a:spcAft>
            </a:pPr>
            <a:r>
              <a:rPr lang="en-US" sz="2200" dirty="0" smtClean="0"/>
              <a:t>First drafts available for public comment at </a:t>
            </a:r>
            <a:r>
              <a:rPr lang="en-US" sz="2200" dirty="0" smtClean="0">
                <a:hlinkClick r:id="rId3"/>
              </a:rPr>
              <a:t>www.ghgprotocol.org/mitigation-accounting</a:t>
            </a:r>
            <a:endParaRPr lang="en-US" sz="2200" dirty="0" smtClean="0"/>
          </a:p>
          <a:p>
            <a:pPr>
              <a:spcAft>
                <a:spcPts val="600"/>
              </a:spcAft>
            </a:pPr>
            <a:r>
              <a:rPr lang="en-US" sz="2200" dirty="0" smtClean="0"/>
              <a:t>Workshops in Doha (December 2), Washington DC (December 13), and Beijing (December 19)</a:t>
            </a:r>
          </a:p>
          <a:p>
            <a:pPr>
              <a:spcAft>
                <a:spcPts val="600"/>
              </a:spcAft>
            </a:pPr>
            <a:r>
              <a:rPr lang="en-US" sz="2200" dirty="0" smtClean="0"/>
              <a:t>Pilot testing in several countries (national and sub-national) in 2013 - seeking additional piloting opportunities </a:t>
            </a:r>
          </a:p>
          <a:p>
            <a:pPr>
              <a:spcAft>
                <a:spcPts val="600"/>
              </a:spcAft>
            </a:pPr>
            <a:r>
              <a:rPr lang="en-US" sz="2200" dirty="0" smtClean="0"/>
              <a:t>Final standards to be published in early 2014</a:t>
            </a:r>
          </a:p>
          <a:p>
            <a:pPr>
              <a:spcAft>
                <a:spcPts val="600"/>
              </a:spcAft>
            </a:pPr>
            <a:endParaRPr lang="en-US" sz="2200" dirty="0" smtClean="0"/>
          </a:p>
          <a:p>
            <a:pPr marL="0" indent="0">
              <a:spcAft>
                <a:spcPts val="600"/>
              </a:spcAft>
              <a:buNone/>
            </a:pPr>
            <a:endParaRPr lang="en-US" sz="2200" dirty="0" smtClean="0"/>
          </a:p>
          <a:p>
            <a:pPr lvl="0"/>
            <a:endParaRPr lang="en-US" sz="2200" dirty="0" smtClean="0"/>
          </a:p>
          <a:p>
            <a:pPr marL="342900" lvl="1" indent="-342900">
              <a:spcAft>
                <a:spcPts val="600"/>
              </a:spcAft>
              <a:buFont typeface="Arial"/>
              <a:buChar char="•"/>
            </a:pPr>
            <a:endParaRPr lang="en-US" sz="2200" dirty="0" smtClean="0"/>
          </a:p>
          <a:p>
            <a:pPr>
              <a:spcAft>
                <a:spcPts val="600"/>
              </a:spcAft>
            </a:pPr>
            <a:endParaRPr lang="en-US" sz="2200" dirty="0" smtClean="0"/>
          </a:p>
        </p:txBody>
      </p:sp>
      <p:sp>
        <p:nvSpPr>
          <p:cNvPr id="2" name="Title 1"/>
          <p:cNvSpPr>
            <a:spLocks noGrp="1"/>
          </p:cNvSpPr>
          <p:nvPr>
            <p:ph type="ctrTitle"/>
          </p:nvPr>
        </p:nvSpPr>
        <p:spPr/>
        <p:txBody>
          <a:bodyPr>
            <a:normAutofit/>
          </a:bodyPr>
          <a:lstStyle/>
          <a:p>
            <a:r>
              <a:rPr lang="en-US" dirty="0" smtClean="0"/>
              <a:t>Current status and next steps </a:t>
            </a:r>
            <a:endParaRPr lang="en-US"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268" y="5455002"/>
            <a:ext cx="2276477" cy="143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08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214" y="0"/>
            <a:ext cx="8597086" cy="893282"/>
          </a:xfrm>
        </p:spPr>
        <p:txBody>
          <a:bodyPr anchor="t">
            <a:noAutofit/>
          </a:bodyPr>
          <a:lstStyle/>
          <a:p>
            <a:pPr algn="ctr"/>
            <a:r>
              <a:rPr lang="en-US" b="1" dirty="0" smtClean="0">
                <a:solidFill>
                  <a:srgbClr val="FF9900"/>
                </a:solidFill>
                <a:latin typeface="Cambria" pitchFamily="18" charset="0"/>
              </a:rPr>
              <a:t>The importance of Institutional Capacity Building</a:t>
            </a:r>
            <a:endParaRPr lang="en-US" b="1" dirty="0">
              <a:solidFill>
                <a:srgbClr val="FF9900"/>
              </a:solidFill>
              <a:latin typeface="Cambria" pitchFamily="18" charset="0"/>
            </a:endParaRPr>
          </a:p>
        </p:txBody>
      </p:sp>
      <p:sp>
        <p:nvSpPr>
          <p:cNvPr id="3" name="Subtitle 2"/>
          <p:cNvSpPr>
            <a:spLocks noGrp="1"/>
          </p:cNvSpPr>
          <p:nvPr>
            <p:ph type="subTitle" idx="1"/>
          </p:nvPr>
        </p:nvSpPr>
        <p:spPr>
          <a:xfrm>
            <a:off x="153214" y="1066800"/>
            <a:ext cx="8990786" cy="3929843"/>
          </a:xfrm>
        </p:spPr>
        <p:txBody>
          <a:bodyPr anchor="t">
            <a:noAutofit/>
          </a:bodyPr>
          <a:lstStyle/>
          <a:p>
            <a:pPr marL="457200" indent="-457200">
              <a:buFont typeface="Arial" pitchFamily="34" charset="0"/>
              <a:buChar char="•"/>
            </a:pPr>
            <a:r>
              <a:rPr lang="en-US" b="1" dirty="0" smtClean="0">
                <a:solidFill>
                  <a:schemeClr val="accent2">
                    <a:lumMod val="75000"/>
                  </a:schemeClr>
                </a:solidFill>
                <a:latin typeface="Cambria" pitchFamily="18" charset="0"/>
              </a:rPr>
              <a:t>Objective</a:t>
            </a:r>
            <a:r>
              <a:rPr lang="en-US" dirty="0" smtClean="0">
                <a:solidFill>
                  <a:schemeClr val="accent2">
                    <a:lumMod val="75000"/>
                  </a:schemeClr>
                </a:solidFill>
                <a:latin typeface="Cambria" pitchFamily="18" charset="0"/>
              </a:rPr>
              <a:t>: strengthen </a:t>
            </a:r>
            <a:r>
              <a:rPr lang="en-US" dirty="0">
                <a:solidFill>
                  <a:schemeClr val="accent2">
                    <a:lumMod val="75000"/>
                  </a:schemeClr>
                </a:solidFill>
                <a:latin typeface="Cambria" pitchFamily="18" charset="0"/>
              </a:rPr>
              <a:t>the capacity of the institutions tasked with measuring and tracking the performance of climate policies and associated GHG reductions. </a:t>
            </a:r>
            <a:endParaRPr lang="en-US" dirty="0" smtClean="0">
              <a:solidFill>
                <a:schemeClr val="accent2">
                  <a:lumMod val="75000"/>
                </a:schemeClr>
              </a:solidFill>
              <a:latin typeface="Cambria" pitchFamily="18" charset="0"/>
            </a:endParaRPr>
          </a:p>
          <a:p>
            <a:pPr marL="457200" indent="-457200">
              <a:buFont typeface="Arial" pitchFamily="34" charset="0"/>
              <a:buChar char="•"/>
            </a:pPr>
            <a:r>
              <a:rPr lang="en-US" b="1" dirty="0" smtClean="0">
                <a:solidFill>
                  <a:schemeClr val="accent2">
                    <a:lumMod val="75000"/>
                  </a:schemeClr>
                </a:solidFill>
                <a:latin typeface="Cambria" pitchFamily="18" charset="0"/>
              </a:rPr>
              <a:t>Approach</a:t>
            </a:r>
            <a:r>
              <a:rPr lang="en-US" dirty="0" smtClean="0">
                <a:solidFill>
                  <a:schemeClr val="accent2">
                    <a:lumMod val="75000"/>
                  </a:schemeClr>
                </a:solidFill>
                <a:latin typeface="Cambria" pitchFamily="18" charset="0"/>
              </a:rPr>
              <a:t>: </a:t>
            </a:r>
          </a:p>
          <a:p>
            <a:r>
              <a:rPr lang="en-US" sz="2200" dirty="0">
                <a:solidFill>
                  <a:schemeClr val="accent2">
                    <a:lumMod val="75000"/>
                  </a:schemeClr>
                </a:solidFill>
                <a:latin typeface="Cambria" pitchFamily="18" charset="0"/>
              </a:rPr>
              <a:t> </a:t>
            </a:r>
            <a:r>
              <a:rPr lang="en-US" sz="2200" dirty="0" smtClean="0">
                <a:solidFill>
                  <a:schemeClr val="accent2">
                    <a:lumMod val="75000"/>
                  </a:schemeClr>
                </a:solidFill>
                <a:latin typeface="Cambria" pitchFamily="18" charset="0"/>
              </a:rPr>
              <a:t>       </a:t>
            </a:r>
            <a:r>
              <a:rPr lang="en-US" sz="2000" dirty="0" smtClean="0">
                <a:solidFill>
                  <a:schemeClr val="accent2">
                    <a:lumMod val="75000"/>
                  </a:schemeClr>
                </a:solidFill>
                <a:latin typeface="Cambria" pitchFamily="18" charset="0"/>
              </a:rPr>
              <a:t>With ERC University of Cape Town:</a:t>
            </a:r>
          </a:p>
          <a:p>
            <a:pPr marL="914400" lvl="1" indent="-457200" algn="l">
              <a:buFont typeface="Wingdings" pitchFamily="2" charset="2"/>
              <a:buChar char="Ø"/>
            </a:pPr>
            <a:r>
              <a:rPr lang="en-US" sz="2000" dirty="0" smtClean="0">
                <a:solidFill>
                  <a:schemeClr val="accent2">
                    <a:lumMod val="75000"/>
                  </a:schemeClr>
                </a:solidFill>
                <a:latin typeface="Cambria" pitchFamily="18" charset="0"/>
              </a:rPr>
              <a:t>Develop a framework defining the core elements of an effective MRV system (Outline the institutional functions, mandates, roles and resources needed for an effective MRV system). </a:t>
            </a:r>
          </a:p>
          <a:p>
            <a:pPr marL="914400" lvl="1" indent="-457200" algn="l">
              <a:buFont typeface="Wingdings" pitchFamily="2" charset="2"/>
              <a:buChar char="Ø"/>
            </a:pPr>
            <a:r>
              <a:rPr lang="en-US" sz="2000" dirty="0" smtClean="0">
                <a:solidFill>
                  <a:schemeClr val="accent2">
                    <a:lumMod val="75000"/>
                  </a:schemeClr>
                </a:solidFill>
                <a:latin typeface="Cambria" pitchFamily="18" charset="0"/>
              </a:rPr>
              <a:t>Provide examples of best practice through a series of case studies.</a:t>
            </a:r>
          </a:p>
          <a:p>
            <a:pPr marL="914400" lvl="1" indent="-457200" algn="l">
              <a:buFont typeface="Wingdings" pitchFamily="2" charset="2"/>
              <a:buChar char="Ø"/>
            </a:pPr>
            <a:r>
              <a:rPr lang="en-US" sz="2000" dirty="0" smtClean="0">
                <a:solidFill>
                  <a:schemeClr val="accent2">
                    <a:lumMod val="75000"/>
                  </a:schemeClr>
                </a:solidFill>
                <a:latin typeface="Cambria" pitchFamily="18" charset="0"/>
              </a:rPr>
              <a:t>In country institutional assessments:</a:t>
            </a:r>
          </a:p>
          <a:p>
            <a:pPr marL="1371600" lvl="2" indent="-457200" algn="l">
              <a:buFont typeface="Wingdings" pitchFamily="2" charset="2"/>
              <a:buChar char="q"/>
            </a:pPr>
            <a:r>
              <a:rPr lang="en-US" sz="2000" dirty="0" smtClean="0">
                <a:solidFill>
                  <a:schemeClr val="accent2">
                    <a:lumMod val="75000"/>
                  </a:schemeClr>
                </a:solidFill>
                <a:latin typeface="Cambria" pitchFamily="18" charset="0"/>
              </a:rPr>
              <a:t>Mapping </a:t>
            </a:r>
            <a:r>
              <a:rPr lang="en-US" sz="2000" dirty="0">
                <a:solidFill>
                  <a:schemeClr val="accent2">
                    <a:lumMod val="75000"/>
                  </a:schemeClr>
                </a:solidFill>
                <a:latin typeface="Cambria" pitchFamily="18" charset="0"/>
              </a:rPr>
              <a:t>of roles, functions, and capacity </a:t>
            </a:r>
            <a:r>
              <a:rPr lang="en-US" sz="2000" dirty="0" smtClean="0">
                <a:solidFill>
                  <a:schemeClr val="accent2">
                    <a:lumMod val="75000"/>
                  </a:schemeClr>
                </a:solidFill>
                <a:latin typeface="Cambria" pitchFamily="18" charset="0"/>
              </a:rPr>
              <a:t>needs</a:t>
            </a:r>
          </a:p>
          <a:p>
            <a:pPr marL="1371600" lvl="2" indent="-457200" algn="l">
              <a:buFont typeface="Wingdings" pitchFamily="2" charset="2"/>
              <a:buChar char="q"/>
            </a:pPr>
            <a:r>
              <a:rPr lang="en-US" sz="2000" dirty="0" smtClean="0">
                <a:solidFill>
                  <a:schemeClr val="accent2">
                    <a:lumMod val="75000"/>
                  </a:schemeClr>
                </a:solidFill>
                <a:latin typeface="Cambria" pitchFamily="18" charset="0"/>
              </a:rPr>
              <a:t>Tailored </a:t>
            </a:r>
            <a:r>
              <a:rPr lang="en-US" sz="2000" dirty="0">
                <a:solidFill>
                  <a:schemeClr val="accent2">
                    <a:lumMod val="75000"/>
                  </a:schemeClr>
                </a:solidFill>
                <a:latin typeface="Cambria" pitchFamily="18" charset="0"/>
              </a:rPr>
              <a:t>recommendations</a:t>
            </a:r>
          </a:p>
          <a:p>
            <a:pPr lvl="2" indent="-457200" algn="l">
              <a:buFont typeface="Arial" pitchFamily="34" charset="0"/>
              <a:buChar char="•"/>
            </a:pPr>
            <a:endParaRPr lang="en-US" sz="2000" dirty="0">
              <a:solidFill>
                <a:schemeClr val="accent2">
                  <a:lumMod val="75000"/>
                </a:schemeClr>
              </a:solidFill>
              <a:latin typeface="Cambria" pitchFamily="18" charset="0"/>
            </a:endParaRPr>
          </a:p>
          <a:p>
            <a:pPr marL="457200" indent="-457200">
              <a:buFont typeface="Arial" pitchFamily="34" charset="0"/>
              <a:buChar char="•"/>
            </a:pPr>
            <a:endParaRPr lang="en-US" sz="2000" dirty="0" smtClean="0">
              <a:solidFill>
                <a:schemeClr val="accent2">
                  <a:lumMod val="75000"/>
                </a:schemeClr>
              </a:solidFill>
              <a:latin typeface="Cambria" pitchFamily="18" charset="0"/>
            </a:endParaRPr>
          </a:p>
          <a:p>
            <a:pPr marL="457200" indent="-457200">
              <a:buFont typeface="Arial" pitchFamily="34" charset="0"/>
              <a:buChar char="•"/>
            </a:pPr>
            <a:endParaRPr lang="en-US" sz="2000" dirty="0" smtClean="0">
              <a:solidFill>
                <a:schemeClr val="bg2">
                  <a:lumMod val="50000"/>
                </a:schemeClr>
              </a:solidFill>
              <a:latin typeface="Cambria" pitchFamily="18" charset="0"/>
            </a:endParaRPr>
          </a:p>
          <a:p>
            <a:pPr marL="457200" indent="-457200">
              <a:buFont typeface="Arial" pitchFamily="34" charset="0"/>
              <a:buChar char="•"/>
            </a:pPr>
            <a:endParaRPr lang="en-US" sz="2000" dirty="0">
              <a:solidFill>
                <a:schemeClr val="bg2">
                  <a:lumMod val="50000"/>
                </a:schemeClr>
              </a:solidFill>
              <a:latin typeface="Cambria" pitchFamily="18" charset="0"/>
            </a:endParaRPr>
          </a:p>
          <a:p>
            <a:pPr marL="457200" indent="-457200">
              <a:buFont typeface="Arial" pitchFamily="34" charset="0"/>
              <a:buChar char="•"/>
            </a:pPr>
            <a:endParaRPr lang="en-US" sz="2000" dirty="0" smtClean="0">
              <a:solidFill>
                <a:schemeClr val="bg2">
                  <a:lumMod val="50000"/>
                </a:schemeClr>
              </a:solidFill>
              <a:latin typeface="Cambria" pitchFamily="18" charset="0"/>
            </a:endParaRPr>
          </a:p>
          <a:p>
            <a:pPr marL="457200" indent="-457200">
              <a:buFont typeface="Arial" pitchFamily="34" charset="0"/>
              <a:buChar char="•"/>
            </a:pPr>
            <a:endParaRPr lang="en-US" sz="2000" dirty="0">
              <a:solidFill>
                <a:schemeClr val="bg2">
                  <a:lumMod val="50000"/>
                </a:schemeClr>
              </a:solidFill>
              <a:latin typeface="Cambria" pitchFamily="18" charset="0"/>
            </a:endParaRPr>
          </a:p>
          <a:p>
            <a:pPr marL="342900" indent="-342900" algn="l">
              <a:buFont typeface="Arial" pitchFamily="34" charset="0"/>
              <a:buChar char="•"/>
            </a:pPr>
            <a:endParaRPr lang="en-US" sz="2000" dirty="0">
              <a:solidFill>
                <a:schemeClr val="bg2">
                  <a:lumMod val="50000"/>
                </a:schemeClr>
              </a:solidFill>
              <a:latin typeface="Cambria" pitchFamily="18" charset="0"/>
            </a:endParaRPr>
          </a:p>
        </p:txBody>
      </p:sp>
      <p:pic>
        <p:nvPicPr>
          <p:cNvPr id="4" name="Picture 3" descr="Gold-Bla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214" y="5638800"/>
            <a:ext cx="2276477" cy="117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126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latin typeface="+mj-lt"/>
              </a:rPr>
              <a:t>International</a:t>
            </a:r>
            <a:endParaRPr lang="en-US" dirty="0">
              <a:latin typeface="+mj-lt"/>
            </a:endParaRPr>
          </a:p>
        </p:txBody>
      </p:sp>
      <p:sp>
        <p:nvSpPr>
          <p:cNvPr id="3" name="Content Placeholder 2"/>
          <p:cNvSpPr>
            <a:spLocks noGrp="1"/>
          </p:cNvSpPr>
          <p:nvPr>
            <p:ph idx="1"/>
          </p:nvPr>
        </p:nvSpPr>
        <p:spPr>
          <a:xfrm>
            <a:off x="0" y="762000"/>
            <a:ext cx="8686800" cy="4983163"/>
          </a:xfrm>
        </p:spPr>
        <p:txBody>
          <a:bodyPr>
            <a:noAutofit/>
          </a:bodyPr>
          <a:lstStyle/>
          <a:p>
            <a:r>
              <a:rPr lang="en-US" sz="2400" b="1" dirty="0" smtClean="0">
                <a:latin typeface="+mj-lt"/>
              </a:rPr>
              <a:t>Goal</a:t>
            </a:r>
            <a:r>
              <a:rPr lang="en-US" sz="2400" dirty="0" smtClean="0">
                <a:latin typeface="+mj-lt"/>
              </a:rPr>
              <a:t>: First, influence the design of MRV provisions in the UNFCCC to reflect domestic experiences. Second, facilitate cross-country learning. Third bring practitioners and negotiators together and on the same page.</a:t>
            </a:r>
          </a:p>
          <a:p>
            <a:r>
              <a:rPr lang="en-US" sz="2400" b="1" dirty="0" smtClean="0">
                <a:latin typeface="+mj-lt"/>
              </a:rPr>
              <a:t>Approach</a:t>
            </a:r>
            <a:r>
              <a:rPr lang="en-US" sz="2400" dirty="0" smtClean="0">
                <a:latin typeface="+mj-lt"/>
              </a:rPr>
              <a:t>: Research and analysis will assist in the design of MRV-related provisions in the UNFCCC. Share lessons across MAPT countries and other MRV-related initiatives.</a:t>
            </a:r>
          </a:p>
          <a:p>
            <a:r>
              <a:rPr lang="en-US" sz="2400" b="1" dirty="0" smtClean="0">
                <a:latin typeface="+mj-lt"/>
              </a:rPr>
              <a:t>Outputs</a:t>
            </a:r>
            <a:r>
              <a:rPr lang="en-US" sz="2400" dirty="0" smtClean="0">
                <a:latin typeface="+mj-lt"/>
              </a:rPr>
              <a:t>:</a:t>
            </a:r>
          </a:p>
          <a:p>
            <a:pPr lvl="1"/>
            <a:r>
              <a:rPr lang="en-US" sz="2000" dirty="0" smtClean="0">
                <a:latin typeface="+mj-lt"/>
              </a:rPr>
              <a:t>Workshops</a:t>
            </a:r>
          </a:p>
          <a:p>
            <a:pPr lvl="1"/>
            <a:r>
              <a:rPr lang="en-US" sz="2000" dirty="0" smtClean="0">
                <a:latin typeface="+mj-lt"/>
              </a:rPr>
              <a:t>Papers </a:t>
            </a:r>
          </a:p>
          <a:p>
            <a:pPr lvl="1"/>
            <a:r>
              <a:rPr lang="en-US" sz="2000" dirty="0" smtClean="0">
                <a:latin typeface="+mj-lt"/>
              </a:rPr>
              <a:t>Side events</a:t>
            </a:r>
          </a:p>
          <a:p>
            <a:pPr lvl="1"/>
            <a:r>
              <a:rPr lang="en-US" sz="2000" dirty="0" smtClean="0">
                <a:latin typeface="+mj-lt"/>
              </a:rPr>
              <a:t>Dinners</a:t>
            </a:r>
          </a:p>
          <a:p>
            <a:pPr lvl="1"/>
            <a:r>
              <a:rPr lang="en-US" sz="2000" dirty="0" smtClean="0">
                <a:latin typeface="+mj-lt"/>
              </a:rPr>
              <a:t>Roundtabl</a:t>
            </a:r>
            <a:r>
              <a:rPr lang="en-US" sz="1600" dirty="0" smtClean="0">
                <a:latin typeface="+mj-lt"/>
              </a:rPr>
              <a:t>es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3799" y="5421869"/>
            <a:ext cx="2276477" cy="143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600" b="1" dirty="0" smtClean="0">
                <a:latin typeface="+mj-lt"/>
              </a:rPr>
              <a:t>THANK YOU!</a:t>
            </a:r>
          </a:p>
          <a:p>
            <a:pPr>
              <a:buNone/>
            </a:pPr>
            <a:endParaRPr lang="en-US" sz="2000" dirty="0">
              <a:latin typeface="+mj-lt"/>
            </a:endParaRPr>
          </a:p>
          <a:p>
            <a:pPr>
              <a:buNone/>
            </a:pPr>
            <a:r>
              <a:rPr lang="en-US" sz="2000" dirty="0" smtClean="0">
                <a:latin typeface="+mj-lt"/>
              </a:rPr>
              <a:t>Yamide Dagnet &amp; Kelly Levin , Senior Associates</a:t>
            </a:r>
          </a:p>
          <a:p>
            <a:pPr>
              <a:buNone/>
            </a:pPr>
            <a:r>
              <a:rPr lang="en-US" sz="2000" dirty="0" smtClean="0">
                <a:latin typeface="+mj-lt"/>
              </a:rPr>
              <a:t>World Resources Institute</a:t>
            </a:r>
          </a:p>
          <a:p>
            <a:pPr>
              <a:buNone/>
            </a:pPr>
            <a:r>
              <a:rPr lang="en-US" sz="2000" dirty="0" smtClean="0">
                <a:latin typeface="+mj-lt"/>
              </a:rPr>
              <a:t>202-729-7636/7910</a:t>
            </a:r>
          </a:p>
          <a:p>
            <a:pPr>
              <a:buNone/>
            </a:pPr>
            <a:r>
              <a:rPr lang="en-US" sz="2000" dirty="0" smtClean="0">
                <a:latin typeface="+mj-lt"/>
                <a:hlinkClick r:id="rId3"/>
              </a:rPr>
              <a:t>Ydagnet@wri.org</a:t>
            </a:r>
          </a:p>
          <a:p>
            <a:pPr>
              <a:buNone/>
            </a:pPr>
            <a:r>
              <a:rPr lang="en-US" sz="2000" dirty="0" smtClean="0">
                <a:latin typeface="+mj-lt"/>
                <a:hlinkClick r:id="rId3"/>
              </a:rPr>
              <a:t>kelly.levin@wri.org</a:t>
            </a:r>
            <a:endParaRPr lang="en-US" sz="2000" dirty="0" smtClean="0">
              <a:latin typeface="+mj-lt"/>
            </a:endParaRPr>
          </a:p>
          <a:p>
            <a:pPr>
              <a:buNone/>
            </a:pPr>
            <a:endParaRPr lang="en-US" sz="2000" dirty="0" smtClean="0">
              <a:latin typeface="+mj-lt"/>
            </a:endParaRPr>
          </a:p>
          <a:p>
            <a:pPr>
              <a:buNone/>
            </a:pPr>
            <a:r>
              <a:rPr lang="en-US" sz="2000" dirty="0" smtClean="0">
                <a:latin typeface="+mj-lt"/>
              </a:rPr>
              <a:t>http://www.wri.org/project/low-carbon-development/measurement-and-performance-tracking</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7523" y="5377642"/>
            <a:ext cx="2276477" cy="143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699" y="1308100"/>
            <a:ext cx="4382911" cy="2886307"/>
          </a:xfrm>
          <a:prstGeom prst="rect">
            <a:avLst/>
          </a:prstGeom>
        </p:spPr>
      </p:pic>
      <p:sp>
        <p:nvSpPr>
          <p:cNvPr id="7" name="Content Placeholder 2"/>
          <p:cNvSpPr>
            <a:spLocks noGrp="1"/>
          </p:cNvSpPr>
          <p:nvPr>
            <p:ph idx="1"/>
          </p:nvPr>
        </p:nvSpPr>
        <p:spPr>
          <a:xfrm>
            <a:off x="228600" y="1573619"/>
            <a:ext cx="4356099" cy="3988981"/>
          </a:xfrm>
        </p:spPr>
        <p:txBody>
          <a:bodyPr>
            <a:noAutofit/>
          </a:bodyPr>
          <a:lstStyle/>
          <a:p>
            <a:pPr>
              <a:spcAft>
                <a:spcPts val="600"/>
              </a:spcAft>
            </a:pPr>
            <a:r>
              <a:rPr lang="en-US" sz="2000" dirty="0" smtClean="0"/>
              <a:t>Rio has a city-wide goal of reducing GHG emissions relative to a baseline through individual mitigation actions</a:t>
            </a:r>
          </a:p>
          <a:p>
            <a:pPr>
              <a:spcAft>
                <a:spcPts val="600"/>
              </a:spcAft>
            </a:pPr>
            <a:r>
              <a:rPr lang="en-US" sz="2000" dirty="0" smtClean="0"/>
              <a:t>No guidelines on how to quantify GHG effects of mitigation actions larger than projects</a:t>
            </a:r>
          </a:p>
          <a:p>
            <a:pPr>
              <a:spcAft>
                <a:spcPts val="600"/>
              </a:spcAft>
            </a:pPr>
            <a:r>
              <a:rPr lang="en-US" sz="2000" dirty="0" smtClean="0"/>
              <a:t>WRI providing recommendations on establishing GHG monitoring system to track individual policies and actions</a:t>
            </a:r>
          </a:p>
          <a:p>
            <a:pPr>
              <a:spcAft>
                <a:spcPts val="600"/>
              </a:spcAft>
            </a:pPr>
            <a:r>
              <a:rPr lang="en-US" sz="2000" dirty="0" smtClean="0"/>
              <a:t>Pilot testing of </a:t>
            </a:r>
            <a:r>
              <a:rPr lang="en-US" sz="2000" i="1" dirty="0" smtClean="0"/>
              <a:t>Policies and Actions Standard </a:t>
            </a:r>
            <a:r>
              <a:rPr lang="en-US" sz="2000" dirty="0" smtClean="0"/>
              <a:t>to be pursued in 2013</a:t>
            </a:r>
          </a:p>
          <a:p>
            <a:pPr lvl="0"/>
            <a:endParaRPr lang="en-US" sz="2000" dirty="0" smtClean="0"/>
          </a:p>
          <a:p>
            <a:pPr marL="342900" lvl="1" indent="-342900">
              <a:spcAft>
                <a:spcPts val="600"/>
              </a:spcAft>
              <a:buFont typeface="Arial"/>
              <a:buChar char="•"/>
            </a:pPr>
            <a:endParaRPr lang="en-US" sz="2000" dirty="0" smtClean="0"/>
          </a:p>
          <a:p>
            <a:pPr>
              <a:spcAft>
                <a:spcPts val="600"/>
              </a:spcAft>
            </a:pPr>
            <a:endParaRPr lang="en-US" sz="2000" dirty="0" smtClean="0"/>
          </a:p>
        </p:txBody>
      </p:sp>
      <p:sp>
        <p:nvSpPr>
          <p:cNvPr id="2" name="Title 1"/>
          <p:cNvSpPr>
            <a:spLocks noGrp="1"/>
          </p:cNvSpPr>
          <p:nvPr>
            <p:ph type="ctrTitle"/>
          </p:nvPr>
        </p:nvSpPr>
        <p:spPr/>
        <p:txBody>
          <a:bodyPr>
            <a:normAutofit/>
          </a:bodyPr>
          <a:lstStyle/>
          <a:p>
            <a:r>
              <a:rPr lang="en-US" dirty="0" smtClean="0"/>
              <a:t>Case study: Rio de Janeiro</a:t>
            </a:r>
            <a:endParaRPr lang="en-US" dirty="0"/>
          </a:p>
        </p:txBody>
      </p:sp>
    </p:spTree>
    <p:extLst>
      <p:ext uri="{BB962C8B-B14F-4D97-AF65-F5344CB8AC3E}">
        <p14:creationId xmlns:p14="http://schemas.microsoft.com/office/powerpoint/2010/main" val="1239692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606" y="201059"/>
            <a:ext cx="3680394" cy="817082"/>
          </a:xfrm>
        </p:spPr>
        <p:txBody>
          <a:bodyPr anchor="t">
            <a:normAutofit/>
          </a:bodyPr>
          <a:lstStyle/>
          <a:p>
            <a:pPr algn="ctr"/>
            <a:r>
              <a:rPr lang="en-US" sz="3600" dirty="0" smtClean="0">
                <a:solidFill>
                  <a:srgbClr val="F0AB00"/>
                </a:solidFill>
                <a:latin typeface="+mj-lt"/>
              </a:rPr>
              <a:t>Project Outputs</a:t>
            </a:r>
            <a:endParaRPr lang="en-US" sz="3600" dirty="0">
              <a:solidFill>
                <a:srgbClr val="F0AB00"/>
              </a:solidFill>
              <a:latin typeface="+mj-lt"/>
            </a:endParaRPr>
          </a:p>
        </p:txBody>
      </p:sp>
      <p:pic>
        <p:nvPicPr>
          <p:cNvPr id="4" name="Picture 3" descr="Gold-Bla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218" y="248950"/>
            <a:ext cx="4819113" cy="577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79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3231836" y="2768600"/>
            <a:ext cx="2206782" cy="1143000"/>
          </a:xfrm>
          <a:prstGeom prst="rect">
            <a:avLst/>
          </a:prstGeom>
          <a:noFill/>
          <a:ln w="9525">
            <a:noFill/>
            <a:miter lim="800000"/>
            <a:headEnd/>
            <a:tailEnd/>
          </a:ln>
        </p:spPr>
      </p:pic>
      <p:sp>
        <p:nvSpPr>
          <p:cNvPr id="6" name="Subtitle 10"/>
          <p:cNvSpPr>
            <a:spLocks noGrp="1"/>
          </p:cNvSpPr>
          <p:nvPr>
            <p:ph idx="1"/>
          </p:nvPr>
        </p:nvSpPr>
        <p:spPr>
          <a:xfrm>
            <a:off x="228600" y="1143000"/>
            <a:ext cx="8458200" cy="5107781"/>
          </a:xfrm>
        </p:spPr>
        <p:txBody>
          <a:bodyPr>
            <a:noAutofit/>
          </a:bodyPr>
          <a:lstStyle/>
          <a:p>
            <a:r>
              <a:rPr lang="en-US" sz="2000" dirty="0"/>
              <a:t>A WRI initiative focusing on enhancing capacity to measure </a:t>
            </a:r>
            <a:r>
              <a:rPr lang="en-US" sz="2000" dirty="0" smtClean="0"/>
              <a:t>emissions/emissions reductions and </a:t>
            </a:r>
            <a:r>
              <a:rPr lang="en-US" sz="2000" dirty="0"/>
              <a:t>track performance towards meeting climate and energy </a:t>
            </a:r>
            <a:r>
              <a:rPr lang="en-US" sz="2000" dirty="0" smtClean="0"/>
              <a:t>goals.</a:t>
            </a:r>
            <a:endParaRPr lang="en-US" sz="2000" dirty="0"/>
          </a:p>
          <a:p>
            <a:r>
              <a:rPr lang="en-US" sz="2000" dirty="0"/>
              <a:t>Supported by the German Federal Ministry of </a:t>
            </a:r>
            <a:r>
              <a:rPr lang="en-US" sz="2000" dirty="0" smtClean="0"/>
              <a:t>the</a:t>
            </a:r>
            <a:r>
              <a:rPr lang="en-US" sz="2000" dirty="0"/>
              <a:t> </a:t>
            </a:r>
            <a:r>
              <a:rPr lang="en-US" sz="2000" dirty="0" smtClean="0"/>
              <a:t>Environment</a:t>
            </a:r>
            <a:endParaRPr lang="en-US" sz="2000" dirty="0"/>
          </a:p>
          <a:p>
            <a:pPr>
              <a:buNone/>
            </a:pPr>
            <a:endParaRPr lang="en-US" sz="2000" dirty="0">
              <a:latin typeface="+mj-lt"/>
            </a:endParaRPr>
          </a:p>
        </p:txBody>
      </p:sp>
      <p:sp>
        <p:nvSpPr>
          <p:cNvPr id="2" name="Title 1"/>
          <p:cNvSpPr>
            <a:spLocks noGrp="1"/>
          </p:cNvSpPr>
          <p:nvPr>
            <p:ph type="ctrTitle"/>
          </p:nvPr>
        </p:nvSpPr>
        <p:spPr>
          <a:xfrm>
            <a:off x="457200" y="274638"/>
            <a:ext cx="8229600" cy="639762"/>
          </a:xfrm>
        </p:spPr>
        <p:txBody>
          <a:bodyPr>
            <a:normAutofit fontScale="90000"/>
          </a:bodyPr>
          <a:lstStyle/>
          <a:p>
            <a:r>
              <a:rPr lang="en-US" dirty="0" smtClean="0"/>
              <a:t>Scope</a:t>
            </a:r>
            <a:endParaRPr lang="en-US" dirty="0"/>
          </a:p>
        </p:txBody>
      </p:sp>
      <p:pic>
        <p:nvPicPr>
          <p:cNvPr id="5" name="Picture 4" descr="C:\Documents and Settings\Samah.Elsayed\My Documents\MAPT\mapt countries.png"/>
          <p:cNvPicPr/>
          <p:nvPr/>
        </p:nvPicPr>
        <p:blipFill>
          <a:blip r:embed="rId4" cstate="print"/>
          <a:srcRect l="2788" t="11951" r="4343" b="12061"/>
          <a:stretch>
            <a:fillRect/>
          </a:stretch>
        </p:blipFill>
        <p:spPr bwMode="auto">
          <a:xfrm>
            <a:off x="2507936" y="3784600"/>
            <a:ext cx="4048486" cy="2316480"/>
          </a:xfrm>
          <a:prstGeom prst="rect">
            <a:avLst/>
          </a:prstGeom>
          <a:noFill/>
          <a:ln w="9525">
            <a:noFill/>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val="800144147"/>
              </p:ext>
            </p:extLst>
          </p:nvPr>
        </p:nvGraphicFramePr>
        <p:xfrm>
          <a:off x="6629400" y="3045460"/>
          <a:ext cx="2362200" cy="3093720"/>
        </p:xfrm>
        <a:graphic>
          <a:graphicData uri="http://schemas.openxmlformats.org/drawingml/2006/table">
            <a:tbl>
              <a:tblPr firstRow="1" bandRow="1">
                <a:tableStyleId>{5FD0F851-EC5A-4D38-B0AD-8093EC10F338}</a:tableStyleId>
              </a:tblPr>
              <a:tblGrid>
                <a:gridCol w="2362200"/>
              </a:tblGrid>
              <a:tr h="370840">
                <a:tc>
                  <a:txBody>
                    <a:bodyPr/>
                    <a:lstStyle/>
                    <a:p>
                      <a:r>
                        <a:rPr lang="en-US" sz="1500" dirty="0" smtClean="0">
                          <a:solidFill>
                            <a:schemeClr val="tx1">
                              <a:lumMod val="65000"/>
                              <a:lumOff val="35000"/>
                            </a:schemeClr>
                          </a:solidFill>
                        </a:rPr>
                        <a:t>AREAS</a:t>
                      </a:r>
                      <a:r>
                        <a:rPr lang="en-US" sz="1500" baseline="0" dirty="0" smtClean="0">
                          <a:solidFill>
                            <a:schemeClr val="tx1">
                              <a:lumMod val="65000"/>
                              <a:lumOff val="35000"/>
                            </a:schemeClr>
                          </a:solidFill>
                        </a:rPr>
                        <a:t> of WORK</a:t>
                      </a:r>
                      <a:endParaRPr lang="en-US" sz="1500" b="1" dirty="0">
                        <a:solidFill>
                          <a:schemeClr val="tx1">
                            <a:lumMod val="65000"/>
                            <a:lumOff val="35000"/>
                          </a:schemeClr>
                        </a:solidFill>
                        <a:latin typeface="+mj-lt"/>
                      </a:endParaRPr>
                    </a:p>
                  </a:txBody>
                  <a:tcPr/>
                </a:tc>
              </a:tr>
              <a:tr h="370840">
                <a:tc>
                  <a:txBody>
                    <a:bodyPr/>
                    <a:lstStyle/>
                    <a:p>
                      <a:r>
                        <a:rPr lang="en-US" sz="1500" b="1" dirty="0" smtClean="0">
                          <a:solidFill>
                            <a:schemeClr val="bg2"/>
                          </a:solidFill>
                        </a:rPr>
                        <a:t>National</a:t>
                      </a:r>
                      <a:r>
                        <a:rPr lang="en-US" sz="1500" b="1" baseline="0" dirty="0" smtClean="0">
                          <a:solidFill>
                            <a:schemeClr val="bg2"/>
                          </a:solidFill>
                        </a:rPr>
                        <a:t> inventories</a:t>
                      </a:r>
                      <a:endParaRPr lang="en-US" sz="1500" b="1" dirty="0">
                        <a:solidFill>
                          <a:schemeClr val="bg2"/>
                        </a:solidFill>
                        <a:latin typeface="+mj-lt"/>
                      </a:endParaRPr>
                    </a:p>
                  </a:txBody>
                  <a:tcPr/>
                </a:tc>
              </a:tr>
              <a:tr h="370840">
                <a:tc>
                  <a:txBody>
                    <a:bodyPr/>
                    <a:lstStyle/>
                    <a:p>
                      <a:r>
                        <a:rPr lang="en-US" sz="1500" b="1" dirty="0" smtClean="0">
                          <a:solidFill>
                            <a:schemeClr val="bg2"/>
                          </a:solidFill>
                        </a:rPr>
                        <a:t>Institutions</a:t>
                      </a:r>
                      <a:endParaRPr lang="en-US" sz="1500" b="1" dirty="0">
                        <a:solidFill>
                          <a:schemeClr val="bg2"/>
                        </a:solidFill>
                        <a:latin typeface="+mj-lt"/>
                      </a:endParaRPr>
                    </a:p>
                  </a:txBody>
                  <a:tcPr/>
                </a:tc>
              </a:tr>
              <a:tr h="370840">
                <a:tc>
                  <a:txBody>
                    <a:bodyPr/>
                    <a:lstStyle/>
                    <a:p>
                      <a:r>
                        <a:rPr lang="en-US" sz="1500" b="1" dirty="0" smtClean="0">
                          <a:solidFill>
                            <a:schemeClr val="bg2"/>
                          </a:solidFill>
                        </a:rPr>
                        <a:t>Mitigation accounting</a:t>
                      </a:r>
                      <a:endParaRPr lang="en-US" sz="1500" b="1" dirty="0">
                        <a:solidFill>
                          <a:schemeClr val="bg2"/>
                        </a:solidFill>
                        <a:latin typeface="+mj-lt"/>
                      </a:endParaRPr>
                    </a:p>
                  </a:txBody>
                  <a:tcPr/>
                </a:tc>
              </a:tr>
              <a:tr h="193040">
                <a:tc>
                  <a:txBody>
                    <a:bodyPr/>
                    <a:lstStyle/>
                    <a:p>
                      <a:r>
                        <a:rPr lang="en-US" sz="1500" b="1" dirty="0" smtClean="0">
                          <a:solidFill>
                            <a:schemeClr val="bg2"/>
                          </a:solidFill>
                        </a:rPr>
                        <a:t>Forestry</a:t>
                      </a:r>
                      <a:endParaRPr lang="en-US" sz="1500" b="1" dirty="0">
                        <a:solidFill>
                          <a:schemeClr val="bg2"/>
                        </a:solidFill>
                        <a:latin typeface="+mj-lt"/>
                      </a:endParaRPr>
                    </a:p>
                  </a:txBody>
                  <a:tcPr/>
                </a:tc>
              </a:tr>
              <a:tr h="370840">
                <a:tc>
                  <a:txBody>
                    <a:bodyPr/>
                    <a:lstStyle/>
                    <a:p>
                      <a:r>
                        <a:rPr lang="en-US" sz="1500" b="1" dirty="0" smtClean="0">
                          <a:solidFill>
                            <a:schemeClr val="bg2"/>
                          </a:solidFill>
                        </a:rPr>
                        <a:t>Industry</a:t>
                      </a:r>
                      <a:endParaRPr lang="en-US" sz="1500" b="1" dirty="0">
                        <a:solidFill>
                          <a:schemeClr val="bg2"/>
                        </a:solidFill>
                        <a:latin typeface="+mj-lt"/>
                      </a:endParaRPr>
                    </a:p>
                  </a:txBody>
                  <a:tcPr/>
                </a:tc>
              </a:tr>
              <a:tr h="370840">
                <a:tc>
                  <a:txBody>
                    <a:bodyPr/>
                    <a:lstStyle/>
                    <a:p>
                      <a:r>
                        <a:rPr lang="en-US" sz="1500" b="1" dirty="0" smtClean="0">
                          <a:solidFill>
                            <a:schemeClr val="bg2"/>
                          </a:solidFill>
                        </a:rPr>
                        <a:t>Civil society policy implementation</a:t>
                      </a:r>
                      <a:endParaRPr lang="en-US" sz="1500" b="1" dirty="0">
                        <a:solidFill>
                          <a:schemeClr val="bg2"/>
                        </a:solidFill>
                        <a:latin typeface="+mj-lt"/>
                      </a:endParaRPr>
                    </a:p>
                  </a:txBody>
                  <a:tcPr/>
                </a:tc>
              </a:tr>
              <a:tr h="370840">
                <a:tc>
                  <a:txBody>
                    <a:bodyPr/>
                    <a:lstStyle/>
                    <a:p>
                      <a:r>
                        <a:rPr lang="en-US" sz="1500" b="1" dirty="0" smtClean="0">
                          <a:solidFill>
                            <a:schemeClr val="bg2"/>
                          </a:solidFill>
                        </a:rPr>
                        <a:t>International</a:t>
                      </a:r>
                      <a:endParaRPr lang="en-US" sz="1500" b="1" dirty="0">
                        <a:solidFill>
                          <a:schemeClr val="bg2"/>
                        </a:solidFill>
                        <a:latin typeface="+mj-lt"/>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65753867"/>
              </p:ext>
            </p:extLst>
          </p:nvPr>
        </p:nvGraphicFramePr>
        <p:xfrm>
          <a:off x="571186" y="3556000"/>
          <a:ext cx="1936750" cy="2514600"/>
        </p:xfrm>
        <a:graphic>
          <a:graphicData uri="http://schemas.openxmlformats.org/drawingml/2006/table">
            <a:tbl>
              <a:tblPr firstRow="1" bandRow="1">
                <a:tableStyleId>{5FD0F851-EC5A-4D38-B0AD-8093EC10F338}</a:tableStyleId>
              </a:tblPr>
              <a:tblGrid>
                <a:gridCol w="1936750"/>
              </a:tblGrid>
              <a:tr h="370840">
                <a:tc>
                  <a:txBody>
                    <a:bodyPr/>
                    <a:lstStyle/>
                    <a:p>
                      <a:r>
                        <a:rPr lang="en-US" sz="1500" dirty="0" smtClean="0">
                          <a:solidFill>
                            <a:schemeClr val="bg2"/>
                          </a:solidFill>
                        </a:rPr>
                        <a:t>COUNTRIES</a:t>
                      </a:r>
                      <a:endParaRPr lang="en-US" sz="1500" b="1" dirty="0">
                        <a:solidFill>
                          <a:schemeClr val="bg2"/>
                        </a:solidFill>
                        <a:latin typeface="+mj-lt"/>
                      </a:endParaRPr>
                    </a:p>
                  </a:txBody>
                  <a:tcPr/>
                </a:tc>
              </a:tr>
              <a:tr h="340360">
                <a:tc>
                  <a:txBody>
                    <a:bodyPr/>
                    <a:lstStyle/>
                    <a:p>
                      <a:r>
                        <a:rPr lang="en-US" sz="1500" b="1" dirty="0" smtClean="0">
                          <a:solidFill>
                            <a:schemeClr val="bg2"/>
                          </a:solidFill>
                        </a:rPr>
                        <a:t>Brazil</a:t>
                      </a:r>
                      <a:endParaRPr lang="en-US" sz="1500" b="1" dirty="0">
                        <a:solidFill>
                          <a:schemeClr val="bg2"/>
                        </a:solidFill>
                        <a:latin typeface="+mj-lt"/>
                      </a:endParaRPr>
                    </a:p>
                  </a:txBody>
                  <a:tcPr/>
                </a:tc>
              </a:tr>
              <a:tr h="370840">
                <a:tc>
                  <a:txBody>
                    <a:bodyPr/>
                    <a:lstStyle/>
                    <a:p>
                      <a:r>
                        <a:rPr lang="en-US" sz="1500" b="1" dirty="0" smtClean="0">
                          <a:solidFill>
                            <a:schemeClr val="bg2"/>
                          </a:solidFill>
                        </a:rPr>
                        <a:t>Colombia</a:t>
                      </a:r>
                      <a:endParaRPr lang="en-US" sz="1500" b="1" dirty="0">
                        <a:solidFill>
                          <a:schemeClr val="bg2"/>
                        </a:solidFill>
                        <a:latin typeface="+mj-lt"/>
                      </a:endParaRPr>
                    </a:p>
                  </a:txBody>
                  <a:tcPr/>
                </a:tc>
              </a:tr>
              <a:tr h="370840">
                <a:tc>
                  <a:txBody>
                    <a:bodyPr/>
                    <a:lstStyle/>
                    <a:p>
                      <a:r>
                        <a:rPr lang="en-US" sz="1500" b="1" dirty="0" smtClean="0">
                          <a:solidFill>
                            <a:schemeClr val="bg2"/>
                          </a:solidFill>
                        </a:rPr>
                        <a:t>Ethiopia</a:t>
                      </a:r>
                      <a:endParaRPr lang="en-US" sz="1500" b="1" dirty="0">
                        <a:solidFill>
                          <a:schemeClr val="bg2"/>
                        </a:solidFill>
                        <a:latin typeface="+mj-lt"/>
                      </a:endParaRPr>
                    </a:p>
                  </a:txBody>
                  <a:tcPr/>
                </a:tc>
              </a:tr>
              <a:tr h="193040">
                <a:tc>
                  <a:txBody>
                    <a:bodyPr/>
                    <a:lstStyle/>
                    <a:p>
                      <a:r>
                        <a:rPr lang="en-US" sz="1500" b="1" dirty="0" smtClean="0">
                          <a:solidFill>
                            <a:schemeClr val="bg2"/>
                          </a:solidFill>
                        </a:rPr>
                        <a:t>India</a:t>
                      </a:r>
                      <a:endParaRPr lang="en-US" sz="1500" b="1" dirty="0">
                        <a:solidFill>
                          <a:schemeClr val="bg2"/>
                        </a:solidFill>
                        <a:latin typeface="+mj-lt"/>
                      </a:endParaRPr>
                    </a:p>
                  </a:txBody>
                  <a:tcPr/>
                </a:tc>
              </a:tr>
              <a:tr h="370840">
                <a:tc>
                  <a:txBody>
                    <a:bodyPr/>
                    <a:lstStyle/>
                    <a:p>
                      <a:r>
                        <a:rPr lang="en-US" sz="1500" b="1" dirty="0" smtClean="0">
                          <a:solidFill>
                            <a:schemeClr val="bg2"/>
                          </a:solidFill>
                        </a:rPr>
                        <a:t>South Africa</a:t>
                      </a:r>
                      <a:endParaRPr lang="en-US" sz="1500" b="1" dirty="0">
                        <a:solidFill>
                          <a:schemeClr val="bg2"/>
                        </a:solidFill>
                        <a:latin typeface="+mj-lt"/>
                      </a:endParaRPr>
                    </a:p>
                  </a:txBody>
                  <a:tcPr/>
                </a:tc>
              </a:tr>
              <a:tr h="370840">
                <a:tc>
                  <a:txBody>
                    <a:bodyPr/>
                    <a:lstStyle/>
                    <a:p>
                      <a:r>
                        <a:rPr lang="en-US" sz="1500" b="1" dirty="0" smtClean="0">
                          <a:solidFill>
                            <a:schemeClr val="bg2"/>
                          </a:solidFill>
                        </a:rPr>
                        <a:t>Thailand</a:t>
                      </a:r>
                      <a:endParaRPr lang="en-US" sz="1500" b="1" dirty="0">
                        <a:solidFill>
                          <a:schemeClr val="bg2"/>
                        </a:solidFill>
                        <a:latin typeface="+mj-lt"/>
                      </a:endParaRPr>
                    </a:p>
                  </a:txBody>
                  <a:tcPr/>
                </a:tc>
              </a:tr>
            </a:tbl>
          </a:graphicData>
        </a:graphic>
      </p:graphicFrame>
      <p:sp>
        <p:nvSpPr>
          <p:cNvPr id="3" name="TextBox 2"/>
          <p:cNvSpPr txBox="1"/>
          <p:nvPr/>
        </p:nvSpPr>
        <p:spPr>
          <a:xfrm>
            <a:off x="1828800" y="6368534"/>
            <a:ext cx="7315201" cy="369332"/>
          </a:xfrm>
          <a:prstGeom prst="rect">
            <a:avLst/>
          </a:prstGeom>
          <a:noFill/>
        </p:spPr>
        <p:txBody>
          <a:bodyPr wrap="square" rtlCol="0">
            <a:spAutoFit/>
          </a:bodyPr>
          <a:lstStyle/>
          <a:p>
            <a:r>
              <a:rPr lang="en-US" dirty="0" smtClean="0">
                <a:solidFill>
                  <a:schemeClr val="bg1"/>
                </a:solidFill>
              </a:rPr>
              <a:t>Yamide Dagnet, Senior Associate, Climate and Energy </a:t>
            </a:r>
            <a:r>
              <a:rPr lang="en-US" dirty="0" err="1" smtClean="0">
                <a:solidFill>
                  <a:schemeClr val="bg1"/>
                </a:solidFill>
              </a:rPr>
              <a:t>Programme</a:t>
            </a:r>
            <a:r>
              <a:rPr lang="en-US" dirty="0" smtClean="0">
                <a:solidFill>
                  <a:schemeClr val="bg1"/>
                </a:solidFill>
              </a:rPr>
              <a:t>- WRI</a:t>
            </a:r>
            <a:endParaRPr lang="en-US" dirty="0">
              <a:solidFill>
                <a:schemeClr val="bg1"/>
              </a:solidFill>
            </a:endParaRPr>
          </a:p>
        </p:txBody>
      </p:sp>
    </p:spTree>
    <p:extLst>
      <p:ext uri="{BB962C8B-B14F-4D97-AF65-F5344CB8AC3E}">
        <p14:creationId xmlns:p14="http://schemas.microsoft.com/office/powerpoint/2010/main" val="3795638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6918"/>
            <a:ext cx="7772400" cy="1470025"/>
          </a:xfrm>
        </p:spPr>
        <p:txBody>
          <a:bodyPr anchor="t">
            <a:normAutofit/>
          </a:bodyPr>
          <a:lstStyle/>
          <a:p>
            <a:pPr algn="ctr"/>
            <a:r>
              <a:rPr lang="en-US" sz="3600" dirty="0" smtClean="0">
                <a:solidFill>
                  <a:srgbClr val="F0AB00"/>
                </a:solidFill>
                <a:latin typeface="+mj-lt"/>
              </a:rPr>
              <a:t>Approach</a:t>
            </a:r>
            <a:endParaRPr lang="en-US" sz="3600" dirty="0">
              <a:solidFill>
                <a:srgbClr val="F0AB00"/>
              </a:solidFill>
              <a:latin typeface="+mj-lt"/>
            </a:endParaRPr>
          </a:p>
        </p:txBody>
      </p:sp>
      <p:cxnSp>
        <p:nvCxnSpPr>
          <p:cNvPr id="5" name="Straight Connector 4"/>
          <p:cNvCxnSpPr/>
          <p:nvPr/>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pic>
        <p:nvPicPr>
          <p:cNvPr id="8" name="Picture 7"/>
          <p:cNvPicPr/>
          <p:nvPr/>
        </p:nvPicPr>
        <p:blipFill rotWithShape="1">
          <a:blip r:embed="rId3" cstate="print"/>
          <a:srcRect l="30954" t="22063" r="13987" b="44413"/>
          <a:stretch/>
        </p:blipFill>
        <p:spPr bwMode="auto">
          <a:xfrm>
            <a:off x="404448" y="1828800"/>
            <a:ext cx="8382000" cy="32004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7013" y="5707117"/>
            <a:ext cx="2276477" cy="109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97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National Inventories Component</a:t>
            </a:r>
            <a:endParaRPr lang="en-US" dirty="0">
              <a:latin typeface="+mj-lt"/>
            </a:endParaRPr>
          </a:p>
        </p:txBody>
      </p:sp>
      <p:sp>
        <p:nvSpPr>
          <p:cNvPr id="3" name="Content Placeholder 2"/>
          <p:cNvSpPr>
            <a:spLocks noGrp="1"/>
          </p:cNvSpPr>
          <p:nvPr>
            <p:ph idx="1"/>
          </p:nvPr>
        </p:nvSpPr>
        <p:spPr>
          <a:xfrm>
            <a:off x="152400" y="1295400"/>
            <a:ext cx="9144000" cy="4830763"/>
          </a:xfrm>
        </p:spPr>
        <p:txBody>
          <a:bodyPr>
            <a:normAutofit fontScale="85000" lnSpcReduction="20000"/>
          </a:bodyPr>
          <a:lstStyle/>
          <a:p>
            <a:r>
              <a:rPr lang="en-US" b="1" dirty="0" smtClean="0">
                <a:latin typeface="+mj-lt"/>
              </a:rPr>
              <a:t>Objectives</a:t>
            </a:r>
            <a:r>
              <a:rPr lang="en-US" dirty="0" smtClean="0">
                <a:latin typeface="+mj-lt"/>
              </a:rPr>
              <a:t>: facilitate a systematic understanding of  the capacities gaps and needs to develop a national GHG emissions inventory. </a:t>
            </a:r>
            <a:endParaRPr lang="en-US" dirty="0">
              <a:latin typeface="+mj-lt"/>
            </a:endParaRPr>
          </a:p>
          <a:p>
            <a:endParaRPr lang="en-US" sz="900" dirty="0" smtClean="0">
              <a:latin typeface="+mj-lt"/>
            </a:endParaRPr>
          </a:p>
          <a:p>
            <a:r>
              <a:rPr lang="en-US" b="1" dirty="0" smtClean="0">
                <a:latin typeface="+mj-lt"/>
              </a:rPr>
              <a:t>Approach</a:t>
            </a:r>
            <a:r>
              <a:rPr lang="en-US" dirty="0" smtClean="0">
                <a:latin typeface="+mj-lt"/>
              </a:rPr>
              <a:t>: develop a diagnostic tool that can be used to assess which capacities in the inventory development process are sufficient and which need to be strengthened. </a:t>
            </a:r>
          </a:p>
          <a:p>
            <a:endParaRPr lang="en-US" sz="900" dirty="0" smtClean="0">
              <a:latin typeface="+mj-lt"/>
            </a:endParaRPr>
          </a:p>
          <a:p>
            <a:r>
              <a:rPr lang="en-US" b="1" dirty="0" smtClean="0">
                <a:latin typeface="+mj-lt"/>
              </a:rPr>
              <a:t>Outputs</a:t>
            </a:r>
            <a:r>
              <a:rPr lang="en-US" dirty="0" smtClean="0">
                <a:latin typeface="+mj-lt"/>
              </a:rPr>
              <a:t> include:</a:t>
            </a:r>
          </a:p>
          <a:p>
            <a:pPr lvl="1"/>
            <a:r>
              <a:rPr lang="en-US" dirty="0" smtClean="0">
                <a:latin typeface="+mj-lt"/>
              </a:rPr>
              <a:t>Case studies to identify best practices in inventory development processes in both A1 and NA1</a:t>
            </a:r>
          </a:p>
          <a:p>
            <a:pPr lvl="1"/>
            <a:r>
              <a:rPr lang="en-US" dirty="0" smtClean="0">
                <a:latin typeface="+mj-lt"/>
              </a:rPr>
              <a:t>A capacity assessment tool</a:t>
            </a:r>
          </a:p>
          <a:p>
            <a:pPr lvl="1"/>
            <a:r>
              <a:rPr lang="en-US" dirty="0" smtClean="0">
                <a:latin typeface="+mj-lt"/>
              </a:rPr>
              <a:t>Road testing of the tool in three countries</a:t>
            </a:r>
          </a:p>
          <a:p>
            <a:pPr lvl="1"/>
            <a:r>
              <a:rPr lang="en-US" dirty="0" smtClean="0">
                <a:latin typeface="+mj-lt"/>
              </a:rPr>
              <a:t>Training materials</a:t>
            </a:r>
          </a:p>
          <a:p>
            <a:endParaRPr lang="en-US" dirty="0">
              <a:latin typeface="+mj-l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013" y="5707117"/>
            <a:ext cx="2276477" cy="109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192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n-lt"/>
              </a:rPr>
              <a:t>Critical Thematic areas</a:t>
            </a:r>
            <a:endParaRPr lang="en-US" b="1" dirty="0">
              <a:latin typeface="+mn-lt"/>
            </a:endParaRPr>
          </a:p>
        </p:txBody>
      </p:sp>
      <p:sp>
        <p:nvSpPr>
          <p:cNvPr id="3" name="Content Placeholder 2"/>
          <p:cNvSpPr>
            <a:spLocks noGrp="1"/>
          </p:cNvSpPr>
          <p:nvPr>
            <p:ph idx="1"/>
          </p:nvPr>
        </p:nvSpPr>
        <p:spPr>
          <a:xfrm>
            <a:off x="457200" y="1447800"/>
            <a:ext cx="8229600" cy="4678363"/>
          </a:xfrm>
        </p:spPr>
        <p:txBody>
          <a:bodyPr>
            <a:normAutofit fontScale="77500" lnSpcReduction="20000"/>
          </a:bodyPr>
          <a:lstStyle/>
          <a:p>
            <a:r>
              <a:rPr lang="en-US" dirty="0" smtClean="0">
                <a:latin typeface="+mn-lt"/>
              </a:rPr>
              <a:t>Management and coordination of inventory process by the lead institution</a:t>
            </a:r>
          </a:p>
          <a:p>
            <a:r>
              <a:rPr lang="en-US" dirty="0" smtClean="0">
                <a:latin typeface="+mn-lt"/>
              </a:rPr>
              <a:t>Initiation and sustainability of a national inventory system and </a:t>
            </a:r>
          </a:p>
          <a:p>
            <a:r>
              <a:rPr lang="en-US" dirty="0" smtClean="0">
                <a:latin typeface="+mn-lt"/>
              </a:rPr>
              <a:t>Production of inventory for land use, land-use change and forestry (LULUCF sector).</a:t>
            </a:r>
          </a:p>
          <a:p>
            <a:r>
              <a:rPr lang="en-US" dirty="0" smtClean="0">
                <a:latin typeface="+mn-lt"/>
              </a:rPr>
              <a:t>Need for scaling up skills</a:t>
            </a:r>
          </a:p>
          <a:p>
            <a:endParaRPr lang="en-US" dirty="0" smtClean="0">
              <a:latin typeface="+mn-lt"/>
            </a:endParaRPr>
          </a:p>
          <a:p>
            <a:pPr>
              <a:buFont typeface="Wingdings" pitchFamily="2" charset="2"/>
              <a:buChar char="Ø"/>
            </a:pPr>
            <a:r>
              <a:rPr lang="en-US" dirty="0" smtClean="0">
                <a:latin typeface="+mn-lt"/>
              </a:rPr>
              <a:t>We aim to develop </a:t>
            </a:r>
            <a:r>
              <a:rPr lang="en-US" dirty="0">
                <a:latin typeface="+mn-lt"/>
              </a:rPr>
              <a:t>a series of 15-20 capacity-focused </a:t>
            </a:r>
            <a:r>
              <a:rPr lang="en-US" b="1" dirty="0">
                <a:latin typeface="+mn-lt"/>
              </a:rPr>
              <a:t>case studies</a:t>
            </a:r>
            <a:r>
              <a:rPr lang="en-US" dirty="0">
                <a:latin typeface="+mn-lt"/>
              </a:rPr>
              <a:t> </a:t>
            </a:r>
            <a:r>
              <a:rPr lang="en-US" dirty="0" smtClean="0">
                <a:latin typeface="+mn-lt"/>
              </a:rPr>
              <a:t>(starting with Brazil, India, Columbia and South Africa), highlighting </a:t>
            </a:r>
            <a:r>
              <a:rPr lang="en-US" dirty="0">
                <a:latin typeface="+mn-lt"/>
              </a:rPr>
              <a:t>country experiences with national </a:t>
            </a:r>
            <a:r>
              <a:rPr lang="en-US" dirty="0" smtClean="0">
                <a:latin typeface="+mn-lt"/>
              </a:rPr>
              <a:t>GHG inventory </a:t>
            </a:r>
            <a:r>
              <a:rPr lang="en-US" dirty="0">
                <a:latin typeface="+mn-lt"/>
              </a:rPr>
              <a:t>development and management</a:t>
            </a:r>
            <a:r>
              <a:rPr lang="en-US" dirty="0" smtClean="0">
                <a:latin typeface="+mn-lt"/>
              </a:rPr>
              <a:t>. </a:t>
            </a:r>
          </a:p>
          <a:p>
            <a:endParaRPr lang="en-US" dirty="0">
              <a:latin typeface="+mn-l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9054" y="5715000"/>
            <a:ext cx="2276477" cy="109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442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68047" cy="792162"/>
          </a:xfrm>
        </p:spPr>
        <p:txBody>
          <a:bodyPr>
            <a:normAutofit/>
          </a:bodyPr>
          <a:lstStyle/>
          <a:p>
            <a:pPr algn="ctr"/>
            <a:r>
              <a:rPr lang="en-US" b="1" dirty="0" smtClean="0">
                <a:solidFill>
                  <a:srgbClr val="FFBC3D"/>
                </a:solidFill>
              </a:rPr>
              <a:t>Industry Component</a:t>
            </a:r>
            <a:endParaRPr lang="en-US" b="1" dirty="0">
              <a:solidFill>
                <a:srgbClr val="FFBC3D"/>
              </a:solidFill>
            </a:endParaRPr>
          </a:p>
        </p:txBody>
      </p:sp>
      <p:sp>
        <p:nvSpPr>
          <p:cNvPr id="3" name="Content Placeholder 2"/>
          <p:cNvSpPr>
            <a:spLocks noGrp="1"/>
          </p:cNvSpPr>
          <p:nvPr>
            <p:ph sz="quarter" idx="10"/>
          </p:nvPr>
        </p:nvSpPr>
        <p:spPr>
          <a:xfrm>
            <a:off x="152400" y="1066801"/>
            <a:ext cx="8763000" cy="5132118"/>
          </a:xfrm>
        </p:spPr>
        <p:txBody>
          <a:bodyPr>
            <a:noAutofit/>
          </a:bodyPr>
          <a:lstStyle/>
          <a:p>
            <a:r>
              <a:rPr lang="en-US" sz="1800" b="1" dirty="0">
                <a:solidFill>
                  <a:schemeClr val="accent2">
                    <a:lumMod val="75000"/>
                  </a:schemeClr>
                </a:solidFill>
                <a:latin typeface="Cambria" pitchFamily="18" charset="0"/>
              </a:rPr>
              <a:t>Goa</a:t>
            </a:r>
            <a:r>
              <a:rPr lang="en-US" sz="1800" dirty="0">
                <a:solidFill>
                  <a:schemeClr val="accent2">
                    <a:lumMod val="75000"/>
                  </a:schemeClr>
                </a:solidFill>
                <a:latin typeface="Cambria" pitchFamily="18" charset="0"/>
              </a:rPr>
              <a:t>l: </a:t>
            </a:r>
            <a:r>
              <a:rPr lang="en-US" sz="1800" dirty="0" smtClean="0">
                <a:solidFill>
                  <a:schemeClr val="accent2">
                    <a:lumMod val="75000"/>
                  </a:schemeClr>
                </a:solidFill>
                <a:latin typeface="Cambria" pitchFamily="18" charset="0"/>
              </a:rPr>
              <a:t>Build </a:t>
            </a:r>
            <a:r>
              <a:rPr lang="en-US" sz="1800" dirty="0">
                <a:solidFill>
                  <a:schemeClr val="accent2">
                    <a:lumMod val="75000"/>
                  </a:schemeClr>
                </a:solidFill>
                <a:latin typeface="Cambria" pitchFamily="18" charset="0"/>
              </a:rPr>
              <a:t>capacity within industry to accurately measure and report their GHG emissions </a:t>
            </a:r>
            <a:r>
              <a:rPr lang="en-US" sz="1800" dirty="0" smtClean="0">
                <a:solidFill>
                  <a:schemeClr val="accent2">
                    <a:lumMod val="75000"/>
                  </a:schemeClr>
                </a:solidFill>
                <a:latin typeface="Cambria" pitchFamily="18" charset="0"/>
              </a:rPr>
              <a:t>and/or develop domestic centers of excellence on GHG emissions measurement and reporting to </a:t>
            </a:r>
            <a:r>
              <a:rPr lang="en-US" sz="1800" dirty="0">
                <a:solidFill>
                  <a:schemeClr val="accent2">
                    <a:lumMod val="75000"/>
                  </a:schemeClr>
                </a:solidFill>
                <a:latin typeface="Cambria" pitchFamily="18" charset="0"/>
              </a:rPr>
              <a:t>facilitate </a:t>
            </a:r>
            <a:r>
              <a:rPr lang="en-US" sz="1800" dirty="0" smtClean="0">
                <a:solidFill>
                  <a:schemeClr val="accent2">
                    <a:lumMod val="75000"/>
                  </a:schemeClr>
                </a:solidFill>
                <a:latin typeface="Cambria" pitchFamily="18" charset="0"/>
              </a:rPr>
              <a:t>this capacity building </a:t>
            </a:r>
          </a:p>
          <a:p>
            <a:pPr lvl="1"/>
            <a:endParaRPr lang="en-US" sz="800" dirty="0" smtClean="0">
              <a:solidFill>
                <a:schemeClr val="accent2">
                  <a:lumMod val="75000"/>
                </a:schemeClr>
              </a:solidFill>
              <a:latin typeface="Cambria" pitchFamily="18" charset="0"/>
            </a:endParaRPr>
          </a:p>
          <a:p>
            <a:r>
              <a:rPr lang="en-US" sz="1800" b="1" dirty="0" smtClean="0">
                <a:solidFill>
                  <a:schemeClr val="accent2">
                    <a:lumMod val="75000"/>
                  </a:schemeClr>
                </a:solidFill>
                <a:latin typeface="Cambria" pitchFamily="18" charset="0"/>
              </a:rPr>
              <a:t>Approach</a:t>
            </a:r>
            <a:r>
              <a:rPr lang="en-US" sz="1800" dirty="0">
                <a:solidFill>
                  <a:schemeClr val="accent2">
                    <a:lumMod val="75000"/>
                  </a:schemeClr>
                </a:solidFill>
                <a:latin typeface="Cambria" pitchFamily="18" charset="0"/>
              </a:rPr>
              <a:t>: </a:t>
            </a:r>
            <a:endParaRPr lang="en-US" sz="1800" dirty="0" smtClean="0">
              <a:solidFill>
                <a:schemeClr val="accent2">
                  <a:lumMod val="75000"/>
                </a:schemeClr>
              </a:solidFill>
              <a:latin typeface="Cambria" pitchFamily="18" charset="0"/>
            </a:endParaRPr>
          </a:p>
          <a:p>
            <a:pPr lvl="1"/>
            <a:r>
              <a:rPr lang="en-US" sz="1800" dirty="0" smtClean="0">
                <a:solidFill>
                  <a:schemeClr val="accent2">
                    <a:lumMod val="75000"/>
                  </a:schemeClr>
                </a:solidFill>
                <a:latin typeface="Cambria" pitchFamily="18" charset="0"/>
              </a:rPr>
              <a:t>Establish GHG </a:t>
            </a:r>
            <a:r>
              <a:rPr lang="en-US" sz="1800" dirty="0">
                <a:solidFill>
                  <a:schemeClr val="accent2">
                    <a:lumMod val="75000"/>
                  </a:schemeClr>
                </a:solidFill>
                <a:latin typeface="Cambria" pitchFamily="18" charset="0"/>
              </a:rPr>
              <a:t>measurement and reporting programs </a:t>
            </a:r>
            <a:endParaRPr lang="en-US" sz="1800" dirty="0" smtClean="0">
              <a:solidFill>
                <a:schemeClr val="accent2">
                  <a:lumMod val="75000"/>
                </a:schemeClr>
              </a:solidFill>
              <a:latin typeface="Cambria" pitchFamily="18" charset="0"/>
            </a:endParaRPr>
          </a:p>
          <a:p>
            <a:pPr lvl="1"/>
            <a:r>
              <a:rPr lang="en-US" sz="1800" dirty="0" smtClean="0">
                <a:solidFill>
                  <a:schemeClr val="accent2">
                    <a:lumMod val="75000"/>
                  </a:schemeClr>
                </a:solidFill>
                <a:latin typeface="Cambria" pitchFamily="18" charset="0"/>
              </a:rPr>
              <a:t>Provide best practices – standards and tools</a:t>
            </a:r>
          </a:p>
          <a:p>
            <a:pPr lvl="1"/>
            <a:r>
              <a:rPr lang="en-US" sz="1800" dirty="0" smtClean="0">
                <a:solidFill>
                  <a:schemeClr val="accent2">
                    <a:lumMod val="75000"/>
                  </a:schemeClr>
                </a:solidFill>
                <a:latin typeface="Cambria" pitchFamily="18" charset="0"/>
              </a:rPr>
              <a:t>Training and guidance </a:t>
            </a:r>
          </a:p>
          <a:p>
            <a:pPr lvl="1"/>
            <a:endParaRPr lang="en-US" sz="800" dirty="0" smtClean="0">
              <a:solidFill>
                <a:schemeClr val="accent2">
                  <a:lumMod val="75000"/>
                </a:schemeClr>
              </a:solidFill>
              <a:latin typeface="Cambria" pitchFamily="18" charset="0"/>
            </a:endParaRPr>
          </a:p>
          <a:p>
            <a:r>
              <a:rPr lang="en-US" sz="1800" b="1" dirty="0" smtClean="0">
                <a:solidFill>
                  <a:schemeClr val="accent2">
                    <a:lumMod val="75000"/>
                  </a:schemeClr>
                </a:solidFill>
                <a:latin typeface="Cambria" pitchFamily="18" charset="0"/>
              </a:rPr>
              <a:t>Proposed Outcomes</a:t>
            </a:r>
            <a:r>
              <a:rPr lang="en-US" sz="1800" dirty="0" smtClean="0">
                <a:solidFill>
                  <a:schemeClr val="accent2">
                    <a:lumMod val="75000"/>
                  </a:schemeClr>
                </a:solidFill>
                <a:latin typeface="Cambria" pitchFamily="18" charset="0"/>
              </a:rPr>
              <a:t>:</a:t>
            </a:r>
          </a:p>
          <a:p>
            <a:pPr lvl="1"/>
            <a:r>
              <a:rPr lang="en-US" sz="1800" dirty="0" smtClean="0">
                <a:solidFill>
                  <a:schemeClr val="accent2">
                    <a:lumMod val="75000"/>
                  </a:schemeClr>
                </a:solidFill>
                <a:latin typeface="Cambria" pitchFamily="18" charset="0"/>
              </a:rPr>
              <a:t>Capacity built among businesses on GHG accounting</a:t>
            </a:r>
          </a:p>
          <a:p>
            <a:pPr lvl="1"/>
            <a:r>
              <a:rPr lang="en-US" sz="1800" dirty="0" smtClean="0">
                <a:solidFill>
                  <a:schemeClr val="accent2">
                    <a:lumMod val="75000"/>
                  </a:schemeClr>
                </a:solidFill>
                <a:latin typeface="Cambria" pitchFamily="18" charset="0"/>
              </a:rPr>
              <a:t>Centers of excellence created </a:t>
            </a:r>
          </a:p>
          <a:p>
            <a:pPr lvl="1"/>
            <a:r>
              <a:rPr lang="en-US" sz="1800" dirty="0" smtClean="0">
                <a:solidFill>
                  <a:schemeClr val="accent2">
                    <a:lumMod val="75000"/>
                  </a:schemeClr>
                </a:solidFill>
                <a:latin typeface="Cambria" pitchFamily="18" charset="0"/>
              </a:rPr>
              <a:t>Increase in number of companies publicly reporting and developing GHG inventories according to best practices</a:t>
            </a:r>
          </a:p>
          <a:p>
            <a:pPr lvl="1"/>
            <a:r>
              <a:rPr lang="en-US" sz="1800" dirty="0" smtClean="0">
                <a:solidFill>
                  <a:schemeClr val="accent2">
                    <a:lumMod val="75000"/>
                  </a:schemeClr>
                </a:solidFill>
                <a:latin typeface="Cambria" pitchFamily="18" charset="0"/>
              </a:rPr>
              <a:t>Measurement leads to management and reduction of GHG emissions</a:t>
            </a:r>
          </a:p>
          <a:p>
            <a:pPr lvl="1"/>
            <a:r>
              <a:rPr lang="en-US" sz="1800" dirty="0" smtClean="0">
                <a:solidFill>
                  <a:schemeClr val="accent2">
                    <a:lumMod val="75000"/>
                  </a:schemeClr>
                </a:solidFill>
                <a:latin typeface="Cambria" pitchFamily="18" charset="0"/>
              </a:rPr>
              <a:t>Domestic policy on emissions measurement and reporting</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214" y="5943600"/>
            <a:ext cx="2276477" cy="87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37340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239013"/>
            <a:ext cx="8728363" cy="1143000"/>
          </a:xfrm>
        </p:spPr>
        <p:txBody>
          <a:bodyPr>
            <a:normAutofit/>
          </a:bodyPr>
          <a:lstStyle/>
          <a:p>
            <a:r>
              <a:rPr lang="en-US" b="1" dirty="0" smtClean="0">
                <a:solidFill>
                  <a:srgbClr val="FFBC3D"/>
                </a:solidFill>
              </a:rPr>
              <a:t>Case Study – South Africa</a:t>
            </a:r>
            <a:endParaRPr lang="en-US" b="1" dirty="0">
              <a:solidFill>
                <a:srgbClr val="FFBC3D"/>
              </a:solidFill>
            </a:endParaRPr>
          </a:p>
        </p:txBody>
      </p:sp>
      <p:sp>
        <p:nvSpPr>
          <p:cNvPr id="3" name="Content Placeholder 2"/>
          <p:cNvSpPr>
            <a:spLocks noGrp="1"/>
          </p:cNvSpPr>
          <p:nvPr>
            <p:ph sz="quarter" idx="10"/>
          </p:nvPr>
        </p:nvSpPr>
        <p:spPr>
          <a:xfrm>
            <a:off x="457200" y="956871"/>
            <a:ext cx="8534401" cy="5138837"/>
          </a:xfrm>
        </p:spPr>
        <p:txBody>
          <a:bodyPr>
            <a:normAutofit lnSpcReduction="10000"/>
          </a:bodyPr>
          <a:lstStyle/>
          <a:p>
            <a:pPr marL="0" indent="0">
              <a:buNone/>
            </a:pPr>
            <a:r>
              <a:rPr lang="en-US" sz="2200" b="1" dirty="0" smtClean="0">
                <a:latin typeface="Cambria" pitchFamily="18" charset="0"/>
              </a:rPr>
              <a:t>We are</a:t>
            </a:r>
            <a:r>
              <a:rPr lang="en-US" sz="2200" dirty="0" smtClean="0">
                <a:latin typeface="Cambria" pitchFamily="18" charset="0"/>
              </a:rPr>
              <a:t>:</a:t>
            </a:r>
          </a:p>
          <a:p>
            <a:pPr marL="225425" indent="-225425"/>
            <a:r>
              <a:rPr lang="en-US" sz="2200" dirty="0" smtClean="0">
                <a:latin typeface="Cambria" pitchFamily="18" charset="0"/>
              </a:rPr>
              <a:t>Partnership w/ </a:t>
            </a:r>
            <a:r>
              <a:rPr lang="en-US" sz="2200" dirty="0">
                <a:latin typeface="Cambria" pitchFamily="18" charset="0"/>
              </a:rPr>
              <a:t>NBI</a:t>
            </a:r>
          </a:p>
          <a:p>
            <a:pPr marL="225425" indent="-225425"/>
            <a:r>
              <a:rPr lang="en-US" sz="2200" dirty="0" smtClean="0">
                <a:latin typeface="Cambria" pitchFamily="18" charset="0"/>
              </a:rPr>
              <a:t>Conducted training workshop with businesses</a:t>
            </a:r>
          </a:p>
          <a:p>
            <a:pPr marL="225425" indent="-225425"/>
            <a:r>
              <a:rPr lang="en-US" sz="2200" dirty="0" smtClean="0">
                <a:latin typeface="Cambria" pitchFamily="18" charset="0"/>
              </a:rPr>
              <a:t>Building capacity GHG accounting and reporting </a:t>
            </a:r>
          </a:p>
          <a:p>
            <a:pPr marL="225425" indent="-225425"/>
            <a:r>
              <a:rPr lang="en-US" sz="2200" dirty="0" smtClean="0">
                <a:latin typeface="Cambria" pitchFamily="18" charset="0"/>
              </a:rPr>
              <a:t>Developing business case study showcasing benefits of GHG accounting </a:t>
            </a:r>
          </a:p>
          <a:p>
            <a:pPr marL="225425" indent="-225425"/>
            <a:r>
              <a:rPr lang="en-US" sz="2200" dirty="0" smtClean="0">
                <a:latin typeface="Cambria" pitchFamily="18" charset="0"/>
              </a:rPr>
              <a:t>Draft papers on guidelines for domestic policy accounting</a:t>
            </a:r>
            <a:endParaRPr lang="en-US" sz="2200" dirty="0">
              <a:latin typeface="Cambria" pitchFamily="18" charset="0"/>
            </a:endParaRPr>
          </a:p>
          <a:p>
            <a:pPr marL="0" indent="0">
              <a:buNone/>
            </a:pPr>
            <a:endParaRPr lang="en-US" sz="900" dirty="0" smtClean="0">
              <a:latin typeface="Cambria" pitchFamily="18" charset="0"/>
            </a:endParaRPr>
          </a:p>
          <a:p>
            <a:pPr marL="0" indent="0">
              <a:buNone/>
            </a:pPr>
            <a:r>
              <a:rPr lang="en-US" sz="2200" b="1" dirty="0" smtClean="0">
                <a:latin typeface="Cambria" pitchFamily="18" charset="0"/>
              </a:rPr>
              <a:t>What  next? </a:t>
            </a:r>
          </a:p>
          <a:p>
            <a:pPr marL="225425" lvl="1" indent="-225425">
              <a:buFont typeface="Arial" pitchFamily="34" charset="0"/>
              <a:buChar char="•"/>
            </a:pPr>
            <a:r>
              <a:rPr lang="en-US" sz="2000" dirty="0" smtClean="0">
                <a:latin typeface="Cambria" pitchFamily="18" charset="0"/>
              </a:rPr>
              <a:t>Training workshops to build capacity - medium scale businesses, provinces, verifiers</a:t>
            </a:r>
          </a:p>
          <a:p>
            <a:pPr marL="225425" lvl="1" indent="-225425">
              <a:buFont typeface="Arial" pitchFamily="34" charset="0"/>
              <a:buChar char="•"/>
            </a:pPr>
            <a:r>
              <a:rPr lang="en-US" sz="2000" dirty="0" smtClean="0">
                <a:latin typeface="Cambria" pitchFamily="18" charset="0"/>
              </a:rPr>
              <a:t>Monitoring of technical inputs into domestic policy making process on emissions reporting</a:t>
            </a:r>
          </a:p>
          <a:p>
            <a:pPr marL="225425" lvl="1" indent="-225425">
              <a:buFont typeface="Arial" pitchFamily="34" charset="0"/>
              <a:buChar char="•"/>
            </a:pPr>
            <a:r>
              <a:rPr lang="en-US" sz="2000" dirty="0" smtClean="0">
                <a:latin typeface="Cambria" pitchFamily="18" charset="0"/>
              </a:rPr>
              <a:t>Knowledge products (e.g., case studies, briefs on technical issues, customized tools, etc.)</a:t>
            </a:r>
          </a:p>
          <a:p>
            <a:pPr lvl="1"/>
            <a:endParaRPr lang="en-US" sz="2400" dirty="0" smtClean="0"/>
          </a:p>
          <a:p>
            <a:pPr lvl="1"/>
            <a:endParaRPr lang="en-US" sz="2400" dirty="0" smtClean="0"/>
          </a:p>
          <a:p>
            <a:endParaRPr lang="en-US" dirty="0"/>
          </a:p>
        </p:txBody>
      </p:sp>
      <p:pic>
        <p:nvPicPr>
          <p:cNvPr id="5" name="Picture 6" descr="National Business Initi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466" y="1060081"/>
            <a:ext cx="11430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214" y="5867400"/>
            <a:ext cx="2276477" cy="94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22945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BC3D"/>
                </a:solidFill>
              </a:rPr>
              <a:t>Case study: India GHG program</a:t>
            </a:r>
            <a:endParaRPr lang="en-US" dirty="0">
              <a:solidFill>
                <a:srgbClr val="FFBC3D"/>
              </a:solidFill>
            </a:endParaRPr>
          </a:p>
        </p:txBody>
      </p:sp>
      <p:sp>
        <p:nvSpPr>
          <p:cNvPr id="3" name="Content Placeholder 2"/>
          <p:cNvSpPr>
            <a:spLocks noGrp="1"/>
          </p:cNvSpPr>
          <p:nvPr>
            <p:ph sz="quarter" idx="10"/>
          </p:nvPr>
        </p:nvSpPr>
        <p:spPr>
          <a:xfrm>
            <a:off x="152400" y="990600"/>
            <a:ext cx="8686800" cy="5333999"/>
          </a:xfrm>
        </p:spPr>
        <p:txBody>
          <a:bodyPr>
            <a:noAutofit/>
          </a:bodyPr>
          <a:lstStyle/>
          <a:p>
            <a:pPr lvl="0"/>
            <a:r>
              <a:rPr lang="en-US" sz="2200" dirty="0" smtClean="0"/>
              <a:t>2012: </a:t>
            </a:r>
            <a:r>
              <a:rPr lang="en-US" sz="2200" b="1" dirty="0" smtClean="0"/>
              <a:t>Launch of the GHG </a:t>
            </a:r>
            <a:r>
              <a:rPr lang="en-US" sz="2200" b="1" dirty="0"/>
              <a:t>program </a:t>
            </a:r>
            <a:r>
              <a:rPr lang="en-US" sz="2200" dirty="0"/>
              <a:t>with 10-15 committed member companies from energy intensive </a:t>
            </a:r>
            <a:r>
              <a:rPr lang="en-US" sz="2200" dirty="0" smtClean="0"/>
              <a:t>sectors.</a:t>
            </a:r>
          </a:p>
          <a:p>
            <a:pPr marL="0" lvl="0" indent="0">
              <a:buNone/>
            </a:pPr>
            <a:endParaRPr lang="en-US" sz="800" dirty="0"/>
          </a:p>
          <a:p>
            <a:pPr lvl="0"/>
            <a:r>
              <a:rPr lang="en-US" sz="2200" dirty="0"/>
              <a:t>By 2014, 7-10 member companies from key energy intensive sectors complete their GHG inventories </a:t>
            </a:r>
            <a:r>
              <a:rPr lang="en-US" sz="2200" dirty="0" smtClean="0"/>
              <a:t>prepared </a:t>
            </a:r>
            <a:r>
              <a:rPr lang="en-US" sz="2200" dirty="0"/>
              <a:t>as per international best practices and </a:t>
            </a:r>
            <a:r>
              <a:rPr lang="en-US" sz="2200" dirty="0" smtClean="0"/>
              <a:t>verified.</a:t>
            </a:r>
          </a:p>
          <a:p>
            <a:pPr marL="0" lvl="0" indent="0">
              <a:buNone/>
            </a:pPr>
            <a:endParaRPr lang="en-US" sz="800" dirty="0"/>
          </a:p>
          <a:p>
            <a:pPr lvl="0"/>
            <a:r>
              <a:rPr lang="en-US" sz="2200" dirty="0"/>
              <a:t>By </a:t>
            </a:r>
            <a:r>
              <a:rPr lang="en-US" sz="2200" dirty="0" smtClean="0"/>
              <a:t>2015: Self-sustaining </a:t>
            </a:r>
            <a:r>
              <a:rPr lang="en-US" sz="2200" dirty="0"/>
              <a:t>GHG </a:t>
            </a:r>
            <a:r>
              <a:rPr lang="en-US" sz="2200" dirty="0" smtClean="0"/>
              <a:t>measurement </a:t>
            </a:r>
            <a:r>
              <a:rPr lang="en-US" sz="2200" dirty="0"/>
              <a:t>&amp; reporting program and a Center of Excellence on GHG accounting emerges </a:t>
            </a:r>
            <a:r>
              <a:rPr lang="en-US" sz="2200" dirty="0" smtClean="0"/>
              <a:t>By </a:t>
            </a:r>
            <a:r>
              <a:rPr lang="en-US" sz="2200" dirty="0"/>
              <a:t>2015, the program receives government </a:t>
            </a:r>
            <a:r>
              <a:rPr lang="en-US" sz="2200" dirty="0" smtClean="0"/>
              <a:t>endorsement</a:t>
            </a:r>
          </a:p>
          <a:p>
            <a:pPr marL="0" lvl="0" indent="0">
              <a:buNone/>
            </a:pPr>
            <a:endParaRPr lang="en-US" sz="800" dirty="0"/>
          </a:p>
          <a:p>
            <a:pPr lvl="0"/>
            <a:r>
              <a:rPr lang="en-US" sz="2200" dirty="0"/>
              <a:t>By </a:t>
            </a:r>
            <a:r>
              <a:rPr lang="en-US" sz="2200" dirty="0" smtClean="0"/>
              <a:t>2015: well-trained </a:t>
            </a:r>
            <a:r>
              <a:rPr lang="en-US" sz="2200" dirty="0"/>
              <a:t>and qualified GHG inventory professionals exists in the country to meet the demand to develop accurate, complete, and verifiable GHG </a:t>
            </a:r>
            <a:r>
              <a:rPr lang="en-US" sz="2200" dirty="0" smtClean="0"/>
              <a:t>inventories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214" y="5377643"/>
            <a:ext cx="2276477" cy="143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59622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06455" y="2747135"/>
            <a:ext cx="2711883" cy="1303331"/>
          </a:xfrm>
          <a:prstGeom prst="roundRect">
            <a:avLst/>
          </a:prstGeom>
          <a:ln/>
        </p:spPr>
        <p:style>
          <a:lnRef idx="2">
            <a:schemeClr val="dk1"/>
          </a:lnRef>
          <a:fillRef idx="1">
            <a:schemeClr val="lt1"/>
          </a:fillRef>
          <a:effectRef idx="0">
            <a:schemeClr val="dk1"/>
          </a:effectRef>
          <a:fontRef idx="minor">
            <a:schemeClr val="dk1"/>
          </a:fontRef>
        </p:style>
        <p:txBody>
          <a:bodyPr rtlCol="0" anchor="t" anchorCtr="0"/>
          <a:lstStyle/>
          <a:p>
            <a:r>
              <a:rPr lang="en-US" dirty="0" smtClean="0"/>
              <a:t>Well-known, recognized, trusted brand</a:t>
            </a:r>
            <a:endParaRPr lang="en-US" dirty="0"/>
          </a:p>
        </p:txBody>
      </p:sp>
      <p:sp>
        <p:nvSpPr>
          <p:cNvPr id="2" name="Title 1"/>
          <p:cNvSpPr>
            <a:spLocks noGrp="1"/>
          </p:cNvSpPr>
          <p:nvPr>
            <p:ph type="title"/>
          </p:nvPr>
        </p:nvSpPr>
        <p:spPr/>
        <p:txBody>
          <a:bodyPr/>
          <a:lstStyle/>
          <a:p>
            <a:r>
              <a:rPr lang="en-US" dirty="0" smtClean="0">
                <a:solidFill>
                  <a:srgbClr val="FFBC3D"/>
                </a:solidFill>
              </a:rPr>
              <a:t>GHG Protocol – Core strengths</a:t>
            </a:r>
            <a:endParaRPr lang="en-US" dirty="0">
              <a:solidFill>
                <a:srgbClr val="FFBC3D"/>
              </a:solidFill>
            </a:endParaRPr>
          </a:p>
        </p:txBody>
      </p:sp>
      <p:pic>
        <p:nvPicPr>
          <p:cNvPr id="5" name="Picture 4" descr="GHG_Logo_Landscape_CMYK-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133" y="3662626"/>
            <a:ext cx="1666240" cy="412952"/>
          </a:xfrm>
          <a:prstGeom prst="rect">
            <a:avLst/>
          </a:prstGeom>
        </p:spPr>
      </p:pic>
      <p:sp>
        <p:nvSpPr>
          <p:cNvPr id="7" name="Snip Single Corner Rectangle 6"/>
          <p:cNvSpPr/>
          <p:nvPr/>
        </p:nvSpPr>
        <p:spPr>
          <a:xfrm>
            <a:off x="457200" y="1728592"/>
            <a:ext cx="2311052" cy="951978"/>
          </a:xfrm>
          <a:prstGeom prst="snip1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dirty="0" smtClean="0"/>
              <a:t>Experience w/ developing country programs </a:t>
            </a:r>
            <a:endParaRPr lang="en-US" dirty="0"/>
          </a:p>
        </p:txBody>
      </p:sp>
      <p:sp>
        <p:nvSpPr>
          <p:cNvPr id="8" name="Snip Single Corner Rectangle 7"/>
          <p:cNvSpPr/>
          <p:nvPr/>
        </p:nvSpPr>
        <p:spPr>
          <a:xfrm>
            <a:off x="565257" y="4492920"/>
            <a:ext cx="2311052" cy="916272"/>
          </a:xfrm>
          <a:prstGeom prst="snip1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dirty="0" smtClean="0"/>
              <a:t>Experience w/ capacity building &amp; training workshops</a:t>
            </a:r>
            <a:endParaRPr lang="en-US" dirty="0"/>
          </a:p>
        </p:txBody>
      </p:sp>
      <p:sp>
        <p:nvSpPr>
          <p:cNvPr id="9" name="Snip Single Corner Rectangle 8"/>
          <p:cNvSpPr/>
          <p:nvPr/>
        </p:nvSpPr>
        <p:spPr>
          <a:xfrm>
            <a:off x="6183682" y="1716282"/>
            <a:ext cx="2311052" cy="826718"/>
          </a:xfrm>
          <a:prstGeom prst="snip1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dirty="0" smtClean="0"/>
              <a:t>Development of Existing standards &amp; tools. </a:t>
            </a:r>
            <a:endParaRPr lang="en-US" dirty="0"/>
          </a:p>
        </p:txBody>
      </p:sp>
      <p:pic>
        <p:nvPicPr>
          <p:cNvPr id="10" name="Picture 3"/>
          <p:cNvPicPr>
            <a:picLocks noChangeAspect="1" noChangeArrowheads="1"/>
          </p:cNvPicPr>
          <p:nvPr/>
        </p:nvPicPr>
        <p:blipFill>
          <a:blip r:embed="rId3" cstate="print"/>
          <a:srcRect/>
          <a:stretch>
            <a:fillRect/>
          </a:stretch>
        </p:blipFill>
        <p:spPr bwMode="auto">
          <a:xfrm>
            <a:off x="7871930" y="2592469"/>
            <a:ext cx="739713" cy="1104903"/>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pic>
        <p:nvPicPr>
          <p:cNvPr id="11" name="Picture 4"/>
          <p:cNvPicPr>
            <a:picLocks noChangeAspect="1" noChangeArrowheads="1"/>
          </p:cNvPicPr>
          <p:nvPr/>
        </p:nvPicPr>
        <p:blipFill>
          <a:blip r:embed="rId4" cstate="print"/>
          <a:srcRect/>
          <a:stretch>
            <a:fillRect/>
          </a:stretch>
        </p:blipFill>
        <p:spPr bwMode="auto">
          <a:xfrm>
            <a:off x="7046975" y="2592469"/>
            <a:ext cx="712804" cy="1070157"/>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pic>
        <p:nvPicPr>
          <p:cNvPr id="12" name="Picture 11"/>
          <p:cNvPicPr>
            <a:picLocks noChangeAspect="1" noChangeArrowheads="1"/>
          </p:cNvPicPr>
          <p:nvPr/>
        </p:nvPicPr>
        <p:blipFill>
          <a:blip r:embed="rId5" cstate="print"/>
          <a:srcRect/>
          <a:stretch>
            <a:fillRect/>
          </a:stretch>
        </p:blipFill>
        <p:spPr bwMode="auto">
          <a:xfrm>
            <a:off x="6183682" y="2592469"/>
            <a:ext cx="702299" cy="1070157"/>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13" name="Snip Single Corner Rectangle 12"/>
          <p:cNvSpPr/>
          <p:nvPr/>
        </p:nvSpPr>
        <p:spPr>
          <a:xfrm>
            <a:off x="6199236" y="4594027"/>
            <a:ext cx="2427961" cy="826502"/>
          </a:xfrm>
          <a:prstGeom prst="snip1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dirty="0" smtClean="0"/>
              <a:t>Credibility w/ partners &amp; funders globally</a:t>
            </a:r>
            <a:endParaRPr lang="en-US" dirty="0"/>
          </a:p>
        </p:txBody>
      </p:sp>
      <p:pic>
        <p:nvPicPr>
          <p:cNvPr id="14" name="Picture 13" descr="Brazil-GHG-Program-logo.png"/>
          <p:cNvPicPr>
            <a:picLocks noChangeAspect="1"/>
          </p:cNvPicPr>
          <p:nvPr/>
        </p:nvPicPr>
        <p:blipFill>
          <a:blip r:embed="rId6" cstate="print">
            <a:clrChange>
              <a:clrFrom>
                <a:srgbClr val="FFFFFF"/>
              </a:clrFrom>
              <a:clrTo>
                <a:srgbClr val="FFFFFF">
                  <a:alpha val="0"/>
                </a:srgbClr>
              </a:clrTo>
            </a:clrChange>
          </a:blip>
          <a:stretch>
            <a:fillRect/>
          </a:stretch>
        </p:blipFill>
        <p:spPr>
          <a:xfrm>
            <a:off x="87342" y="2755102"/>
            <a:ext cx="1219199" cy="457200"/>
          </a:xfrm>
          <a:prstGeom prst="rect">
            <a:avLst/>
          </a:prstGeom>
        </p:spPr>
      </p:pic>
      <p:pic>
        <p:nvPicPr>
          <p:cNvPr id="16" name="Picture 2"/>
          <p:cNvPicPr>
            <a:picLocks noChangeAspect="1" noChangeArrowheads="1"/>
          </p:cNvPicPr>
          <p:nvPr/>
        </p:nvPicPr>
        <p:blipFill>
          <a:blip r:embed="rId7" cstate="print">
            <a:clrChange>
              <a:clrFrom>
                <a:srgbClr val="FEFEFE"/>
              </a:clrFrom>
              <a:clrTo>
                <a:srgbClr val="FEFEFE">
                  <a:alpha val="0"/>
                </a:srgbClr>
              </a:clrTo>
            </a:clrChange>
          </a:blip>
          <a:srcRect l="1950" t="30034" r="2487" b="31741"/>
          <a:stretch>
            <a:fillRect/>
          </a:stretch>
        </p:blipFill>
        <p:spPr bwMode="auto">
          <a:xfrm>
            <a:off x="1484779" y="2744664"/>
            <a:ext cx="1155081" cy="330023"/>
          </a:xfrm>
          <a:prstGeom prst="rect">
            <a:avLst/>
          </a:prstGeom>
          <a:noFill/>
          <a:ln w="9525">
            <a:noFill/>
            <a:miter lim="800000"/>
            <a:headEnd/>
            <a:tailEnd/>
          </a:ln>
        </p:spPr>
      </p:pic>
      <p:cxnSp>
        <p:nvCxnSpPr>
          <p:cNvPr id="18" name="Straight Arrow Connector 17"/>
          <p:cNvCxnSpPr/>
          <p:nvPr/>
        </p:nvCxnSpPr>
        <p:spPr>
          <a:xfrm>
            <a:off x="2906039" y="2167003"/>
            <a:ext cx="638827" cy="4759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5694047" y="3991664"/>
            <a:ext cx="695195" cy="501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5423770" y="2029216"/>
            <a:ext cx="688928" cy="651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2937352" y="4086509"/>
            <a:ext cx="576200" cy="5075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214" y="5377643"/>
            <a:ext cx="2276477" cy="143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06937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RI_BrandTheme_2012">
  <a:themeElements>
    <a:clrScheme name="WRI Brand Theme 2012">
      <a:dk1>
        <a:srgbClr val="76786C"/>
      </a:dk1>
      <a:lt1>
        <a:srgbClr val="FFFFFE"/>
      </a:lt1>
      <a:dk2>
        <a:srgbClr val="76786C"/>
      </a:dk2>
      <a:lt2>
        <a:srgbClr val="FFFFFF"/>
      </a:lt2>
      <a:accent1>
        <a:srgbClr val="EEA420"/>
      </a:accent1>
      <a:accent2>
        <a:srgbClr val="0076A3"/>
      </a:accent2>
      <a:accent3>
        <a:srgbClr val="CD0034"/>
      </a:accent3>
      <a:accent4>
        <a:srgbClr val="80AB2B"/>
      </a:accent4>
      <a:accent5>
        <a:srgbClr val="FFE312"/>
      </a:accent5>
      <a:accent6>
        <a:srgbClr val="71105E"/>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WRI_BrandTheme_2012">
  <a:themeElements>
    <a:clrScheme name="WRI Brand Theme 2012">
      <a:dk1>
        <a:srgbClr val="76786C"/>
      </a:dk1>
      <a:lt1>
        <a:srgbClr val="FFFFFE"/>
      </a:lt1>
      <a:dk2>
        <a:srgbClr val="76786C"/>
      </a:dk2>
      <a:lt2>
        <a:srgbClr val="FFFFFF"/>
      </a:lt2>
      <a:accent1>
        <a:srgbClr val="EEA420"/>
      </a:accent1>
      <a:accent2>
        <a:srgbClr val="0076A3"/>
      </a:accent2>
      <a:accent3>
        <a:srgbClr val="CD0034"/>
      </a:accent3>
      <a:accent4>
        <a:srgbClr val="80AB2B"/>
      </a:accent4>
      <a:accent5>
        <a:srgbClr val="FFE312"/>
      </a:accent5>
      <a:accent6>
        <a:srgbClr val="71105E"/>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4987</TotalTime>
  <Words>1965</Words>
  <Application>Microsoft Office PowerPoint</Application>
  <PresentationFormat>On-screen Show (4:3)</PresentationFormat>
  <Paragraphs>226</Paragraphs>
  <Slides>19</Slides>
  <Notes>16</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Office Theme</vt:lpstr>
      <vt:lpstr>Custom Design</vt:lpstr>
      <vt:lpstr>1_Custom Design</vt:lpstr>
      <vt:lpstr>WRI_BrandTheme_2012</vt:lpstr>
      <vt:lpstr>1_WRI_BrandTheme_2012</vt:lpstr>
      <vt:lpstr>PowerPoint Presentation</vt:lpstr>
      <vt:lpstr>Scope</vt:lpstr>
      <vt:lpstr>Approach</vt:lpstr>
      <vt:lpstr>National Inventories Component</vt:lpstr>
      <vt:lpstr>Critical Thematic areas</vt:lpstr>
      <vt:lpstr>Industry Component</vt:lpstr>
      <vt:lpstr>Case Study – South Africa</vt:lpstr>
      <vt:lpstr>Case study: India GHG program</vt:lpstr>
      <vt:lpstr>GHG Protocol – Core strengths</vt:lpstr>
      <vt:lpstr>Key Takeaways</vt:lpstr>
      <vt:lpstr>Policy Accounting  Objectives/Benefits</vt:lpstr>
      <vt:lpstr>PowerPoint Presentation</vt:lpstr>
      <vt:lpstr>PowerPoint Presentation</vt:lpstr>
      <vt:lpstr>Current status and next steps </vt:lpstr>
      <vt:lpstr>The importance of Institutional Capacity Building</vt:lpstr>
      <vt:lpstr>International</vt:lpstr>
      <vt:lpstr>PowerPoint Presentation</vt:lpstr>
      <vt:lpstr>Case study: Rio de Janeiro</vt:lpstr>
      <vt:lpstr>Project Outputs</vt:lpstr>
    </vt:vector>
  </TitlesOfParts>
  <Company>WORLD RESOURCES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Kirsten Stasio</dc:creator>
  <cp:lastModifiedBy>Kate DeAngelis</cp:lastModifiedBy>
  <cp:revision>232</cp:revision>
  <dcterms:created xsi:type="dcterms:W3CDTF">2011-01-31T20:38:22Z</dcterms:created>
  <dcterms:modified xsi:type="dcterms:W3CDTF">2013-01-31T14:36:50Z</dcterms:modified>
</cp:coreProperties>
</file>