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5143500" type="screen16x9"/>
  <p:notesSz cx="6858000" cy="9144000"/>
  <p:embeddedFontLst>
    <p:embeddedFont>
      <p:font typeface="Open Sans" panose="020B0606030504020204" pitchFamily="34" charset="0"/>
      <p:regular r:id="rId11"/>
      <p:bold r:id="rId12"/>
      <p:italic r:id="rId13"/>
      <p:boldItalic r:id="rId14"/>
    </p:embeddedFont>
    <p:embeddedFont>
      <p:font typeface="PT Sans Narrow" panose="020B0506020203020204" pitchFamily="34" charset="77"/>
      <p:regular r:id="rId15"/>
      <p:bold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3"/>
    <p:restoredTop sz="94663"/>
  </p:normalViewPr>
  <p:slideViewPr>
    <p:cSldViewPr snapToGrid="0">
      <p:cViewPr varScale="1">
        <p:scale>
          <a:sx n="156" d="100"/>
          <a:sy n="156" d="100"/>
        </p:scale>
        <p:origin x="224" y="1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2.fntdata"/><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6.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font" Target="fonts/font5.fntdata"/><Relationship Id="rId10" Type="http://schemas.openxmlformats.org/officeDocument/2006/relationships/notesMaster" Target="notesMasters/notesMaster1.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g6b290dea83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6b290dea8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85750" algn="l" rtl="0">
              <a:lnSpc>
                <a:spcPct val="115000"/>
              </a:lnSpc>
              <a:spcBef>
                <a:spcPts val="0"/>
              </a:spcBef>
              <a:spcAft>
                <a:spcPts val="0"/>
              </a:spcAft>
              <a:buClr>
                <a:srgbClr val="000000"/>
              </a:buClr>
              <a:buSzPts val="900"/>
              <a:buFont typeface="Arial"/>
              <a:buChar char="●"/>
            </a:pPr>
            <a:r>
              <a:rPr lang="en" sz="900"/>
              <a:t>Himalayas are known as earth's "third pole"</a:t>
            </a:r>
            <a:endParaRPr sz="900"/>
          </a:p>
          <a:p>
            <a:pPr marL="457200" lvl="0" indent="-285750" algn="l" rtl="0">
              <a:lnSpc>
                <a:spcPct val="115000"/>
              </a:lnSpc>
              <a:spcBef>
                <a:spcPts val="0"/>
              </a:spcBef>
              <a:spcAft>
                <a:spcPts val="0"/>
              </a:spcAft>
              <a:buClr>
                <a:schemeClr val="dk2"/>
              </a:buClr>
              <a:buSzPts val="900"/>
              <a:buFont typeface="Open Sans"/>
              <a:buChar char="●"/>
            </a:pPr>
            <a:r>
              <a:rPr lang="en" sz="900"/>
              <a:t>as mountains provide homes and support their livings in various ways</a:t>
            </a:r>
            <a:endParaRPr sz="9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6b290dea83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6b290dea83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6b85c423eb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6b85c423eb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6b85c423eb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6b85c423eb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chemeClr val="dk2"/>
              </a:buClr>
              <a:buSzPts val="1800"/>
              <a:buChar char="●"/>
            </a:pPr>
            <a:r>
              <a:rPr lang="en" sz="1800">
                <a:solidFill>
                  <a:schemeClr val="dk2"/>
                </a:solidFill>
              </a:rPr>
              <a:t>I reviewed which livestock would be most favorable for Peru’s Andes mountain ecosystem.</a:t>
            </a:r>
            <a:endParaRPr sz="1800">
              <a:solidFill>
                <a:schemeClr val="dk2"/>
              </a:solidFill>
            </a:endParaRPr>
          </a:p>
          <a:p>
            <a:pPr marL="457200" lvl="0" indent="-342900" algn="l" rtl="0">
              <a:lnSpc>
                <a:spcPct val="115000"/>
              </a:lnSpc>
              <a:spcBef>
                <a:spcPts val="0"/>
              </a:spcBef>
              <a:spcAft>
                <a:spcPts val="0"/>
              </a:spcAft>
              <a:buClr>
                <a:schemeClr val="dk2"/>
              </a:buClr>
              <a:buSzPts val="1800"/>
              <a:buChar char="●"/>
            </a:pPr>
            <a:r>
              <a:rPr lang="en" sz="1800">
                <a:solidFill>
                  <a:schemeClr val="dk2"/>
                </a:solidFill>
              </a:rPr>
              <a:t>I suggest that alpacas are the favored livestock in Peru and that alpacas can be utilized as an ecosystem-based adaptation strategy.</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6b290dea83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6b290dea83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6b290dea83_0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6b290dea83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6b85c423eb_2_57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6b85c423eb_2_5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news.un.org/zh/story/2019/10/1044401"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hyperlink" Target="http://lib.icimod.org/record/345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pic>
        <p:nvPicPr>
          <p:cNvPr id="66" name="Google Shape;66;p13"/>
          <p:cNvPicPr preferRelativeResize="0"/>
          <p:nvPr/>
        </p:nvPicPr>
        <p:blipFill rotWithShape="1">
          <a:blip r:embed="rId3">
            <a:alphaModFix/>
          </a:blip>
          <a:srcRect t="17988" b="18402"/>
          <a:stretch/>
        </p:blipFill>
        <p:spPr>
          <a:xfrm>
            <a:off x="6511720" y="4216700"/>
            <a:ext cx="1312005" cy="765400"/>
          </a:xfrm>
          <a:prstGeom prst="rect">
            <a:avLst/>
          </a:prstGeom>
          <a:noFill/>
          <a:ln>
            <a:noFill/>
          </a:ln>
        </p:spPr>
      </p:pic>
      <p:sp>
        <p:nvSpPr>
          <p:cNvPr id="67" name="Google Shape;67;p13"/>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Clr>
                <a:schemeClr val="dk1"/>
              </a:buClr>
              <a:buSzPts val="1100"/>
              <a:buFont typeface="Arial"/>
              <a:buNone/>
            </a:pPr>
            <a:r>
              <a:rPr lang="en" sz="2200"/>
              <a:t>Adaptations at High Elevations: Mountain Communities Across the</a:t>
            </a:r>
            <a:endParaRPr sz="2200"/>
          </a:p>
          <a:p>
            <a:pPr marL="0" lvl="0" indent="0" algn="ctr" rtl="0">
              <a:spcBef>
                <a:spcPts val="0"/>
              </a:spcBef>
              <a:spcAft>
                <a:spcPts val="0"/>
              </a:spcAft>
              <a:buClr>
                <a:schemeClr val="dk1"/>
              </a:buClr>
              <a:buSzPts val="1100"/>
              <a:buFont typeface="Arial"/>
              <a:buNone/>
            </a:pPr>
            <a:r>
              <a:rPr lang="en" sz="2200"/>
              <a:t>World and the Different Strategies to Adapt to Climate Change</a:t>
            </a:r>
            <a:endParaRPr sz="2200"/>
          </a:p>
          <a:p>
            <a:pPr marL="0" lvl="0" indent="0" algn="ctr" rtl="0">
              <a:spcBef>
                <a:spcPts val="0"/>
              </a:spcBef>
              <a:spcAft>
                <a:spcPts val="0"/>
              </a:spcAft>
              <a:buNone/>
            </a:pPr>
            <a:endParaRPr/>
          </a:p>
        </p:txBody>
      </p:sp>
      <p:sp>
        <p:nvSpPr>
          <p:cNvPr id="68" name="Google Shape;68;p13"/>
          <p:cNvSpPr txBox="1">
            <a:spLocks noGrp="1"/>
          </p:cNvSpPr>
          <p:nvPr>
            <p:ph type="subTitle" idx="1"/>
          </p:nvPr>
        </p:nvSpPr>
        <p:spPr>
          <a:xfrm>
            <a:off x="311700" y="2332850"/>
            <a:ext cx="8520600" cy="1241100"/>
          </a:xfrm>
          <a:prstGeom prst="rect">
            <a:avLst/>
          </a:prstGeom>
          <a:ln w="9525" cap="flat" cmpd="sng">
            <a:solidFill>
              <a:schemeClr val="dk2"/>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400"/>
              <a:t>Presented by: </a:t>
            </a:r>
            <a:endParaRPr sz="1400"/>
          </a:p>
          <a:p>
            <a:pPr marL="0" lvl="0" indent="0" algn="ctr" rtl="0">
              <a:spcBef>
                <a:spcPts val="0"/>
              </a:spcBef>
              <a:spcAft>
                <a:spcPts val="0"/>
              </a:spcAft>
              <a:buNone/>
            </a:pPr>
            <a:r>
              <a:rPr lang="en" sz="1400"/>
              <a:t>Tamera Breidenbach and Natalie Hodgeman </a:t>
            </a:r>
            <a:endParaRPr sz="1400"/>
          </a:p>
          <a:p>
            <a:pPr marL="0" lvl="0" indent="0" algn="ctr" rtl="0">
              <a:spcBef>
                <a:spcPts val="0"/>
              </a:spcBef>
              <a:spcAft>
                <a:spcPts val="0"/>
              </a:spcAft>
              <a:buNone/>
            </a:pPr>
            <a:r>
              <a:rPr lang="en" sz="1400"/>
              <a:t>In collaboration with research from Ruhua Jing, Priyanka Shrestha, and Zihan Wang</a:t>
            </a:r>
            <a:endParaRPr sz="1400"/>
          </a:p>
        </p:txBody>
      </p:sp>
      <p:pic>
        <p:nvPicPr>
          <p:cNvPr id="69" name="Google Shape;69;p13"/>
          <p:cNvPicPr preferRelativeResize="0"/>
          <p:nvPr/>
        </p:nvPicPr>
        <p:blipFill>
          <a:blip r:embed="rId4">
            <a:alphaModFix/>
          </a:blip>
          <a:stretch>
            <a:fillRect/>
          </a:stretch>
        </p:blipFill>
        <p:spPr>
          <a:xfrm>
            <a:off x="311700" y="66213"/>
            <a:ext cx="854200" cy="833375"/>
          </a:xfrm>
          <a:prstGeom prst="rect">
            <a:avLst/>
          </a:prstGeom>
          <a:noFill/>
          <a:ln>
            <a:noFill/>
          </a:ln>
        </p:spPr>
      </p:pic>
      <p:pic>
        <p:nvPicPr>
          <p:cNvPr id="70" name="Google Shape;70;p13"/>
          <p:cNvPicPr preferRelativeResize="0"/>
          <p:nvPr/>
        </p:nvPicPr>
        <p:blipFill>
          <a:blip r:embed="rId5">
            <a:alphaModFix/>
          </a:blip>
          <a:stretch>
            <a:fillRect/>
          </a:stretch>
        </p:blipFill>
        <p:spPr>
          <a:xfrm>
            <a:off x="1269300" y="100215"/>
            <a:ext cx="765375" cy="765399"/>
          </a:xfrm>
          <a:prstGeom prst="rect">
            <a:avLst/>
          </a:prstGeom>
          <a:noFill/>
          <a:ln>
            <a:noFill/>
          </a:ln>
        </p:spPr>
      </p:pic>
      <p:pic>
        <p:nvPicPr>
          <p:cNvPr id="71" name="Google Shape;71;p13"/>
          <p:cNvPicPr preferRelativeResize="0"/>
          <p:nvPr/>
        </p:nvPicPr>
        <p:blipFill>
          <a:blip r:embed="rId6">
            <a:alphaModFix/>
          </a:blip>
          <a:stretch>
            <a:fillRect/>
          </a:stretch>
        </p:blipFill>
        <p:spPr>
          <a:xfrm>
            <a:off x="7718741" y="4292900"/>
            <a:ext cx="1113559" cy="7004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14"/>
          <p:cNvSpPr txBox="1">
            <a:spLocks noGrp="1"/>
          </p:cNvSpPr>
          <p:nvPr>
            <p:ph type="title"/>
          </p:nvPr>
        </p:nvSpPr>
        <p:spPr>
          <a:xfrm>
            <a:off x="311700" y="14395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Introduction</a:t>
            </a:r>
            <a:endParaRPr/>
          </a:p>
        </p:txBody>
      </p:sp>
      <p:sp>
        <p:nvSpPr>
          <p:cNvPr id="77" name="Google Shape;77;p14"/>
          <p:cNvSpPr txBox="1">
            <a:spLocks noGrp="1"/>
          </p:cNvSpPr>
          <p:nvPr>
            <p:ph type="body" idx="1"/>
          </p:nvPr>
        </p:nvSpPr>
        <p:spPr>
          <a:xfrm>
            <a:off x="90000" y="315000"/>
            <a:ext cx="8742300" cy="4642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sz="1200">
              <a:latin typeface="Arial"/>
              <a:ea typeface="Arial"/>
              <a:cs typeface="Arial"/>
              <a:sym typeface="Arial"/>
            </a:endParaRPr>
          </a:p>
          <a:p>
            <a:pPr marL="0" lvl="0" indent="0" algn="ctr" rtl="0">
              <a:spcBef>
                <a:spcPts val="1600"/>
              </a:spcBef>
              <a:spcAft>
                <a:spcPts val="0"/>
              </a:spcAft>
              <a:buNone/>
            </a:pPr>
            <a:r>
              <a:rPr lang="en" sz="1400" b="1">
                <a:solidFill>
                  <a:srgbClr val="000000"/>
                </a:solidFill>
                <a:latin typeface="Times New Roman"/>
                <a:ea typeface="Times New Roman"/>
                <a:cs typeface="Times New Roman"/>
                <a:sym typeface="Times New Roman"/>
              </a:rPr>
              <a:t>As global temperature rises, glaciers, permafrost and snow mountain cryosphere is becoming increasingly fragile. Water supplies are more variable and there is increased threat from flooding and natural disasters. </a:t>
            </a:r>
            <a:endParaRPr sz="1400" b="1">
              <a:solidFill>
                <a:srgbClr val="000000"/>
              </a:solidFill>
              <a:latin typeface="Times New Roman"/>
              <a:ea typeface="Times New Roman"/>
              <a:cs typeface="Times New Roman"/>
              <a:sym typeface="Times New Roman"/>
            </a:endParaRPr>
          </a:p>
          <a:p>
            <a:pPr marL="457200" lvl="0" indent="-304800" algn="l" rtl="0">
              <a:spcBef>
                <a:spcPts val="160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The Himalayas, home of 600 billion tons of glaciers</a:t>
            </a:r>
            <a:endParaRPr sz="1200">
              <a:solidFill>
                <a:srgbClr val="000000"/>
              </a:solidFill>
              <a:latin typeface="Times New Roman"/>
              <a:ea typeface="Times New Roman"/>
              <a:cs typeface="Times New Roman"/>
              <a:sym typeface="Times New Roman"/>
            </a:endParaRPr>
          </a:p>
          <a:p>
            <a:pPr marL="914400" lvl="1"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Lose two-thirds of its ice storage by 2100</a:t>
            </a:r>
            <a:endParaRPr sz="1200">
              <a:solidFill>
                <a:srgbClr val="000000"/>
              </a:solidFill>
              <a:latin typeface="Times New Roman"/>
              <a:ea typeface="Times New Roman"/>
              <a:cs typeface="Times New Roman"/>
              <a:sym typeface="Times New Roman"/>
            </a:endParaRPr>
          </a:p>
          <a:p>
            <a:pPr marL="914400" lvl="1"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Approximately 1.1 billion people are being affected by the climate change (1)</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Colorado and its alpine regions are affected by climate change </a:t>
            </a:r>
            <a:endParaRPr sz="1200">
              <a:solidFill>
                <a:srgbClr val="000000"/>
              </a:solidFill>
              <a:latin typeface="Times New Roman"/>
              <a:ea typeface="Times New Roman"/>
              <a:cs typeface="Times New Roman"/>
              <a:sym typeface="Times New Roman"/>
            </a:endParaRPr>
          </a:p>
          <a:p>
            <a:pPr marL="914400" lvl="1"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Early/late snow and snowmelt, variable precipitation, decreases in biodiversity, increased threat from invasive species  and increased wildfire probability. </a:t>
            </a:r>
            <a:endParaRPr sz="1200">
              <a:solidFill>
                <a:srgbClr val="000000"/>
              </a:solidFill>
              <a:latin typeface="Times New Roman"/>
              <a:ea typeface="Times New Roman"/>
              <a:cs typeface="Times New Roman"/>
              <a:sym typeface="Times New Roman"/>
            </a:endParaRPr>
          </a:p>
          <a:p>
            <a:pPr marL="914400" lvl="1"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Increased probability of flooding and natural disasters. </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The Peruvian Andes Mountains are home to three distinct land types all reliant on the glaciers of the Andes for water</a:t>
            </a:r>
            <a:endParaRPr sz="1200">
              <a:solidFill>
                <a:srgbClr val="000000"/>
              </a:solidFill>
              <a:latin typeface="Times New Roman"/>
              <a:ea typeface="Times New Roman"/>
              <a:cs typeface="Times New Roman"/>
              <a:sym typeface="Times New Roman"/>
            </a:endParaRPr>
          </a:p>
          <a:p>
            <a:pPr marL="914400" lvl="1"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Puna, bofedal and pajonal all are at risk with the retreating glaciers</a:t>
            </a:r>
            <a:endParaRPr sz="1200">
              <a:solidFill>
                <a:srgbClr val="000000"/>
              </a:solidFill>
              <a:latin typeface="Times New Roman"/>
              <a:ea typeface="Times New Roman"/>
              <a:cs typeface="Times New Roman"/>
              <a:sym typeface="Times New Roman"/>
            </a:endParaRPr>
          </a:p>
          <a:p>
            <a:pPr marL="0" lvl="0" indent="0" algn="l" rtl="0">
              <a:spcBef>
                <a:spcPts val="1600"/>
              </a:spcBef>
              <a:spcAft>
                <a:spcPts val="0"/>
              </a:spcAft>
              <a:buNone/>
            </a:pPr>
            <a:r>
              <a:rPr lang="en" sz="1200">
                <a:solidFill>
                  <a:srgbClr val="000000"/>
                </a:solidFill>
                <a:latin typeface="Times New Roman"/>
                <a:ea typeface="Times New Roman"/>
                <a:cs typeface="Times New Roman"/>
                <a:sym typeface="Times New Roman"/>
              </a:rPr>
              <a:t>Why is the issue important?</a:t>
            </a:r>
            <a:endParaRPr sz="1200">
              <a:solidFill>
                <a:srgbClr val="000000"/>
              </a:solidFill>
              <a:latin typeface="Times New Roman"/>
              <a:ea typeface="Times New Roman"/>
              <a:cs typeface="Times New Roman"/>
              <a:sym typeface="Times New Roman"/>
            </a:endParaRPr>
          </a:p>
          <a:p>
            <a:pPr marL="457200" lvl="0" indent="-304800" algn="l" rtl="0">
              <a:spcBef>
                <a:spcPts val="160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Alpine regions such as Himalaya area and Rocky Mountain in Colorado are:</a:t>
            </a:r>
            <a:endParaRPr sz="1200">
              <a:solidFill>
                <a:srgbClr val="000000"/>
              </a:solidFill>
              <a:latin typeface="Times New Roman"/>
              <a:ea typeface="Times New Roman"/>
              <a:cs typeface="Times New Roman"/>
              <a:sym typeface="Times New Roman"/>
            </a:endParaRPr>
          </a:p>
          <a:p>
            <a:pPr marL="914400" lvl="1"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The main source of many important rivers, which supply more than 50 percent of the world's fresh water</a:t>
            </a:r>
            <a:endParaRPr sz="1200">
              <a:solidFill>
                <a:srgbClr val="000000"/>
              </a:solidFill>
              <a:latin typeface="Times New Roman"/>
              <a:ea typeface="Times New Roman"/>
              <a:cs typeface="Times New Roman"/>
              <a:sym typeface="Times New Roman"/>
            </a:endParaRPr>
          </a:p>
          <a:p>
            <a:pPr marL="914400" lvl="1"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Water transport, human life, ecosystems and the development of agriculture and industry</a:t>
            </a:r>
            <a:endParaRPr sz="1200">
              <a:solidFill>
                <a:srgbClr val="000000"/>
              </a:solidFill>
              <a:latin typeface="Times New Roman"/>
              <a:ea typeface="Times New Roman"/>
              <a:cs typeface="Times New Roman"/>
              <a:sym typeface="Times New Roman"/>
            </a:endParaRPr>
          </a:p>
          <a:p>
            <a:pPr marL="0" lvl="0" indent="0" algn="l" rtl="0">
              <a:spcBef>
                <a:spcPts val="1600"/>
              </a:spcBef>
              <a:spcAft>
                <a:spcPts val="0"/>
              </a:spcAft>
              <a:buNone/>
            </a:pPr>
            <a:endParaRPr sz="1200">
              <a:solidFill>
                <a:srgbClr val="000000"/>
              </a:solidFill>
              <a:latin typeface="Arial"/>
              <a:ea typeface="Arial"/>
              <a:cs typeface="Arial"/>
              <a:sym typeface="Arial"/>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5"/>
          <p:cNvSpPr txBox="1">
            <a:spLocks noGrp="1"/>
          </p:cNvSpPr>
          <p:nvPr>
            <p:ph type="title"/>
          </p:nvPr>
        </p:nvSpPr>
        <p:spPr>
          <a:xfrm>
            <a:off x="73675" y="0"/>
            <a:ext cx="9144000" cy="1008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Conserving springs in the Himalayas as a Climate Change Adaptation Action by ICIMOD</a:t>
            </a:r>
            <a:r>
              <a:rPr lang="en" sz="2400"/>
              <a:t>	</a:t>
            </a:r>
            <a:r>
              <a:rPr lang="en" sz="1400"/>
              <a:t>	 	 </a:t>
            </a:r>
            <a:r>
              <a:rPr lang="en" sz="1100"/>
              <a:t>	 		</a:t>
            </a:r>
            <a:endParaRPr sz="1100"/>
          </a:p>
          <a:p>
            <a:pPr marL="0" lvl="0" indent="0" algn="l" rtl="0">
              <a:spcBef>
                <a:spcPts val="0"/>
              </a:spcBef>
              <a:spcAft>
                <a:spcPts val="0"/>
              </a:spcAft>
              <a:buClr>
                <a:schemeClr val="dk1"/>
              </a:buClr>
              <a:buSzPts val="1100"/>
              <a:buFont typeface="Arial"/>
              <a:buNone/>
            </a:pPr>
            <a:r>
              <a:rPr lang="en" sz="1100"/>
              <a:t>			</a:t>
            </a:r>
            <a:endParaRPr sz="1100"/>
          </a:p>
          <a:p>
            <a:pPr marL="0" lvl="0" indent="0" algn="l" rtl="0">
              <a:spcBef>
                <a:spcPts val="0"/>
              </a:spcBef>
              <a:spcAft>
                <a:spcPts val="0"/>
              </a:spcAft>
              <a:buClr>
                <a:schemeClr val="dk1"/>
              </a:buClr>
              <a:buSzPts val="1100"/>
              <a:buFont typeface="Arial"/>
              <a:buNone/>
            </a:pPr>
            <a:r>
              <a:rPr lang="en" sz="1100"/>
              <a:t>				</a:t>
            </a:r>
            <a:endParaRPr sz="1100"/>
          </a:p>
          <a:p>
            <a:pPr marL="0" lvl="0" indent="0" algn="l" rtl="0">
              <a:spcBef>
                <a:spcPts val="0"/>
              </a:spcBef>
              <a:spcAft>
                <a:spcPts val="0"/>
              </a:spcAft>
              <a:buClr>
                <a:schemeClr val="dk1"/>
              </a:buClr>
              <a:buSzPts val="1100"/>
              <a:buFont typeface="Arial"/>
              <a:buNone/>
            </a:pPr>
            <a:r>
              <a:rPr lang="en" sz="1100"/>
              <a:t>					</a:t>
            </a:r>
            <a:endParaRPr sz="1100"/>
          </a:p>
          <a:p>
            <a:pPr marL="0" lvl="0" indent="0" algn="l" rtl="0">
              <a:spcBef>
                <a:spcPts val="0"/>
              </a:spcBef>
              <a:spcAft>
                <a:spcPts val="0"/>
              </a:spcAft>
              <a:buClr>
                <a:schemeClr val="dk1"/>
              </a:buClr>
              <a:buSzPts val="1100"/>
              <a:buFont typeface="Arial"/>
              <a:buNone/>
            </a:pPr>
            <a:r>
              <a:rPr lang="en" sz="1100"/>
              <a:t>						</a:t>
            </a:r>
            <a:endParaRPr sz="1100"/>
          </a:p>
          <a:p>
            <a:pPr marL="0" lvl="0" indent="0" algn="l" rtl="0">
              <a:spcBef>
                <a:spcPts val="0"/>
              </a:spcBef>
              <a:spcAft>
                <a:spcPts val="0"/>
              </a:spcAft>
              <a:buClr>
                <a:schemeClr val="dk1"/>
              </a:buClr>
              <a:buSzPts val="1100"/>
              <a:buFont typeface="Arial"/>
              <a:buNone/>
            </a:pPr>
            <a:r>
              <a:rPr lang="en" sz="3300">
                <a:solidFill>
                  <a:srgbClr val="FFFFFF"/>
                </a:solidFill>
              </a:rPr>
              <a:t>Conserving springs as climate change adaptation action </a:t>
            </a:r>
            <a:endParaRPr sz="3300">
              <a:solidFill>
                <a:srgbClr val="FFFFFF"/>
              </a:solidFill>
            </a:endParaRPr>
          </a:p>
          <a:p>
            <a:pPr marL="0" lvl="0" indent="0" algn="l" rtl="0">
              <a:lnSpc>
                <a:spcPct val="115000"/>
              </a:lnSpc>
              <a:spcBef>
                <a:spcPts val="0"/>
              </a:spcBef>
              <a:spcAft>
                <a:spcPts val="0"/>
              </a:spcAft>
              <a:buClr>
                <a:schemeClr val="dk1"/>
              </a:buClr>
              <a:buSzPts val="1100"/>
              <a:buFont typeface="Arial"/>
              <a:buNone/>
            </a:pPr>
            <a:r>
              <a:rPr lang="en" sz="1100"/>
              <a:t>					</a:t>
            </a:r>
            <a:endParaRPr sz="1100"/>
          </a:p>
          <a:p>
            <a:pPr marL="0" lvl="0" indent="0" algn="l" rtl="0">
              <a:spcBef>
                <a:spcPts val="0"/>
              </a:spcBef>
              <a:spcAft>
                <a:spcPts val="0"/>
              </a:spcAft>
              <a:buClr>
                <a:schemeClr val="dk1"/>
              </a:buClr>
              <a:buSzPts val="1100"/>
              <a:buFont typeface="Arial"/>
              <a:buNone/>
            </a:pPr>
            <a:r>
              <a:rPr lang="en" sz="1100"/>
              <a:t>				</a:t>
            </a:r>
            <a:endParaRPr sz="1100"/>
          </a:p>
          <a:p>
            <a:pPr marL="0" lvl="0" indent="0" algn="l" rtl="0">
              <a:spcBef>
                <a:spcPts val="0"/>
              </a:spcBef>
              <a:spcAft>
                <a:spcPts val="0"/>
              </a:spcAft>
              <a:buClr>
                <a:schemeClr val="dk1"/>
              </a:buClr>
              <a:buSzPts val="1100"/>
              <a:buFont typeface="Arial"/>
              <a:buNone/>
            </a:pPr>
            <a:r>
              <a:rPr lang="en" sz="1100"/>
              <a:t>			</a:t>
            </a:r>
            <a:endParaRPr sz="1100"/>
          </a:p>
          <a:p>
            <a:pPr marL="0" lvl="0" indent="0" algn="l" rtl="0">
              <a:spcBef>
                <a:spcPts val="0"/>
              </a:spcBef>
              <a:spcAft>
                <a:spcPts val="0"/>
              </a:spcAft>
              <a:buClr>
                <a:schemeClr val="dk1"/>
              </a:buClr>
              <a:buSzPts val="1100"/>
              <a:buFont typeface="Arial"/>
              <a:buNone/>
            </a:pPr>
            <a:r>
              <a:rPr lang="en" sz="1100"/>
              <a:t>		</a:t>
            </a:r>
            <a:endParaRPr sz="1100"/>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83" name="Google Shape;83;p15"/>
          <p:cNvSpPr txBox="1">
            <a:spLocks noGrp="1"/>
          </p:cNvSpPr>
          <p:nvPr>
            <p:ph type="body" idx="1"/>
          </p:nvPr>
        </p:nvSpPr>
        <p:spPr>
          <a:xfrm>
            <a:off x="166100" y="539825"/>
            <a:ext cx="8664600" cy="4507800"/>
          </a:xfrm>
          <a:prstGeom prst="rect">
            <a:avLst/>
          </a:prstGeom>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200" b="1">
                <a:solidFill>
                  <a:srgbClr val="000000"/>
                </a:solidFill>
                <a:latin typeface="Times New Roman"/>
                <a:ea typeface="Times New Roman"/>
                <a:cs typeface="Times New Roman"/>
                <a:sym typeface="Times New Roman"/>
              </a:rPr>
              <a:t>Main Objective of the paper:	</a:t>
            </a:r>
            <a:r>
              <a:rPr lang="en" sz="1200">
                <a:latin typeface="Times New Roman"/>
                <a:ea typeface="Times New Roman"/>
                <a:cs typeface="Times New Roman"/>
                <a:sym typeface="Times New Roman"/>
              </a:rPr>
              <a:t>	</a:t>
            </a:r>
            <a:endParaRPr sz="1200">
              <a:latin typeface="Times New Roman"/>
              <a:ea typeface="Times New Roman"/>
              <a:cs typeface="Times New Roman"/>
              <a:sym typeface="Times New Roman"/>
            </a:endParaRPr>
          </a:p>
          <a:p>
            <a:pPr marL="457200" lvl="0" indent="-304800" algn="l" rtl="0">
              <a:spcBef>
                <a:spcPts val="160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Understand the area’s socio-economic dynamics through a survey</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Understand the area’s formal and informal spring governance mechanisms</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Investigate the geo-lithology and the hydrogeology of the springs and their catchments, and further identify critical springs with high human dependency</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Draft recommendations for springshed development </a:t>
            </a:r>
            <a:endParaRPr sz="1200">
              <a:solidFill>
                <a:srgbClr val="000000"/>
              </a:solidFill>
              <a:latin typeface="Times New Roman"/>
              <a:ea typeface="Times New Roman"/>
              <a:cs typeface="Times New Roman"/>
              <a:sym typeface="Times New Roman"/>
            </a:endParaRPr>
          </a:p>
          <a:p>
            <a:pPr marL="0" lvl="0" indent="0" algn="l" rtl="0">
              <a:spcBef>
                <a:spcPts val="1200"/>
              </a:spcBef>
              <a:spcAft>
                <a:spcPts val="0"/>
              </a:spcAft>
              <a:buNone/>
            </a:pPr>
            <a:r>
              <a:rPr lang="en" sz="1200" b="1">
                <a:solidFill>
                  <a:srgbClr val="000000"/>
                </a:solidFill>
                <a:latin typeface="Times New Roman"/>
                <a:ea typeface="Times New Roman"/>
                <a:cs typeface="Times New Roman"/>
                <a:sym typeface="Times New Roman"/>
              </a:rPr>
              <a:t>Study area: </a:t>
            </a:r>
            <a:r>
              <a:rPr lang="en" sz="1200">
                <a:solidFill>
                  <a:srgbClr val="000000"/>
                </a:solidFill>
                <a:latin typeface="Times New Roman"/>
                <a:ea typeface="Times New Roman"/>
                <a:cs typeface="Times New Roman"/>
                <a:sym typeface="Times New Roman"/>
              </a:rPr>
              <a:t>Kalimpong District, West Bengal, India (55 springs and 12 critical springs)</a:t>
            </a:r>
            <a:endParaRPr sz="1200">
              <a:solidFill>
                <a:srgbClr val="000000"/>
              </a:solidFill>
              <a:latin typeface="Times New Roman"/>
              <a:ea typeface="Times New Roman"/>
              <a:cs typeface="Times New Roman"/>
              <a:sym typeface="Times New Roman"/>
            </a:endParaRPr>
          </a:p>
          <a:p>
            <a:pPr marL="0" lvl="0" indent="0" algn="l" rtl="0">
              <a:spcBef>
                <a:spcPts val="1200"/>
              </a:spcBef>
              <a:spcAft>
                <a:spcPts val="0"/>
              </a:spcAft>
              <a:buNone/>
            </a:pPr>
            <a:r>
              <a:rPr lang="en" sz="1200" b="1">
                <a:solidFill>
                  <a:srgbClr val="000000"/>
                </a:solidFill>
                <a:latin typeface="Times New Roman"/>
                <a:ea typeface="Times New Roman"/>
                <a:cs typeface="Times New Roman"/>
                <a:sym typeface="Times New Roman"/>
              </a:rPr>
              <a:t>Problem:</a:t>
            </a:r>
            <a:r>
              <a:rPr lang="en" sz="1200">
                <a:solidFill>
                  <a:srgbClr val="000000"/>
                </a:solidFill>
                <a:latin typeface="Times New Roman"/>
                <a:ea typeface="Times New Roman"/>
                <a:cs typeface="Times New Roman"/>
                <a:sym typeface="Times New Roman"/>
              </a:rPr>
              <a:t> Climate change has resulted in drying of springs and streams, which are the primary sources of water for domestic use. </a:t>
            </a:r>
            <a:endParaRPr sz="1200">
              <a:solidFill>
                <a:srgbClr val="000000"/>
              </a:solidFill>
              <a:latin typeface="Times New Roman"/>
              <a:ea typeface="Times New Roman"/>
              <a:cs typeface="Times New Roman"/>
              <a:sym typeface="Times New Roman"/>
            </a:endParaRPr>
          </a:p>
          <a:p>
            <a:pPr marL="457200" lvl="0" indent="-304800" algn="l" rtl="0">
              <a:spcBef>
                <a:spcPts val="120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Lack of Environmental Impact Assessment (EIS) while establishing development projects</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95% of the people are dependent on natural springs and streams for water </a:t>
            </a:r>
            <a:endParaRPr sz="1200">
              <a:solidFill>
                <a:srgbClr val="000000"/>
              </a:solidFill>
              <a:latin typeface="Times New Roman"/>
              <a:ea typeface="Times New Roman"/>
              <a:cs typeface="Times New Roman"/>
              <a:sym typeface="Times New Roman"/>
            </a:endParaRPr>
          </a:p>
          <a:p>
            <a:pPr marL="0" lvl="0" indent="0" algn="l" rtl="0">
              <a:spcBef>
                <a:spcPts val="1200"/>
              </a:spcBef>
              <a:spcAft>
                <a:spcPts val="0"/>
              </a:spcAft>
              <a:buNone/>
            </a:pPr>
            <a:r>
              <a:rPr lang="en" sz="1200" b="1">
                <a:solidFill>
                  <a:srgbClr val="000000"/>
                </a:solidFill>
                <a:latin typeface="Times New Roman"/>
                <a:ea typeface="Times New Roman"/>
                <a:cs typeface="Times New Roman"/>
                <a:sym typeface="Times New Roman"/>
              </a:rPr>
              <a:t>Conclusion </a:t>
            </a:r>
            <a:endParaRPr sz="1200" b="1">
              <a:solidFill>
                <a:srgbClr val="000000"/>
              </a:solidFill>
              <a:latin typeface="Times New Roman"/>
              <a:ea typeface="Times New Roman"/>
              <a:cs typeface="Times New Roman"/>
              <a:sym typeface="Times New Roman"/>
            </a:endParaRPr>
          </a:p>
          <a:p>
            <a:pPr marL="457200" lvl="0" indent="-304800" algn="l" rtl="0">
              <a:spcBef>
                <a:spcPts val="120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Some critical springs are dying, so actions to recharge and conserve these springs are critical. </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Through multi stakeholder and integrated approach, communities, practitioners, researchers, and administrators can address the issues of sustainable use of water.</a:t>
            </a:r>
            <a:endParaRPr sz="1200">
              <a:solidFill>
                <a:srgbClr val="000000"/>
              </a:solidFill>
              <a:latin typeface="Times New Roman"/>
              <a:ea typeface="Times New Roman"/>
              <a:cs typeface="Times New Roman"/>
              <a:sym typeface="Times New Roman"/>
            </a:endParaRPr>
          </a:p>
          <a:p>
            <a:pPr marL="0" lvl="0" indent="0" algn="l" rtl="0">
              <a:spcBef>
                <a:spcPts val="1200"/>
              </a:spcBef>
              <a:spcAft>
                <a:spcPts val="0"/>
              </a:spcAft>
              <a:buNone/>
            </a:pPr>
            <a:r>
              <a:rPr lang="en" sz="1000">
                <a:solidFill>
                  <a:srgbClr val="000000"/>
                </a:solidFill>
                <a:latin typeface="Times New Roman"/>
                <a:ea typeface="Times New Roman"/>
                <a:cs typeface="Times New Roman"/>
                <a:sym typeface="Times New Roman"/>
              </a:rPr>
              <a:t>Source: ICIMOD report on Conserving springs as climate change adaptation action (3)</a:t>
            </a:r>
            <a:endParaRPr sz="1000">
              <a:solidFill>
                <a:srgbClr val="000000"/>
              </a:solidFill>
              <a:latin typeface="Times New Roman"/>
              <a:ea typeface="Times New Roman"/>
              <a:cs typeface="Times New Roman"/>
              <a:sym typeface="Times New Roman"/>
            </a:endParaRPr>
          </a:p>
          <a:p>
            <a:pPr marL="457200" lvl="0" indent="0" algn="l" rtl="0">
              <a:spcBef>
                <a:spcPts val="1200"/>
              </a:spcBef>
              <a:spcAft>
                <a:spcPts val="0"/>
              </a:spcAft>
              <a:buNone/>
            </a:pPr>
            <a:endParaRPr sz="1000">
              <a:solidFill>
                <a:schemeClr val="dk1"/>
              </a:solidFill>
            </a:endParaRPr>
          </a:p>
          <a:p>
            <a:pPr marL="0" lvl="0" indent="0" algn="l" rtl="0">
              <a:spcBef>
                <a:spcPts val="120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120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120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120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120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1200"/>
              </a:spcBef>
              <a:spcAft>
                <a:spcPts val="0"/>
              </a:spcAft>
              <a:buClr>
                <a:schemeClr val="dk1"/>
              </a:buClr>
              <a:buSzPts val="1100"/>
              <a:buFont typeface="Arial"/>
              <a:buNone/>
            </a:pPr>
            <a:r>
              <a:rPr lang="en" sz="1200">
                <a:solidFill>
                  <a:srgbClr val="FFFFFF"/>
                </a:solidFill>
              </a:rPr>
              <a:t>la</a:t>
            </a:r>
            <a:r>
              <a:rPr lang="en" sz="1100">
                <a:solidFill>
                  <a:schemeClr val="dk1"/>
                </a:solidFill>
              </a:rPr>
              <a:t>		</a:t>
            </a:r>
            <a:endParaRPr sz="1100">
              <a:solidFill>
                <a:schemeClr val="dk1"/>
              </a:solidFill>
            </a:endParaRPr>
          </a:p>
          <a:p>
            <a:pPr marL="0" lvl="0" indent="0" algn="l" rtl="0">
              <a:spcBef>
                <a:spcPts val="1200"/>
              </a:spcBef>
              <a:spcAft>
                <a:spcPts val="0"/>
              </a:spcAft>
              <a:buNone/>
            </a:pPr>
            <a:endParaRPr sz="1100" b="1">
              <a:solidFill>
                <a:schemeClr val="dk1"/>
              </a:solidFill>
            </a:endParaRPr>
          </a:p>
          <a:p>
            <a:pPr marL="0" lvl="0" indent="0" algn="l" rtl="0">
              <a:spcBef>
                <a:spcPts val="120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120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120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1200"/>
              </a:spcBef>
              <a:spcAft>
                <a:spcPts val="0"/>
              </a:spcAft>
              <a:buNone/>
            </a:pPr>
            <a:br>
              <a:rPr lang="en" sz="1000">
                <a:solidFill>
                  <a:schemeClr val="dk1"/>
                </a:solidFill>
              </a:rPr>
            </a:br>
            <a:r>
              <a:rPr lang="en" sz="1000">
                <a:solidFill>
                  <a:schemeClr val="dk1"/>
                </a:solidFill>
              </a:rPr>
              <a:t> 						</a:t>
            </a:r>
            <a:endParaRPr sz="1000">
              <a:solidFill>
                <a:schemeClr val="dk1"/>
              </a:solidFill>
            </a:endParaRPr>
          </a:p>
          <a:p>
            <a:pPr marL="0" lvl="0" indent="0" algn="l" rtl="0">
              <a:spcBef>
                <a:spcPts val="120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1600"/>
              </a:spcBef>
              <a:spcAft>
                <a:spcPts val="0"/>
              </a:spcAft>
              <a:buClr>
                <a:schemeClr val="dk1"/>
              </a:buClr>
              <a:buSzPts val="1100"/>
              <a:buFont typeface="Arial"/>
              <a:buNone/>
            </a:pPr>
            <a:r>
              <a:rPr lang="en" sz="1100">
                <a:solidFill>
                  <a:schemeClr val="dk1"/>
                </a:solidFill>
              </a:rPr>
              <a:t>		</a:t>
            </a:r>
            <a:endParaRPr sz="1100">
              <a:solidFill>
                <a:schemeClr val="dk1"/>
              </a:solidFill>
            </a:endParaRPr>
          </a:p>
          <a:p>
            <a:pPr marL="0" lvl="0" indent="0" algn="l" rtl="0">
              <a:spcBef>
                <a:spcPts val="160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6"/>
          <p:cNvSpPr txBox="1">
            <a:spLocks noGrp="1"/>
          </p:cNvSpPr>
          <p:nvPr>
            <p:ph type="title"/>
          </p:nvPr>
        </p:nvSpPr>
        <p:spPr>
          <a:xfrm>
            <a:off x="155850" y="61825"/>
            <a:ext cx="8832300" cy="560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High mountain communities and climate change: adaptation, traditional ecological knowledge (TEK), and institutions </a:t>
            </a:r>
            <a:endParaRPr sz="1800"/>
          </a:p>
          <a:p>
            <a:pPr marL="0" lvl="0" indent="0" algn="l" rtl="0">
              <a:lnSpc>
                <a:spcPct val="115000"/>
              </a:lnSpc>
              <a:spcBef>
                <a:spcPts val="0"/>
              </a:spcBef>
              <a:spcAft>
                <a:spcPts val="0"/>
              </a:spcAft>
              <a:buNone/>
            </a:pPr>
            <a:r>
              <a:rPr lang="en" sz="1100" b="0">
                <a:solidFill>
                  <a:srgbClr val="000000"/>
                </a:solidFill>
                <a:latin typeface="Arial"/>
                <a:ea typeface="Arial"/>
                <a:cs typeface="Arial"/>
                <a:sym typeface="Arial"/>
              </a:rPr>
              <a:t>					</a:t>
            </a:r>
            <a:endParaRPr sz="1100" b="0">
              <a:solidFill>
                <a:srgbClr val="000000"/>
              </a:solidFill>
              <a:latin typeface="Arial"/>
              <a:ea typeface="Arial"/>
              <a:cs typeface="Arial"/>
              <a:sym typeface="Arial"/>
            </a:endParaRPr>
          </a:p>
          <a:p>
            <a:pPr marL="0" lvl="0" indent="0" algn="ctr" rtl="0">
              <a:spcBef>
                <a:spcPts val="0"/>
              </a:spcBef>
              <a:spcAft>
                <a:spcPts val="0"/>
              </a:spcAft>
              <a:buNone/>
            </a:pPr>
            <a:r>
              <a:rPr lang="en" sz="1100" b="0">
                <a:solidFill>
                  <a:srgbClr val="000000"/>
                </a:solidFill>
                <a:latin typeface="Arial"/>
                <a:ea typeface="Arial"/>
                <a:cs typeface="Arial"/>
                <a:sym typeface="Arial"/>
              </a:rPr>
              <a:t>				</a:t>
            </a:r>
            <a:endParaRPr sz="1100" b="0">
              <a:solidFill>
                <a:srgbClr val="000000"/>
              </a:solidFill>
              <a:latin typeface="Arial"/>
              <a:ea typeface="Arial"/>
              <a:cs typeface="Arial"/>
              <a:sym typeface="Arial"/>
            </a:endParaRPr>
          </a:p>
          <a:p>
            <a:pPr marL="0" lvl="0" indent="0" algn="ctr" rtl="0">
              <a:spcBef>
                <a:spcPts val="0"/>
              </a:spcBef>
              <a:spcAft>
                <a:spcPts val="0"/>
              </a:spcAft>
              <a:buNone/>
            </a:pPr>
            <a:r>
              <a:rPr lang="en" sz="1100" b="0">
                <a:solidFill>
                  <a:srgbClr val="000000"/>
                </a:solidFill>
                <a:latin typeface="Arial"/>
                <a:ea typeface="Arial"/>
                <a:cs typeface="Arial"/>
                <a:sym typeface="Arial"/>
              </a:rPr>
              <a:t>			</a:t>
            </a:r>
            <a:endParaRPr sz="1100" b="0">
              <a:solidFill>
                <a:srgbClr val="000000"/>
              </a:solidFill>
              <a:latin typeface="Arial"/>
              <a:ea typeface="Arial"/>
              <a:cs typeface="Arial"/>
              <a:sym typeface="Arial"/>
            </a:endParaRPr>
          </a:p>
          <a:p>
            <a:pPr marL="0" lvl="0" indent="0" algn="ctr" rtl="0">
              <a:spcBef>
                <a:spcPts val="0"/>
              </a:spcBef>
              <a:spcAft>
                <a:spcPts val="0"/>
              </a:spcAft>
              <a:buNone/>
            </a:pPr>
            <a:r>
              <a:rPr lang="en" sz="1100" b="0">
                <a:solidFill>
                  <a:srgbClr val="000000"/>
                </a:solidFill>
                <a:latin typeface="Arial"/>
                <a:ea typeface="Arial"/>
                <a:cs typeface="Arial"/>
                <a:sym typeface="Arial"/>
              </a:rPr>
              <a:t>		</a:t>
            </a:r>
            <a:endParaRPr sz="1100" b="0">
              <a:solidFill>
                <a:srgbClr val="000000"/>
              </a:solidFill>
              <a:latin typeface="Arial"/>
              <a:ea typeface="Arial"/>
              <a:cs typeface="Arial"/>
              <a:sym typeface="Arial"/>
            </a:endParaRPr>
          </a:p>
          <a:p>
            <a:pPr marL="0" lvl="0" indent="0" algn="ctr" rtl="0">
              <a:spcBef>
                <a:spcPts val="0"/>
              </a:spcBef>
              <a:spcAft>
                <a:spcPts val="0"/>
              </a:spcAft>
              <a:buNone/>
            </a:pPr>
            <a:r>
              <a:rPr lang="en" sz="1400"/>
              <a:t> 	 </a:t>
            </a:r>
            <a:r>
              <a:rPr lang="en" sz="1100"/>
              <a:t>	 		</a:t>
            </a:r>
            <a:endParaRPr sz="1100"/>
          </a:p>
          <a:p>
            <a:pPr marL="0" lvl="0" indent="0" algn="l" rtl="0">
              <a:spcBef>
                <a:spcPts val="0"/>
              </a:spcBef>
              <a:spcAft>
                <a:spcPts val="0"/>
              </a:spcAft>
              <a:buNone/>
            </a:pPr>
            <a:endParaRPr/>
          </a:p>
        </p:txBody>
      </p:sp>
      <p:sp>
        <p:nvSpPr>
          <p:cNvPr id="89" name="Google Shape;89;p16"/>
          <p:cNvSpPr txBox="1">
            <a:spLocks noGrp="1"/>
          </p:cNvSpPr>
          <p:nvPr>
            <p:ph type="body" idx="1"/>
          </p:nvPr>
        </p:nvSpPr>
        <p:spPr>
          <a:xfrm>
            <a:off x="155850" y="679975"/>
            <a:ext cx="8520600" cy="4269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200" b="1" dirty="0">
                <a:solidFill>
                  <a:srgbClr val="000000"/>
                </a:solidFill>
                <a:latin typeface="Times New Roman"/>
                <a:ea typeface="Times New Roman"/>
                <a:cs typeface="Times New Roman"/>
                <a:sym typeface="Times New Roman"/>
              </a:rPr>
              <a:t>Main Objective of the paper:	</a:t>
            </a:r>
            <a:r>
              <a:rPr lang="en" sz="1200" dirty="0">
                <a:solidFill>
                  <a:srgbClr val="666666"/>
                </a:solidFill>
                <a:latin typeface="Times New Roman"/>
                <a:ea typeface="Times New Roman"/>
                <a:cs typeface="Times New Roman"/>
                <a:sym typeface="Times New Roman"/>
              </a:rPr>
              <a:t>				</a:t>
            </a:r>
            <a:endParaRPr sz="1200" dirty="0">
              <a:solidFill>
                <a:srgbClr val="666666"/>
              </a:solidFill>
              <a:latin typeface="Times New Roman"/>
              <a:ea typeface="Times New Roman"/>
              <a:cs typeface="Times New Roman"/>
              <a:sym typeface="Times New Roman"/>
            </a:endParaRPr>
          </a:p>
          <a:p>
            <a:pPr marL="457200" lvl="0" indent="-304800" algn="l" rtl="0">
              <a:lnSpc>
                <a:spcPct val="115000"/>
              </a:lnSpc>
              <a:spcBef>
                <a:spcPts val="1600"/>
              </a:spcBef>
              <a:spcAft>
                <a:spcPts val="0"/>
              </a:spcAft>
              <a:buClr>
                <a:srgbClr val="000000"/>
              </a:buClr>
              <a:buSzPts val="1200"/>
              <a:buFont typeface="Times New Roman"/>
              <a:buChar char="●"/>
            </a:pPr>
            <a:r>
              <a:rPr lang="en" sz="1200" dirty="0">
                <a:solidFill>
                  <a:srgbClr val="000000"/>
                </a:solidFill>
                <a:latin typeface="Times New Roman"/>
                <a:ea typeface="Times New Roman"/>
                <a:cs typeface="Times New Roman"/>
                <a:sym typeface="Times New Roman"/>
              </a:rPr>
              <a:t>Understand the impacts of and adaptation to climate change in remote mountain area		</a:t>
            </a:r>
            <a:endParaRPr sz="1200" dirty="0">
              <a:solidFill>
                <a:srgbClr val="000000"/>
              </a:solidFill>
              <a:latin typeface="Times New Roman"/>
              <a:ea typeface="Times New Roman"/>
              <a:cs typeface="Times New Roman"/>
              <a:sym typeface="Times New Roman"/>
            </a:endParaRPr>
          </a:p>
          <a:p>
            <a:pPr marL="457200" lvl="0" indent="-304800" algn="l" rtl="0">
              <a:lnSpc>
                <a:spcPct val="115000"/>
              </a:lnSpc>
              <a:spcBef>
                <a:spcPts val="0"/>
              </a:spcBef>
              <a:spcAft>
                <a:spcPts val="0"/>
              </a:spcAft>
              <a:buClr>
                <a:srgbClr val="000000"/>
              </a:buClr>
              <a:buSzPts val="1200"/>
              <a:buFont typeface="Times New Roman"/>
              <a:buChar char="●"/>
            </a:pPr>
            <a:r>
              <a:rPr lang="en" sz="1200" dirty="0">
                <a:solidFill>
                  <a:srgbClr val="000000"/>
                </a:solidFill>
                <a:latin typeface="Times New Roman"/>
                <a:ea typeface="Times New Roman"/>
                <a:cs typeface="Times New Roman"/>
                <a:sym typeface="Times New Roman"/>
              </a:rPr>
              <a:t>Understand TEK and rapid economic and developmental changes</a:t>
            </a:r>
            <a:endParaRPr sz="1200" dirty="0">
              <a:solidFill>
                <a:srgbClr val="000000"/>
              </a:solidFill>
              <a:latin typeface="Times New Roman"/>
              <a:ea typeface="Times New Roman"/>
              <a:cs typeface="Times New Roman"/>
              <a:sym typeface="Times New Roman"/>
            </a:endParaRPr>
          </a:p>
          <a:p>
            <a:pPr marL="457200" lvl="0" indent="-304800" algn="l" rtl="0">
              <a:lnSpc>
                <a:spcPct val="115000"/>
              </a:lnSpc>
              <a:spcBef>
                <a:spcPts val="0"/>
              </a:spcBef>
              <a:spcAft>
                <a:spcPts val="0"/>
              </a:spcAft>
              <a:buClr>
                <a:srgbClr val="000000"/>
              </a:buClr>
              <a:buSzPts val="1200"/>
              <a:buFont typeface="Times New Roman"/>
              <a:buChar char="●"/>
            </a:pPr>
            <a:r>
              <a:rPr lang="en" sz="1200" dirty="0">
                <a:solidFill>
                  <a:srgbClr val="000000"/>
                </a:solidFill>
                <a:latin typeface="Times New Roman"/>
                <a:ea typeface="Times New Roman"/>
                <a:cs typeface="Times New Roman"/>
                <a:sym typeface="Times New Roman"/>
              </a:rPr>
              <a:t>Understand the way to integrate TEK with climate change policy </a:t>
            </a:r>
            <a:endParaRPr sz="1200" dirty="0">
              <a:solidFill>
                <a:srgbClr val="000000"/>
              </a:solidFill>
              <a:latin typeface="Times New Roman"/>
              <a:ea typeface="Times New Roman"/>
              <a:cs typeface="Times New Roman"/>
              <a:sym typeface="Times New Roman"/>
            </a:endParaRPr>
          </a:p>
          <a:p>
            <a:pPr marL="0" lvl="0" indent="0" algn="l" rtl="0">
              <a:lnSpc>
                <a:spcPct val="115000"/>
              </a:lnSpc>
              <a:spcBef>
                <a:spcPts val="1400"/>
              </a:spcBef>
              <a:spcAft>
                <a:spcPts val="0"/>
              </a:spcAft>
              <a:buNone/>
            </a:pPr>
            <a:r>
              <a:rPr lang="en" sz="1200" b="1" dirty="0">
                <a:solidFill>
                  <a:srgbClr val="000000"/>
                </a:solidFill>
                <a:latin typeface="Times New Roman"/>
                <a:ea typeface="Times New Roman"/>
                <a:cs typeface="Times New Roman"/>
                <a:sym typeface="Times New Roman"/>
              </a:rPr>
              <a:t>Study area: </a:t>
            </a:r>
            <a:r>
              <a:rPr lang="en" sz="1200" dirty="0">
                <a:solidFill>
                  <a:srgbClr val="000000"/>
                </a:solidFill>
                <a:latin typeface="Times New Roman"/>
                <a:ea typeface="Times New Roman"/>
                <a:cs typeface="Times New Roman"/>
                <a:sym typeface="Times New Roman"/>
              </a:rPr>
              <a:t>The two communities selected for this research are the </a:t>
            </a:r>
            <a:r>
              <a:rPr lang="en" sz="1200" dirty="0" err="1">
                <a:solidFill>
                  <a:srgbClr val="000000"/>
                </a:solidFill>
                <a:latin typeface="Times New Roman"/>
                <a:ea typeface="Times New Roman"/>
                <a:cs typeface="Times New Roman"/>
                <a:sym typeface="Times New Roman"/>
              </a:rPr>
              <a:t>Lachen</a:t>
            </a:r>
            <a:r>
              <a:rPr lang="en" sz="1200" dirty="0">
                <a:solidFill>
                  <a:srgbClr val="000000"/>
                </a:solidFill>
                <a:latin typeface="Times New Roman"/>
                <a:ea typeface="Times New Roman"/>
                <a:cs typeface="Times New Roman"/>
                <a:sym typeface="Times New Roman"/>
              </a:rPr>
              <a:t> Pas, who practice transhumant </a:t>
            </a:r>
            <a:r>
              <a:rPr lang="en" sz="1200" dirty="0" err="1">
                <a:solidFill>
                  <a:srgbClr val="000000"/>
                </a:solidFill>
                <a:latin typeface="Times New Roman"/>
                <a:ea typeface="Times New Roman"/>
                <a:cs typeface="Times New Roman"/>
                <a:sym typeface="Times New Roman"/>
              </a:rPr>
              <a:t>agro</a:t>
            </a:r>
            <a:r>
              <a:rPr lang="en" sz="1200" dirty="0">
                <a:solidFill>
                  <a:srgbClr val="000000"/>
                </a:solidFill>
                <a:latin typeface="Times New Roman"/>
                <a:ea typeface="Times New Roman"/>
                <a:cs typeface="Times New Roman"/>
                <a:sym typeface="Times New Roman"/>
              </a:rPr>
              <a:t>-pastoralism, and the traditionally nomadic pastoralist </a:t>
            </a:r>
            <a:r>
              <a:rPr lang="en" sz="1200" dirty="0" err="1">
                <a:solidFill>
                  <a:srgbClr val="000000"/>
                </a:solidFill>
                <a:latin typeface="Times New Roman"/>
                <a:ea typeface="Times New Roman"/>
                <a:cs typeface="Times New Roman"/>
                <a:sym typeface="Times New Roman"/>
              </a:rPr>
              <a:t>Dokpas</a:t>
            </a:r>
            <a:r>
              <a:rPr lang="en" sz="1200" dirty="0">
                <a:solidFill>
                  <a:srgbClr val="000000"/>
                </a:solidFill>
                <a:latin typeface="Times New Roman"/>
                <a:ea typeface="Times New Roman"/>
                <a:cs typeface="Times New Roman"/>
                <a:sym typeface="Times New Roman"/>
              </a:rPr>
              <a:t>, or yak herders. They inhabit </a:t>
            </a:r>
            <a:r>
              <a:rPr lang="en" sz="1200" dirty="0" err="1">
                <a:solidFill>
                  <a:srgbClr val="000000"/>
                </a:solidFill>
                <a:latin typeface="Times New Roman"/>
                <a:ea typeface="Times New Roman"/>
                <a:cs typeface="Times New Roman"/>
                <a:sym typeface="Times New Roman"/>
              </a:rPr>
              <a:t>Lachen</a:t>
            </a:r>
            <a:r>
              <a:rPr lang="en" sz="1200" dirty="0">
                <a:solidFill>
                  <a:srgbClr val="000000"/>
                </a:solidFill>
                <a:latin typeface="Times New Roman"/>
                <a:ea typeface="Times New Roman"/>
                <a:cs typeface="Times New Roman"/>
                <a:sym typeface="Times New Roman"/>
              </a:rPr>
              <a:t> Valley in the North district of Sikkim on the border between India and China </a:t>
            </a:r>
            <a:endParaRPr sz="1200" dirty="0">
              <a:solidFill>
                <a:srgbClr val="000000"/>
              </a:solidFill>
              <a:latin typeface="Times New Roman"/>
              <a:ea typeface="Times New Roman"/>
              <a:cs typeface="Times New Roman"/>
              <a:sym typeface="Times New Roman"/>
            </a:endParaRPr>
          </a:p>
          <a:p>
            <a:pPr marL="0" lvl="0" indent="0" algn="l" rtl="0">
              <a:lnSpc>
                <a:spcPct val="100000"/>
              </a:lnSpc>
              <a:spcBef>
                <a:spcPts val="1600"/>
              </a:spcBef>
              <a:spcAft>
                <a:spcPts val="0"/>
              </a:spcAft>
              <a:buNone/>
            </a:pPr>
            <a:r>
              <a:rPr lang="en" sz="1200" b="1" dirty="0">
                <a:solidFill>
                  <a:srgbClr val="000000"/>
                </a:solidFill>
                <a:latin typeface="Times New Roman"/>
                <a:ea typeface="Times New Roman"/>
                <a:cs typeface="Times New Roman"/>
                <a:sym typeface="Times New Roman"/>
              </a:rPr>
              <a:t>Problem: </a:t>
            </a:r>
            <a:endParaRPr sz="1200" b="1" dirty="0">
              <a:solidFill>
                <a:srgbClr val="000000"/>
              </a:solidFill>
              <a:latin typeface="Times New Roman"/>
              <a:ea typeface="Times New Roman"/>
              <a:cs typeface="Times New Roman"/>
              <a:sym typeface="Times New Roman"/>
            </a:endParaRPr>
          </a:p>
          <a:p>
            <a:pPr marL="457200" lvl="0" indent="-304800" algn="l" rtl="0">
              <a:lnSpc>
                <a:spcPct val="115000"/>
              </a:lnSpc>
              <a:spcBef>
                <a:spcPts val="1200"/>
              </a:spcBef>
              <a:spcAft>
                <a:spcPts val="0"/>
              </a:spcAft>
              <a:buClr>
                <a:srgbClr val="000000"/>
              </a:buClr>
              <a:buSzPts val="1200"/>
              <a:buFont typeface="Times New Roman"/>
              <a:buChar char="●"/>
            </a:pPr>
            <a:r>
              <a:rPr lang="en" sz="1200" dirty="0">
                <a:solidFill>
                  <a:srgbClr val="000000"/>
                </a:solidFill>
                <a:latin typeface="Times New Roman"/>
                <a:ea typeface="Times New Roman"/>
                <a:cs typeface="Times New Roman"/>
                <a:sym typeface="Times New Roman"/>
              </a:rPr>
              <a:t>How are indigenous communities in the vulnerable alpine zones of the Himalaya adapting to the complex challenges posed by climate change particularly in conjunction with their indigenous governing institution? </a:t>
            </a:r>
            <a:endParaRPr sz="1200" dirty="0">
              <a:solidFill>
                <a:srgbClr val="000000"/>
              </a:solidFill>
              <a:latin typeface="Times New Roman"/>
              <a:ea typeface="Times New Roman"/>
              <a:cs typeface="Times New Roman"/>
              <a:sym typeface="Times New Roman"/>
            </a:endParaRPr>
          </a:p>
          <a:p>
            <a:pPr marL="457200" lvl="0" indent="-304800" algn="l" rtl="0">
              <a:lnSpc>
                <a:spcPct val="115000"/>
              </a:lnSpc>
              <a:spcBef>
                <a:spcPts val="0"/>
              </a:spcBef>
              <a:spcAft>
                <a:spcPts val="0"/>
              </a:spcAft>
              <a:buClr>
                <a:srgbClr val="000000"/>
              </a:buClr>
              <a:buSzPts val="1200"/>
              <a:buFont typeface="Times New Roman"/>
              <a:buChar char="●"/>
            </a:pPr>
            <a:r>
              <a:rPr lang="en" sz="1200" dirty="0">
                <a:solidFill>
                  <a:srgbClr val="000000"/>
                </a:solidFill>
                <a:latin typeface="Times New Roman"/>
                <a:ea typeface="Times New Roman"/>
                <a:cs typeface="Times New Roman"/>
                <a:sym typeface="Times New Roman"/>
              </a:rPr>
              <a:t>How can TEK be integrated with climate change sciences for improving data availability and better policy? </a:t>
            </a:r>
            <a:endParaRPr sz="1200" dirty="0">
              <a:solidFill>
                <a:srgbClr val="000000"/>
              </a:solidFill>
              <a:latin typeface="Times New Roman"/>
              <a:ea typeface="Times New Roman"/>
              <a:cs typeface="Times New Roman"/>
              <a:sym typeface="Times New Roman"/>
            </a:endParaRPr>
          </a:p>
          <a:p>
            <a:pPr marL="0" lvl="0" indent="0" algn="l" rtl="0">
              <a:lnSpc>
                <a:spcPct val="115000"/>
              </a:lnSpc>
              <a:spcBef>
                <a:spcPts val="1600"/>
              </a:spcBef>
              <a:spcAft>
                <a:spcPts val="0"/>
              </a:spcAft>
              <a:buNone/>
            </a:pPr>
            <a:r>
              <a:rPr lang="en" sz="1200" b="1" dirty="0">
                <a:solidFill>
                  <a:srgbClr val="000000"/>
                </a:solidFill>
                <a:latin typeface="Times New Roman"/>
                <a:ea typeface="Times New Roman"/>
                <a:cs typeface="Times New Roman"/>
                <a:sym typeface="Times New Roman"/>
              </a:rPr>
              <a:t>Conclusion: </a:t>
            </a:r>
            <a:r>
              <a:rPr lang="en" sz="1200" dirty="0">
                <a:solidFill>
                  <a:srgbClr val="000000"/>
                </a:solidFill>
                <a:latin typeface="Times New Roman"/>
                <a:ea typeface="Times New Roman"/>
                <a:cs typeface="Times New Roman"/>
                <a:sym typeface="Times New Roman"/>
              </a:rPr>
              <a:t>TEK (on which local institutions are largely based) can be integrated with climate change sciences to improve policy response to climate change at the level of both local and state institutions. The exchange of knowledge, not just between TEK and science but among different communities and different sites, would be vital to devise efficient adaptation policies.</a:t>
            </a:r>
          </a:p>
          <a:p>
            <a:pPr marL="0" lvl="0" indent="0" algn="l" rtl="0">
              <a:lnSpc>
                <a:spcPct val="115000"/>
              </a:lnSpc>
              <a:spcBef>
                <a:spcPts val="1600"/>
              </a:spcBef>
              <a:spcAft>
                <a:spcPts val="0"/>
              </a:spcAft>
              <a:buNone/>
            </a:pPr>
            <a:r>
              <a:rPr lang="en" sz="1000" dirty="0">
                <a:solidFill>
                  <a:srgbClr val="000000"/>
                </a:solidFill>
                <a:latin typeface="Times New Roman"/>
                <a:ea typeface="Times New Roman"/>
                <a:cs typeface="Times New Roman"/>
                <a:sym typeface="Times New Roman"/>
              </a:rPr>
              <a:t>Source: High mountain communities and climate change: adaptation, traditional ecological knowledge, and institutions. Climatic Change by T. </a:t>
            </a:r>
            <a:r>
              <a:rPr lang="en" sz="1000" dirty="0" err="1">
                <a:solidFill>
                  <a:srgbClr val="000000"/>
                </a:solidFill>
                <a:latin typeface="Times New Roman"/>
                <a:ea typeface="Times New Roman"/>
                <a:cs typeface="Times New Roman"/>
                <a:sym typeface="Times New Roman"/>
              </a:rPr>
              <a:t>Ingty</a:t>
            </a:r>
            <a:r>
              <a:rPr lang="en" sz="1000" dirty="0">
                <a:solidFill>
                  <a:srgbClr val="000000"/>
                </a:solidFill>
                <a:latin typeface="Times New Roman"/>
                <a:ea typeface="Times New Roman"/>
                <a:cs typeface="Times New Roman"/>
                <a:sym typeface="Times New Roman"/>
              </a:rPr>
              <a:t> (4).</a:t>
            </a:r>
            <a:endParaRPr sz="1000" b="1" dirty="0">
              <a:solidFill>
                <a:srgbClr val="000000"/>
              </a:solidFill>
            </a:endParaRPr>
          </a:p>
          <a:p>
            <a:pPr marL="0" lvl="0" indent="0" algn="l" rtl="0">
              <a:lnSpc>
                <a:spcPct val="100000"/>
              </a:lnSpc>
              <a:spcBef>
                <a:spcPts val="1200"/>
              </a:spcBef>
              <a:spcAft>
                <a:spcPts val="0"/>
              </a:spcAft>
              <a:buNone/>
            </a:pPr>
            <a:br>
              <a:rPr lang="en" sz="1200" dirty="0">
                <a:solidFill>
                  <a:srgbClr val="666666"/>
                </a:solidFill>
              </a:rPr>
            </a:br>
            <a:r>
              <a:rPr lang="en" sz="1200" dirty="0"/>
              <a:t>.</a:t>
            </a:r>
            <a:endParaRPr sz="1200" dirty="0"/>
          </a:p>
          <a:p>
            <a:pPr marL="0" lvl="0" indent="0" algn="l" rtl="0">
              <a:lnSpc>
                <a:spcPct val="100000"/>
              </a:lnSpc>
              <a:spcBef>
                <a:spcPts val="1600"/>
              </a:spcBef>
              <a:spcAft>
                <a:spcPts val="160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17"/>
          <p:cNvSpPr txBox="1">
            <a:spLocks noGrp="1"/>
          </p:cNvSpPr>
          <p:nvPr>
            <p:ph type="title"/>
          </p:nvPr>
        </p:nvSpPr>
        <p:spPr>
          <a:xfrm>
            <a:off x="311700" y="44507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400"/>
              <a:t>Alpacas as an Ecosystem-based Adaptation</a:t>
            </a:r>
            <a:endParaRPr sz="2400"/>
          </a:p>
        </p:txBody>
      </p:sp>
      <p:sp>
        <p:nvSpPr>
          <p:cNvPr id="95" name="Google Shape;95;p17"/>
          <p:cNvSpPr txBox="1">
            <a:spLocks noGrp="1"/>
          </p:cNvSpPr>
          <p:nvPr>
            <p:ph type="body" idx="1"/>
          </p:nvPr>
        </p:nvSpPr>
        <p:spPr>
          <a:xfrm>
            <a:off x="311700" y="930050"/>
            <a:ext cx="8704500" cy="3027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200" b="1">
                <a:solidFill>
                  <a:srgbClr val="000000"/>
                </a:solidFill>
                <a:latin typeface="Times New Roman"/>
                <a:ea typeface="Times New Roman"/>
                <a:cs typeface="Times New Roman"/>
                <a:sym typeface="Times New Roman"/>
              </a:rPr>
              <a:t>Main Objectives of the Review</a:t>
            </a:r>
            <a:endParaRPr sz="1200" b="1">
              <a:solidFill>
                <a:srgbClr val="000000"/>
              </a:solidFill>
              <a:latin typeface="Times New Roman"/>
              <a:ea typeface="Times New Roman"/>
              <a:cs typeface="Times New Roman"/>
              <a:sym typeface="Times New Roman"/>
            </a:endParaRPr>
          </a:p>
          <a:p>
            <a:pPr marL="457200" lvl="0" indent="-304800" algn="l" rtl="0">
              <a:spcBef>
                <a:spcPts val="1600"/>
              </a:spcBef>
              <a:spcAft>
                <a:spcPts val="0"/>
              </a:spcAft>
              <a:buClr>
                <a:srgbClr val="000000"/>
              </a:buClr>
              <a:buSzPts val="1200"/>
              <a:buFont typeface="Times New Roman"/>
              <a:buAutoNum type="arabicPeriod"/>
            </a:pPr>
            <a:r>
              <a:rPr lang="en" sz="1200">
                <a:solidFill>
                  <a:srgbClr val="000000"/>
                </a:solidFill>
                <a:latin typeface="Times New Roman"/>
                <a:ea typeface="Times New Roman"/>
                <a:cs typeface="Times New Roman"/>
                <a:sym typeface="Times New Roman"/>
              </a:rPr>
              <a:t>Analyze studies on traditional pastoralist practices in the Peruvian Andes.</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AutoNum type="arabicPeriod"/>
            </a:pPr>
            <a:r>
              <a:rPr lang="en" sz="1200">
                <a:solidFill>
                  <a:srgbClr val="000000"/>
                </a:solidFill>
                <a:latin typeface="Times New Roman"/>
                <a:ea typeface="Times New Roman"/>
                <a:cs typeface="Times New Roman"/>
                <a:sym typeface="Times New Roman"/>
              </a:rPr>
              <a:t>Understand how the impacts of colonialism in Peru have influenced modern-day pastoralist practices.</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AutoNum type="arabicPeriod"/>
            </a:pPr>
            <a:r>
              <a:rPr lang="en" sz="1200">
                <a:solidFill>
                  <a:srgbClr val="000000"/>
                </a:solidFill>
                <a:latin typeface="Times New Roman"/>
                <a:ea typeface="Times New Roman"/>
                <a:cs typeface="Times New Roman"/>
                <a:sym typeface="Times New Roman"/>
              </a:rPr>
              <a:t>Determine under the conditions of climate change which pastoralist strategies and livestock would be most favorable.</a:t>
            </a:r>
            <a:endParaRPr sz="1200">
              <a:solidFill>
                <a:srgbClr val="000000"/>
              </a:solidFill>
              <a:latin typeface="Times New Roman"/>
              <a:ea typeface="Times New Roman"/>
              <a:cs typeface="Times New Roman"/>
              <a:sym typeface="Times New Roman"/>
            </a:endParaRPr>
          </a:p>
          <a:p>
            <a:pPr marL="0" lvl="0" indent="0" algn="l" rtl="0">
              <a:spcBef>
                <a:spcPts val="1600"/>
              </a:spcBef>
              <a:spcAft>
                <a:spcPts val="0"/>
              </a:spcAft>
              <a:buNone/>
            </a:pPr>
            <a:r>
              <a:rPr lang="en" sz="1200" b="1">
                <a:solidFill>
                  <a:srgbClr val="000000"/>
                </a:solidFill>
                <a:latin typeface="Times New Roman"/>
                <a:ea typeface="Times New Roman"/>
                <a:cs typeface="Times New Roman"/>
                <a:sym typeface="Times New Roman"/>
              </a:rPr>
              <a:t>Study Area:</a:t>
            </a:r>
            <a:r>
              <a:rPr lang="en" sz="1200">
                <a:solidFill>
                  <a:srgbClr val="000000"/>
                </a:solidFill>
                <a:latin typeface="Times New Roman"/>
                <a:ea typeface="Times New Roman"/>
                <a:cs typeface="Times New Roman"/>
                <a:sym typeface="Times New Roman"/>
              </a:rPr>
              <a:t> Peru’s Andes Mountains</a:t>
            </a:r>
            <a:endParaRPr sz="1200">
              <a:solidFill>
                <a:srgbClr val="000000"/>
              </a:solidFill>
              <a:latin typeface="Times New Roman"/>
              <a:ea typeface="Times New Roman"/>
              <a:cs typeface="Times New Roman"/>
              <a:sym typeface="Times New Roman"/>
            </a:endParaRPr>
          </a:p>
          <a:p>
            <a:pPr marL="0" lvl="0" indent="0" algn="l" rtl="0">
              <a:spcBef>
                <a:spcPts val="1600"/>
              </a:spcBef>
              <a:spcAft>
                <a:spcPts val="0"/>
              </a:spcAft>
              <a:buNone/>
            </a:pPr>
            <a:r>
              <a:rPr lang="en" sz="1200" b="1">
                <a:solidFill>
                  <a:srgbClr val="000000"/>
                </a:solidFill>
                <a:latin typeface="Times New Roman"/>
                <a:ea typeface="Times New Roman"/>
                <a:cs typeface="Times New Roman"/>
                <a:sym typeface="Times New Roman"/>
              </a:rPr>
              <a:t>Question: </a:t>
            </a:r>
            <a:r>
              <a:rPr lang="en" sz="1200">
                <a:solidFill>
                  <a:srgbClr val="000000"/>
                </a:solidFill>
                <a:latin typeface="Times New Roman"/>
                <a:ea typeface="Times New Roman"/>
                <a:cs typeface="Times New Roman"/>
                <a:sym typeface="Times New Roman"/>
              </a:rPr>
              <a:t>What pastoralis practices will be favorable with climate change, and can these practices be used as an ecosystem-based adaptation strategy?</a:t>
            </a:r>
            <a:endParaRPr sz="1200">
              <a:solidFill>
                <a:srgbClr val="000000"/>
              </a:solidFill>
              <a:latin typeface="Times New Roman"/>
              <a:ea typeface="Times New Roman"/>
              <a:cs typeface="Times New Roman"/>
              <a:sym typeface="Times New Roman"/>
            </a:endParaRPr>
          </a:p>
          <a:p>
            <a:pPr marL="0" lvl="0" indent="0" algn="l" rtl="0">
              <a:spcBef>
                <a:spcPts val="1600"/>
              </a:spcBef>
              <a:spcAft>
                <a:spcPts val="0"/>
              </a:spcAft>
              <a:buNone/>
            </a:pPr>
            <a:r>
              <a:rPr lang="en" sz="1200" b="1">
                <a:solidFill>
                  <a:srgbClr val="000000"/>
                </a:solidFill>
                <a:latin typeface="Times New Roman"/>
                <a:ea typeface="Times New Roman"/>
                <a:cs typeface="Times New Roman"/>
                <a:sym typeface="Times New Roman"/>
              </a:rPr>
              <a:t>Conclusion:</a:t>
            </a:r>
            <a:endParaRPr sz="1200" b="1">
              <a:solidFill>
                <a:srgbClr val="000000"/>
              </a:solidFill>
              <a:latin typeface="Times New Roman"/>
              <a:ea typeface="Times New Roman"/>
              <a:cs typeface="Times New Roman"/>
              <a:sym typeface="Times New Roman"/>
            </a:endParaRPr>
          </a:p>
          <a:p>
            <a:pPr marL="457200" lvl="0" indent="-304800" algn="l" rtl="0">
              <a:spcBef>
                <a:spcPts val="1600"/>
              </a:spcBef>
              <a:spcAft>
                <a:spcPts val="0"/>
              </a:spcAft>
              <a:buClr>
                <a:srgbClr val="000000"/>
              </a:buClr>
              <a:buSzPts val="1200"/>
              <a:buFont typeface="Times New Roman"/>
              <a:buAutoNum type="arabicPeriod"/>
            </a:pPr>
            <a:r>
              <a:rPr lang="en" sz="1200">
                <a:solidFill>
                  <a:srgbClr val="000000"/>
                </a:solidFill>
                <a:latin typeface="Times New Roman"/>
                <a:ea typeface="Times New Roman"/>
                <a:cs typeface="Times New Roman"/>
                <a:sym typeface="Times New Roman"/>
              </a:rPr>
              <a:t>Alpaca-based pastoralist strategies are favorable with climate change and fit the definition of an ecosystem-based adaptation. </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AutoNum type="arabicPeriod"/>
            </a:pPr>
            <a:r>
              <a:rPr lang="en" sz="1200">
                <a:solidFill>
                  <a:srgbClr val="000000"/>
                </a:solidFill>
                <a:latin typeface="Times New Roman"/>
                <a:ea typeface="Times New Roman"/>
                <a:cs typeface="Times New Roman"/>
                <a:sym typeface="Times New Roman"/>
              </a:rPr>
              <a:t>Cattle are an unfavorable livestock for the Peruvian Andes and alpaca are predicted to replace them given their greater favorability in the Peruvian Andes.  </a:t>
            </a:r>
            <a:endParaRPr sz="1200">
              <a:solidFill>
                <a:srgbClr val="000000"/>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pic>
        <p:nvPicPr>
          <p:cNvPr id="100" name="Google Shape;100;p18"/>
          <p:cNvPicPr preferRelativeResize="0"/>
          <p:nvPr/>
        </p:nvPicPr>
        <p:blipFill rotWithShape="1">
          <a:blip r:embed="rId3">
            <a:alphaModFix/>
          </a:blip>
          <a:srcRect t="20387" b="19789"/>
          <a:stretch/>
        </p:blipFill>
        <p:spPr>
          <a:xfrm>
            <a:off x="7088100" y="204475"/>
            <a:ext cx="1661700" cy="945500"/>
          </a:xfrm>
          <a:prstGeom prst="rect">
            <a:avLst/>
          </a:prstGeom>
          <a:noFill/>
          <a:ln>
            <a:noFill/>
          </a:ln>
        </p:spPr>
      </p:pic>
      <p:sp>
        <p:nvSpPr>
          <p:cNvPr id="101" name="Google Shape;101;p18"/>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800"/>
              <a:t>Colorado Wetland Resilience and Conservation</a:t>
            </a:r>
            <a:endParaRPr sz="1800"/>
          </a:p>
          <a:p>
            <a:pPr marL="0" lvl="0" indent="0" algn="l" rtl="0">
              <a:spcBef>
                <a:spcPts val="0"/>
              </a:spcBef>
              <a:spcAft>
                <a:spcPts val="0"/>
              </a:spcAft>
              <a:buNone/>
            </a:pPr>
            <a:r>
              <a:rPr lang="en" sz="1800"/>
              <a:t>Student Research Policy Proposal for Ecosystem Based Adaptation </a:t>
            </a:r>
            <a:endParaRPr sz="1800"/>
          </a:p>
        </p:txBody>
      </p:sp>
      <p:sp>
        <p:nvSpPr>
          <p:cNvPr id="102" name="Google Shape;102;p18"/>
          <p:cNvSpPr txBox="1">
            <a:spLocks noGrp="1"/>
          </p:cNvSpPr>
          <p:nvPr>
            <p:ph type="body" idx="1"/>
          </p:nvPr>
        </p:nvSpPr>
        <p:spPr>
          <a:xfrm>
            <a:off x="311700" y="751300"/>
            <a:ext cx="8438100" cy="40737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200" b="1">
                <a:solidFill>
                  <a:srgbClr val="000000"/>
                </a:solidFill>
                <a:latin typeface="Times New Roman"/>
                <a:ea typeface="Times New Roman"/>
                <a:cs typeface="Times New Roman"/>
                <a:sym typeface="Times New Roman"/>
              </a:rPr>
              <a:t>Main Objective of the proposal</a:t>
            </a:r>
            <a:r>
              <a:rPr lang="en" sz="1200">
                <a:solidFill>
                  <a:srgbClr val="000000"/>
                </a:solidFill>
                <a:latin typeface="Times New Roman"/>
                <a:ea typeface="Times New Roman"/>
                <a:cs typeface="Times New Roman"/>
                <a:sym typeface="Times New Roman"/>
              </a:rPr>
              <a:t>:  </a:t>
            </a:r>
            <a:endParaRPr sz="1200">
              <a:solidFill>
                <a:srgbClr val="000000"/>
              </a:solidFill>
              <a:latin typeface="Times New Roman"/>
              <a:ea typeface="Times New Roman"/>
              <a:cs typeface="Times New Roman"/>
              <a:sym typeface="Times New Roman"/>
            </a:endParaRPr>
          </a:p>
          <a:p>
            <a:pPr marL="457200" lvl="0" indent="-304800" algn="l" rtl="0">
              <a:lnSpc>
                <a:spcPct val="100000"/>
              </a:lnSpc>
              <a:spcBef>
                <a:spcPts val="160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Address the continuous reduction of wetlands and wetland areas across the state of Colorado, and focus on the lack of protection for these areas. </a:t>
            </a:r>
            <a:endParaRPr sz="1200">
              <a:solidFill>
                <a:srgbClr val="000000"/>
              </a:solidFill>
              <a:latin typeface="Times New Roman"/>
              <a:ea typeface="Times New Roman"/>
              <a:cs typeface="Times New Roman"/>
              <a:sym typeface="Times New Roman"/>
            </a:endParaRPr>
          </a:p>
          <a:p>
            <a:pPr marL="457200" lvl="0" indent="-304800" algn="l" rtl="0">
              <a:lnSpc>
                <a:spcPct val="100000"/>
              </a:lnSpc>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This was based on the importance of wetlands from the ecological, economic, and social perspectives; for example, flood mitigation, climate adaptation, carbon sequestration, </a:t>
            </a:r>
            <a:endParaRPr sz="1200">
              <a:solidFill>
                <a:srgbClr val="000000"/>
              </a:solidFill>
              <a:latin typeface="Times New Roman"/>
              <a:ea typeface="Times New Roman"/>
              <a:cs typeface="Times New Roman"/>
              <a:sym typeface="Times New Roman"/>
            </a:endParaRPr>
          </a:p>
          <a:p>
            <a:pPr marL="0" lvl="0" indent="0" algn="l" rtl="0">
              <a:lnSpc>
                <a:spcPct val="100000"/>
              </a:lnSpc>
              <a:spcBef>
                <a:spcPts val="1600"/>
              </a:spcBef>
              <a:spcAft>
                <a:spcPts val="0"/>
              </a:spcAft>
              <a:buNone/>
            </a:pPr>
            <a:r>
              <a:rPr lang="en" sz="1200" b="1">
                <a:solidFill>
                  <a:srgbClr val="000000"/>
                </a:solidFill>
                <a:latin typeface="Times New Roman"/>
                <a:ea typeface="Times New Roman"/>
                <a:cs typeface="Times New Roman"/>
                <a:sym typeface="Times New Roman"/>
              </a:rPr>
              <a:t>Focus area of proposal</a:t>
            </a:r>
            <a:r>
              <a:rPr lang="en" sz="1200">
                <a:solidFill>
                  <a:srgbClr val="000000"/>
                </a:solidFill>
                <a:latin typeface="Times New Roman"/>
                <a:ea typeface="Times New Roman"/>
                <a:cs typeface="Times New Roman"/>
                <a:sym typeface="Times New Roman"/>
              </a:rPr>
              <a:t>: The State of Colorado, USA; Denver  </a:t>
            </a:r>
            <a:endParaRPr sz="1200">
              <a:solidFill>
                <a:srgbClr val="000000"/>
              </a:solidFill>
              <a:latin typeface="Times New Roman"/>
              <a:ea typeface="Times New Roman"/>
              <a:cs typeface="Times New Roman"/>
              <a:sym typeface="Times New Roman"/>
            </a:endParaRPr>
          </a:p>
          <a:p>
            <a:pPr marL="0" lvl="0" indent="0" algn="l" rtl="0">
              <a:spcBef>
                <a:spcPts val="1600"/>
              </a:spcBef>
              <a:spcAft>
                <a:spcPts val="0"/>
              </a:spcAft>
              <a:buClr>
                <a:schemeClr val="dk1"/>
              </a:buClr>
              <a:buSzPts val="1100"/>
              <a:buFont typeface="Arial"/>
              <a:buNone/>
            </a:pPr>
            <a:r>
              <a:rPr lang="en" sz="1200" b="1">
                <a:solidFill>
                  <a:srgbClr val="000000"/>
                </a:solidFill>
                <a:latin typeface="Times New Roman"/>
                <a:ea typeface="Times New Roman"/>
                <a:cs typeface="Times New Roman"/>
                <a:sym typeface="Times New Roman"/>
              </a:rPr>
              <a:t>Problem</a:t>
            </a:r>
            <a:r>
              <a:rPr lang="en" sz="1200">
                <a:solidFill>
                  <a:srgbClr val="000000"/>
                </a:solidFill>
                <a:latin typeface="Times New Roman"/>
                <a:ea typeface="Times New Roman"/>
                <a:cs typeface="Times New Roman"/>
                <a:sym typeface="Times New Roman"/>
              </a:rPr>
              <a:t>: </a:t>
            </a:r>
            <a:endParaRPr sz="1200">
              <a:solidFill>
                <a:srgbClr val="000000"/>
              </a:solidFill>
              <a:latin typeface="Times New Roman"/>
              <a:ea typeface="Times New Roman"/>
              <a:cs typeface="Times New Roman"/>
              <a:sym typeface="Times New Roman"/>
            </a:endParaRPr>
          </a:p>
          <a:p>
            <a:pPr marL="457200" lvl="0" indent="-304800" algn="l" rtl="0">
              <a:spcBef>
                <a:spcPts val="120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Estimates of 50% loss of historical wetland acreage loss for Colorado (5)</a:t>
            </a:r>
            <a:endParaRPr sz="1200">
              <a:solidFill>
                <a:srgbClr val="000000"/>
              </a:solidFill>
              <a:latin typeface="Times New Roman"/>
              <a:ea typeface="Times New Roman"/>
              <a:cs typeface="Times New Roman"/>
              <a:sym typeface="Times New Roman"/>
            </a:endParaRPr>
          </a:p>
          <a:p>
            <a:pPr marL="457200" lvl="0" indent="-304800" algn="l" rtl="0">
              <a:lnSpc>
                <a:spcPct val="100000"/>
              </a:lnSpc>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“One of the most valuable benefits of wetlands is their ability to store flood waters. Maintaining only 15% of the land area of a watershed in wetlands can reduce flooding peaks by as much as 60%.” (6)</a:t>
            </a:r>
            <a:endParaRPr sz="1200">
              <a:solidFill>
                <a:srgbClr val="000000"/>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r>
              <a:rPr lang="en" sz="1200" b="1">
                <a:solidFill>
                  <a:srgbClr val="000000"/>
                </a:solidFill>
                <a:latin typeface="Times New Roman"/>
                <a:ea typeface="Times New Roman"/>
                <a:cs typeface="Times New Roman"/>
                <a:sym typeface="Times New Roman"/>
              </a:rPr>
              <a:t>Conclusion: </a:t>
            </a:r>
            <a:endParaRPr sz="1200" b="1">
              <a:solidFill>
                <a:srgbClr val="000000"/>
              </a:solidFill>
              <a:latin typeface="Times New Roman"/>
              <a:ea typeface="Times New Roman"/>
              <a:cs typeface="Times New Roman"/>
              <a:sym typeface="Times New Roman"/>
            </a:endParaRPr>
          </a:p>
          <a:p>
            <a:pPr marL="457200" lvl="0" indent="-304800" algn="l" rtl="0">
              <a:spcBef>
                <a:spcPts val="120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Ensure no loss of high quality functioning wetlands and long-term net gain in quality, quantity, and permanence of wetlands in through restoration projects, Bilateral collaboration between Department of Natural Resources, Parks and Wildlife, municipalities and counties, Colorado Tier 1/ Tier 2 study, and buffer determination Colorado Natural Heritage Project, Restoration projects on conservation easements through fund, Individual projects through private and public stakeholders </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Char char="●"/>
            </a:pPr>
            <a:r>
              <a:rPr lang="en" sz="1200">
                <a:solidFill>
                  <a:srgbClr val="000000"/>
                </a:solidFill>
                <a:latin typeface="Times New Roman"/>
                <a:ea typeface="Times New Roman"/>
                <a:cs typeface="Times New Roman"/>
                <a:sym typeface="Times New Roman"/>
              </a:rPr>
              <a:t>State-wide focus on wetlands as climate adaptive policy solution </a:t>
            </a:r>
            <a:endParaRPr sz="1200">
              <a:solidFill>
                <a:srgbClr val="000000"/>
              </a:solidFill>
              <a:latin typeface="Times New Roman"/>
              <a:ea typeface="Times New Roman"/>
              <a:cs typeface="Times New Roman"/>
              <a:sym typeface="Times New Roman"/>
            </a:endParaRPr>
          </a:p>
          <a:p>
            <a:pPr marL="0" lvl="0" indent="0" algn="l" rtl="0">
              <a:spcBef>
                <a:spcPts val="1200"/>
              </a:spcBef>
              <a:spcAft>
                <a:spcPts val="160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9"/>
          <p:cNvSpPr txBox="1">
            <a:spLocks noGrp="1"/>
          </p:cNvSpPr>
          <p:nvPr>
            <p:ph type="title"/>
          </p:nvPr>
        </p:nvSpPr>
        <p:spPr>
          <a:xfrm>
            <a:off x="311700" y="21490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Conclusion</a:t>
            </a:r>
            <a:endParaRPr/>
          </a:p>
        </p:txBody>
      </p:sp>
      <p:sp>
        <p:nvSpPr>
          <p:cNvPr id="108" name="Google Shape;108;p19"/>
          <p:cNvSpPr txBox="1">
            <a:spLocks noGrp="1"/>
          </p:cNvSpPr>
          <p:nvPr>
            <p:ph type="body" idx="1"/>
          </p:nvPr>
        </p:nvSpPr>
        <p:spPr>
          <a:xfrm>
            <a:off x="311700" y="1114850"/>
            <a:ext cx="8520600" cy="3454200"/>
          </a:xfrm>
          <a:prstGeom prst="rect">
            <a:avLst/>
          </a:prstGeom>
        </p:spPr>
        <p:txBody>
          <a:bodyPr spcFirstLastPara="1" wrap="square" lIns="91425" tIns="91425" rIns="91425" bIns="91425" anchor="t" anchorCtr="0">
            <a:noAutofit/>
          </a:bodyPr>
          <a:lstStyle/>
          <a:p>
            <a:pPr marL="457200" lvl="0" indent="-317500" algn="l"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Glacial recession from climate change is causing a change in water patterns across the world. </a:t>
            </a:r>
            <a:endParaRPr sz="1400">
              <a:solidFill>
                <a:srgbClr val="000000"/>
              </a:solidFill>
              <a:latin typeface="Times New Roman"/>
              <a:ea typeface="Times New Roman"/>
              <a:cs typeface="Times New Roman"/>
              <a:sym typeface="Times New Roman"/>
            </a:endParaRPr>
          </a:p>
          <a:p>
            <a:pPr marL="457200" lvl="0" indent="-317500" algn="l"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Variability in water supply, and water flows will lead to increased socio-economic risk for mountain communities, this includes increases in flooding and natural disasters. </a:t>
            </a:r>
            <a:endParaRPr sz="1400">
              <a:solidFill>
                <a:srgbClr val="000000"/>
              </a:solidFill>
              <a:latin typeface="Times New Roman"/>
              <a:ea typeface="Times New Roman"/>
              <a:cs typeface="Times New Roman"/>
              <a:sym typeface="Times New Roman"/>
            </a:endParaRPr>
          </a:p>
          <a:p>
            <a:pPr marL="457200" lvl="0" indent="-317500" algn="l"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Technical policy decisions and frameworks could potentially improve water variability and flow. </a:t>
            </a:r>
            <a:endParaRPr sz="1400">
              <a:solidFill>
                <a:srgbClr val="000000"/>
              </a:solidFill>
              <a:latin typeface="Times New Roman"/>
              <a:ea typeface="Times New Roman"/>
              <a:cs typeface="Times New Roman"/>
              <a:sym typeface="Times New Roman"/>
            </a:endParaRPr>
          </a:p>
          <a:p>
            <a:pPr marL="457200" lvl="0" indent="-317500" algn="l" rtl="0">
              <a:lnSpc>
                <a:spcPct val="100000"/>
              </a:lnSpc>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Use of traditional knowledge can help lessen the risk of climate-related problems.</a:t>
            </a:r>
            <a:endParaRPr sz="1400">
              <a:solidFill>
                <a:srgbClr val="000000"/>
              </a:solidFill>
              <a:latin typeface="Times New Roman"/>
              <a:ea typeface="Times New Roman"/>
              <a:cs typeface="Times New Roman"/>
              <a:sym typeface="Times New Roman"/>
            </a:endParaRPr>
          </a:p>
          <a:p>
            <a:pPr marL="0" lvl="0" indent="0" algn="l" rtl="0">
              <a:spcBef>
                <a:spcPts val="1600"/>
              </a:spcBef>
              <a:spcAft>
                <a:spcPts val="0"/>
              </a:spcAft>
              <a:buNone/>
            </a:pPr>
            <a:endParaRPr sz="1400">
              <a:solidFill>
                <a:srgbClr val="000000"/>
              </a:solidFill>
              <a:latin typeface="Times New Roman"/>
              <a:ea typeface="Times New Roman"/>
              <a:cs typeface="Times New Roman"/>
              <a:sym typeface="Times New Roman"/>
            </a:endParaRPr>
          </a:p>
          <a:p>
            <a:pPr marL="0" lvl="0" indent="0" algn="l" rtl="0">
              <a:spcBef>
                <a:spcPts val="1600"/>
              </a:spcBef>
              <a:spcAft>
                <a:spcPts val="0"/>
              </a:spcAft>
              <a:buNone/>
            </a:pPr>
            <a:r>
              <a:rPr lang="en" sz="1400">
                <a:solidFill>
                  <a:srgbClr val="000000"/>
                </a:solidFill>
                <a:latin typeface="Times New Roman"/>
                <a:ea typeface="Times New Roman"/>
                <a:cs typeface="Times New Roman"/>
                <a:sym typeface="Times New Roman"/>
              </a:rPr>
              <a:t>Sustainable Development Goal 13, Climate Action, indicates a need to mitigate and adapt to the impacts of a changing climate. This study details the challenges and successes faced by multiple communities. Themes used across communities were a use of traditional knowledge, increased risk of water variability and the opportunity for policy decisions to have an impact on water availability and management. In this study, we demonstrate the risk of climate change to mountain ecosystems is a global problem that can be solved with local climate-adaptive decisions. </a:t>
            </a:r>
            <a:endParaRPr sz="1400">
              <a:solidFill>
                <a:srgbClr val="000000"/>
              </a:solidFill>
              <a:latin typeface="Times New Roman"/>
              <a:ea typeface="Times New Roman"/>
              <a:cs typeface="Times New Roman"/>
              <a:sym typeface="Times New Roman"/>
            </a:endParaRPr>
          </a:p>
          <a:p>
            <a:pPr marL="0" lvl="0" indent="0" algn="l" rtl="0">
              <a:spcBef>
                <a:spcPts val="1600"/>
              </a:spcBef>
              <a:spcAft>
                <a:spcPts val="0"/>
              </a:spcAft>
              <a:buNone/>
            </a:pPr>
            <a:endParaRPr sz="1400"/>
          </a:p>
          <a:p>
            <a:pPr marL="0" lvl="0" indent="0" algn="l" rtl="0">
              <a:spcBef>
                <a:spcPts val="1600"/>
              </a:spcBef>
              <a:spcAft>
                <a:spcPts val="160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References </a:t>
            </a:r>
            <a:endParaRPr/>
          </a:p>
        </p:txBody>
      </p:sp>
      <p:sp>
        <p:nvSpPr>
          <p:cNvPr id="114" name="Google Shape;114;p2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04800" algn="l" rtl="0">
              <a:spcBef>
                <a:spcPts val="0"/>
              </a:spcBef>
              <a:spcAft>
                <a:spcPts val="0"/>
              </a:spcAft>
              <a:buClr>
                <a:srgbClr val="000000"/>
              </a:buClr>
              <a:buSzPts val="1200"/>
              <a:buFont typeface="Times New Roman"/>
              <a:buAutoNum type="arabicParenBoth"/>
            </a:pPr>
            <a:r>
              <a:rPr lang="en" sz="1200">
                <a:solidFill>
                  <a:srgbClr val="000000"/>
                </a:solidFill>
                <a:latin typeface="Times New Roman"/>
                <a:ea typeface="Times New Roman"/>
                <a:cs typeface="Times New Roman"/>
                <a:sym typeface="Times New Roman"/>
              </a:rPr>
              <a:t>UN News. (2019). </a:t>
            </a:r>
            <a:r>
              <a:rPr lang="en" sz="1200" i="1">
                <a:solidFill>
                  <a:srgbClr val="000000"/>
                </a:solidFill>
                <a:latin typeface="Times New Roman"/>
                <a:ea typeface="Times New Roman"/>
                <a:cs typeface="Times New Roman"/>
                <a:sym typeface="Times New Roman"/>
              </a:rPr>
              <a:t>Climate change is threatening the "world's water tower" of alpine regions, the world meteorological organization says</a:t>
            </a:r>
            <a:r>
              <a:rPr lang="en" sz="1200">
                <a:solidFill>
                  <a:srgbClr val="000000"/>
                </a:solidFill>
                <a:latin typeface="Times New Roman"/>
                <a:ea typeface="Times New Roman"/>
                <a:cs typeface="Times New Roman"/>
                <a:sym typeface="Times New Roman"/>
              </a:rPr>
              <a:t>. Retrieved from</a:t>
            </a:r>
            <a:r>
              <a:rPr lang="en" sz="1200">
                <a:solidFill>
                  <a:srgbClr val="000000"/>
                </a:solidFill>
                <a:uFill>
                  <a:noFill/>
                </a:uFill>
                <a:latin typeface="Times New Roman"/>
                <a:ea typeface="Times New Roman"/>
                <a:cs typeface="Times New Roman"/>
                <a:sym typeface="Times New Roman"/>
                <a:hlinkClick r:id="rId3"/>
              </a:rPr>
              <a:t> </a:t>
            </a:r>
            <a:r>
              <a:rPr lang="en" sz="1200" u="sng">
                <a:solidFill>
                  <a:srgbClr val="000000"/>
                </a:solidFill>
                <a:latin typeface="Times New Roman"/>
                <a:ea typeface="Times New Roman"/>
                <a:cs typeface="Times New Roman"/>
                <a:sym typeface="Times New Roman"/>
                <a:hlinkClick r:id="rId3"/>
              </a:rPr>
              <a:t>https://news.un.org/zh/story/2019/10/1044401</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AutoNum type="arabicParenBoth"/>
            </a:pPr>
            <a:r>
              <a:rPr lang="en" sz="1200">
                <a:solidFill>
                  <a:srgbClr val="000000"/>
                </a:solidFill>
                <a:latin typeface="Times New Roman"/>
                <a:ea typeface="Times New Roman"/>
                <a:cs typeface="Times New Roman"/>
                <a:sym typeface="Times New Roman"/>
              </a:rPr>
              <a:t>Kevin, K. (2019). </a:t>
            </a:r>
            <a:r>
              <a:rPr lang="en" sz="1200" i="1">
                <a:solidFill>
                  <a:srgbClr val="000000"/>
                </a:solidFill>
                <a:latin typeface="Times New Roman"/>
                <a:ea typeface="Times New Roman"/>
                <a:cs typeface="Times New Roman"/>
                <a:sym typeface="Times New Roman"/>
              </a:rPr>
              <a:t>Melting of Himalayan Glaciers Has Doubled in Recent Years. </a:t>
            </a:r>
            <a:r>
              <a:rPr lang="en" sz="1200">
                <a:solidFill>
                  <a:srgbClr val="000000"/>
                </a:solidFill>
                <a:latin typeface="Times New Roman"/>
                <a:ea typeface="Times New Roman"/>
                <a:cs typeface="Times New Roman"/>
                <a:sym typeface="Times New Roman"/>
              </a:rPr>
              <a:t>Retrived from https://blogs.ei.columbia.edu/2019/06/19/melting-himalayan-glaciers-doubled/</a:t>
            </a:r>
            <a:endParaRPr sz="1200">
              <a:solidFill>
                <a:srgbClr val="000000"/>
              </a:solidFill>
              <a:latin typeface="Times New Roman"/>
              <a:ea typeface="Times New Roman"/>
              <a:cs typeface="Times New Roman"/>
              <a:sym typeface="Times New Roman"/>
            </a:endParaRPr>
          </a:p>
          <a:p>
            <a:pPr marL="457200" lvl="0" indent="-304800" algn="l" rtl="0">
              <a:spcBef>
                <a:spcPts val="0"/>
              </a:spcBef>
              <a:spcAft>
                <a:spcPts val="0"/>
              </a:spcAft>
              <a:buClr>
                <a:srgbClr val="000000"/>
              </a:buClr>
              <a:buSzPts val="1200"/>
              <a:buFont typeface="Times New Roman"/>
              <a:buAutoNum type="arabicParenBoth"/>
            </a:pPr>
            <a:r>
              <a:rPr lang="en" sz="1200">
                <a:solidFill>
                  <a:srgbClr val="000000"/>
                </a:solidFill>
                <a:latin typeface="Times New Roman"/>
                <a:ea typeface="Times New Roman"/>
                <a:cs typeface="Times New Roman"/>
                <a:sym typeface="Times New Roman"/>
              </a:rPr>
              <a:t>ICIMOD 2019. "Conserving Springs As Climate Change Adaptation Action: Lessons From Chibo-Pashyor Watershed, Teesta River Basin, Kalimpong, West Bengal, India - HIMALDOC". </a:t>
            </a:r>
            <a:r>
              <a:rPr lang="en" sz="1200" i="1">
                <a:solidFill>
                  <a:srgbClr val="000000"/>
                </a:solidFill>
                <a:highlight>
                  <a:schemeClr val="lt1"/>
                </a:highlight>
                <a:latin typeface="Times New Roman"/>
                <a:ea typeface="Times New Roman"/>
                <a:cs typeface="Times New Roman"/>
                <a:sym typeface="Times New Roman"/>
              </a:rPr>
              <a:t>Lib.Icimod.Org</a:t>
            </a:r>
            <a:r>
              <a:rPr lang="en" sz="1200">
                <a:solidFill>
                  <a:srgbClr val="000000"/>
                </a:solidFill>
                <a:latin typeface="Times New Roman"/>
                <a:ea typeface="Times New Roman"/>
                <a:cs typeface="Times New Roman"/>
                <a:sym typeface="Times New Roman"/>
              </a:rPr>
              <a:t>, 2019,</a:t>
            </a:r>
            <a:r>
              <a:rPr lang="en" sz="1200">
                <a:solidFill>
                  <a:srgbClr val="000000"/>
                </a:solidFill>
                <a:uFill>
                  <a:noFill/>
                </a:uFill>
                <a:latin typeface="Times New Roman"/>
                <a:ea typeface="Times New Roman"/>
                <a:cs typeface="Times New Roman"/>
                <a:sym typeface="Times New Roman"/>
                <a:hlinkClick r:id="rId4"/>
              </a:rPr>
              <a:t> </a:t>
            </a:r>
            <a:r>
              <a:rPr lang="en" sz="1200" u="sng">
                <a:solidFill>
                  <a:srgbClr val="000000"/>
                </a:solidFill>
                <a:latin typeface="Times New Roman"/>
                <a:ea typeface="Times New Roman"/>
                <a:cs typeface="Times New Roman"/>
                <a:sym typeface="Times New Roman"/>
                <a:hlinkClick r:id="rId4"/>
              </a:rPr>
              <a:t>http://lib.icimod.org/record/34553</a:t>
            </a:r>
            <a:endParaRPr sz="1200">
              <a:solidFill>
                <a:srgbClr val="000000"/>
              </a:solidFill>
              <a:latin typeface="Times New Roman"/>
              <a:ea typeface="Times New Roman"/>
              <a:cs typeface="Times New Roman"/>
              <a:sym typeface="Times New Roman"/>
            </a:endParaRPr>
          </a:p>
          <a:p>
            <a:pPr marL="457200" lvl="0" indent="-304800" algn="l" rtl="0">
              <a:lnSpc>
                <a:spcPct val="100000"/>
              </a:lnSpc>
              <a:spcBef>
                <a:spcPts val="0"/>
              </a:spcBef>
              <a:spcAft>
                <a:spcPts val="0"/>
              </a:spcAft>
              <a:buClr>
                <a:srgbClr val="000000"/>
              </a:buClr>
              <a:buSzPts val="1200"/>
              <a:buFont typeface="Times New Roman"/>
              <a:buAutoNum type="arabicParenBoth"/>
            </a:pPr>
            <a:r>
              <a:rPr lang="en" sz="1200">
                <a:solidFill>
                  <a:srgbClr val="000000"/>
                </a:solidFill>
                <a:latin typeface="Times New Roman"/>
                <a:ea typeface="Times New Roman"/>
                <a:cs typeface="Times New Roman"/>
                <a:sym typeface="Times New Roman"/>
              </a:rPr>
              <a:t>Ingty, T. (2017). High mountain communities and climate change: adaptation, traditional ecological knowledge, and institutions. Climatic Change, 145(2), 41-55.</a:t>
            </a:r>
            <a:endParaRPr sz="1200">
              <a:solidFill>
                <a:srgbClr val="000000"/>
              </a:solidFill>
              <a:latin typeface="Times New Roman"/>
              <a:ea typeface="Times New Roman"/>
              <a:cs typeface="Times New Roman"/>
              <a:sym typeface="Times New Roman"/>
            </a:endParaRPr>
          </a:p>
          <a:p>
            <a:pPr marL="457200" lvl="0" indent="-304800" algn="l" rtl="0">
              <a:lnSpc>
                <a:spcPct val="100000"/>
              </a:lnSpc>
              <a:spcBef>
                <a:spcPts val="0"/>
              </a:spcBef>
              <a:spcAft>
                <a:spcPts val="0"/>
              </a:spcAft>
              <a:buClr>
                <a:srgbClr val="000000"/>
              </a:buClr>
              <a:buSzPts val="1200"/>
              <a:buFont typeface="Times New Roman"/>
              <a:buAutoNum type="arabicParenBoth"/>
            </a:pPr>
            <a:r>
              <a:rPr lang="en" sz="1200">
                <a:solidFill>
                  <a:srgbClr val="000000"/>
                </a:solidFill>
                <a:latin typeface="Times New Roman"/>
                <a:ea typeface="Times New Roman"/>
                <a:cs typeface="Times New Roman"/>
                <a:sym typeface="Times New Roman"/>
              </a:rPr>
              <a:t>Colorado State Wetland Program Summary SECTION A. QUICK OVERVIEW. (n.d.). Retrieved from http://water.epa.gov/type/wetlands/upload/cnhp-wpp2011-2015.pdf. </a:t>
            </a:r>
            <a:endParaRPr sz="1200">
              <a:solidFill>
                <a:srgbClr val="000000"/>
              </a:solidFill>
              <a:latin typeface="Times New Roman"/>
              <a:ea typeface="Times New Roman"/>
              <a:cs typeface="Times New Roman"/>
              <a:sym typeface="Times New Roman"/>
            </a:endParaRPr>
          </a:p>
          <a:p>
            <a:pPr marL="457200" lvl="0" indent="-304800" algn="l" rtl="0">
              <a:lnSpc>
                <a:spcPct val="100000"/>
              </a:lnSpc>
              <a:spcBef>
                <a:spcPts val="0"/>
              </a:spcBef>
              <a:spcAft>
                <a:spcPts val="0"/>
              </a:spcAft>
              <a:buClr>
                <a:srgbClr val="000000"/>
              </a:buClr>
              <a:buSzPts val="1200"/>
              <a:buFont typeface="Times New Roman"/>
              <a:buAutoNum type="arabicParenBoth"/>
            </a:pPr>
            <a:r>
              <a:rPr lang="en" sz="1200">
                <a:solidFill>
                  <a:srgbClr val="000000"/>
                </a:solidFill>
                <a:latin typeface="Times New Roman"/>
                <a:ea typeface="Times New Roman"/>
                <a:cs typeface="Times New Roman"/>
                <a:sym typeface="Times New Roman"/>
              </a:rPr>
              <a:t>States Environmental Protection Agency, U. (n.d.). Economic Benefits of Wetlands. Retrieved from https://nepis.epa.gov/Exe/ZyPDF.cgi/2000D2PF.PDF?Dockey=2000D2PF.PDF </a:t>
            </a:r>
            <a:endParaRPr sz="1200">
              <a:solidFill>
                <a:srgbClr val="000000"/>
              </a:solidFill>
              <a:latin typeface="Times New Roman"/>
              <a:ea typeface="Times New Roman"/>
              <a:cs typeface="Times New Roman"/>
              <a:sym typeface="Times New Roman"/>
            </a:endParaRPr>
          </a:p>
          <a:p>
            <a:pPr marL="0" lvl="0" indent="0" algn="l" rtl="0">
              <a:lnSpc>
                <a:spcPct val="100000"/>
              </a:lnSpc>
              <a:spcBef>
                <a:spcPts val="0"/>
              </a:spcBef>
              <a:spcAft>
                <a:spcPts val="0"/>
              </a:spcAft>
              <a:buNone/>
            </a:pPr>
            <a:endParaRPr sz="1200">
              <a:solidFill>
                <a:srgbClr val="000000"/>
              </a:solidFill>
              <a:latin typeface="Times New Roman"/>
              <a:ea typeface="Times New Roman"/>
              <a:cs typeface="Times New Roman"/>
              <a:sym typeface="Times New Roman"/>
            </a:endParaRPr>
          </a:p>
          <a:p>
            <a:pPr marL="457200" lvl="0" indent="0" algn="l" rtl="0">
              <a:spcBef>
                <a:spcPts val="0"/>
              </a:spcBef>
              <a:spcAft>
                <a:spcPts val="0"/>
              </a:spcAft>
              <a:buNone/>
            </a:pPr>
            <a:r>
              <a:rPr lang="en" sz="1200">
                <a:solidFill>
                  <a:srgbClr val="000000"/>
                </a:solidFill>
                <a:latin typeface="Times New Roman"/>
                <a:ea typeface="Times New Roman"/>
                <a:cs typeface="Times New Roman"/>
                <a:sym typeface="Times New Roman"/>
              </a:rPr>
              <a:t>.</a:t>
            </a:r>
            <a:endParaRPr sz="1200">
              <a:solidFill>
                <a:srgbClr val="000000"/>
              </a:solidFill>
              <a:latin typeface="Times New Roman"/>
              <a:ea typeface="Times New Roman"/>
              <a:cs typeface="Times New Roman"/>
              <a:sym typeface="Times New Roman"/>
            </a:endParaRPr>
          </a:p>
          <a:p>
            <a:pPr marL="0" lvl="0" indent="0" algn="l" rtl="0">
              <a:spcBef>
                <a:spcPts val="0"/>
              </a:spcBef>
              <a:spcAft>
                <a:spcPts val="0"/>
              </a:spcAft>
              <a:buNone/>
            </a:pPr>
            <a:endParaRPr sz="1200">
              <a:solidFill>
                <a:srgbClr val="000000"/>
              </a:solidFill>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1619</Words>
  <Application>Microsoft Macintosh PowerPoint</Application>
  <PresentationFormat>On-screen Show (16:9)</PresentationFormat>
  <Paragraphs>118</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Open Sans</vt:lpstr>
      <vt:lpstr>PT Sans Narrow</vt:lpstr>
      <vt:lpstr>Times New Roman</vt:lpstr>
      <vt:lpstr>Arial</vt:lpstr>
      <vt:lpstr>Tropic</vt:lpstr>
      <vt:lpstr>Adaptations at High Elevations: Mountain Communities Across the World and the Different Strategies to Adapt to Climate Change </vt:lpstr>
      <vt:lpstr>Introduction</vt:lpstr>
      <vt:lpstr>Conserving springs in the Himalayas as a Climate Change Adaptation Action by ICIMOD                                Conserving springs as climate change adaptation action                     </vt:lpstr>
      <vt:lpstr>High mountain communities and climate change: adaptation, traditional ecological knowledge (TEK), and institutions                            </vt:lpstr>
      <vt:lpstr>Alpacas as an Ecosystem-based Adaptation</vt:lpstr>
      <vt:lpstr>Colorado Wetland Resilience and Conservation Student Research Policy Proposal for Ecosystem Based Adaptation </vt:lpstr>
      <vt:lpstr>Conclusion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Adaptations at High Elevations: Mountain Communities Across the World and the Different Strategies to Adapt to Climate Change </dc:title>
  <cp:lastModifiedBy>Hodgman,Natalie (EID)</cp:lastModifiedBy>
  <cp:revision>1</cp:revision>
  <dcterms:modified xsi:type="dcterms:W3CDTF">2019-12-02T22:29:30Z</dcterms:modified>
</cp:coreProperties>
</file>