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Arimo" panose="020B0604020202020204" charset="0"/>
      <p:regular r:id="rId5"/>
    </p:embeddedFont>
    <p:embeddedFont>
      <p:font typeface="Arimo Bold" panose="020B0604020202020204" charset="0"/>
      <p:regular r:id="rId6"/>
    </p:embeddedFont>
    <p:embeddedFont>
      <p:font typeface="Bricolage Grotesque" panose="020B06040202020202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5037" y="2186047"/>
            <a:ext cx="5463435" cy="7284581"/>
          </a:xfrm>
          <a:custGeom>
            <a:avLst/>
            <a:gdLst/>
            <a:ahLst/>
            <a:cxnLst/>
            <a:rect l="l" t="t" r="r" b="b"/>
            <a:pathLst>
              <a:path w="5463435" h="7284581">
                <a:moveTo>
                  <a:pt x="0" y="0"/>
                </a:moveTo>
                <a:lnTo>
                  <a:pt x="5463435" y="0"/>
                </a:lnTo>
                <a:lnTo>
                  <a:pt x="5463435" y="7284581"/>
                </a:lnTo>
                <a:lnTo>
                  <a:pt x="0" y="7284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38229" y="4028517"/>
            <a:ext cx="10694734" cy="5442110"/>
          </a:xfrm>
          <a:custGeom>
            <a:avLst/>
            <a:gdLst/>
            <a:ahLst/>
            <a:cxnLst/>
            <a:rect l="l" t="t" r="r" b="b"/>
            <a:pathLst>
              <a:path w="10694734" h="5442110">
                <a:moveTo>
                  <a:pt x="0" y="0"/>
                </a:moveTo>
                <a:lnTo>
                  <a:pt x="10694734" y="0"/>
                </a:lnTo>
                <a:lnTo>
                  <a:pt x="10694734" y="5442111"/>
                </a:lnTo>
                <a:lnTo>
                  <a:pt x="0" y="54421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4783" b="-1081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8600" y="436831"/>
            <a:ext cx="16668574" cy="1229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9401"/>
              </a:lnSpc>
              <a:spcBef>
                <a:spcPct val="0"/>
              </a:spcBef>
            </a:pPr>
            <a:r>
              <a:rPr lang="en-US" sz="9401" spc="-752" dirty="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THE PILLARS OF CLIMATE JUSTICE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18472" y="2353639"/>
            <a:ext cx="11114491" cy="1363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512"/>
              </a:lnSpc>
              <a:spcBef>
                <a:spcPct val="0"/>
              </a:spcBef>
            </a:pPr>
            <a:r>
              <a:rPr lang="en-US" sz="3512" spc="-280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UN YOUTH REPRESENTATIVE ON SUSTAINABLE DEVELOPMENT FOR THE KINGDOM OF THE NETHERLANDS (2023-2025)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90826" y="436831"/>
            <a:ext cx="15506348" cy="1257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401"/>
              </a:lnSpc>
              <a:spcBef>
                <a:spcPct val="0"/>
              </a:spcBef>
            </a:pPr>
            <a:r>
              <a:rPr lang="en-US" sz="9401" spc="-752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THE PILARS OF CLIMATE JUSTICE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90826" y="1542343"/>
            <a:ext cx="15506348" cy="65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900"/>
              </a:lnSpc>
              <a:spcBef>
                <a:spcPct val="0"/>
              </a:spcBef>
            </a:pPr>
            <a:r>
              <a:rPr lang="en-US" sz="4900" strike="sngStrike" spc="-392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COMPLICATIONS</a:t>
            </a:r>
            <a:r>
              <a:rPr lang="en-US" sz="4900" spc="-392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GUIDELINES FOR THE NEXT ROUND OF NDC’S</a:t>
            </a:r>
          </a:p>
        </p:txBody>
      </p:sp>
      <p:sp>
        <p:nvSpPr>
          <p:cNvPr id="4" name="Freeform 4"/>
          <p:cNvSpPr/>
          <p:nvPr/>
        </p:nvSpPr>
        <p:spPr>
          <a:xfrm>
            <a:off x="5273038" y="2621383"/>
            <a:ext cx="7741925" cy="7122571"/>
          </a:xfrm>
          <a:custGeom>
            <a:avLst/>
            <a:gdLst/>
            <a:ahLst/>
            <a:cxnLst/>
            <a:rect l="l" t="t" r="r" b="b"/>
            <a:pathLst>
              <a:path w="7741925" h="7122571">
                <a:moveTo>
                  <a:pt x="0" y="0"/>
                </a:moveTo>
                <a:lnTo>
                  <a:pt x="7741924" y="0"/>
                </a:lnTo>
                <a:lnTo>
                  <a:pt x="7741924" y="7122571"/>
                </a:lnTo>
                <a:lnTo>
                  <a:pt x="0" y="7122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5401166" y="6481896"/>
            <a:ext cx="2620540" cy="7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9"/>
              </a:lnSpc>
              <a:spcBef>
                <a:spcPct val="0"/>
              </a:spcBef>
            </a:pPr>
            <a:r>
              <a:rPr lang="en-US" sz="404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Procedural</a:t>
            </a:r>
          </a:p>
        </p:txBody>
      </p:sp>
      <p:sp>
        <p:nvSpPr>
          <p:cNvPr id="6" name="TextBox 6"/>
          <p:cNvSpPr txBox="1"/>
          <p:nvPr/>
        </p:nvSpPr>
        <p:spPr>
          <a:xfrm rot="-5400000">
            <a:off x="9827589" y="6481896"/>
            <a:ext cx="3304717" cy="7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9"/>
              </a:lnSpc>
              <a:spcBef>
                <a:spcPct val="0"/>
              </a:spcBef>
            </a:pPr>
            <a:r>
              <a:rPr lang="en-US" sz="404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Distributional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7445874" y="6481896"/>
            <a:ext cx="3304717" cy="7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9"/>
              </a:lnSpc>
              <a:spcBef>
                <a:spcPct val="0"/>
              </a:spcBef>
            </a:pPr>
            <a:r>
              <a:rPr lang="en-US" sz="404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Recognitional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57385" y="3346224"/>
            <a:ext cx="3773230" cy="7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9"/>
              </a:lnSpc>
              <a:spcBef>
                <a:spcPct val="0"/>
              </a:spcBef>
            </a:pPr>
            <a:r>
              <a:rPr lang="en-US" sz="404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Climate Justice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90826" y="436831"/>
            <a:ext cx="15506348" cy="1257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9401"/>
              </a:lnSpc>
              <a:spcBef>
                <a:spcPct val="0"/>
              </a:spcBef>
            </a:pPr>
            <a:r>
              <a:rPr lang="en-US" sz="9401" spc="-752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THE PILARS OF CLIMATE JUSTICE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90826" y="1542343"/>
            <a:ext cx="15506348" cy="65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900"/>
              </a:lnSpc>
              <a:spcBef>
                <a:spcPct val="0"/>
              </a:spcBef>
            </a:pPr>
            <a:r>
              <a:rPr lang="en-US" sz="4900" strike="sngStrike" spc="-392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COMPLICATIONS</a:t>
            </a:r>
            <a:r>
              <a:rPr lang="en-US" sz="4900" spc="-392">
                <a:solidFill>
                  <a:srgbClr val="000000"/>
                </a:solidFill>
                <a:latin typeface="Bricolage Grotesque"/>
                <a:ea typeface="Bricolage Grotesque"/>
                <a:cs typeface="Bricolage Grotesque"/>
                <a:sym typeface="Bricolage Grotesque"/>
              </a:rPr>
              <a:t> GUIDELINES FOR THE NEXT ROUND OF NDC’S</a:t>
            </a:r>
          </a:p>
        </p:txBody>
      </p:sp>
      <p:sp>
        <p:nvSpPr>
          <p:cNvPr id="4" name="Freeform 4"/>
          <p:cNvSpPr/>
          <p:nvPr/>
        </p:nvSpPr>
        <p:spPr>
          <a:xfrm>
            <a:off x="5627087" y="2443238"/>
            <a:ext cx="6297588" cy="5793781"/>
          </a:xfrm>
          <a:custGeom>
            <a:avLst/>
            <a:gdLst/>
            <a:ahLst/>
            <a:cxnLst/>
            <a:rect l="l" t="t" r="r" b="b"/>
            <a:pathLst>
              <a:path w="6297588" h="5793781">
                <a:moveTo>
                  <a:pt x="0" y="0"/>
                </a:moveTo>
                <a:lnTo>
                  <a:pt x="6297587" y="0"/>
                </a:lnTo>
                <a:lnTo>
                  <a:pt x="6297587" y="5793781"/>
                </a:lnTo>
                <a:lnTo>
                  <a:pt x="0" y="5793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512899" flipV="1">
            <a:off x="8370405" y="8532594"/>
            <a:ext cx="810950" cy="525090"/>
          </a:xfrm>
          <a:custGeom>
            <a:avLst/>
            <a:gdLst/>
            <a:ahLst/>
            <a:cxnLst/>
            <a:rect l="l" t="t" r="r" b="b"/>
            <a:pathLst>
              <a:path w="810950" h="525090">
                <a:moveTo>
                  <a:pt x="0" y="525090"/>
                </a:moveTo>
                <a:lnTo>
                  <a:pt x="810951" y="525090"/>
                </a:lnTo>
                <a:lnTo>
                  <a:pt x="810951" y="0"/>
                </a:lnTo>
                <a:lnTo>
                  <a:pt x="0" y="0"/>
                </a:lnTo>
                <a:lnTo>
                  <a:pt x="0" y="52509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 rot="-5400000">
            <a:off x="5722426" y="5574647"/>
            <a:ext cx="2131651" cy="595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1"/>
              </a:lnSpc>
              <a:spcBef>
                <a:spcPct val="0"/>
              </a:spcBef>
            </a:pPr>
            <a:r>
              <a:rPr lang="en-US" sz="329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Procedural</a:t>
            </a:r>
          </a:p>
        </p:txBody>
      </p:sp>
      <p:sp>
        <p:nvSpPr>
          <p:cNvPr id="7" name="TextBox 7"/>
          <p:cNvSpPr txBox="1"/>
          <p:nvPr/>
        </p:nvSpPr>
        <p:spPr>
          <a:xfrm rot="-5400000">
            <a:off x="9323054" y="5574647"/>
            <a:ext cx="2688187" cy="595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1"/>
              </a:lnSpc>
              <a:spcBef>
                <a:spcPct val="0"/>
              </a:spcBef>
            </a:pPr>
            <a:r>
              <a:rPr lang="en-US" sz="329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Distributional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7385673" y="5574647"/>
            <a:ext cx="2688187" cy="595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1"/>
              </a:lnSpc>
              <a:spcBef>
                <a:spcPct val="0"/>
              </a:spcBef>
            </a:pPr>
            <a:r>
              <a:rPr lang="en-US" sz="3294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Recognitional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41234" y="3015083"/>
            <a:ext cx="3069294" cy="595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1"/>
              </a:lnSpc>
              <a:spcBef>
                <a:spcPct val="0"/>
              </a:spcBef>
            </a:pPr>
            <a:r>
              <a:rPr lang="en-US" sz="3294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Climate Justice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02716" y="8564813"/>
            <a:ext cx="8380721" cy="1509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  <a:spcBef>
                <a:spcPct val="0"/>
              </a:spcBef>
            </a:pPr>
            <a:r>
              <a:rPr lang="en-US" sz="287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Strong language on accountability, the recognition of underlying systemic injustices and most vulnerable groups, as well as the urgency</a:t>
            </a:r>
          </a:p>
        </p:txBody>
      </p:sp>
      <p:sp>
        <p:nvSpPr>
          <p:cNvPr id="11" name="Freeform 11"/>
          <p:cNvSpPr/>
          <p:nvPr/>
        </p:nvSpPr>
        <p:spPr>
          <a:xfrm rot="-2478830" flipV="1">
            <a:off x="11341643" y="4980146"/>
            <a:ext cx="810950" cy="525090"/>
          </a:xfrm>
          <a:custGeom>
            <a:avLst/>
            <a:gdLst/>
            <a:ahLst/>
            <a:cxnLst/>
            <a:rect l="l" t="t" r="r" b="b"/>
            <a:pathLst>
              <a:path w="810950" h="525090">
                <a:moveTo>
                  <a:pt x="0" y="525091"/>
                </a:moveTo>
                <a:lnTo>
                  <a:pt x="810950" y="525091"/>
                </a:lnTo>
                <a:lnTo>
                  <a:pt x="810950" y="0"/>
                </a:lnTo>
                <a:lnTo>
                  <a:pt x="0" y="0"/>
                </a:lnTo>
                <a:lnTo>
                  <a:pt x="0" y="52509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545652" y="4130610"/>
            <a:ext cx="6400513" cy="251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2"/>
              </a:lnSpc>
            </a:pPr>
            <a:r>
              <a:rPr lang="en-US" sz="287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Fair shares in emission reduction</a:t>
            </a:r>
          </a:p>
          <a:p>
            <a:pPr algn="ctr">
              <a:lnSpc>
                <a:spcPts val="4022"/>
              </a:lnSpc>
            </a:pPr>
            <a:r>
              <a:rPr lang="en-US" sz="287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Common but differentiated responsibilities and respective capabilities</a:t>
            </a:r>
          </a:p>
          <a:p>
            <a:pPr algn="ctr">
              <a:lnSpc>
                <a:spcPts val="4022"/>
              </a:lnSpc>
              <a:spcBef>
                <a:spcPct val="0"/>
              </a:spcBef>
            </a:pPr>
            <a:r>
              <a:rPr lang="en-US" sz="287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Science-based targets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1835" y="5192773"/>
            <a:ext cx="5285252" cy="2517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2"/>
              </a:lnSpc>
            </a:pPr>
            <a:r>
              <a:rPr lang="en-US" sz="287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Consultations with those affected by NDC implementation</a:t>
            </a:r>
          </a:p>
          <a:p>
            <a:pPr marL="620399" lvl="1" indent="-310200" algn="l">
              <a:lnSpc>
                <a:spcPts val="4022"/>
              </a:lnSpc>
              <a:buFont typeface="Arial"/>
              <a:buChar char="•"/>
            </a:pPr>
            <a:r>
              <a:rPr lang="en-US" sz="287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Intergenerational vulnerability</a:t>
            </a:r>
          </a:p>
          <a:p>
            <a:pPr marL="620399" lvl="1" indent="-310200" algn="l">
              <a:lnSpc>
                <a:spcPts val="4022"/>
              </a:lnSpc>
              <a:spcBef>
                <a:spcPct val="0"/>
              </a:spcBef>
              <a:buFont typeface="Arial"/>
              <a:buChar char="•"/>
            </a:pPr>
            <a:r>
              <a:rPr lang="en-US" sz="2873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Transnational vulnerability</a:t>
            </a:r>
          </a:p>
        </p:txBody>
      </p:sp>
      <p:sp>
        <p:nvSpPr>
          <p:cNvPr id="14" name="Freeform 14"/>
          <p:cNvSpPr/>
          <p:nvPr/>
        </p:nvSpPr>
        <p:spPr>
          <a:xfrm rot="7921940" flipV="1">
            <a:off x="5408989" y="4968072"/>
            <a:ext cx="810950" cy="525090"/>
          </a:xfrm>
          <a:custGeom>
            <a:avLst/>
            <a:gdLst/>
            <a:ahLst/>
            <a:cxnLst/>
            <a:rect l="l" t="t" r="r" b="b"/>
            <a:pathLst>
              <a:path w="810950" h="525090">
                <a:moveTo>
                  <a:pt x="0" y="525091"/>
                </a:moveTo>
                <a:lnTo>
                  <a:pt x="810951" y="525091"/>
                </a:lnTo>
                <a:lnTo>
                  <a:pt x="810951" y="0"/>
                </a:lnTo>
                <a:lnTo>
                  <a:pt x="0" y="0"/>
                </a:lnTo>
                <a:lnTo>
                  <a:pt x="0" y="52509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Custom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Bricolage Grotesque</vt:lpstr>
      <vt:lpstr>Arimo</vt:lpstr>
      <vt:lpstr>Arial</vt:lpstr>
      <vt:lpstr>Calibri</vt:lpstr>
      <vt:lpstr>Arimo 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Procedural</dc:title>
  <cp:lastModifiedBy>Lydia Lehlogonolo Machaka</cp:lastModifiedBy>
  <cp:revision>2</cp:revision>
  <dcterms:created xsi:type="dcterms:W3CDTF">2006-08-16T00:00:00Z</dcterms:created>
  <dcterms:modified xsi:type="dcterms:W3CDTF">2025-01-20T09:02:02Z</dcterms:modified>
  <dc:identifier>DAGV_TGFHcg</dc:identifier>
</cp:coreProperties>
</file>