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67" r:id="rId3"/>
    <p:sldId id="261" r:id="rId4"/>
    <p:sldId id="257" r:id="rId5"/>
    <p:sldId id="345" r:id="rId6"/>
    <p:sldId id="343" r:id="rId7"/>
    <p:sldId id="344" r:id="rId8"/>
    <p:sldId id="346" r:id="rId9"/>
    <p:sldId id="347" r:id="rId10"/>
  </p:sldIdLst>
  <p:sldSz cx="9144000" cy="6858000" type="screen4x3"/>
  <p:notesSz cx="6858000" cy="9144000"/>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F7FE"/>
    <a:srgbClr val="F9F9F9"/>
    <a:srgbClr val="AEE8FC"/>
    <a:srgbClr val="8EE2FC"/>
    <a:srgbClr val="8EC0FC"/>
    <a:srgbClr val="B1D3FD"/>
    <a:srgbClr val="076DE9"/>
    <a:srgbClr val="003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54" autoAdjust="0"/>
    <p:restoredTop sz="94186" autoAdjust="0"/>
  </p:normalViewPr>
  <p:slideViewPr>
    <p:cSldViewPr snapToGrid="0">
      <p:cViewPr varScale="1">
        <p:scale>
          <a:sx n="108" d="100"/>
          <a:sy n="108" d="100"/>
        </p:scale>
        <p:origin x="-84" y="-28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8B3B51-5C41-46AE-B235-3EE0D27B4222}" type="doc">
      <dgm:prSet loTypeId="urn:microsoft.com/office/officeart/2005/8/layout/hList1" loCatId="list" qsTypeId="urn:microsoft.com/office/officeart/2005/8/quickstyle/3d4" qsCatId="3D" csTypeId="urn:microsoft.com/office/officeart/2005/8/colors/accent5_2" csCatId="accent5" phldr="1"/>
      <dgm:spPr/>
      <dgm:t>
        <a:bodyPr/>
        <a:lstStyle/>
        <a:p>
          <a:endParaRPr lang="en-US"/>
        </a:p>
      </dgm:t>
    </dgm:pt>
    <dgm:pt modelId="{68F6A224-292A-46BF-9332-9F54CBD73951}">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b="1" baseline="0" dirty="0" smtClean="0">
              <a:solidFill>
                <a:schemeClr val="tx1"/>
              </a:solidFill>
              <a:latin typeface="Calibri" pitchFamily="34" charset="0"/>
            </a:rPr>
            <a:t>Prepare Green LECRDS</a:t>
          </a:r>
        </a:p>
      </dgm:t>
    </dgm:pt>
    <dgm:pt modelId="{42E13FE2-151A-41E6-9C29-331D7EDEBC56}" type="parTrans" cxnId="{E4D92575-A119-423C-B2A4-A8D30BBAF2D5}">
      <dgm:prSet/>
      <dgm:spPr/>
      <dgm:t>
        <a:bodyPr/>
        <a:lstStyle/>
        <a:p>
          <a:endParaRPr lang="en-US">
            <a:latin typeface="Calibri" pitchFamily="34" charset="0"/>
          </a:endParaRPr>
        </a:p>
      </dgm:t>
    </dgm:pt>
    <dgm:pt modelId="{EF42C2BD-A883-4314-BB62-EAA58E3BE41A}" type="sibTrans" cxnId="{E4D92575-A119-423C-B2A4-A8D30BBAF2D5}">
      <dgm:prSet/>
      <dgm:spPr/>
      <dgm:t>
        <a:bodyPr/>
        <a:lstStyle/>
        <a:p>
          <a:endParaRPr lang="en-US">
            <a:latin typeface="Calibri" pitchFamily="34" charset="0"/>
          </a:endParaRPr>
        </a:p>
      </dgm:t>
    </dgm:pt>
    <dgm:pt modelId="{5810710C-143F-4E5A-AF98-9341BDF0D3C9}">
      <dgm:prSet phldrT="[Text]"/>
      <dgm:spPr/>
      <dgm:t>
        <a:bodyPr/>
        <a:lstStyle/>
        <a:p>
          <a:endParaRPr lang="en-US" b="1" dirty="0">
            <a:latin typeface="Calibri" pitchFamily="34" charset="0"/>
          </a:endParaRPr>
        </a:p>
      </dgm:t>
    </dgm:pt>
    <dgm:pt modelId="{7A920486-80B1-4EE9-B77D-4A8C06279BC2}" type="parTrans" cxnId="{31ED8A14-9B98-4F9F-88CD-90D3FD024362}">
      <dgm:prSet/>
      <dgm:spPr/>
      <dgm:t>
        <a:bodyPr/>
        <a:lstStyle/>
        <a:p>
          <a:endParaRPr lang="en-US">
            <a:latin typeface="Calibri" pitchFamily="34" charset="0"/>
          </a:endParaRPr>
        </a:p>
      </dgm:t>
    </dgm:pt>
    <dgm:pt modelId="{66114ED1-FA68-4D0C-A681-EBA86F01242B}" type="sibTrans" cxnId="{31ED8A14-9B98-4F9F-88CD-90D3FD024362}">
      <dgm:prSet/>
      <dgm:spPr/>
      <dgm:t>
        <a:bodyPr/>
        <a:lstStyle/>
        <a:p>
          <a:endParaRPr lang="en-US">
            <a:latin typeface="Calibri" pitchFamily="34" charset="0"/>
          </a:endParaRPr>
        </a:p>
      </dgm:t>
    </dgm:pt>
    <dgm:pt modelId="{316FB58B-E121-4310-A09B-468A2DC636DA}">
      <dgm:prSet phldrT="[Text]"/>
      <dgm:spPr/>
      <dgm:t>
        <a:bodyPr/>
        <a:lstStyle/>
        <a:p>
          <a:endParaRPr lang="en-US" b="1" dirty="0">
            <a:latin typeface="Calibri" pitchFamily="34" charset="0"/>
          </a:endParaRPr>
        </a:p>
      </dgm:t>
    </dgm:pt>
    <dgm:pt modelId="{6E9C4A6B-FAC8-4E89-97A0-07B5D0221830}" type="parTrans" cxnId="{9A884508-C6A4-4BD0-86E8-F349698EE56C}">
      <dgm:prSet/>
      <dgm:spPr/>
      <dgm:t>
        <a:bodyPr/>
        <a:lstStyle/>
        <a:p>
          <a:endParaRPr lang="en-US">
            <a:latin typeface="Calibri" pitchFamily="34" charset="0"/>
          </a:endParaRPr>
        </a:p>
      </dgm:t>
    </dgm:pt>
    <dgm:pt modelId="{055E2246-AA74-4646-8E37-DC55BC2B9FA0}" type="sibTrans" cxnId="{9A884508-C6A4-4BD0-86E8-F349698EE56C}">
      <dgm:prSet/>
      <dgm:spPr/>
      <dgm:t>
        <a:bodyPr/>
        <a:lstStyle/>
        <a:p>
          <a:endParaRPr lang="en-US">
            <a:latin typeface="Calibri" pitchFamily="34" charset="0"/>
          </a:endParaRPr>
        </a:p>
      </dgm:t>
    </dgm:pt>
    <dgm:pt modelId="{EB03030B-7C2D-4121-9782-F0688AC4070D}">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400" b="1" baseline="0" dirty="0" smtClean="0">
              <a:solidFill>
                <a:schemeClr val="tx1"/>
              </a:solidFill>
              <a:latin typeface="Calibri" pitchFamily="34" charset="0"/>
            </a:rPr>
            <a:t>Development of Implementation Capacities</a:t>
          </a:r>
          <a:endParaRPr lang="en-US" sz="1400" b="1" baseline="0" dirty="0">
            <a:solidFill>
              <a:schemeClr val="tx1"/>
            </a:solidFill>
            <a:latin typeface="Calibri" pitchFamily="34" charset="0"/>
          </a:endParaRPr>
        </a:p>
      </dgm:t>
    </dgm:pt>
    <dgm:pt modelId="{9EA7B49D-BE2A-4E0D-862A-C8EB98AC4C6A}" type="parTrans" cxnId="{5319871B-FB17-4E8A-B08D-634CB736B8C9}">
      <dgm:prSet/>
      <dgm:spPr/>
      <dgm:t>
        <a:bodyPr/>
        <a:lstStyle/>
        <a:p>
          <a:endParaRPr lang="en-US">
            <a:latin typeface="Calibri" pitchFamily="34" charset="0"/>
          </a:endParaRPr>
        </a:p>
      </dgm:t>
    </dgm:pt>
    <dgm:pt modelId="{5D4E5844-77B6-4158-9C84-CA99F6E35967}" type="sibTrans" cxnId="{5319871B-FB17-4E8A-B08D-634CB736B8C9}">
      <dgm:prSet/>
      <dgm:spPr/>
      <dgm:t>
        <a:bodyPr/>
        <a:lstStyle/>
        <a:p>
          <a:endParaRPr lang="en-US">
            <a:latin typeface="Calibri" pitchFamily="34" charset="0"/>
          </a:endParaRPr>
        </a:p>
      </dgm:t>
    </dgm:pt>
    <dgm:pt modelId="{ADCBD13B-91C2-41CA-8C1E-E8BD62291938}">
      <dgm:prSet phldrT="[Text]"/>
      <dgm:spPr/>
      <dgm:t>
        <a:bodyPr/>
        <a:lstStyle/>
        <a:p>
          <a:r>
            <a:rPr lang="en-US" dirty="0">
              <a:latin typeface="Calibri" pitchFamily="34" charset="0"/>
            </a:rPr>
            <a:t>Implement and execute project, programme, sector-wide approaches</a:t>
          </a:r>
        </a:p>
      </dgm:t>
    </dgm:pt>
    <dgm:pt modelId="{BFE1B011-5C9C-40FE-88B6-1234ACF32F87}" type="parTrans" cxnId="{448E47A1-6E47-42BB-BAE2-63F32F62B87C}">
      <dgm:prSet/>
      <dgm:spPr/>
      <dgm:t>
        <a:bodyPr/>
        <a:lstStyle/>
        <a:p>
          <a:endParaRPr lang="en-US">
            <a:latin typeface="Calibri" pitchFamily="34" charset="0"/>
          </a:endParaRPr>
        </a:p>
      </dgm:t>
    </dgm:pt>
    <dgm:pt modelId="{9F14878D-CC65-40AD-A16F-BE9ED58A84F6}" type="sibTrans" cxnId="{448E47A1-6E47-42BB-BAE2-63F32F62B87C}">
      <dgm:prSet/>
      <dgm:spPr/>
      <dgm:t>
        <a:bodyPr/>
        <a:lstStyle/>
        <a:p>
          <a:endParaRPr lang="en-US">
            <a:latin typeface="Calibri" pitchFamily="34" charset="0"/>
          </a:endParaRPr>
        </a:p>
      </dgm:t>
    </dgm:pt>
    <dgm:pt modelId="{313F7064-4617-4C3F-BA60-B507B0E58D87}">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b="1" baseline="0" dirty="0" smtClean="0">
              <a:solidFill>
                <a:schemeClr val="tx1"/>
              </a:solidFill>
              <a:latin typeface="Calibri" pitchFamily="34" charset="0"/>
            </a:rPr>
            <a:t>Green Markets Formation</a:t>
          </a:r>
        </a:p>
      </dgm:t>
    </dgm:pt>
    <dgm:pt modelId="{6EBC2C0B-FB27-405B-ACC6-6E1F98142270}" type="sibTrans" cxnId="{41C6AD19-8CE0-4A8D-868B-EA3DB981BAC3}">
      <dgm:prSet/>
      <dgm:spPr/>
      <dgm:t>
        <a:bodyPr/>
        <a:lstStyle/>
        <a:p>
          <a:endParaRPr lang="en-US">
            <a:latin typeface="Calibri" pitchFamily="34" charset="0"/>
          </a:endParaRPr>
        </a:p>
      </dgm:t>
    </dgm:pt>
    <dgm:pt modelId="{FF9DCB87-F529-40F5-B8E6-AF55B6F8F79E}" type="parTrans" cxnId="{41C6AD19-8CE0-4A8D-868B-EA3DB981BAC3}">
      <dgm:prSet/>
      <dgm:spPr/>
      <dgm:t>
        <a:bodyPr/>
        <a:lstStyle/>
        <a:p>
          <a:endParaRPr lang="en-US">
            <a:latin typeface="Calibri" pitchFamily="34" charset="0"/>
          </a:endParaRPr>
        </a:p>
      </dgm:t>
    </dgm:pt>
    <dgm:pt modelId="{84D40301-6855-4F8E-AA10-9FCC9B3F5C90}">
      <dgm:prSet phldrT="[Text]" custT="1"/>
      <dgm:spPr/>
      <dgm:t>
        <a:bodyPr/>
        <a:lstStyle/>
        <a:p>
          <a:r>
            <a:rPr lang="en-US" sz="1600" b="1" dirty="0">
              <a:solidFill>
                <a:schemeClr val="tx1"/>
              </a:solidFill>
              <a:latin typeface="Calibri" pitchFamily="34" charset="0"/>
            </a:rPr>
            <a:t>Monitor, Report &amp; Verify</a:t>
          </a:r>
        </a:p>
      </dgm:t>
    </dgm:pt>
    <dgm:pt modelId="{89B39C01-63D5-4949-898F-7765095A8797}" type="parTrans" cxnId="{EB5D7B86-88E5-407A-A97B-9ECBF8867172}">
      <dgm:prSet/>
      <dgm:spPr/>
      <dgm:t>
        <a:bodyPr/>
        <a:lstStyle/>
        <a:p>
          <a:endParaRPr lang="en-US">
            <a:latin typeface="Calibri" pitchFamily="34" charset="0"/>
          </a:endParaRPr>
        </a:p>
      </dgm:t>
    </dgm:pt>
    <dgm:pt modelId="{2024736D-2B70-43A9-914B-084FD5B80D51}" type="sibTrans" cxnId="{EB5D7B86-88E5-407A-A97B-9ECBF8867172}">
      <dgm:prSet/>
      <dgm:spPr/>
      <dgm:t>
        <a:bodyPr/>
        <a:lstStyle/>
        <a:p>
          <a:endParaRPr lang="en-US">
            <a:latin typeface="Calibri" pitchFamily="34" charset="0"/>
          </a:endParaRPr>
        </a:p>
      </dgm:t>
    </dgm:pt>
    <dgm:pt modelId="{9872A0AA-D539-4ACF-9D8E-35CF1F7E9C7E}">
      <dgm:prSet phldrT="[Text]"/>
      <dgm:spPr/>
      <dgm:t>
        <a:bodyPr/>
        <a:lstStyle/>
        <a:p>
          <a:endParaRPr lang="en-US" dirty="0">
            <a:latin typeface="Calibri" pitchFamily="34" charset="0"/>
          </a:endParaRPr>
        </a:p>
      </dgm:t>
    </dgm:pt>
    <dgm:pt modelId="{00F13695-8D87-404F-BEBF-B521C002B838}" type="parTrans" cxnId="{0D88A77C-0BE0-445F-AF13-F90881C109AD}">
      <dgm:prSet/>
      <dgm:spPr/>
      <dgm:t>
        <a:bodyPr/>
        <a:lstStyle/>
        <a:p>
          <a:endParaRPr lang="en-US">
            <a:latin typeface="Calibri" pitchFamily="34" charset="0"/>
          </a:endParaRPr>
        </a:p>
      </dgm:t>
    </dgm:pt>
    <dgm:pt modelId="{2DF49A11-295E-44E4-B37B-2938532435B2}" type="sibTrans" cxnId="{0D88A77C-0BE0-445F-AF13-F90881C109AD}">
      <dgm:prSet/>
      <dgm:spPr/>
      <dgm:t>
        <a:bodyPr/>
        <a:lstStyle/>
        <a:p>
          <a:endParaRPr lang="en-US">
            <a:latin typeface="Calibri" pitchFamily="34" charset="0"/>
          </a:endParaRPr>
        </a:p>
      </dgm:t>
    </dgm:pt>
    <dgm:pt modelId="{4F7AE582-463E-4D31-86D1-61EBACFACEA0}">
      <dgm:prSet phldrT="[Text]"/>
      <dgm:spPr/>
      <dgm:t>
        <a:bodyPr/>
        <a:lstStyle/>
        <a:p>
          <a:r>
            <a:rPr lang="en-US" dirty="0">
              <a:latin typeface="Calibri" pitchFamily="34" charset="0"/>
            </a:rPr>
            <a:t>Identify </a:t>
          </a:r>
          <a:r>
            <a:rPr lang="en-US" dirty="0" smtClean="0">
              <a:latin typeface="Calibri" pitchFamily="34" charset="0"/>
            </a:rPr>
            <a:t>policy mix and sources </a:t>
          </a:r>
          <a:r>
            <a:rPr lang="en-US" dirty="0">
              <a:latin typeface="Calibri" pitchFamily="34" charset="0"/>
            </a:rPr>
            <a:t>of financing</a:t>
          </a:r>
        </a:p>
      </dgm:t>
    </dgm:pt>
    <dgm:pt modelId="{4752AB20-BEC7-4654-A43D-4CB799C093B2}" type="parTrans" cxnId="{C59575CB-000A-4938-9757-D957CD7260A4}">
      <dgm:prSet/>
      <dgm:spPr/>
      <dgm:t>
        <a:bodyPr/>
        <a:lstStyle/>
        <a:p>
          <a:endParaRPr lang="en-US">
            <a:latin typeface="Calibri" pitchFamily="34" charset="0"/>
          </a:endParaRPr>
        </a:p>
      </dgm:t>
    </dgm:pt>
    <dgm:pt modelId="{608E650A-F780-423B-89F7-A32ED6B670F1}" type="sibTrans" cxnId="{C59575CB-000A-4938-9757-D957CD7260A4}">
      <dgm:prSet/>
      <dgm:spPr/>
      <dgm:t>
        <a:bodyPr/>
        <a:lstStyle/>
        <a:p>
          <a:endParaRPr lang="en-US">
            <a:latin typeface="Calibri" pitchFamily="34" charset="0"/>
          </a:endParaRPr>
        </a:p>
      </dgm:t>
    </dgm:pt>
    <dgm:pt modelId="{303D8590-5052-4864-B5E3-653BB59B4086}">
      <dgm:prSet phldrT="[Text]"/>
      <dgm:spPr/>
      <dgm:t>
        <a:bodyPr/>
        <a:lstStyle/>
        <a:p>
          <a:r>
            <a:rPr lang="en-US" dirty="0">
              <a:latin typeface="Calibri" pitchFamily="34" charset="0"/>
            </a:rPr>
            <a:t>Blend and combine finance</a:t>
          </a:r>
        </a:p>
      </dgm:t>
    </dgm:pt>
    <dgm:pt modelId="{7F8F4EC0-B8F1-4B37-94FA-2FF0A36CD310}" type="parTrans" cxnId="{55F66775-EC0D-4BE6-AC2B-5B9E9F71C99E}">
      <dgm:prSet/>
      <dgm:spPr/>
      <dgm:t>
        <a:bodyPr/>
        <a:lstStyle/>
        <a:p>
          <a:endParaRPr lang="en-US">
            <a:latin typeface="Calibri" pitchFamily="34" charset="0"/>
          </a:endParaRPr>
        </a:p>
      </dgm:t>
    </dgm:pt>
    <dgm:pt modelId="{5179B4C4-3010-431C-8D93-66C5CF1C0EF3}" type="sibTrans" cxnId="{55F66775-EC0D-4BE6-AC2B-5B9E9F71C99E}">
      <dgm:prSet/>
      <dgm:spPr/>
      <dgm:t>
        <a:bodyPr/>
        <a:lstStyle/>
        <a:p>
          <a:endParaRPr lang="en-US">
            <a:latin typeface="Calibri" pitchFamily="34" charset="0"/>
          </a:endParaRPr>
        </a:p>
      </dgm:t>
    </dgm:pt>
    <dgm:pt modelId="{F7C3678D-00F3-4844-904D-ACCA02CEBA0E}">
      <dgm:prSet phldrT="[Text]"/>
      <dgm:spPr/>
      <dgm:t>
        <a:bodyPr/>
        <a:lstStyle/>
        <a:p>
          <a:r>
            <a:rPr lang="en-US" b="0" dirty="0" smtClean="0">
              <a:latin typeface="Calibri" pitchFamily="34" charset="0"/>
            </a:rPr>
            <a:t>Allows to formulate transparent sector-wide approaches</a:t>
          </a:r>
          <a:endParaRPr lang="en-US" b="1" dirty="0">
            <a:latin typeface="Calibri" pitchFamily="34" charset="0"/>
          </a:endParaRPr>
        </a:p>
      </dgm:t>
    </dgm:pt>
    <dgm:pt modelId="{03D7940C-E98E-49AD-A26F-E8AC651F9A72}" type="parTrans" cxnId="{33DC3859-85C7-4433-A608-28C8F2F00CE1}">
      <dgm:prSet/>
      <dgm:spPr/>
      <dgm:t>
        <a:bodyPr/>
        <a:lstStyle/>
        <a:p>
          <a:endParaRPr lang="en-US">
            <a:latin typeface="Calibri" pitchFamily="34" charset="0"/>
          </a:endParaRPr>
        </a:p>
      </dgm:t>
    </dgm:pt>
    <dgm:pt modelId="{2BC89337-1A77-41BA-87B4-D591D6A813B3}" type="sibTrans" cxnId="{33DC3859-85C7-4433-A608-28C8F2F00CE1}">
      <dgm:prSet/>
      <dgm:spPr/>
      <dgm:t>
        <a:bodyPr/>
        <a:lstStyle/>
        <a:p>
          <a:endParaRPr lang="en-US">
            <a:latin typeface="Calibri" pitchFamily="34" charset="0"/>
          </a:endParaRPr>
        </a:p>
      </dgm:t>
    </dgm:pt>
    <dgm:pt modelId="{49CCDD2F-29D0-4FE3-8FDF-65B3FC09F42B}">
      <dgm:prSet phldrT="[Text]"/>
      <dgm:spPr/>
      <dgm:t>
        <a:bodyPr/>
        <a:lstStyle/>
        <a:p>
          <a:r>
            <a:rPr lang="en-US" dirty="0">
              <a:latin typeface="Calibri" pitchFamily="34" charset="0"/>
            </a:rPr>
            <a:t>Formulate project, progamme, sector-wide approaches to </a:t>
          </a:r>
          <a:r>
            <a:rPr lang="en-US" dirty="0" smtClean="0">
              <a:latin typeface="Calibri" pitchFamily="34" charset="0"/>
            </a:rPr>
            <a:t>access finance</a:t>
          </a:r>
          <a:endParaRPr lang="en-US" dirty="0">
            <a:latin typeface="Calibri" pitchFamily="34" charset="0"/>
          </a:endParaRPr>
        </a:p>
      </dgm:t>
    </dgm:pt>
    <dgm:pt modelId="{7729A76A-9FBE-4794-8870-4F808A06C7EB}" type="parTrans" cxnId="{4EC6CD29-B996-460C-B571-1FA7E67682CD}">
      <dgm:prSet/>
      <dgm:spPr/>
      <dgm:t>
        <a:bodyPr/>
        <a:lstStyle/>
        <a:p>
          <a:endParaRPr lang="en-US">
            <a:latin typeface="Calibri" pitchFamily="34" charset="0"/>
          </a:endParaRPr>
        </a:p>
      </dgm:t>
    </dgm:pt>
    <dgm:pt modelId="{23B06F24-622B-4782-B0FA-60A1CCE414D3}" type="sibTrans" cxnId="{4EC6CD29-B996-460C-B571-1FA7E67682CD}">
      <dgm:prSet/>
      <dgm:spPr/>
      <dgm:t>
        <a:bodyPr/>
        <a:lstStyle/>
        <a:p>
          <a:endParaRPr lang="en-US">
            <a:latin typeface="Calibri" pitchFamily="34" charset="0"/>
          </a:endParaRPr>
        </a:p>
      </dgm:t>
    </dgm:pt>
    <dgm:pt modelId="{CADD9D95-5842-4552-A121-5796F03F02D9}">
      <dgm:prSet phldrT="[Text]"/>
      <dgm:spPr/>
      <dgm:t>
        <a:bodyPr/>
        <a:lstStyle/>
        <a:p>
          <a:r>
            <a:rPr lang="en-US" dirty="0">
              <a:latin typeface="Calibri" pitchFamily="34" charset="0"/>
            </a:rPr>
            <a:t>Build local supply of  expertise and skills</a:t>
          </a:r>
        </a:p>
      </dgm:t>
    </dgm:pt>
    <dgm:pt modelId="{186D1A50-FBAC-46E7-83B8-0559DA417D33}" type="parTrans" cxnId="{87D4AD4E-7238-4653-972F-F3DA118044F5}">
      <dgm:prSet/>
      <dgm:spPr/>
      <dgm:t>
        <a:bodyPr/>
        <a:lstStyle/>
        <a:p>
          <a:endParaRPr lang="en-US">
            <a:latin typeface="Calibri" pitchFamily="34" charset="0"/>
          </a:endParaRPr>
        </a:p>
      </dgm:t>
    </dgm:pt>
    <dgm:pt modelId="{8D113B80-6C7A-42C4-B117-D357CC1AB8B4}" type="sibTrans" cxnId="{87D4AD4E-7238-4653-972F-F3DA118044F5}">
      <dgm:prSet/>
      <dgm:spPr/>
      <dgm:t>
        <a:bodyPr/>
        <a:lstStyle/>
        <a:p>
          <a:endParaRPr lang="en-US">
            <a:latin typeface="Calibri" pitchFamily="34" charset="0"/>
          </a:endParaRPr>
        </a:p>
      </dgm:t>
    </dgm:pt>
    <dgm:pt modelId="{F67D807F-3602-4220-845A-E6446F8746BE}">
      <dgm:prSet phldrT="[Text]"/>
      <dgm:spPr/>
      <dgm:t>
        <a:bodyPr/>
        <a:lstStyle/>
        <a:p>
          <a:r>
            <a:rPr lang="en-US" dirty="0">
              <a:latin typeface="Calibri" pitchFamily="34" charset="0"/>
            </a:rPr>
            <a:t>Coordinate implementation</a:t>
          </a:r>
        </a:p>
      </dgm:t>
    </dgm:pt>
    <dgm:pt modelId="{0C0A132C-74FB-422D-B91B-DD6DEAC73C38}" type="parTrans" cxnId="{E1BD7AEB-EA68-4F5C-98D0-179D9A1E08AB}">
      <dgm:prSet/>
      <dgm:spPr/>
      <dgm:t>
        <a:bodyPr/>
        <a:lstStyle/>
        <a:p>
          <a:endParaRPr lang="en-US">
            <a:latin typeface="Calibri" pitchFamily="34" charset="0"/>
          </a:endParaRPr>
        </a:p>
      </dgm:t>
    </dgm:pt>
    <dgm:pt modelId="{CF3EAA87-7011-4A19-86E8-18591C1477DE}" type="sibTrans" cxnId="{E1BD7AEB-EA68-4F5C-98D0-179D9A1E08AB}">
      <dgm:prSet/>
      <dgm:spPr/>
      <dgm:t>
        <a:bodyPr/>
        <a:lstStyle/>
        <a:p>
          <a:endParaRPr lang="en-US">
            <a:latin typeface="Calibri" pitchFamily="34" charset="0"/>
          </a:endParaRPr>
        </a:p>
      </dgm:t>
    </dgm:pt>
    <dgm:pt modelId="{15CF459D-7878-4651-8426-2040C1560F64}">
      <dgm:prSet phldrT="[Text]"/>
      <dgm:spPr/>
      <dgm:t>
        <a:bodyPr/>
        <a:lstStyle/>
        <a:p>
          <a:r>
            <a:rPr lang="en-US" dirty="0" smtClean="0">
              <a:latin typeface="Calibri" pitchFamily="34" charset="0"/>
            </a:rPr>
            <a:t>Assess </a:t>
          </a:r>
          <a:r>
            <a:rPr lang="en-US" dirty="0">
              <a:latin typeface="Calibri" pitchFamily="34" charset="0"/>
            </a:rPr>
            <a:t>needs and </a:t>
          </a:r>
          <a:r>
            <a:rPr lang="en-US" dirty="0" smtClean="0">
              <a:latin typeface="Calibri" pitchFamily="34" charset="0"/>
            </a:rPr>
            <a:t>priorities, and identify barriers to investment</a:t>
          </a:r>
          <a:endParaRPr lang="en-US" dirty="0">
            <a:latin typeface="Calibri" pitchFamily="34" charset="0"/>
          </a:endParaRPr>
        </a:p>
      </dgm:t>
    </dgm:pt>
    <dgm:pt modelId="{894D9929-1CE4-4416-B500-89C9FE05FD58}" type="parTrans" cxnId="{910CFF58-A096-4F67-B072-AD3DE5BE026F}">
      <dgm:prSet/>
      <dgm:spPr/>
      <dgm:t>
        <a:bodyPr/>
        <a:lstStyle/>
        <a:p>
          <a:endParaRPr lang="en-US"/>
        </a:p>
      </dgm:t>
    </dgm:pt>
    <dgm:pt modelId="{75E6211E-5551-4975-AB2E-B15C86095823}" type="sibTrans" cxnId="{910CFF58-A096-4F67-B072-AD3DE5BE026F}">
      <dgm:prSet/>
      <dgm:spPr/>
      <dgm:t>
        <a:bodyPr/>
        <a:lstStyle/>
        <a:p>
          <a:endParaRPr lang="en-US"/>
        </a:p>
      </dgm:t>
    </dgm:pt>
    <dgm:pt modelId="{EB6CD308-D03E-4DD3-AE98-9AE5166E2F10}">
      <dgm:prSet phldrT="[Text]"/>
      <dgm:spPr/>
      <dgm:t>
        <a:bodyPr/>
        <a:lstStyle/>
        <a:p>
          <a:r>
            <a:rPr lang="en-US" dirty="0" smtClean="0">
              <a:latin typeface="Calibri" pitchFamily="34" charset="0"/>
            </a:rPr>
            <a:t>Directly </a:t>
          </a:r>
          <a:r>
            <a:rPr lang="en-US" dirty="0">
              <a:latin typeface="Calibri" pitchFamily="34" charset="0"/>
            </a:rPr>
            <a:t>access finance</a:t>
          </a:r>
        </a:p>
      </dgm:t>
    </dgm:pt>
    <dgm:pt modelId="{C0B029D7-A579-4F8A-9726-37C049E8DCEE}" type="parTrans" cxnId="{E2DE14A3-7697-44CB-95B0-FA1939684612}">
      <dgm:prSet/>
      <dgm:spPr/>
      <dgm:t>
        <a:bodyPr/>
        <a:lstStyle/>
        <a:p>
          <a:endParaRPr lang="en-US"/>
        </a:p>
      </dgm:t>
    </dgm:pt>
    <dgm:pt modelId="{5BB8446D-253C-442A-8A6A-2F7D4BC4E4F9}" type="sibTrans" cxnId="{E2DE14A3-7697-44CB-95B0-FA1939684612}">
      <dgm:prSet/>
      <dgm:spPr/>
      <dgm:t>
        <a:bodyPr/>
        <a:lstStyle/>
        <a:p>
          <a:endParaRPr lang="en-US"/>
        </a:p>
      </dgm:t>
    </dgm:pt>
    <dgm:pt modelId="{AA3ACEA7-32E4-428B-B52A-F0C2FFA3DB34}">
      <dgm:prSet phldrT="[Text]"/>
      <dgm:spPr/>
      <dgm:t>
        <a:bodyPr/>
        <a:lstStyle/>
        <a:p>
          <a:endParaRPr lang="en-US" b="1" dirty="0">
            <a:latin typeface="Calibri" pitchFamily="34" charset="0"/>
          </a:endParaRPr>
        </a:p>
      </dgm:t>
    </dgm:pt>
    <dgm:pt modelId="{66F6FD19-6FA5-41A8-BCAE-142B7CA8798D}" type="parTrans" cxnId="{78F187F1-38DE-43D1-9099-6FEA4DEF49FA}">
      <dgm:prSet/>
      <dgm:spPr/>
      <dgm:t>
        <a:bodyPr/>
        <a:lstStyle/>
        <a:p>
          <a:endParaRPr lang="en-US"/>
        </a:p>
      </dgm:t>
    </dgm:pt>
    <dgm:pt modelId="{97C57F1A-F55D-4FD2-A356-525809A8409D}" type="sibTrans" cxnId="{78F187F1-38DE-43D1-9099-6FEA4DEF49FA}">
      <dgm:prSet/>
      <dgm:spPr/>
      <dgm:t>
        <a:bodyPr/>
        <a:lstStyle/>
        <a:p>
          <a:endParaRPr lang="en-US"/>
        </a:p>
      </dgm:t>
    </dgm:pt>
    <dgm:pt modelId="{E7980CC2-4C5C-4823-A639-2269FE857511}">
      <dgm:prSet phldrT="[Text]"/>
      <dgm:spPr/>
      <dgm:t>
        <a:bodyPr/>
        <a:lstStyle/>
        <a:p>
          <a:endParaRPr lang="en-US" b="1" dirty="0">
            <a:latin typeface="Calibri" pitchFamily="34" charset="0"/>
          </a:endParaRPr>
        </a:p>
      </dgm:t>
    </dgm:pt>
    <dgm:pt modelId="{219465E2-A4F2-4432-9EDC-D058F7964093}" type="parTrans" cxnId="{1A047D07-A6D7-498E-B3B5-A00CD6054DCF}">
      <dgm:prSet/>
      <dgm:spPr/>
      <dgm:t>
        <a:bodyPr/>
        <a:lstStyle/>
        <a:p>
          <a:endParaRPr lang="en-US"/>
        </a:p>
      </dgm:t>
    </dgm:pt>
    <dgm:pt modelId="{9E57401E-00E0-4AB9-B260-22D9D20F5895}" type="sibTrans" cxnId="{1A047D07-A6D7-498E-B3B5-A00CD6054DCF}">
      <dgm:prSet/>
      <dgm:spPr/>
      <dgm:t>
        <a:bodyPr/>
        <a:lstStyle/>
        <a:p>
          <a:endParaRPr lang="en-US"/>
        </a:p>
      </dgm:t>
    </dgm:pt>
    <dgm:pt modelId="{AF9FB1A1-8686-4D6F-885A-92744598BDEC}" type="pres">
      <dgm:prSet presAssocID="{1F8B3B51-5C41-46AE-B235-3EE0D27B4222}" presName="Name0" presStyleCnt="0">
        <dgm:presLayoutVars>
          <dgm:dir/>
          <dgm:animLvl val="lvl"/>
          <dgm:resizeHandles val="exact"/>
        </dgm:presLayoutVars>
      </dgm:prSet>
      <dgm:spPr/>
      <dgm:t>
        <a:bodyPr/>
        <a:lstStyle/>
        <a:p>
          <a:endParaRPr lang="en-US"/>
        </a:p>
      </dgm:t>
    </dgm:pt>
    <dgm:pt modelId="{76B3F7E9-068E-488C-A0EE-A6F1947D61C1}" type="pres">
      <dgm:prSet presAssocID="{68F6A224-292A-46BF-9332-9F54CBD73951}" presName="composite" presStyleCnt="0"/>
      <dgm:spPr/>
      <dgm:t>
        <a:bodyPr/>
        <a:lstStyle/>
        <a:p>
          <a:endParaRPr lang="en-US"/>
        </a:p>
      </dgm:t>
    </dgm:pt>
    <dgm:pt modelId="{E0FC47EC-9C8E-4E28-8EEA-73460706395F}" type="pres">
      <dgm:prSet presAssocID="{68F6A224-292A-46BF-9332-9F54CBD73951}" presName="parTx" presStyleLbl="alignNode1" presStyleIdx="0" presStyleCnt="4">
        <dgm:presLayoutVars>
          <dgm:chMax val="0"/>
          <dgm:chPref val="0"/>
          <dgm:bulletEnabled val="1"/>
        </dgm:presLayoutVars>
      </dgm:prSet>
      <dgm:spPr/>
      <dgm:t>
        <a:bodyPr/>
        <a:lstStyle/>
        <a:p>
          <a:endParaRPr lang="en-US"/>
        </a:p>
      </dgm:t>
    </dgm:pt>
    <dgm:pt modelId="{E9792F85-563D-4C1A-8B90-B4986218A6A5}" type="pres">
      <dgm:prSet presAssocID="{68F6A224-292A-46BF-9332-9F54CBD73951}" presName="desTx" presStyleLbl="alignAccFollowNode1" presStyleIdx="0" presStyleCnt="4">
        <dgm:presLayoutVars>
          <dgm:bulletEnabled val="1"/>
        </dgm:presLayoutVars>
      </dgm:prSet>
      <dgm:spPr/>
      <dgm:t>
        <a:bodyPr/>
        <a:lstStyle/>
        <a:p>
          <a:endParaRPr lang="en-US"/>
        </a:p>
      </dgm:t>
    </dgm:pt>
    <dgm:pt modelId="{3E6BD281-0F5F-46BD-A6F9-02E1D5097599}" type="pres">
      <dgm:prSet presAssocID="{EF42C2BD-A883-4314-BB62-EAA58E3BE41A}" presName="space" presStyleCnt="0"/>
      <dgm:spPr/>
      <dgm:t>
        <a:bodyPr/>
        <a:lstStyle/>
        <a:p>
          <a:endParaRPr lang="en-US"/>
        </a:p>
      </dgm:t>
    </dgm:pt>
    <dgm:pt modelId="{B9933615-59B3-419A-B307-FC2B1880CA97}" type="pres">
      <dgm:prSet presAssocID="{313F7064-4617-4C3F-BA60-B507B0E58D87}" presName="composite" presStyleCnt="0"/>
      <dgm:spPr/>
      <dgm:t>
        <a:bodyPr/>
        <a:lstStyle/>
        <a:p>
          <a:endParaRPr lang="en-US"/>
        </a:p>
      </dgm:t>
    </dgm:pt>
    <dgm:pt modelId="{B09B42C0-39FD-4E96-A5B0-AD496600692E}" type="pres">
      <dgm:prSet presAssocID="{313F7064-4617-4C3F-BA60-B507B0E58D87}" presName="parTx" presStyleLbl="alignNode1" presStyleIdx="1" presStyleCnt="4">
        <dgm:presLayoutVars>
          <dgm:chMax val="0"/>
          <dgm:chPref val="0"/>
          <dgm:bulletEnabled val="1"/>
        </dgm:presLayoutVars>
      </dgm:prSet>
      <dgm:spPr/>
      <dgm:t>
        <a:bodyPr/>
        <a:lstStyle/>
        <a:p>
          <a:endParaRPr lang="en-US"/>
        </a:p>
      </dgm:t>
    </dgm:pt>
    <dgm:pt modelId="{56146F43-6CD9-4690-8AB2-9624D7802717}" type="pres">
      <dgm:prSet presAssocID="{313F7064-4617-4C3F-BA60-B507B0E58D87}" presName="desTx" presStyleLbl="alignAccFollowNode1" presStyleIdx="1" presStyleCnt="4">
        <dgm:presLayoutVars>
          <dgm:bulletEnabled val="1"/>
        </dgm:presLayoutVars>
      </dgm:prSet>
      <dgm:spPr/>
      <dgm:t>
        <a:bodyPr/>
        <a:lstStyle/>
        <a:p>
          <a:endParaRPr lang="en-US"/>
        </a:p>
      </dgm:t>
    </dgm:pt>
    <dgm:pt modelId="{B0D909B6-9B0D-450E-95DF-80B6C0A6F93B}" type="pres">
      <dgm:prSet presAssocID="{6EBC2C0B-FB27-405B-ACC6-6E1F98142270}" presName="space" presStyleCnt="0"/>
      <dgm:spPr/>
      <dgm:t>
        <a:bodyPr/>
        <a:lstStyle/>
        <a:p>
          <a:endParaRPr lang="en-US"/>
        </a:p>
      </dgm:t>
    </dgm:pt>
    <dgm:pt modelId="{274D73AF-E804-4ED6-8968-ECAE898C6F1F}" type="pres">
      <dgm:prSet presAssocID="{EB03030B-7C2D-4121-9782-F0688AC4070D}" presName="composite" presStyleCnt="0"/>
      <dgm:spPr/>
      <dgm:t>
        <a:bodyPr/>
        <a:lstStyle/>
        <a:p>
          <a:endParaRPr lang="en-US"/>
        </a:p>
      </dgm:t>
    </dgm:pt>
    <dgm:pt modelId="{87FC1076-7506-47CC-8AED-1A65D2262FA3}" type="pres">
      <dgm:prSet presAssocID="{EB03030B-7C2D-4121-9782-F0688AC4070D}" presName="parTx" presStyleLbl="alignNode1" presStyleIdx="2" presStyleCnt="4">
        <dgm:presLayoutVars>
          <dgm:chMax val="0"/>
          <dgm:chPref val="0"/>
          <dgm:bulletEnabled val="1"/>
        </dgm:presLayoutVars>
      </dgm:prSet>
      <dgm:spPr/>
      <dgm:t>
        <a:bodyPr/>
        <a:lstStyle/>
        <a:p>
          <a:endParaRPr lang="en-US"/>
        </a:p>
      </dgm:t>
    </dgm:pt>
    <dgm:pt modelId="{BCF20806-45F3-476D-BD2E-0E6FB99D23A2}" type="pres">
      <dgm:prSet presAssocID="{EB03030B-7C2D-4121-9782-F0688AC4070D}" presName="desTx" presStyleLbl="alignAccFollowNode1" presStyleIdx="2" presStyleCnt="4">
        <dgm:presLayoutVars>
          <dgm:bulletEnabled val="1"/>
        </dgm:presLayoutVars>
      </dgm:prSet>
      <dgm:spPr/>
      <dgm:t>
        <a:bodyPr/>
        <a:lstStyle/>
        <a:p>
          <a:endParaRPr lang="en-US"/>
        </a:p>
      </dgm:t>
    </dgm:pt>
    <dgm:pt modelId="{49098595-5500-48AB-A333-62ACBFCD6A07}" type="pres">
      <dgm:prSet presAssocID="{5D4E5844-77B6-4158-9C84-CA99F6E35967}" presName="space" presStyleCnt="0"/>
      <dgm:spPr/>
      <dgm:t>
        <a:bodyPr/>
        <a:lstStyle/>
        <a:p>
          <a:endParaRPr lang="en-US"/>
        </a:p>
      </dgm:t>
    </dgm:pt>
    <dgm:pt modelId="{A0C4FF29-E8FE-4146-8454-CFA1A2E579C6}" type="pres">
      <dgm:prSet presAssocID="{84D40301-6855-4F8E-AA10-9FCC9B3F5C90}" presName="composite" presStyleCnt="0"/>
      <dgm:spPr/>
      <dgm:t>
        <a:bodyPr/>
        <a:lstStyle/>
        <a:p>
          <a:endParaRPr lang="en-US"/>
        </a:p>
      </dgm:t>
    </dgm:pt>
    <dgm:pt modelId="{C2372B18-8207-451A-ACF4-B4163DE61505}" type="pres">
      <dgm:prSet presAssocID="{84D40301-6855-4F8E-AA10-9FCC9B3F5C90}" presName="parTx" presStyleLbl="alignNode1" presStyleIdx="3" presStyleCnt="4">
        <dgm:presLayoutVars>
          <dgm:chMax val="0"/>
          <dgm:chPref val="0"/>
          <dgm:bulletEnabled val="1"/>
        </dgm:presLayoutVars>
      </dgm:prSet>
      <dgm:spPr/>
      <dgm:t>
        <a:bodyPr/>
        <a:lstStyle/>
        <a:p>
          <a:endParaRPr lang="en-US"/>
        </a:p>
      </dgm:t>
    </dgm:pt>
    <dgm:pt modelId="{E48FA48D-C7FE-46D2-88E7-D58153B2C666}" type="pres">
      <dgm:prSet presAssocID="{84D40301-6855-4F8E-AA10-9FCC9B3F5C90}" presName="desTx" presStyleLbl="alignAccFollowNode1" presStyleIdx="3" presStyleCnt="4">
        <dgm:presLayoutVars>
          <dgm:bulletEnabled val="1"/>
        </dgm:presLayoutVars>
      </dgm:prSet>
      <dgm:spPr/>
      <dgm:t>
        <a:bodyPr/>
        <a:lstStyle/>
        <a:p>
          <a:endParaRPr lang="en-US"/>
        </a:p>
      </dgm:t>
    </dgm:pt>
  </dgm:ptLst>
  <dgm:cxnLst>
    <dgm:cxn modelId="{D195720C-59AA-46FA-9E7E-0E2B84CDFA85}" type="presOf" srcId="{1F8B3B51-5C41-46AE-B235-3EE0D27B4222}" destId="{AF9FB1A1-8686-4D6F-885A-92744598BDEC}" srcOrd="0" destOrd="0" presId="urn:microsoft.com/office/officeart/2005/8/layout/hList1"/>
    <dgm:cxn modelId="{41C6AD19-8CE0-4A8D-868B-EA3DB981BAC3}" srcId="{1F8B3B51-5C41-46AE-B235-3EE0D27B4222}" destId="{313F7064-4617-4C3F-BA60-B507B0E58D87}" srcOrd="1" destOrd="0" parTransId="{FF9DCB87-F529-40F5-B8E6-AF55B6F8F79E}" sibTransId="{6EBC2C0B-FB27-405B-ACC6-6E1F98142270}"/>
    <dgm:cxn modelId="{1A047D07-A6D7-498E-B3B5-A00CD6054DCF}" srcId="{84D40301-6855-4F8E-AA10-9FCC9B3F5C90}" destId="{E7980CC2-4C5C-4823-A639-2269FE857511}" srcOrd="0" destOrd="0" parTransId="{219465E2-A4F2-4432-9EDC-D058F7964093}" sibTransId="{9E57401E-00E0-4AB9-B260-22D9D20F5895}"/>
    <dgm:cxn modelId="{91B9F98C-C1DC-40CD-AB22-F7F51D47B392}" type="presOf" srcId="{ADCBD13B-91C2-41CA-8C1E-E8BD62291938}" destId="{BCF20806-45F3-476D-BD2E-0E6FB99D23A2}" srcOrd="0" destOrd="1" presId="urn:microsoft.com/office/officeart/2005/8/layout/hList1"/>
    <dgm:cxn modelId="{55F66775-EC0D-4BE6-AC2B-5B9E9F71C99E}" srcId="{316FB58B-E121-4310-A09B-468A2DC636DA}" destId="{303D8590-5052-4864-B5E3-653BB59B4086}" srcOrd="1" destOrd="0" parTransId="{7F8F4EC0-B8F1-4B37-94FA-2FF0A36CD310}" sibTransId="{5179B4C4-3010-431C-8D93-66C5CF1C0EF3}"/>
    <dgm:cxn modelId="{C59575CB-000A-4938-9757-D957CD7260A4}" srcId="{5810710C-143F-4E5A-AF98-9341BDF0D3C9}" destId="{4F7AE582-463E-4D31-86D1-61EBACFACEA0}" srcOrd="1" destOrd="0" parTransId="{4752AB20-BEC7-4654-A43D-4CB799C093B2}" sibTransId="{608E650A-F780-423B-89F7-A32ED6B670F1}"/>
    <dgm:cxn modelId="{E1BD7AEB-EA68-4F5C-98D0-179D9A1E08AB}" srcId="{AA3ACEA7-32E4-428B-B52A-F0C2FFA3DB34}" destId="{F67D807F-3602-4220-845A-E6446F8746BE}" srcOrd="2" destOrd="0" parTransId="{0C0A132C-74FB-422D-B91B-DD6DEAC73C38}" sibTransId="{CF3EAA87-7011-4A19-86E8-18591C1477DE}"/>
    <dgm:cxn modelId="{7BB1AFAA-61D1-464C-8F30-57D402F8067E}" type="presOf" srcId="{E7980CC2-4C5C-4823-A639-2269FE857511}" destId="{E48FA48D-C7FE-46D2-88E7-D58153B2C666}" srcOrd="0" destOrd="0" presId="urn:microsoft.com/office/officeart/2005/8/layout/hList1"/>
    <dgm:cxn modelId="{33DC3859-85C7-4433-A608-28C8F2F00CE1}" srcId="{84D40301-6855-4F8E-AA10-9FCC9B3F5C90}" destId="{F7C3678D-00F3-4844-904D-ACCA02CEBA0E}" srcOrd="1" destOrd="0" parTransId="{03D7940C-E98E-49AD-A26F-E8AC651F9A72}" sibTransId="{2BC89337-1A77-41BA-87B4-D591D6A813B3}"/>
    <dgm:cxn modelId="{63196FCB-8019-438D-AD7E-3CFB0167B169}" type="presOf" srcId="{84D40301-6855-4F8E-AA10-9FCC9B3F5C90}" destId="{C2372B18-8207-451A-ACF4-B4163DE61505}" srcOrd="0" destOrd="0" presId="urn:microsoft.com/office/officeart/2005/8/layout/hList1"/>
    <dgm:cxn modelId="{910CFF58-A096-4F67-B072-AD3DE5BE026F}" srcId="{5810710C-143F-4E5A-AF98-9341BDF0D3C9}" destId="{15CF459D-7878-4651-8426-2040C1560F64}" srcOrd="0" destOrd="0" parTransId="{894D9929-1CE4-4416-B500-89C9FE05FD58}" sibTransId="{75E6211E-5551-4975-AB2E-B15C86095823}"/>
    <dgm:cxn modelId="{5968B719-7B6B-46E7-AE58-B15B22E7E9CD}" type="presOf" srcId="{EB03030B-7C2D-4121-9782-F0688AC4070D}" destId="{87FC1076-7506-47CC-8AED-1A65D2262FA3}" srcOrd="0" destOrd="0" presId="urn:microsoft.com/office/officeart/2005/8/layout/hList1"/>
    <dgm:cxn modelId="{87D4AD4E-7238-4653-972F-F3DA118044F5}" srcId="{AA3ACEA7-32E4-428B-B52A-F0C2FFA3DB34}" destId="{CADD9D95-5842-4552-A121-5796F03F02D9}" srcOrd="1" destOrd="0" parTransId="{186D1A50-FBAC-46E7-83B8-0559DA417D33}" sibTransId="{8D113B80-6C7A-42C4-B117-D357CC1AB8B4}"/>
    <dgm:cxn modelId="{62875E7F-85DD-4C1E-839E-5D22A9C3C8F6}" type="presOf" srcId="{313F7064-4617-4C3F-BA60-B507B0E58D87}" destId="{B09B42C0-39FD-4E96-A5B0-AD496600692E}" srcOrd="0" destOrd="0" presId="urn:microsoft.com/office/officeart/2005/8/layout/hList1"/>
    <dgm:cxn modelId="{0D88A77C-0BE0-445F-AF13-F90881C109AD}" srcId="{68F6A224-292A-46BF-9332-9F54CBD73951}" destId="{9872A0AA-D539-4ACF-9D8E-35CF1F7E9C7E}" srcOrd="1" destOrd="0" parTransId="{00F13695-8D87-404F-BEBF-B521C002B838}" sibTransId="{2DF49A11-295E-44E4-B37B-2938532435B2}"/>
    <dgm:cxn modelId="{CFE9F489-5C75-4C1D-85B3-63B201CDEB29}" type="presOf" srcId="{F7C3678D-00F3-4844-904D-ACCA02CEBA0E}" destId="{E48FA48D-C7FE-46D2-88E7-D58153B2C666}" srcOrd="0" destOrd="1" presId="urn:microsoft.com/office/officeart/2005/8/layout/hList1"/>
    <dgm:cxn modelId="{773A1F0C-6711-499E-BA0A-F09B7A02DD62}" type="presOf" srcId="{49CCDD2F-29D0-4FE3-8FDF-65B3FC09F42B}" destId="{56146F43-6CD9-4690-8AB2-9624D7802717}" srcOrd="0" destOrd="3" presId="urn:microsoft.com/office/officeart/2005/8/layout/hList1"/>
    <dgm:cxn modelId="{B092DB05-85CE-4446-9D22-8C80D8827A3D}" type="presOf" srcId="{316FB58B-E121-4310-A09B-468A2DC636DA}" destId="{56146F43-6CD9-4690-8AB2-9624D7802717}" srcOrd="0" destOrd="0" presId="urn:microsoft.com/office/officeart/2005/8/layout/hList1"/>
    <dgm:cxn modelId="{82E25135-EF7B-467C-809D-452F720673F4}" type="presOf" srcId="{15CF459D-7878-4651-8426-2040C1560F64}" destId="{E9792F85-563D-4C1A-8B90-B4986218A6A5}" srcOrd="0" destOrd="1" presId="urn:microsoft.com/office/officeart/2005/8/layout/hList1"/>
    <dgm:cxn modelId="{E2DE14A3-7697-44CB-95B0-FA1939684612}" srcId="{316FB58B-E121-4310-A09B-468A2DC636DA}" destId="{EB6CD308-D03E-4DD3-AE98-9AE5166E2F10}" srcOrd="0" destOrd="0" parTransId="{C0B029D7-A579-4F8A-9726-37C049E8DCEE}" sibTransId="{5BB8446D-253C-442A-8A6A-2F7D4BC4E4F9}"/>
    <dgm:cxn modelId="{886C80CB-40E7-4E52-919A-A3C3FA52E383}" type="presOf" srcId="{EB6CD308-D03E-4DD3-AE98-9AE5166E2F10}" destId="{56146F43-6CD9-4690-8AB2-9624D7802717}" srcOrd="0" destOrd="1" presId="urn:microsoft.com/office/officeart/2005/8/layout/hList1"/>
    <dgm:cxn modelId="{213FD5E1-EB51-4498-A03D-D19C02C64FA2}" type="presOf" srcId="{68F6A224-292A-46BF-9332-9F54CBD73951}" destId="{E0FC47EC-9C8E-4E28-8EEA-73460706395F}" srcOrd="0" destOrd="0" presId="urn:microsoft.com/office/officeart/2005/8/layout/hList1"/>
    <dgm:cxn modelId="{F048DFD7-1BF3-4611-9A09-6E36F3D67C31}" type="presOf" srcId="{4F7AE582-463E-4D31-86D1-61EBACFACEA0}" destId="{E9792F85-563D-4C1A-8B90-B4986218A6A5}" srcOrd="0" destOrd="2" presId="urn:microsoft.com/office/officeart/2005/8/layout/hList1"/>
    <dgm:cxn modelId="{4A8C8561-C509-4576-8FAB-973BC0013F2E}" type="presOf" srcId="{5810710C-143F-4E5A-AF98-9341BDF0D3C9}" destId="{E9792F85-563D-4C1A-8B90-B4986218A6A5}" srcOrd="0" destOrd="0" presId="urn:microsoft.com/office/officeart/2005/8/layout/hList1"/>
    <dgm:cxn modelId="{BCB6F54F-D795-417F-B14E-7D9453B289DB}" type="presOf" srcId="{CADD9D95-5842-4552-A121-5796F03F02D9}" destId="{BCF20806-45F3-476D-BD2E-0E6FB99D23A2}" srcOrd="0" destOrd="2" presId="urn:microsoft.com/office/officeart/2005/8/layout/hList1"/>
    <dgm:cxn modelId="{FE45AF78-C367-4848-8DCA-339EA58466DD}" type="presOf" srcId="{F67D807F-3602-4220-845A-E6446F8746BE}" destId="{BCF20806-45F3-476D-BD2E-0E6FB99D23A2}" srcOrd="0" destOrd="3" presId="urn:microsoft.com/office/officeart/2005/8/layout/hList1"/>
    <dgm:cxn modelId="{4EC6CD29-B996-460C-B571-1FA7E67682CD}" srcId="{316FB58B-E121-4310-A09B-468A2DC636DA}" destId="{49CCDD2F-29D0-4FE3-8FDF-65B3FC09F42B}" srcOrd="2" destOrd="0" parTransId="{7729A76A-9FBE-4794-8870-4F808A06C7EB}" sibTransId="{23B06F24-622B-4782-B0FA-60A1CCE414D3}"/>
    <dgm:cxn modelId="{448E47A1-6E47-42BB-BAE2-63F32F62B87C}" srcId="{AA3ACEA7-32E4-428B-B52A-F0C2FFA3DB34}" destId="{ADCBD13B-91C2-41CA-8C1E-E8BD62291938}" srcOrd="0" destOrd="0" parTransId="{BFE1B011-5C9C-40FE-88B6-1234ACF32F87}" sibTransId="{9F14878D-CC65-40AD-A16F-BE9ED58A84F6}"/>
    <dgm:cxn modelId="{0FC3A5ED-97B7-46F8-8C44-FB20D1192092}" type="presOf" srcId="{9872A0AA-D539-4ACF-9D8E-35CF1F7E9C7E}" destId="{E9792F85-563D-4C1A-8B90-B4986218A6A5}" srcOrd="0" destOrd="3" presId="urn:microsoft.com/office/officeart/2005/8/layout/hList1"/>
    <dgm:cxn modelId="{EB5D7B86-88E5-407A-A97B-9ECBF8867172}" srcId="{1F8B3B51-5C41-46AE-B235-3EE0D27B4222}" destId="{84D40301-6855-4F8E-AA10-9FCC9B3F5C90}" srcOrd="3" destOrd="0" parTransId="{89B39C01-63D5-4949-898F-7765095A8797}" sibTransId="{2024736D-2B70-43A9-914B-084FD5B80D51}"/>
    <dgm:cxn modelId="{0FB606F1-669F-43C8-BB74-217A5507D66E}" type="presOf" srcId="{AA3ACEA7-32E4-428B-B52A-F0C2FFA3DB34}" destId="{BCF20806-45F3-476D-BD2E-0E6FB99D23A2}" srcOrd="0" destOrd="0" presId="urn:microsoft.com/office/officeart/2005/8/layout/hList1"/>
    <dgm:cxn modelId="{9A884508-C6A4-4BD0-86E8-F349698EE56C}" srcId="{313F7064-4617-4C3F-BA60-B507B0E58D87}" destId="{316FB58B-E121-4310-A09B-468A2DC636DA}" srcOrd="0" destOrd="0" parTransId="{6E9C4A6B-FAC8-4E89-97A0-07B5D0221830}" sibTransId="{055E2246-AA74-4646-8E37-DC55BC2B9FA0}"/>
    <dgm:cxn modelId="{78F187F1-38DE-43D1-9099-6FEA4DEF49FA}" srcId="{EB03030B-7C2D-4121-9782-F0688AC4070D}" destId="{AA3ACEA7-32E4-428B-B52A-F0C2FFA3DB34}" srcOrd="0" destOrd="0" parTransId="{66F6FD19-6FA5-41A8-BCAE-142B7CA8798D}" sibTransId="{97C57F1A-F55D-4FD2-A356-525809A8409D}"/>
    <dgm:cxn modelId="{3D55330C-1231-494B-8BB9-4E22BAE3989D}" type="presOf" srcId="{303D8590-5052-4864-B5E3-653BB59B4086}" destId="{56146F43-6CD9-4690-8AB2-9624D7802717}" srcOrd="0" destOrd="2" presId="urn:microsoft.com/office/officeart/2005/8/layout/hList1"/>
    <dgm:cxn modelId="{5319871B-FB17-4E8A-B08D-634CB736B8C9}" srcId="{1F8B3B51-5C41-46AE-B235-3EE0D27B4222}" destId="{EB03030B-7C2D-4121-9782-F0688AC4070D}" srcOrd="2" destOrd="0" parTransId="{9EA7B49D-BE2A-4E0D-862A-C8EB98AC4C6A}" sibTransId="{5D4E5844-77B6-4158-9C84-CA99F6E35967}"/>
    <dgm:cxn modelId="{E4D92575-A119-423C-B2A4-A8D30BBAF2D5}" srcId="{1F8B3B51-5C41-46AE-B235-3EE0D27B4222}" destId="{68F6A224-292A-46BF-9332-9F54CBD73951}" srcOrd="0" destOrd="0" parTransId="{42E13FE2-151A-41E6-9C29-331D7EDEBC56}" sibTransId="{EF42C2BD-A883-4314-BB62-EAA58E3BE41A}"/>
    <dgm:cxn modelId="{31ED8A14-9B98-4F9F-88CD-90D3FD024362}" srcId="{68F6A224-292A-46BF-9332-9F54CBD73951}" destId="{5810710C-143F-4E5A-AF98-9341BDF0D3C9}" srcOrd="0" destOrd="0" parTransId="{7A920486-80B1-4EE9-B77D-4A8C06279BC2}" sibTransId="{66114ED1-FA68-4D0C-A681-EBA86F01242B}"/>
    <dgm:cxn modelId="{650CB234-16F1-47EA-B75B-16C58F1BABBE}" type="presParOf" srcId="{AF9FB1A1-8686-4D6F-885A-92744598BDEC}" destId="{76B3F7E9-068E-488C-A0EE-A6F1947D61C1}" srcOrd="0" destOrd="0" presId="urn:microsoft.com/office/officeart/2005/8/layout/hList1"/>
    <dgm:cxn modelId="{7BC14D4B-B060-4B14-8593-667EAAE0493D}" type="presParOf" srcId="{76B3F7E9-068E-488C-A0EE-A6F1947D61C1}" destId="{E0FC47EC-9C8E-4E28-8EEA-73460706395F}" srcOrd="0" destOrd="0" presId="urn:microsoft.com/office/officeart/2005/8/layout/hList1"/>
    <dgm:cxn modelId="{98ED6F58-1BFD-41BB-B827-7C377B0AF8F8}" type="presParOf" srcId="{76B3F7E9-068E-488C-A0EE-A6F1947D61C1}" destId="{E9792F85-563D-4C1A-8B90-B4986218A6A5}" srcOrd="1" destOrd="0" presId="urn:microsoft.com/office/officeart/2005/8/layout/hList1"/>
    <dgm:cxn modelId="{CBDA46C7-713B-4655-B292-614C3FFA759C}" type="presParOf" srcId="{AF9FB1A1-8686-4D6F-885A-92744598BDEC}" destId="{3E6BD281-0F5F-46BD-A6F9-02E1D5097599}" srcOrd="1" destOrd="0" presId="urn:microsoft.com/office/officeart/2005/8/layout/hList1"/>
    <dgm:cxn modelId="{DE8F29DB-5D06-476F-9514-5C1F1DF33728}" type="presParOf" srcId="{AF9FB1A1-8686-4D6F-885A-92744598BDEC}" destId="{B9933615-59B3-419A-B307-FC2B1880CA97}" srcOrd="2" destOrd="0" presId="urn:microsoft.com/office/officeart/2005/8/layout/hList1"/>
    <dgm:cxn modelId="{0913B497-1B86-442F-883E-2BEF31ABE467}" type="presParOf" srcId="{B9933615-59B3-419A-B307-FC2B1880CA97}" destId="{B09B42C0-39FD-4E96-A5B0-AD496600692E}" srcOrd="0" destOrd="0" presId="urn:microsoft.com/office/officeart/2005/8/layout/hList1"/>
    <dgm:cxn modelId="{215F43E6-B08B-46C3-998E-AEBF8F50AF84}" type="presParOf" srcId="{B9933615-59B3-419A-B307-FC2B1880CA97}" destId="{56146F43-6CD9-4690-8AB2-9624D7802717}" srcOrd="1" destOrd="0" presId="urn:microsoft.com/office/officeart/2005/8/layout/hList1"/>
    <dgm:cxn modelId="{AE6581A7-9A33-4311-88F5-D5666E0D5E4D}" type="presParOf" srcId="{AF9FB1A1-8686-4D6F-885A-92744598BDEC}" destId="{B0D909B6-9B0D-450E-95DF-80B6C0A6F93B}" srcOrd="3" destOrd="0" presId="urn:microsoft.com/office/officeart/2005/8/layout/hList1"/>
    <dgm:cxn modelId="{D0D38A08-7056-463D-8D0D-521F02B5371E}" type="presParOf" srcId="{AF9FB1A1-8686-4D6F-885A-92744598BDEC}" destId="{274D73AF-E804-4ED6-8968-ECAE898C6F1F}" srcOrd="4" destOrd="0" presId="urn:microsoft.com/office/officeart/2005/8/layout/hList1"/>
    <dgm:cxn modelId="{F336C0EE-EC59-4FEE-8F52-D6191493A97C}" type="presParOf" srcId="{274D73AF-E804-4ED6-8968-ECAE898C6F1F}" destId="{87FC1076-7506-47CC-8AED-1A65D2262FA3}" srcOrd="0" destOrd="0" presId="urn:microsoft.com/office/officeart/2005/8/layout/hList1"/>
    <dgm:cxn modelId="{76A9668C-3818-4997-B0A8-A288309EAF16}" type="presParOf" srcId="{274D73AF-E804-4ED6-8968-ECAE898C6F1F}" destId="{BCF20806-45F3-476D-BD2E-0E6FB99D23A2}" srcOrd="1" destOrd="0" presId="urn:microsoft.com/office/officeart/2005/8/layout/hList1"/>
    <dgm:cxn modelId="{823AA969-31F6-4DCA-BE62-4AF0D50A7C46}" type="presParOf" srcId="{AF9FB1A1-8686-4D6F-885A-92744598BDEC}" destId="{49098595-5500-48AB-A333-62ACBFCD6A07}" srcOrd="5" destOrd="0" presId="urn:microsoft.com/office/officeart/2005/8/layout/hList1"/>
    <dgm:cxn modelId="{EF1D1292-C0CA-4FE6-86B3-A9C58BE1B2C0}" type="presParOf" srcId="{AF9FB1A1-8686-4D6F-885A-92744598BDEC}" destId="{A0C4FF29-E8FE-4146-8454-CFA1A2E579C6}" srcOrd="6" destOrd="0" presId="urn:microsoft.com/office/officeart/2005/8/layout/hList1"/>
    <dgm:cxn modelId="{B939AB90-CBBD-4E54-9506-C5836A2A5F9A}" type="presParOf" srcId="{A0C4FF29-E8FE-4146-8454-CFA1A2E579C6}" destId="{C2372B18-8207-451A-ACF4-B4163DE61505}" srcOrd="0" destOrd="0" presId="urn:microsoft.com/office/officeart/2005/8/layout/hList1"/>
    <dgm:cxn modelId="{C1DF029B-1CB6-4427-85E2-FCB4764122F3}" type="presParOf" srcId="{A0C4FF29-E8FE-4146-8454-CFA1A2E579C6}" destId="{E48FA48D-C7FE-46D2-88E7-D58153B2C666}"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8B3B51-5C41-46AE-B235-3EE0D27B4222}" type="doc">
      <dgm:prSet loTypeId="urn:microsoft.com/office/officeart/2005/8/layout/hList1" loCatId="list" qsTypeId="urn:microsoft.com/office/officeart/2005/8/quickstyle/3d4" qsCatId="3D" csTypeId="urn:microsoft.com/office/officeart/2005/8/colors/accent5_2" csCatId="accent5" phldr="1"/>
      <dgm:spPr/>
      <dgm:t>
        <a:bodyPr/>
        <a:lstStyle/>
        <a:p>
          <a:endParaRPr lang="en-US"/>
        </a:p>
      </dgm:t>
    </dgm:pt>
    <dgm:pt modelId="{68F6A224-292A-46BF-9332-9F54CBD73951}">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400" b="1" baseline="0" dirty="0" smtClean="0">
              <a:solidFill>
                <a:schemeClr val="tx1"/>
              </a:solidFill>
              <a:latin typeface="Calibri" pitchFamily="34" charset="0"/>
            </a:rPr>
            <a:t>Formulate provincial strategies</a:t>
          </a:r>
        </a:p>
      </dgm:t>
    </dgm:pt>
    <dgm:pt modelId="{42E13FE2-151A-41E6-9C29-331D7EDEBC56}" type="parTrans" cxnId="{E4D92575-A119-423C-B2A4-A8D30BBAF2D5}">
      <dgm:prSet/>
      <dgm:spPr/>
      <dgm:t>
        <a:bodyPr/>
        <a:lstStyle/>
        <a:p>
          <a:endParaRPr lang="en-US">
            <a:latin typeface="Calibri" pitchFamily="34" charset="0"/>
          </a:endParaRPr>
        </a:p>
      </dgm:t>
    </dgm:pt>
    <dgm:pt modelId="{EF42C2BD-A883-4314-BB62-EAA58E3BE41A}" type="sibTrans" cxnId="{E4D92575-A119-423C-B2A4-A8D30BBAF2D5}">
      <dgm:prSet/>
      <dgm:spPr/>
      <dgm:t>
        <a:bodyPr/>
        <a:lstStyle/>
        <a:p>
          <a:endParaRPr lang="en-US">
            <a:latin typeface="Calibri" pitchFamily="34" charset="0"/>
          </a:endParaRPr>
        </a:p>
      </dgm:t>
    </dgm:pt>
    <dgm:pt modelId="{5810710C-143F-4E5A-AF98-9341BDF0D3C9}">
      <dgm:prSet phldrT="[Text]"/>
      <dgm:spPr/>
      <dgm:t>
        <a:bodyPr/>
        <a:lstStyle/>
        <a:p>
          <a:endParaRPr lang="en-US" b="1" dirty="0">
            <a:latin typeface="Calibri" pitchFamily="34" charset="0"/>
          </a:endParaRPr>
        </a:p>
      </dgm:t>
    </dgm:pt>
    <dgm:pt modelId="{7A920486-80B1-4EE9-B77D-4A8C06279BC2}" type="parTrans" cxnId="{31ED8A14-9B98-4F9F-88CD-90D3FD024362}">
      <dgm:prSet/>
      <dgm:spPr/>
      <dgm:t>
        <a:bodyPr/>
        <a:lstStyle/>
        <a:p>
          <a:endParaRPr lang="en-US">
            <a:latin typeface="Calibri" pitchFamily="34" charset="0"/>
          </a:endParaRPr>
        </a:p>
      </dgm:t>
    </dgm:pt>
    <dgm:pt modelId="{66114ED1-FA68-4D0C-A681-EBA86F01242B}" type="sibTrans" cxnId="{31ED8A14-9B98-4F9F-88CD-90D3FD024362}">
      <dgm:prSet/>
      <dgm:spPr/>
      <dgm:t>
        <a:bodyPr/>
        <a:lstStyle/>
        <a:p>
          <a:endParaRPr lang="en-US">
            <a:latin typeface="Calibri" pitchFamily="34" charset="0"/>
          </a:endParaRPr>
        </a:p>
      </dgm:t>
    </dgm:pt>
    <dgm:pt modelId="{316FB58B-E121-4310-A09B-468A2DC636DA}">
      <dgm:prSet phldrT="[Text]"/>
      <dgm:spPr/>
      <dgm:t>
        <a:bodyPr/>
        <a:lstStyle/>
        <a:p>
          <a:endParaRPr lang="en-US" b="1" dirty="0">
            <a:latin typeface="Calibri" pitchFamily="34" charset="0"/>
          </a:endParaRPr>
        </a:p>
      </dgm:t>
    </dgm:pt>
    <dgm:pt modelId="{6E9C4A6B-FAC8-4E89-97A0-07B5D0221830}" type="parTrans" cxnId="{9A884508-C6A4-4BD0-86E8-F349698EE56C}">
      <dgm:prSet/>
      <dgm:spPr/>
      <dgm:t>
        <a:bodyPr/>
        <a:lstStyle/>
        <a:p>
          <a:endParaRPr lang="en-US">
            <a:latin typeface="Calibri" pitchFamily="34" charset="0"/>
          </a:endParaRPr>
        </a:p>
      </dgm:t>
    </dgm:pt>
    <dgm:pt modelId="{055E2246-AA74-4646-8E37-DC55BC2B9FA0}" type="sibTrans" cxnId="{9A884508-C6A4-4BD0-86E8-F349698EE56C}">
      <dgm:prSet/>
      <dgm:spPr/>
      <dgm:t>
        <a:bodyPr/>
        <a:lstStyle/>
        <a:p>
          <a:endParaRPr lang="en-US">
            <a:latin typeface="Calibri" pitchFamily="34" charset="0"/>
          </a:endParaRPr>
        </a:p>
      </dgm:t>
    </dgm:pt>
    <dgm:pt modelId="{EB03030B-7C2D-4121-9782-F0688AC4070D}">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300" b="1" baseline="0" dirty="0" smtClean="0">
              <a:solidFill>
                <a:schemeClr val="tx1"/>
              </a:solidFill>
              <a:latin typeface="Calibri" pitchFamily="34" charset="0"/>
            </a:rPr>
            <a:t>Develop Implementation Capacities</a:t>
          </a:r>
          <a:endParaRPr lang="en-US" sz="1300" b="1" baseline="0" dirty="0">
            <a:solidFill>
              <a:schemeClr val="tx1"/>
            </a:solidFill>
            <a:latin typeface="Calibri" pitchFamily="34" charset="0"/>
          </a:endParaRPr>
        </a:p>
      </dgm:t>
    </dgm:pt>
    <dgm:pt modelId="{9EA7B49D-BE2A-4E0D-862A-C8EB98AC4C6A}" type="parTrans" cxnId="{5319871B-FB17-4E8A-B08D-634CB736B8C9}">
      <dgm:prSet/>
      <dgm:spPr/>
      <dgm:t>
        <a:bodyPr/>
        <a:lstStyle/>
        <a:p>
          <a:endParaRPr lang="en-US">
            <a:latin typeface="Calibri" pitchFamily="34" charset="0"/>
          </a:endParaRPr>
        </a:p>
      </dgm:t>
    </dgm:pt>
    <dgm:pt modelId="{5D4E5844-77B6-4158-9C84-CA99F6E35967}" type="sibTrans" cxnId="{5319871B-FB17-4E8A-B08D-634CB736B8C9}">
      <dgm:prSet/>
      <dgm:spPr/>
      <dgm:t>
        <a:bodyPr/>
        <a:lstStyle/>
        <a:p>
          <a:endParaRPr lang="en-US">
            <a:latin typeface="Calibri" pitchFamily="34" charset="0"/>
          </a:endParaRPr>
        </a:p>
      </dgm:t>
    </dgm:pt>
    <dgm:pt modelId="{ADCBD13B-91C2-41CA-8C1E-E8BD62291938}">
      <dgm:prSet phldrT="[Text]"/>
      <dgm:spPr/>
      <dgm:t>
        <a:bodyPr/>
        <a:lstStyle/>
        <a:p>
          <a:r>
            <a:rPr lang="en-US" dirty="0" smtClean="0">
              <a:latin typeface="Calibri" pitchFamily="34" charset="0"/>
              <a:cs typeface="Calibri" pitchFamily="34" charset="0"/>
            </a:rPr>
            <a:t>UNDP contributed to the design of China’s first climate change think-tank – National Centre for Climate Change Strategy and International Cooperation</a:t>
          </a:r>
          <a:endParaRPr lang="en-US" dirty="0">
            <a:latin typeface="Calibri" pitchFamily="34" charset="0"/>
            <a:cs typeface="Calibri" pitchFamily="34" charset="0"/>
          </a:endParaRPr>
        </a:p>
      </dgm:t>
    </dgm:pt>
    <dgm:pt modelId="{BFE1B011-5C9C-40FE-88B6-1234ACF32F87}" type="parTrans" cxnId="{448E47A1-6E47-42BB-BAE2-63F32F62B87C}">
      <dgm:prSet/>
      <dgm:spPr/>
      <dgm:t>
        <a:bodyPr/>
        <a:lstStyle/>
        <a:p>
          <a:endParaRPr lang="en-US">
            <a:latin typeface="Calibri" pitchFamily="34" charset="0"/>
          </a:endParaRPr>
        </a:p>
      </dgm:t>
    </dgm:pt>
    <dgm:pt modelId="{9F14878D-CC65-40AD-A16F-BE9ED58A84F6}" type="sibTrans" cxnId="{448E47A1-6E47-42BB-BAE2-63F32F62B87C}">
      <dgm:prSet/>
      <dgm:spPr/>
      <dgm:t>
        <a:bodyPr/>
        <a:lstStyle/>
        <a:p>
          <a:endParaRPr lang="en-US">
            <a:latin typeface="Calibri" pitchFamily="34" charset="0"/>
          </a:endParaRPr>
        </a:p>
      </dgm:t>
    </dgm:pt>
    <dgm:pt modelId="{313F7064-4617-4C3F-BA60-B507B0E58D87}">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400" b="1" baseline="0" dirty="0" smtClean="0">
              <a:solidFill>
                <a:schemeClr val="tx1"/>
              </a:solidFill>
              <a:latin typeface="Calibri" pitchFamily="34" charset="0"/>
            </a:rPr>
            <a:t>Green Markets Formation</a:t>
          </a:r>
        </a:p>
      </dgm:t>
    </dgm:pt>
    <dgm:pt modelId="{6EBC2C0B-FB27-405B-ACC6-6E1F98142270}" type="sibTrans" cxnId="{41C6AD19-8CE0-4A8D-868B-EA3DB981BAC3}">
      <dgm:prSet/>
      <dgm:spPr/>
      <dgm:t>
        <a:bodyPr/>
        <a:lstStyle/>
        <a:p>
          <a:endParaRPr lang="en-US">
            <a:latin typeface="Calibri" pitchFamily="34" charset="0"/>
          </a:endParaRPr>
        </a:p>
      </dgm:t>
    </dgm:pt>
    <dgm:pt modelId="{FF9DCB87-F529-40F5-B8E6-AF55B6F8F79E}" type="parTrans" cxnId="{41C6AD19-8CE0-4A8D-868B-EA3DB981BAC3}">
      <dgm:prSet/>
      <dgm:spPr/>
      <dgm:t>
        <a:bodyPr/>
        <a:lstStyle/>
        <a:p>
          <a:endParaRPr lang="en-US">
            <a:latin typeface="Calibri" pitchFamily="34" charset="0"/>
          </a:endParaRPr>
        </a:p>
      </dgm:t>
    </dgm:pt>
    <dgm:pt modelId="{84D40301-6855-4F8E-AA10-9FCC9B3F5C90}">
      <dgm:prSet phldrT="[Text]" custT="1"/>
      <dgm:spPr/>
      <dgm:t>
        <a:bodyPr/>
        <a:lstStyle/>
        <a:p>
          <a:r>
            <a:rPr lang="en-US" sz="1400" b="1" dirty="0">
              <a:solidFill>
                <a:schemeClr val="tx1"/>
              </a:solidFill>
              <a:latin typeface="Calibri" pitchFamily="34" charset="0"/>
            </a:rPr>
            <a:t>Monitor, Report &amp; Verify</a:t>
          </a:r>
        </a:p>
      </dgm:t>
    </dgm:pt>
    <dgm:pt modelId="{89B39C01-63D5-4949-898F-7765095A8797}" type="parTrans" cxnId="{EB5D7B86-88E5-407A-A97B-9ECBF8867172}">
      <dgm:prSet/>
      <dgm:spPr/>
      <dgm:t>
        <a:bodyPr/>
        <a:lstStyle/>
        <a:p>
          <a:endParaRPr lang="en-US">
            <a:latin typeface="Calibri" pitchFamily="34" charset="0"/>
          </a:endParaRPr>
        </a:p>
      </dgm:t>
    </dgm:pt>
    <dgm:pt modelId="{2024736D-2B70-43A9-914B-084FD5B80D51}" type="sibTrans" cxnId="{EB5D7B86-88E5-407A-A97B-9ECBF8867172}">
      <dgm:prSet/>
      <dgm:spPr/>
      <dgm:t>
        <a:bodyPr/>
        <a:lstStyle/>
        <a:p>
          <a:endParaRPr lang="en-US">
            <a:latin typeface="Calibri" pitchFamily="34" charset="0"/>
          </a:endParaRPr>
        </a:p>
      </dgm:t>
    </dgm:pt>
    <dgm:pt modelId="{9872A0AA-D539-4ACF-9D8E-35CF1F7E9C7E}">
      <dgm:prSet phldrT="[Text]"/>
      <dgm:spPr/>
      <dgm:t>
        <a:bodyPr/>
        <a:lstStyle/>
        <a:p>
          <a:endParaRPr lang="en-US" dirty="0">
            <a:latin typeface="Calibri" pitchFamily="34" charset="0"/>
          </a:endParaRPr>
        </a:p>
      </dgm:t>
    </dgm:pt>
    <dgm:pt modelId="{00F13695-8D87-404F-BEBF-B521C002B838}" type="parTrans" cxnId="{0D88A77C-0BE0-445F-AF13-F90881C109AD}">
      <dgm:prSet/>
      <dgm:spPr/>
      <dgm:t>
        <a:bodyPr/>
        <a:lstStyle/>
        <a:p>
          <a:endParaRPr lang="en-US">
            <a:latin typeface="Calibri" pitchFamily="34" charset="0"/>
          </a:endParaRPr>
        </a:p>
      </dgm:t>
    </dgm:pt>
    <dgm:pt modelId="{2DF49A11-295E-44E4-B37B-2938532435B2}" type="sibTrans" cxnId="{0D88A77C-0BE0-445F-AF13-F90881C109AD}">
      <dgm:prSet/>
      <dgm:spPr/>
      <dgm:t>
        <a:bodyPr/>
        <a:lstStyle/>
        <a:p>
          <a:endParaRPr lang="en-US">
            <a:latin typeface="Calibri" pitchFamily="34" charset="0"/>
          </a:endParaRPr>
        </a:p>
      </dgm:t>
    </dgm:pt>
    <dgm:pt modelId="{F7C3678D-00F3-4844-904D-ACCA02CEBA0E}">
      <dgm:prSet phldrT="[Text]"/>
      <dgm:spPr/>
      <dgm:t>
        <a:bodyPr/>
        <a:lstStyle/>
        <a:p>
          <a:r>
            <a:rPr lang="en-US" b="0" dirty="0" smtClean="0">
              <a:latin typeface="Calibri" pitchFamily="34" charset="0"/>
            </a:rPr>
            <a:t>UNDP supported development of national GHG inventory in framework of National Communications</a:t>
          </a:r>
          <a:endParaRPr lang="en-US" b="0" dirty="0">
            <a:latin typeface="Calibri" pitchFamily="34" charset="0"/>
          </a:endParaRPr>
        </a:p>
      </dgm:t>
    </dgm:pt>
    <dgm:pt modelId="{03D7940C-E98E-49AD-A26F-E8AC651F9A72}" type="parTrans" cxnId="{33DC3859-85C7-4433-A608-28C8F2F00CE1}">
      <dgm:prSet/>
      <dgm:spPr/>
      <dgm:t>
        <a:bodyPr/>
        <a:lstStyle/>
        <a:p>
          <a:endParaRPr lang="en-US">
            <a:latin typeface="Calibri" pitchFamily="34" charset="0"/>
          </a:endParaRPr>
        </a:p>
      </dgm:t>
    </dgm:pt>
    <dgm:pt modelId="{2BC89337-1A77-41BA-87B4-D591D6A813B3}" type="sibTrans" cxnId="{33DC3859-85C7-4433-A608-28C8F2F00CE1}">
      <dgm:prSet/>
      <dgm:spPr/>
      <dgm:t>
        <a:bodyPr/>
        <a:lstStyle/>
        <a:p>
          <a:endParaRPr lang="en-US">
            <a:latin typeface="Calibri" pitchFamily="34" charset="0"/>
          </a:endParaRPr>
        </a:p>
      </dgm:t>
    </dgm:pt>
    <dgm:pt modelId="{15CF459D-7878-4651-8426-2040C1560F64}">
      <dgm:prSet phldrT="[Text]"/>
      <dgm:spPr/>
      <dgm:t>
        <a:bodyPr/>
        <a:lstStyle/>
        <a:p>
          <a:r>
            <a:rPr lang="en-US" dirty="0" smtClean="0">
              <a:latin typeface="Calibri" pitchFamily="34" charset="0"/>
              <a:cs typeface="Calibri" pitchFamily="34" charset="0"/>
            </a:rPr>
            <a:t>UNDP supported formulation of 32 provincial climate change </a:t>
          </a:r>
          <a:r>
            <a:rPr lang="en-US" dirty="0" err="1" smtClean="0">
              <a:latin typeface="Calibri" pitchFamily="34" charset="0"/>
              <a:cs typeface="Calibri" pitchFamily="34" charset="0"/>
            </a:rPr>
            <a:t>programmes</a:t>
          </a:r>
          <a:r>
            <a:rPr lang="en-US" dirty="0" smtClean="0">
              <a:latin typeface="Calibri" pitchFamily="34" charset="0"/>
              <a:cs typeface="Calibri" pitchFamily="34" charset="0"/>
            </a:rPr>
            <a:t> to implement national strategy</a:t>
          </a:r>
          <a:endParaRPr lang="en-US" dirty="0">
            <a:latin typeface="Calibri" pitchFamily="34" charset="0"/>
            <a:cs typeface="Calibri" pitchFamily="34" charset="0"/>
          </a:endParaRPr>
        </a:p>
      </dgm:t>
    </dgm:pt>
    <dgm:pt modelId="{894D9929-1CE4-4416-B500-89C9FE05FD58}" type="parTrans" cxnId="{910CFF58-A096-4F67-B072-AD3DE5BE026F}">
      <dgm:prSet/>
      <dgm:spPr/>
      <dgm:t>
        <a:bodyPr/>
        <a:lstStyle/>
        <a:p>
          <a:endParaRPr lang="en-US"/>
        </a:p>
      </dgm:t>
    </dgm:pt>
    <dgm:pt modelId="{75E6211E-5551-4975-AB2E-B15C86095823}" type="sibTrans" cxnId="{910CFF58-A096-4F67-B072-AD3DE5BE026F}">
      <dgm:prSet/>
      <dgm:spPr/>
      <dgm:t>
        <a:bodyPr/>
        <a:lstStyle/>
        <a:p>
          <a:endParaRPr lang="en-US"/>
        </a:p>
      </dgm:t>
    </dgm:pt>
    <dgm:pt modelId="{EB6CD308-D03E-4DD3-AE98-9AE5166E2F10}">
      <dgm:prSet phldrT="[Text]"/>
      <dgm:spPr/>
      <dgm:t>
        <a:bodyPr/>
        <a:lstStyle/>
        <a:p>
          <a:r>
            <a:rPr lang="en-US" dirty="0" smtClean="0">
              <a:latin typeface="Calibri" pitchFamily="34" charset="0"/>
              <a:cs typeface="Calibri" pitchFamily="34" charset="0"/>
            </a:rPr>
            <a:t>UNDP supported development of 2 energy efficient roadmaps</a:t>
          </a:r>
          <a:endParaRPr lang="en-US" dirty="0">
            <a:latin typeface="Calibri" pitchFamily="34" charset="0"/>
            <a:cs typeface="Calibri" pitchFamily="34" charset="0"/>
          </a:endParaRPr>
        </a:p>
      </dgm:t>
    </dgm:pt>
    <dgm:pt modelId="{C0B029D7-A579-4F8A-9726-37C049E8DCEE}" type="parTrans" cxnId="{E2DE14A3-7697-44CB-95B0-FA1939684612}">
      <dgm:prSet/>
      <dgm:spPr/>
      <dgm:t>
        <a:bodyPr/>
        <a:lstStyle/>
        <a:p>
          <a:endParaRPr lang="en-US"/>
        </a:p>
      </dgm:t>
    </dgm:pt>
    <dgm:pt modelId="{5BB8446D-253C-442A-8A6A-2F7D4BC4E4F9}" type="sibTrans" cxnId="{E2DE14A3-7697-44CB-95B0-FA1939684612}">
      <dgm:prSet/>
      <dgm:spPr/>
      <dgm:t>
        <a:bodyPr/>
        <a:lstStyle/>
        <a:p>
          <a:endParaRPr lang="en-US"/>
        </a:p>
      </dgm:t>
    </dgm:pt>
    <dgm:pt modelId="{AA3ACEA7-32E4-428B-B52A-F0C2FFA3DB34}">
      <dgm:prSet phldrT="[Text]"/>
      <dgm:spPr/>
      <dgm:t>
        <a:bodyPr/>
        <a:lstStyle/>
        <a:p>
          <a:endParaRPr lang="en-US" b="1" dirty="0">
            <a:latin typeface="Calibri" pitchFamily="34" charset="0"/>
          </a:endParaRPr>
        </a:p>
      </dgm:t>
    </dgm:pt>
    <dgm:pt modelId="{66F6FD19-6FA5-41A8-BCAE-142B7CA8798D}" type="parTrans" cxnId="{78F187F1-38DE-43D1-9099-6FEA4DEF49FA}">
      <dgm:prSet/>
      <dgm:spPr/>
      <dgm:t>
        <a:bodyPr/>
        <a:lstStyle/>
        <a:p>
          <a:endParaRPr lang="en-US"/>
        </a:p>
      </dgm:t>
    </dgm:pt>
    <dgm:pt modelId="{97C57F1A-F55D-4FD2-A356-525809A8409D}" type="sibTrans" cxnId="{78F187F1-38DE-43D1-9099-6FEA4DEF49FA}">
      <dgm:prSet/>
      <dgm:spPr/>
      <dgm:t>
        <a:bodyPr/>
        <a:lstStyle/>
        <a:p>
          <a:endParaRPr lang="en-US"/>
        </a:p>
      </dgm:t>
    </dgm:pt>
    <dgm:pt modelId="{E7980CC2-4C5C-4823-A639-2269FE857511}">
      <dgm:prSet phldrT="[Text]"/>
      <dgm:spPr/>
      <dgm:t>
        <a:bodyPr/>
        <a:lstStyle/>
        <a:p>
          <a:endParaRPr lang="en-US" b="1" dirty="0">
            <a:latin typeface="Calibri" pitchFamily="34" charset="0"/>
          </a:endParaRPr>
        </a:p>
      </dgm:t>
    </dgm:pt>
    <dgm:pt modelId="{219465E2-A4F2-4432-9EDC-D058F7964093}" type="parTrans" cxnId="{1A047D07-A6D7-498E-B3B5-A00CD6054DCF}">
      <dgm:prSet/>
      <dgm:spPr/>
      <dgm:t>
        <a:bodyPr/>
        <a:lstStyle/>
        <a:p>
          <a:endParaRPr lang="en-US"/>
        </a:p>
      </dgm:t>
    </dgm:pt>
    <dgm:pt modelId="{9E57401E-00E0-4AB9-B260-22D9D20F5895}" type="sibTrans" cxnId="{1A047D07-A6D7-498E-B3B5-A00CD6054DCF}">
      <dgm:prSet/>
      <dgm:spPr/>
      <dgm:t>
        <a:bodyPr/>
        <a:lstStyle/>
        <a:p>
          <a:endParaRPr lang="en-US"/>
        </a:p>
      </dgm:t>
    </dgm:pt>
    <dgm:pt modelId="{635BE77A-1DD8-4923-B1EF-412560EE5582}">
      <dgm:prSet phldrT="[Text]"/>
      <dgm:spPr/>
      <dgm:t>
        <a:bodyPr/>
        <a:lstStyle/>
        <a:p>
          <a:r>
            <a:rPr lang="en-US" dirty="0" smtClean="0">
              <a:latin typeface="Calibri" pitchFamily="34" charset="0"/>
              <a:cs typeface="Calibri" pitchFamily="34" charset="0"/>
            </a:rPr>
            <a:t>Identified priority mitigation and adaptation priority measures and associated costs</a:t>
          </a:r>
          <a:endParaRPr lang="en-US" dirty="0">
            <a:latin typeface="Calibri" pitchFamily="34" charset="0"/>
            <a:cs typeface="Calibri" pitchFamily="34" charset="0"/>
          </a:endParaRPr>
        </a:p>
      </dgm:t>
    </dgm:pt>
    <dgm:pt modelId="{58875723-28F7-4DE3-8237-C15016600679}" type="parTrans" cxnId="{94A2F4EE-0032-4057-81E6-78A3D5F8B57E}">
      <dgm:prSet/>
      <dgm:spPr/>
      <dgm:t>
        <a:bodyPr/>
        <a:lstStyle/>
        <a:p>
          <a:endParaRPr lang="en-US"/>
        </a:p>
      </dgm:t>
    </dgm:pt>
    <dgm:pt modelId="{38C0F4D3-D72B-4868-94D0-9854787F75B9}" type="sibTrans" cxnId="{94A2F4EE-0032-4057-81E6-78A3D5F8B57E}">
      <dgm:prSet/>
      <dgm:spPr/>
      <dgm:t>
        <a:bodyPr/>
        <a:lstStyle/>
        <a:p>
          <a:endParaRPr lang="en-US"/>
        </a:p>
      </dgm:t>
    </dgm:pt>
    <dgm:pt modelId="{FE570093-F05F-4BD2-B426-163EEF9D5884}">
      <dgm:prSet phldrT="[Text]"/>
      <dgm:spPr/>
      <dgm:t>
        <a:bodyPr/>
        <a:lstStyle/>
        <a:p>
          <a:r>
            <a:rPr lang="en-US" dirty="0" smtClean="0">
              <a:latin typeface="Calibri" pitchFamily="34" charset="0"/>
              <a:cs typeface="Calibri" pitchFamily="34" charset="0"/>
            </a:rPr>
            <a:t>Assisted efforts to gradually develop a carbon market including a national emissions trading scheme </a:t>
          </a:r>
          <a:endParaRPr lang="en-US" dirty="0">
            <a:latin typeface="Calibri" pitchFamily="34" charset="0"/>
            <a:cs typeface="Calibri" pitchFamily="34" charset="0"/>
          </a:endParaRPr>
        </a:p>
      </dgm:t>
    </dgm:pt>
    <dgm:pt modelId="{C1474581-8D2F-4B67-87E1-2D0EF5A1C60E}" type="parTrans" cxnId="{4395117E-78A6-4AB4-9848-DAB3E01AA5D3}">
      <dgm:prSet/>
      <dgm:spPr/>
      <dgm:t>
        <a:bodyPr/>
        <a:lstStyle/>
        <a:p>
          <a:endParaRPr lang="en-US"/>
        </a:p>
      </dgm:t>
    </dgm:pt>
    <dgm:pt modelId="{2C77B805-7EC3-4304-8FDD-8B82A4B43D25}" type="sibTrans" cxnId="{4395117E-78A6-4AB4-9848-DAB3E01AA5D3}">
      <dgm:prSet/>
      <dgm:spPr/>
      <dgm:t>
        <a:bodyPr/>
        <a:lstStyle/>
        <a:p>
          <a:endParaRPr lang="en-US"/>
        </a:p>
      </dgm:t>
    </dgm:pt>
    <dgm:pt modelId="{3DECCB30-4CF9-4AA2-A4A3-5E56499D84BC}">
      <dgm:prSet phldrT="[Text]"/>
      <dgm:spPr/>
      <dgm:t>
        <a:bodyPr/>
        <a:lstStyle/>
        <a:p>
          <a:endParaRPr lang="en-US" dirty="0">
            <a:latin typeface="Calibri" pitchFamily="34" charset="0"/>
            <a:cs typeface="Calibri" pitchFamily="34" charset="0"/>
          </a:endParaRPr>
        </a:p>
      </dgm:t>
    </dgm:pt>
    <dgm:pt modelId="{3F6256CE-D736-477F-B315-B949D1D26D19}" type="parTrans" cxnId="{51D1AF97-5EF6-4E34-9DCA-4A53C7E5D431}">
      <dgm:prSet/>
      <dgm:spPr/>
      <dgm:t>
        <a:bodyPr/>
        <a:lstStyle/>
        <a:p>
          <a:endParaRPr lang="en-US"/>
        </a:p>
      </dgm:t>
    </dgm:pt>
    <dgm:pt modelId="{9A601401-94D6-4F59-B324-00C3943E62F3}" type="sibTrans" cxnId="{51D1AF97-5EF6-4E34-9DCA-4A53C7E5D431}">
      <dgm:prSet/>
      <dgm:spPr/>
      <dgm:t>
        <a:bodyPr/>
        <a:lstStyle/>
        <a:p>
          <a:endParaRPr lang="en-US"/>
        </a:p>
      </dgm:t>
    </dgm:pt>
    <dgm:pt modelId="{D170EAB2-FBF3-4051-8F7F-F8B2B6D9CA29}">
      <dgm:prSet phldrT="[Text]"/>
      <dgm:spPr/>
      <dgm:t>
        <a:bodyPr/>
        <a:lstStyle/>
        <a:p>
          <a:r>
            <a:rPr lang="en-US" b="0" dirty="0" smtClean="0">
              <a:latin typeface="Calibri" pitchFamily="34" charset="0"/>
            </a:rPr>
            <a:t>Critical for emission trading systems and  </a:t>
          </a:r>
          <a:r>
            <a:rPr lang="en-US" dirty="0" smtClean="0">
              <a:latin typeface="Calibri" pitchFamily="34" charset="0"/>
              <a:cs typeface="Calibri" pitchFamily="34" charset="0"/>
            </a:rPr>
            <a:t>formulation of transparent </a:t>
          </a:r>
          <a:r>
            <a:rPr lang="en-US" dirty="0" err="1" smtClean="0">
              <a:latin typeface="Calibri" pitchFamily="34" charset="0"/>
              <a:cs typeface="Calibri" pitchFamily="34" charset="0"/>
            </a:rPr>
            <a:t>sectoral</a:t>
          </a:r>
          <a:r>
            <a:rPr lang="en-US" dirty="0" smtClean="0">
              <a:latin typeface="Calibri" pitchFamily="34" charset="0"/>
              <a:cs typeface="Calibri" pitchFamily="34" charset="0"/>
            </a:rPr>
            <a:t> NAMAs</a:t>
          </a:r>
          <a:endParaRPr lang="en-US" b="0" dirty="0">
            <a:latin typeface="Calibri" pitchFamily="34" charset="0"/>
            <a:cs typeface="Calibri" pitchFamily="34" charset="0"/>
          </a:endParaRPr>
        </a:p>
      </dgm:t>
    </dgm:pt>
    <dgm:pt modelId="{6ED90D22-EE00-4BF6-8C17-DB5622A3EB47}" type="parTrans" cxnId="{917778E5-CB69-4907-819F-D4D4E822A6AA}">
      <dgm:prSet/>
      <dgm:spPr/>
      <dgm:t>
        <a:bodyPr/>
        <a:lstStyle/>
        <a:p>
          <a:endParaRPr lang="en-US"/>
        </a:p>
      </dgm:t>
    </dgm:pt>
    <dgm:pt modelId="{B9AD0904-2F66-4342-B886-49F97C28610E}" type="sibTrans" cxnId="{917778E5-CB69-4907-819F-D4D4E822A6AA}">
      <dgm:prSet/>
      <dgm:spPr/>
      <dgm:t>
        <a:bodyPr/>
        <a:lstStyle/>
        <a:p>
          <a:endParaRPr lang="en-US"/>
        </a:p>
      </dgm:t>
    </dgm:pt>
    <dgm:pt modelId="{AF9FB1A1-8686-4D6F-885A-92744598BDEC}" type="pres">
      <dgm:prSet presAssocID="{1F8B3B51-5C41-46AE-B235-3EE0D27B4222}" presName="Name0" presStyleCnt="0">
        <dgm:presLayoutVars>
          <dgm:dir/>
          <dgm:animLvl val="lvl"/>
          <dgm:resizeHandles val="exact"/>
        </dgm:presLayoutVars>
      </dgm:prSet>
      <dgm:spPr/>
      <dgm:t>
        <a:bodyPr/>
        <a:lstStyle/>
        <a:p>
          <a:endParaRPr lang="en-US"/>
        </a:p>
      </dgm:t>
    </dgm:pt>
    <dgm:pt modelId="{76B3F7E9-068E-488C-A0EE-A6F1947D61C1}" type="pres">
      <dgm:prSet presAssocID="{68F6A224-292A-46BF-9332-9F54CBD73951}" presName="composite" presStyleCnt="0"/>
      <dgm:spPr/>
      <dgm:t>
        <a:bodyPr/>
        <a:lstStyle/>
        <a:p>
          <a:endParaRPr lang="en-US"/>
        </a:p>
      </dgm:t>
    </dgm:pt>
    <dgm:pt modelId="{E0FC47EC-9C8E-4E28-8EEA-73460706395F}" type="pres">
      <dgm:prSet presAssocID="{68F6A224-292A-46BF-9332-9F54CBD73951}" presName="parTx" presStyleLbl="alignNode1" presStyleIdx="0" presStyleCnt="4">
        <dgm:presLayoutVars>
          <dgm:chMax val="0"/>
          <dgm:chPref val="0"/>
          <dgm:bulletEnabled val="1"/>
        </dgm:presLayoutVars>
      </dgm:prSet>
      <dgm:spPr/>
      <dgm:t>
        <a:bodyPr/>
        <a:lstStyle/>
        <a:p>
          <a:endParaRPr lang="en-US"/>
        </a:p>
      </dgm:t>
    </dgm:pt>
    <dgm:pt modelId="{E9792F85-563D-4C1A-8B90-B4986218A6A5}" type="pres">
      <dgm:prSet presAssocID="{68F6A224-292A-46BF-9332-9F54CBD73951}" presName="desTx" presStyleLbl="alignAccFollowNode1" presStyleIdx="0" presStyleCnt="4">
        <dgm:presLayoutVars>
          <dgm:bulletEnabled val="1"/>
        </dgm:presLayoutVars>
      </dgm:prSet>
      <dgm:spPr/>
      <dgm:t>
        <a:bodyPr/>
        <a:lstStyle/>
        <a:p>
          <a:endParaRPr lang="en-US"/>
        </a:p>
      </dgm:t>
    </dgm:pt>
    <dgm:pt modelId="{3E6BD281-0F5F-46BD-A6F9-02E1D5097599}" type="pres">
      <dgm:prSet presAssocID="{EF42C2BD-A883-4314-BB62-EAA58E3BE41A}" presName="space" presStyleCnt="0"/>
      <dgm:spPr/>
      <dgm:t>
        <a:bodyPr/>
        <a:lstStyle/>
        <a:p>
          <a:endParaRPr lang="en-US"/>
        </a:p>
      </dgm:t>
    </dgm:pt>
    <dgm:pt modelId="{B9933615-59B3-419A-B307-FC2B1880CA97}" type="pres">
      <dgm:prSet presAssocID="{313F7064-4617-4C3F-BA60-B507B0E58D87}" presName="composite" presStyleCnt="0"/>
      <dgm:spPr/>
      <dgm:t>
        <a:bodyPr/>
        <a:lstStyle/>
        <a:p>
          <a:endParaRPr lang="en-US"/>
        </a:p>
      </dgm:t>
    </dgm:pt>
    <dgm:pt modelId="{B09B42C0-39FD-4E96-A5B0-AD496600692E}" type="pres">
      <dgm:prSet presAssocID="{313F7064-4617-4C3F-BA60-B507B0E58D87}" presName="parTx" presStyleLbl="alignNode1" presStyleIdx="1" presStyleCnt="4">
        <dgm:presLayoutVars>
          <dgm:chMax val="0"/>
          <dgm:chPref val="0"/>
          <dgm:bulletEnabled val="1"/>
        </dgm:presLayoutVars>
      </dgm:prSet>
      <dgm:spPr/>
      <dgm:t>
        <a:bodyPr/>
        <a:lstStyle/>
        <a:p>
          <a:endParaRPr lang="en-US"/>
        </a:p>
      </dgm:t>
    </dgm:pt>
    <dgm:pt modelId="{56146F43-6CD9-4690-8AB2-9624D7802717}" type="pres">
      <dgm:prSet presAssocID="{313F7064-4617-4C3F-BA60-B507B0E58D87}" presName="desTx" presStyleLbl="alignAccFollowNode1" presStyleIdx="1" presStyleCnt="4">
        <dgm:presLayoutVars>
          <dgm:bulletEnabled val="1"/>
        </dgm:presLayoutVars>
      </dgm:prSet>
      <dgm:spPr/>
      <dgm:t>
        <a:bodyPr/>
        <a:lstStyle/>
        <a:p>
          <a:endParaRPr lang="en-US"/>
        </a:p>
      </dgm:t>
    </dgm:pt>
    <dgm:pt modelId="{B0D909B6-9B0D-450E-95DF-80B6C0A6F93B}" type="pres">
      <dgm:prSet presAssocID="{6EBC2C0B-FB27-405B-ACC6-6E1F98142270}" presName="space" presStyleCnt="0"/>
      <dgm:spPr/>
      <dgm:t>
        <a:bodyPr/>
        <a:lstStyle/>
        <a:p>
          <a:endParaRPr lang="en-US"/>
        </a:p>
      </dgm:t>
    </dgm:pt>
    <dgm:pt modelId="{274D73AF-E804-4ED6-8968-ECAE898C6F1F}" type="pres">
      <dgm:prSet presAssocID="{EB03030B-7C2D-4121-9782-F0688AC4070D}" presName="composite" presStyleCnt="0"/>
      <dgm:spPr/>
      <dgm:t>
        <a:bodyPr/>
        <a:lstStyle/>
        <a:p>
          <a:endParaRPr lang="en-US"/>
        </a:p>
      </dgm:t>
    </dgm:pt>
    <dgm:pt modelId="{87FC1076-7506-47CC-8AED-1A65D2262FA3}" type="pres">
      <dgm:prSet presAssocID="{EB03030B-7C2D-4121-9782-F0688AC4070D}" presName="parTx" presStyleLbl="alignNode1" presStyleIdx="2" presStyleCnt="4">
        <dgm:presLayoutVars>
          <dgm:chMax val="0"/>
          <dgm:chPref val="0"/>
          <dgm:bulletEnabled val="1"/>
        </dgm:presLayoutVars>
      </dgm:prSet>
      <dgm:spPr/>
      <dgm:t>
        <a:bodyPr/>
        <a:lstStyle/>
        <a:p>
          <a:endParaRPr lang="en-US"/>
        </a:p>
      </dgm:t>
    </dgm:pt>
    <dgm:pt modelId="{BCF20806-45F3-476D-BD2E-0E6FB99D23A2}" type="pres">
      <dgm:prSet presAssocID="{EB03030B-7C2D-4121-9782-F0688AC4070D}" presName="desTx" presStyleLbl="alignAccFollowNode1" presStyleIdx="2" presStyleCnt="4">
        <dgm:presLayoutVars>
          <dgm:bulletEnabled val="1"/>
        </dgm:presLayoutVars>
      </dgm:prSet>
      <dgm:spPr/>
      <dgm:t>
        <a:bodyPr/>
        <a:lstStyle/>
        <a:p>
          <a:endParaRPr lang="en-US"/>
        </a:p>
      </dgm:t>
    </dgm:pt>
    <dgm:pt modelId="{49098595-5500-48AB-A333-62ACBFCD6A07}" type="pres">
      <dgm:prSet presAssocID="{5D4E5844-77B6-4158-9C84-CA99F6E35967}" presName="space" presStyleCnt="0"/>
      <dgm:spPr/>
      <dgm:t>
        <a:bodyPr/>
        <a:lstStyle/>
        <a:p>
          <a:endParaRPr lang="en-US"/>
        </a:p>
      </dgm:t>
    </dgm:pt>
    <dgm:pt modelId="{A0C4FF29-E8FE-4146-8454-CFA1A2E579C6}" type="pres">
      <dgm:prSet presAssocID="{84D40301-6855-4F8E-AA10-9FCC9B3F5C90}" presName="composite" presStyleCnt="0"/>
      <dgm:spPr/>
      <dgm:t>
        <a:bodyPr/>
        <a:lstStyle/>
        <a:p>
          <a:endParaRPr lang="en-US"/>
        </a:p>
      </dgm:t>
    </dgm:pt>
    <dgm:pt modelId="{C2372B18-8207-451A-ACF4-B4163DE61505}" type="pres">
      <dgm:prSet presAssocID="{84D40301-6855-4F8E-AA10-9FCC9B3F5C90}" presName="parTx" presStyleLbl="alignNode1" presStyleIdx="3" presStyleCnt="4">
        <dgm:presLayoutVars>
          <dgm:chMax val="0"/>
          <dgm:chPref val="0"/>
          <dgm:bulletEnabled val="1"/>
        </dgm:presLayoutVars>
      </dgm:prSet>
      <dgm:spPr/>
      <dgm:t>
        <a:bodyPr/>
        <a:lstStyle/>
        <a:p>
          <a:endParaRPr lang="en-US"/>
        </a:p>
      </dgm:t>
    </dgm:pt>
    <dgm:pt modelId="{E48FA48D-C7FE-46D2-88E7-D58153B2C666}" type="pres">
      <dgm:prSet presAssocID="{84D40301-6855-4F8E-AA10-9FCC9B3F5C90}" presName="desTx" presStyleLbl="alignAccFollowNode1" presStyleIdx="3" presStyleCnt="4">
        <dgm:presLayoutVars>
          <dgm:bulletEnabled val="1"/>
        </dgm:presLayoutVars>
      </dgm:prSet>
      <dgm:spPr/>
      <dgm:t>
        <a:bodyPr/>
        <a:lstStyle/>
        <a:p>
          <a:endParaRPr lang="en-US"/>
        </a:p>
      </dgm:t>
    </dgm:pt>
  </dgm:ptLst>
  <dgm:cxnLst>
    <dgm:cxn modelId="{41C6AD19-8CE0-4A8D-868B-EA3DB981BAC3}" srcId="{1F8B3B51-5C41-46AE-B235-3EE0D27B4222}" destId="{313F7064-4617-4C3F-BA60-B507B0E58D87}" srcOrd="1" destOrd="0" parTransId="{FF9DCB87-F529-40F5-B8E6-AF55B6F8F79E}" sibTransId="{6EBC2C0B-FB27-405B-ACC6-6E1F98142270}"/>
    <dgm:cxn modelId="{6B2492B0-E9D7-4722-9D1E-E1AB9EBEF560}" type="presOf" srcId="{3DECCB30-4CF9-4AA2-A4A3-5E56499D84BC}" destId="{BCF20806-45F3-476D-BD2E-0E6FB99D23A2}" srcOrd="0" destOrd="2" presId="urn:microsoft.com/office/officeart/2005/8/layout/hList1"/>
    <dgm:cxn modelId="{FE373380-7BB9-479A-B0D0-920182B2F11F}" type="presOf" srcId="{9872A0AA-D539-4ACF-9D8E-35CF1F7E9C7E}" destId="{E9792F85-563D-4C1A-8B90-B4986218A6A5}" srcOrd="0" destOrd="3" presId="urn:microsoft.com/office/officeart/2005/8/layout/hList1"/>
    <dgm:cxn modelId="{1A047D07-A6D7-498E-B3B5-A00CD6054DCF}" srcId="{84D40301-6855-4F8E-AA10-9FCC9B3F5C90}" destId="{E7980CC2-4C5C-4823-A639-2269FE857511}" srcOrd="0" destOrd="0" parTransId="{219465E2-A4F2-4432-9EDC-D058F7964093}" sibTransId="{9E57401E-00E0-4AB9-B260-22D9D20F5895}"/>
    <dgm:cxn modelId="{222E5BBE-6B9E-402D-8F0E-2ACCABF866AA}" type="presOf" srcId="{FE570093-F05F-4BD2-B426-163EEF9D5884}" destId="{56146F43-6CD9-4690-8AB2-9624D7802717}" srcOrd="0" destOrd="2" presId="urn:microsoft.com/office/officeart/2005/8/layout/hList1"/>
    <dgm:cxn modelId="{634D5B5B-EA34-4F90-A1FC-7E9670B2AA13}" type="presOf" srcId="{84D40301-6855-4F8E-AA10-9FCC9B3F5C90}" destId="{C2372B18-8207-451A-ACF4-B4163DE61505}" srcOrd="0" destOrd="0" presId="urn:microsoft.com/office/officeart/2005/8/layout/hList1"/>
    <dgm:cxn modelId="{688CA467-4F23-4217-9D21-EE1A4AD2ACE2}" type="presOf" srcId="{EB03030B-7C2D-4121-9782-F0688AC4070D}" destId="{87FC1076-7506-47CC-8AED-1A65D2262FA3}" srcOrd="0" destOrd="0" presId="urn:microsoft.com/office/officeart/2005/8/layout/hList1"/>
    <dgm:cxn modelId="{7E1C739C-B1C7-4945-BD71-B774136BE22B}" type="presOf" srcId="{635BE77A-1DD8-4923-B1EF-412560EE5582}" destId="{E9792F85-563D-4C1A-8B90-B4986218A6A5}" srcOrd="0" destOrd="2" presId="urn:microsoft.com/office/officeart/2005/8/layout/hList1"/>
    <dgm:cxn modelId="{A8EA7D2D-0D88-4DA7-B62A-4B016AC0D30E}" type="presOf" srcId="{EB6CD308-D03E-4DD3-AE98-9AE5166E2F10}" destId="{56146F43-6CD9-4690-8AB2-9624D7802717}" srcOrd="0" destOrd="1" presId="urn:microsoft.com/office/officeart/2005/8/layout/hList1"/>
    <dgm:cxn modelId="{33DC3859-85C7-4433-A608-28C8F2F00CE1}" srcId="{84D40301-6855-4F8E-AA10-9FCC9B3F5C90}" destId="{F7C3678D-00F3-4844-904D-ACCA02CEBA0E}" srcOrd="1" destOrd="0" parTransId="{03D7940C-E98E-49AD-A26F-E8AC651F9A72}" sibTransId="{2BC89337-1A77-41BA-87B4-D591D6A813B3}"/>
    <dgm:cxn modelId="{885B95F4-F27D-4D9E-B405-0805A57DE8FF}" type="presOf" srcId="{1F8B3B51-5C41-46AE-B235-3EE0D27B4222}" destId="{AF9FB1A1-8686-4D6F-885A-92744598BDEC}" srcOrd="0" destOrd="0" presId="urn:microsoft.com/office/officeart/2005/8/layout/hList1"/>
    <dgm:cxn modelId="{910CFF58-A096-4F67-B072-AD3DE5BE026F}" srcId="{5810710C-143F-4E5A-AF98-9341BDF0D3C9}" destId="{15CF459D-7878-4651-8426-2040C1560F64}" srcOrd="0" destOrd="0" parTransId="{894D9929-1CE4-4416-B500-89C9FE05FD58}" sibTransId="{75E6211E-5551-4975-AB2E-B15C86095823}"/>
    <dgm:cxn modelId="{F3DBBBB4-2205-4570-BB34-42398AEE87BA}" type="presOf" srcId="{68F6A224-292A-46BF-9332-9F54CBD73951}" destId="{E0FC47EC-9C8E-4E28-8EEA-73460706395F}" srcOrd="0" destOrd="0" presId="urn:microsoft.com/office/officeart/2005/8/layout/hList1"/>
    <dgm:cxn modelId="{917778E5-CB69-4907-819F-D4D4E822A6AA}" srcId="{84D40301-6855-4F8E-AA10-9FCC9B3F5C90}" destId="{D170EAB2-FBF3-4051-8F7F-F8B2B6D9CA29}" srcOrd="2" destOrd="0" parTransId="{6ED90D22-EE00-4BF6-8C17-DB5622A3EB47}" sibTransId="{B9AD0904-2F66-4342-B886-49F97C28610E}"/>
    <dgm:cxn modelId="{F09931F3-8EF7-46CE-9673-B60C480CDA4A}" type="presOf" srcId="{D170EAB2-FBF3-4051-8F7F-F8B2B6D9CA29}" destId="{E48FA48D-C7FE-46D2-88E7-D58153B2C666}" srcOrd="0" destOrd="2" presId="urn:microsoft.com/office/officeart/2005/8/layout/hList1"/>
    <dgm:cxn modelId="{0D88A77C-0BE0-445F-AF13-F90881C109AD}" srcId="{68F6A224-292A-46BF-9332-9F54CBD73951}" destId="{9872A0AA-D539-4ACF-9D8E-35CF1F7E9C7E}" srcOrd="1" destOrd="0" parTransId="{00F13695-8D87-404F-BEBF-B521C002B838}" sibTransId="{2DF49A11-295E-44E4-B37B-2938532435B2}"/>
    <dgm:cxn modelId="{734D7FBD-E56B-44EF-A398-477275C14D24}" type="presOf" srcId="{313F7064-4617-4C3F-BA60-B507B0E58D87}" destId="{B09B42C0-39FD-4E96-A5B0-AD496600692E}" srcOrd="0" destOrd="0" presId="urn:microsoft.com/office/officeart/2005/8/layout/hList1"/>
    <dgm:cxn modelId="{0A385BF1-1702-45F2-8282-6902FB1AF304}" type="presOf" srcId="{15CF459D-7878-4651-8426-2040C1560F64}" destId="{E9792F85-563D-4C1A-8B90-B4986218A6A5}" srcOrd="0" destOrd="1" presId="urn:microsoft.com/office/officeart/2005/8/layout/hList1"/>
    <dgm:cxn modelId="{2AD426CB-16EF-40A5-ADB1-006A63CA6148}" type="presOf" srcId="{5810710C-143F-4E5A-AF98-9341BDF0D3C9}" destId="{E9792F85-563D-4C1A-8B90-B4986218A6A5}" srcOrd="0" destOrd="0" presId="urn:microsoft.com/office/officeart/2005/8/layout/hList1"/>
    <dgm:cxn modelId="{BDA92583-36DD-470E-8A8A-20B255423559}" type="presOf" srcId="{E7980CC2-4C5C-4823-A639-2269FE857511}" destId="{E48FA48D-C7FE-46D2-88E7-D58153B2C666}" srcOrd="0" destOrd="0" presId="urn:microsoft.com/office/officeart/2005/8/layout/hList1"/>
    <dgm:cxn modelId="{089567E2-7FB1-470E-8BEE-7FE841ABDF77}" type="presOf" srcId="{F7C3678D-00F3-4844-904D-ACCA02CEBA0E}" destId="{E48FA48D-C7FE-46D2-88E7-D58153B2C666}" srcOrd="0" destOrd="1" presId="urn:microsoft.com/office/officeart/2005/8/layout/hList1"/>
    <dgm:cxn modelId="{E2DE14A3-7697-44CB-95B0-FA1939684612}" srcId="{316FB58B-E121-4310-A09B-468A2DC636DA}" destId="{EB6CD308-D03E-4DD3-AE98-9AE5166E2F10}" srcOrd="0" destOrd="0" parTransId="{C0B029D7-A579-4F8A-9726-37C049E8DCEE}" sibTransId="{5BB8446D-253C-442A-8A6A-2F7D4BC4E4F9}"/>
    <dgm:cxn modelId="{4395117E-78A6-4AB4-9848-DAB3E01AA5D3}" srcId="{316FB58B-E121-4310-A09B-468A2DC636DA}" destId="{FE570093-F05F-4BD2-B426-163EEF9D5884}" srcOrd="1" destOrd="0" parTransId="{C1474581-8D2F-4B67-87E1-2D0EF5A1C60E}" sibTransId="{2C77B805-7EC3-4304-8FDD-8B82A4B43D25}"/>
    <dgm:cxn modelId="{61914A44-2C5C-489D-B0B3-1F540713336D}" type="presOf" srcId="{316FB58B-E121-4310-A09B-468A2DC636DA}" destId="{56146F43-6CD9-4690-8AB2-9624D7802717}" srcOrd="0" destOrd="0" presId="urn:microsoft.com/office/officeart/2005/8/layout/hList1"/>
    <dgm:cxn modelId="{448E47A1-6E47-42BB-BAE2-63F32F62B87C}" srcId="{AA3ACEA7-32E4-428B-B52A-F0C2FFA3DB34}" destId="{ADCBD13B-91C2-41CA-8C1E-E8BD62291938}" srcOrd="0" destOrd="0" parTransId="{BFE1B011-5C9C-40FE-88B6-1234ACF32F87}" sibTransId="{9F14878D-CC65-40AD-A16F-BE9ED58A84F6}"/>
    <dgm:cxn modelId="{94A2F4EE-0032-4057-81E6-78A3D5F8B57E}" srcId="{5810710C-143F-4E5A-AF98-9341BDF0D3C9}" destId="{635BE77A-1DD8-4923-B1EF-412560EE5582}" srcOrd="1" destOrd="0" parTransId="{58875723-28F7-4DE3-8237-C15016600679}" sibTransId="{38C0F4D3-D72B-4868-94D0-9854787F75B9}"/>
    <dgm:cxn modelId="{51D1AF97-5EF6-4E34-9DCA-4A53C7E5D431}" srcId="{AA3ACEA7-32E4-428B-B52A-F0C2FFA3DB34}" destId="{3DECCB30-4CF9-4AA2-A4A3-5E56499D84BC}" srcOrd="1" destOrd="0" parTransId="{3F6256CE-D736-477F-B315-B949D1D26D19}" sibTransId="{9A601401-94D6-4F59-B324-00C3943E62F3}"/>
    <dgm:cxn modelId="{EB5D7B86-88E5-407A-A97B-9ECBF8867172}" srcId="{1F8B3B51-5C41-46AE-B235-3EE0D27B4222}" destId="{84D40301-6855-4F8E-AA10-9FCC9B3F5C90}" srcOrd="3" destOrd="0" parTransId="{89B39C01-63D5-4949-898F-7765095A8797}" sibTransId="{2024736D-2B70-43A9-914B-084FD5B80D51}"/>
    <dgm:cxn modelId="{9A884508-C6A4-4BD0-86E8-F349698EE56C}" srcId="{313F7064-4617-4C3F-BA60-B507B0E58D87}" destId="{316FB58B-E121-4310-A09B-468A2DC636DA}" srcOrd="0" destOrd="0" parTransId="{6E9C4A6B-FAC8-4E89-97A0-07B5D0221830}" sibTransId="{055E2246-AA74-4646-8E37-DC55BC2B9FA0}"/>
    <dgm:cxn modelId="{78F187F1-38DE-43D1-9099-6FEA4DEF49FA}" srcId="{EB03030B-7C2D-4121-9782-F0688AC4070D}" destId="{AA3ACEA7-32E4-428B-B52A-F0C2FFA3DB34}" srcOrd="0" destOrd="0" parTransId="{66F6FD19-6FA5-41A8-BCAE-142B7CA8798D}" sibTransId="{97C57F1A-F55D-4FD2-A356-525809A8409D}"/>
    <dgm:cxn modelId="{1FEBCC0B-91DC-4C78-A4ED-2314E8F925FB}" type="presOf" srcId="{AA3ACEA7-32E4-428B-B52A-F0C2FFA3DB34}" destId="{BCF20806-45F3-476D-BD2E-0E6FB99D23A2}" srcOrd="0" destOrd="0" presId="urn:microsoft.com/office/officeart/2005/8/layout/hList1"/>
    <dgm:cxn modelId="{5319871B-FB17-4E8A-B08D-634CB736B8C9}" srcId="{1F8B3B51-5C41-46AE-B235-3EE0D27B4222}" destId="{EB03030B-7C2D-4121-9782-F0688AC4070D}" srcOrd="2" destOrd="0" parTransId="{9EA7B49D-BE2A-4E0D-862A-C8EB98AC4C6A}" sibTransId="{5D4E5844-77B6-4158-9C84-CA99F6E35967}"/>
    <dgm:cxn modelId="{F2F959F1-718B-487C-B78B-0C3F2182EBC5}" type="presOf" srcId="{ADCBD13B-91C2-41CA-8C1E-E8BD62291938}" destId="{BCF20806-45F3-476D-BD2E-0E6FB99D23A2}" srcOrd="0" destOrd="1" presId="urn:microsoft.com/office/officeart/2005/8/layout/hList1"/>
    <dgm:cxn modelId="{E4D92575-A119-423C-B2A4-A8D30BBAF2D5}" srcId="{1F8B3B51-5C41-46AE-B235-3EE0D27B4222}" destId="{68F6A224-292A-46BF-9332-9F54CBD73951}" srcOrd="0" destOrd="0" parTransId="{42E13FE2-151A-41E6-9C29-331D7EDEBC56}" sibTransId="{EF42C2BD-A883-4314-BB62-EAA58E3BE41A}"/>
    <dgm:cxn modelId="{31ED8A14-9B98-4F9F-88CD-90D3FD024362}" srcId="{68F6A224-292A-46BF-9332-9F54CBD73951}" destId="{5810710C-143F-4E5A-AF98-9341BDF0D3C9}" srcOrd="0" destOrd="0" parTransId="{7A920486-80B1-4EE9-B77D-4A8C06279BC2}" sibTransId="{66114ED1-FA68-4D0C-A681-EBA86F01242B}"/>
    <dgm:cxn modelId="{CB0FF417-55D3-4ED0-BB5E-CC332379AA68}" type="presParOf" srcId="{AF9FB1A1-8686-4D6F-885A-92744598BDEC}" destId="{76B3F7E9-068E-488C-A0EE-A6F1947D61C1}" srcOrd="0" destOrd="0" presId="urn:microsoft.com/office/officeart/2005/8/layout/hList1"/>
    <dgm:cxn modelId="{B6304BA5-D66E-404A-9E28-A96755DF09E5}" type="presParOf" srcId="{76B3F7E9-068E-488C-A0EE-A6F1947D61C1}" destId="{E0FC47EC-9C8E-4E28-8EEA-73460706395F}" srcOrd="0" destOrd="0" presId="urn:microsoft.com/office/officeart/2005/8/layout/hList1"/>
    <dgm:cxn modelId="{FB709064-A28B-4B82-84DF-8BF30F82E132}" type="presParOf" srcId="{76B3F7E9-068E-488C-A0EE-A6F1947D61C1}" destId="{E9792F85-563D-4C1A-8B90-B4986218A6A5}" srcOrd="1" destOrd="0" presId="urn:microsoft.com/office/officeart/2005/8/layout/hList1"/>
    <dgm:cxn modelId="{DBA365AC-A903-4779-BE1A-B2454D79CAB9}" type="presParOf" srcId="{AF9FB1A1-8686-4D6F-885A-92744598BDEC}" destId="{3E6BD281-0F5F-46BD-A6F9-02E1D5097599}" srcOrd="1" destOrd="0" presId="urn:microsoft.com/office/officeart/2005/8/layout/hList1"/>
    <dgm:cxn modelId="{07A754D4-ED7E-4766-9D72-436B6E90E06A}" type="presParOf" srcId="{AF9FB1A1-8686-4D6F-885A-92744598BDEC}" destId="{B9933615-59B3-419A-B307-FC2B1880CA97}" srcOrd="2" destOrd="0" presId="urn:microsoft.com/office/officeart/2005/8/layout/hList1"/>
    <dgm:cxn modelId="{0B155CB8-85A9-4197-A272-DF93FDCA79DD}" type="presParOf" srcId="{B9933615-59B3-419A-B307-FC2B1880CA97}" destId="{B09B42C0-39FD-4E96-A5B0-AD496600692E}" srcOrd="0" destOrd="0" presId="urn:microsoft.com/office/officeart/2005/8/layout/hList1"/>
    <dgm:cxn modelId="{C6964A1A-FC01-4E70-86E1-D3BA9D459CD2}" type="presParOf" srcId="{B9933615-59B3-419A-B307-FC2B1880CA97}" destId="{56146F43-6CD9-4690-8AB2-9624D7802717}" srcOrd="1" destOrd="0" presId="urn:microsoft.com/office/officeart/2005/8/layout/hList1"/>
    <dgm:cxn modelId="{7E69639B-8B3A-4165-99D1-60114AE3F3D7}" type="presParOf" srcId="{AF9FB1A1-8686-4D6F-885A-92744598BDEC}" destId="{B0D909B6-9B0D-450E-95DF-80B6C0A6F93B}" srcOrd="3" destOrd="0" presId="urn:microsoft.com/office/officeart/2005/8/layout/hList1"/>
    <dgm:cxn modelId="{C2C21F7A-3E37-40FD-AC6F-6558592DF8A3}" type="presParOf" srcId="{AF9FB1A1-8686-4D6F-885A-92744598BDEC}" destId="{274D73AF-E804-4ED6-8968-ECAE898C6F1F}" srcOrd="4" destOrd="0" presId="urn:microsoft.com/office/officeart/2005/8/layout/hList1"/>
    <dgm:cxn modelId="{CD421AB5-9749-42B7-A54F-5924A43659E7}" type="presParOf" srcId="{274D73AF-E804-4ED6-8968-ECAE898C6F1F}" destId="{87FC1076-7506-47CC-8AED-1A65D2262FA3}" srcOrd="0" destOrd="0" presId="urn:microsoft.com/office/officeart/2005/8/layout/hList1"/>
    <dgm:cxn modelId="{2070A476-A174-4694-A9DB-C9BC1137B95D}" type="presParOf" srcId="{274D73AF-E804-4ED6-8968-ECAE898C6F1F}" destId="{BCF20806-45F3-476D-BD2E-0E6FB99D23A2}" srcOrd="1" destOrd="0" presId="urn:microsoft.com/office/officeart/2005/8/layout/hList1"/>
    <dgm:cxn modelId="{824E7DD4-6F7E-49B9-B381-BEA58CB64995}" type="presParOf" srcId="{AF9FB1A1-8686-4D6F-885A-92744598BDEC}" destId="{49098595-5500-48AB-A333-62ACBFCD6A07}" srcOrd="5" destOrd="0" presId="urn:microsoft.com/office/officeart/2005/8/layout/hList1"/>
    <dgm:cxn modelId="{444DB54C-AFAA-436E-8507-92761EF97BB4}" type="presParOf" srcId="{AF9FB1A1-8686-4D6F-885A-92744598BDEC}" destId="{A0C4FF29-E8FE-4146-8454-CFA1A2E579C6}" srcOrd="6" destOrd="0" presId="urn:microsoft.com/office/officeart/2005/8/layout/hList1"/>
    <dgm:cxn modelId="{D978ECEC-90A6-4829-87C4-CD63E4B1696D}" type="presParOf" srcId="{A0C4FF29-E8FE-4146-8454-CFA1A2E579C6}" destId="{C2372B18-8207-451A-ACF4-B4163DE61505}" srcOrd="0" destOrd="0" presId="urn:microsoft.com/office/officeart/2005/8/layout/hList1"/>
    <dgm:cxn modelId="{8396122C-8714-4BF6-9D8D-A86E7F357B92}" type="presParOf" srcId="{A0C4FF29-E8FE-4146-8454-CFA1A2E579C6}" destId="{E48FA48D-C7FE-46D2-88E7-D58153B2C666}"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ea typeface="+mn-ea"/>
              </a:defRPr>
            </a:lvl1pPr>
          </a:lstStyle>
          <a:p>
            <a:pPr>
              <a:defRPr/>
            </a:pPr>
            <a:endParaRPr lang="en-US"/>
          </a:p>
        </p:txBody>
      </p:sp>
      <p:sp>
        <p:nvSpPr>
          <p:cNvPr id="10243"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ea typeface="+mn-ea"/>
              </a:defRPr>
            </a:lvl1pPr>
          </a:lstStyle>
          <a:p>
            <a:pPr>
              <a:defRPr/>
            </a:pPr>
            <a:endParaRPr lang="en-US"/>
          </a:p>
        </p:txBody>
      </p:sp>
      <p:sp>
        <p:nvSpPr>
          <p:cNvPr id="10244"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a typeface="+mn-ea"/>
              </a:defRPr>
            </a:lvl1pPr>
          </a:lstStyle>
          <a:p>
            <a:pPr>
              <a:defRPr/>
            </a:pPr>
            <a:endParaRPr lang="en-US"/>
          </a:p>
        </p:txBody>
      </p:sp>
      <p:sp>
        <p:nvSpPr>
          <p:cNvPr id="10245"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a typeface="+mn-ea"/>
              </a:defRPr>
            </a:lvl1pPr>
          </a:lstStyle>
          <a:p>
            <a:pPr>
              <a:defRPr/>
            </a:pPr>
            <a:fld id="{5B213266-6230-426E-B500-8616FFDDD95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kumimoji="0" sz="1200">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kumimoji="0" sz="1200" smtClean="0">
                <a:ea typeface="+mn-ea"/>
              </a:defRPr>
            </a:lvl1pPr>
          </a:lstStyle>
          <a:p>
            <a:pPr>
              <a:defRPr/>
            </a:pPr>
            <a:fld id="{FAC3CD23-9973-4FC7-805B-654F2487408F}" type="datetimeFigureOut">
              <a:rPr lang="en-US"/>
              <a:pPr>
                <a:defRPr/>
              </a:pPr>
              <a:t>5/18/2012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kumimoji="0" sz="1200">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kumimoji="0" sz="1200" smtClean="0">
                <a:ea typeface="+mn-ea"/>
              </a:defRPr>
            </a:lvl1pPr>
          </a:lstStyle>
          <a:p>
            <a:pPr>
              <a:defRPr/>
            </a:pPr>
            <a:fld id="{B1AC9135-313D-4F1C-BCD1-DAD61F1C373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GB" altLang="ja-JP" smtClean="0"/>
              <a:t>  Complex to mobilize external finance in ways that are aligned with national systems and priorities.</a:t>
            </a:r>
          </a:p>
          <a:p>
            <a:pPr lvl="1">
              <a:spcBef>
                <a:spcPct val="0"/>
              </a:spcBef>
              <a:buFontTx/>
              <a:buChar char="•"/>
            </a:pPr>
            <a:r>
              <a:rPr lang="en-GB" altLang="ja-JP" smtClean="0"/>
              <a:t>  With more than 50 international public funds, 60 carbon markets and 6,000 private equity funds already providing “green” finance, </a:t>
            </a:r>
          </a:p>
          <a:p>
            <a:pPr lvl="1">
              <a:spcBef>
                <a:spcPct val="0"/>
              </a:spcBef>
              <a:buFontTx/>
              <a:buChar char="•"/>
            </a:pPr>
            <a:r>
              <a:rPr lang="en-GB" altLang="ja-JP" smtClean="0"/>
              <a:t>  M</a:t>
            </a:r>
            <a:r>
              <a:rPr lang="en-US" altLang="ja-JP" smtClean="0"/>
              <a:t>ultiple </a:t>
            </a:r>
            <a:r>
              <a:rPr lang="en-US" altLang="ja-JP" i="1" smtClean="0"/>
              <a:t>types </a:t>
            </a:r>
            <a:r>
              <a:rPr lang="en-US" altLang="ja-JP" smtClean="0"/>
              <a:t>of finance (such as carbon finance, finance for REDD+, etc.) </a:t>
            </a:r>
          </a:p>
          <a:p>
            <a:pPr lvl="1">
              <a:spcBef>
                <a:spcPct val="0"/>
              </a:spcBef>
              <a:buFontTx/>
              <a:buChar char="•"/>
            </a:pPr>
            <a:r>
              <a:rPr lang="en-US" altLang="ja-JP" smtClean="0"/>
              <a:t>  A variety of tools for delivering and packaging financing (such as sectoral approaches, performance-based payments, etc.) </a:t>
            </a:r>
          </a:p>
          <a:p>
            <a:pPr lvl="1">
              <a:spcBef>
                <a:spcPct val="0"/>
              </a:spcBef>
              <a:buFontTx/>
              <a:buChar char="•"/>
            </a:pPr>
            <a:endParaRPr lang="en-US" altLang="ja-JP" smtClean="0"/>
          </a:p>
          <a:p>
            <a:pPr>
              <a:spcBef>
                <a:spcPct val="0"/>
              </a:spcBef>
              <a:buFontTx/>
              <a:buChar char="•"/>
            </a:pPr>
            <a:r>
              <a:rPr lang="en-US" altLang="ja-JP" smtClean="0"/>
              <a:t>  International public finance used to support systems </a:t>
            </a:r>
            <a:r>
              <a:rPr lang="en-US" altLang="ja-JP" smtClean="0">
                <a:sym typeface="Wingdings" pitchFamily="2" charset="2"/>
              </a:rPr>
              <a:t> </a:t>
            </a:r>
            <a:r>
              <a:rPr lang="en-US" altLang="ja-JP" smtClean="0"/>
              <a:t>navigate and take advantage of this landscape by accessing and using this multitude of finance </a:t>
            </a:r>
          </a:p>
          <a:p>
            <a:pPr>
              <a:spcBef>
                <a:spcPct val="0"/>
              </a:spcBef>
            </a:pPr>
            <a:endParaRPr lang="en-US" altLang="ja-JP"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94ADA0B-8B29-40C8-B911-F86AAE50091A}" type="slidenum">
              <a:rPr lang="en-US" altLang="ja-JP"/>
              <a:pPr/>
              <a:t>2</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ja-JP"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AB3A6FE-03A2-4E92-B31E-95CCEC1F2917}" type="slidenum">
              <a:rPr lang="en-US" altLang="ja-JP"/>
              <a:pPr/>
              <a:t>3</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bodyPr>
          <a:lstStyle/>
          <a:p>
            <a:pPr>
              <a:lnSpc>
                <a:spcPct val="90000"/>
              </a:lnSpc>
              <a:spcBef>
                <a:spcPct val="0"/>
              </a:spcBef>
            </a:pPr>
            <a:r>
              <a:rPr lang="en-GB" altLang="ja-JP" smtClean="0"/>
              <a:t>presents a four-part framework through which to understand the different components of readiness and the specific capacities needed to underpin it. </a:t>
            </a:r>
          </a:p>
          <a:p>
            <a:pPr>
              <a:lnSpc>
                <a:spcPct val="90000"/>
              </a:lnSpc>
              <a:spcBef>
                <a:spcPct val="0"/>
              </a:spcBef>
            </a:pPr>
            <a:endParaRPr lang="en-GB" altLang="ja-JP" smtClean="0"/>
          </a:p>
          <a:p>
            <a:pPr>
              <a:lnSpc>
                <a:spcPct val="90000"/>
              </a:lnSpc>
              <a:spcBef>
                <a:spcPct val="0"/>
              </a:spcBef>
            </a:pPr>
            <a:r>
              <a:rPr lang="en-GB" altLang="ja-JP" smtClean="0"/>
              <a:t>present a lens to organise the many targeted support programmes, guidebooks, publications, and toolkits on climate finance—offered by a range of other international and regional partners. </a:t>
            </a:r>
          </a:p>
          <a:p>
            <a:pPr>
              <a:lnSpc>
                <a:spcPct val="90000"/>
              </a:lnSpc>
              <a:spcBef>
                <a:spcPct val="0"/>
              </a:spcBef>
            </a:pPr>
            <a:endParaRPr lang="en-GB" altLang="ja-JP" smtClean="0"/>
          </a:p>
          <a:p>
            <a:pPr>
              <a:lnSpc>
                <a:spcPct val="90000"/>
              </a:lnSpc>
              <a:spcBef>
                <a:spcPct val="0"/>
              </a:spcBef>
            </a:pPr>
            <a:r>
              <a:rPr lang="en-GB" altLang="ja-JP" smtClean="0"/>
              <a:t>provide a framework through which to understand and the role of the plethora of tools, mechanisms, and modalities available for using climate finance—ultimately improving the capacity of policy-makers to put in place nationally-appropriate systems to manage climate finance.  </a:t>
            </a:r>
            <a:endParaRPr lang="en-US" altLang="ja-JP" smtClean="0"/>
          </a:p>
          <a:p>
            <a:pPr>
              <a:lnSpc>
                <a:spcPct val="90000"/>
              </a:lnSpc>
              <a:spcBef>
                <a:spcPct val="0"/>
              </a:spcBef>
            </a:pPr>
            <a:endParaRPr lang="en-US" altLang="ja-JP" smtClean="0"/>
          </a:p>
          <a:p>
            <a:pPr>
              <a:lnSpc>
                <a:spcPct val="90000"/>
              </a:lnSpc>
              <a:spcBef>
                <a:spcPct val="0"/>
              </a:spcBef>
            </a:pPr>
            <a:r>
              <a:rPr lang="en-GB" altLang="ja-JP" smtClean="0"/>
              <a:t>Different configurations of these four components can exist within institutions, between institutions, or across national or sectoral systems.  Different functions can be carried out through a variety of national systems and models, each of which is particular to its country context.  Furthermore, external capacity development support is not required to build all components in all countries; many capacities within this framework already exist at the national level.  In addition, in those countries where assistance is needed countries should be able to strengthen existing institutions, policies, and skills—this framework does not imply that efforts should start from scratch.  The framework is intended as lens through which existing efforts and gaps can be organised and arranged; through this process, areas of further work can be identifies in a holistic and integrated manner, ultimately producing a more coherent approach at the national level.</a:t>
            </a:r>
            <a:endParaRPr lang="en-US" altLang="ja-JP" smtClean="0"/>
          </a:p>
          <a:p>
            <a:pPr>
              <a:lnSpc>
                <a:spcPct val="90000"/>
              </a:lnSpc>
              <a:spcBef>
                <a:spcPct val="0"/>
              </a:spcBef>
            </a:pPr>
            <a:endParaRPr lang="en-US" altLang="ja-JP"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143EDB9-F29E-49A3-A6C8-E4D44DA126E8}" type="slidenum">
              <a:rPr lang="en-US" altLang="ja-JP"/>
              <a:pPr/>
              <a:t>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55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GB" altLang="ja-JP" smtClean="0"/>
              <a:t>An umbrella for this planning work is the preparation of green, low-emission and climate-resilient development strategies.  These strategies provide a vehicle for bringing needs assessments and priority setting processes together. They aim to bring about bottom-up national ownership, incorporate human development goals and take a long-term outlook. </a:t>
            </a:r>
            <a:endParaRPr lang="en-US" altLang="ja-JP" smtClean="0"/>
          </a:p>
          <a:p>
            <a:pPr>
              <a:spcBef>
                <a:spcPct val="0"/>
              </a:spcBef>
            </a:pPr>
            <a:endParaRPr lang="en-GB" altLang="ja-JP" smtClean="0"/>
          </a:p>
          <a:p>
            <a:pPr>
              <a:spcBef>
                <a:spcPct val="0"/>
              </a:spcBef>
            </a:pPr>
            <a:endParaRPr lang="en-GB" altLang="ja-JP" smtClean="0"/>
          </a:p>
          <a:p>
            <a:pPr>
              <a:spcBef>
                <a:spcPct val="0"/>
              </a:spcBef>
            </a:pPr>
            <a:endParaRPr lang="en-US" altLang="ja-JP" smtClean="0"/>
          </a:p>
          <a:p>
            <a:pPr>
              <a:spcBef>
                <a:spcPct val="0"/>
              </a:spcBef>
            </a:pPr>
            <a:endParaRPr lang="en-US" altLang="ja-JP" smtClean="0"/>
          </a:p>
          <a:p>
            <a:pPr>
              <a:spcBef>
                <a:spcPct val="0"/>
              </a:spcBef>
            </a:pPr>
            <a:endParaRPr lang="en-US"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ja-JP"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098CFC-1BF3-4C85-82B5-CC474D36BDCB}" type="slidenum">
              <a:rPr lang="en-US" altLang="ja-JP"/>
              <a:pPr/>
              <a:t>6</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GB" altLang="ja-JP" smtClean="0"/>
              <a:t>Each of the four components of climate finance readiness presented requires a combination of capacities—including policy tools, institutional capacities and technical skills—in order to function effectively.  </a:t>
            </a:r>
            <a:r>
              <a:rPr lang="en-GB" altLang="ja-JP" b="1" smtClean="0"/>
              <a:t>This slide</a:t>
            </a:r>
            <a:r>
              <a:rPr lang="en-GB" altLang="ja-JP" smtClean="0"/>
              <a:t> presents a typology of these capacities, drawing on the discussion and examples from the sessions.  The table illustrates the breadth and depth of what is required to be climate finance ready in terms of the four-component framework.  </a:t>
            </a:r>
          </a:p>
          <a:p>
            <a:pPr>
              <a:spcBef>
                <a:spcPct val="0"/>
              </a:spcBef>
            </a:pPr>
            <a:endParaRPr lang="en-GB" altLang="ja-JP" smtClean="0"/>
          </a:p>
          <a:p>
            <a:pPr>
              <a:spcBef>
                <a:spcPct val="0"/>
              </a:spcBef>
            </a:pPr>
            <a:r>
              <a:rPr lang="en-GB" altLang="ja-JP" smtClean="0"/>
              <a:t>Moreover, it assists in understanding the varied capacity development and technical assistance services required to make a country ready to take advantage of climate finance, and it is thus a basis from which future readiness provisions can be designed.   </a:t>
            </a:r>
            <a:endParaRPr lang="en-US" altLang="ja-JP" smtClean="0"/>
          </a:p>
          <a:p>
            <a:pPr>
              <a:spcBef>
                <a:spcPct val="0"/>
              </a:spcBef>
            </a:pPr>
            <a:endParaRPr lang="en-GB" altLang="ja-JP" smtClean="0"/>
          </a:p>
          <a:p>
            <a:pPr>
              <a:spcBef>
                <a:spcPct val="0"/>
              </a:spcBef>
            </a:pPr>
            <a:r>
              <a:rPr lang="en-GB" altLang="ja-JP" smtClean="0"/>
              <a:t>A strong focus on building and strengthening these policy tools, institutional capacities, and technical skills at the national and local levels can improve the ability of developing countries to plan for, access, deliver, and monitor and report on climate finance.  This leads to more effective and catalytic use of climate finance at the national level.  With these capacities developing countries are better placed to overcome the key challenges outlined in the introduction of this paper—that is, to absorb finance, integrate it with overall development priorities and process and use it catalytically to generate transformations at the scale required to address climate change.  </a:t>
            </a:r>
          </a:p>
          <a:p>
            <a:pPr>
              <a:spcBef>
                <a:spcPct val="0"/>
              </a:spcBef>
            </a:pPr>
            <a:endParaRPr lang="en-US" altLang="ja-JP" smtClean="0"/>
          </a:p>
          <a:p>
            <a:pPr>
              <a:spcBef>
                <a:spcPct val="0"/>
              </a:spcBef>
            </a:pPr>
            <a:r>
              <a:rPr lang="en-GB" altLang="ja-JP" smtClean="0"/>
              <a:t>It is therefore critical that international and national decision-makers pay due attention to the breadth and complexity of the issues that need to be considered to make a recipient country climate finance ready.  </a:t>
            </a:r>
            <a:endParaRPr lang="en-US" altLang="ja-JP" smtClean="0"/>
          </a:p>
          <a:p>
            <a:pPr>
              <a:spcBef>
                <a:spcPct val="0"/>
              </a:spcBef>
            </a:pPr>
            <a:endParaRPr lang="en-US"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ja-JP"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6BB8451-3AEB-4619-8FE7-A98B0F61B075}" type="slidenum">
              <a:rPr lang="en-US" altLang="ja-JP"/>
              <a:pPr/>
              <a:t>8</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pic>
        <p:nvPicPr>
          <p:cNvPr id="1026" name="Picture 7" descr="C:\Documents and Settings\FREY\Desktop\test2 copy.jpg"/>
          <p:cNvPicPr>
            <a:picLocks noChangeAspect="1" noChangeArrowheads="1"/>
          </p:cNvPicPr>
          <p:nvPr/>
        </p:nvPicPr>
        <p:blipFill>
          <a:blip r:embed="rId13"/>
          <a:srcRect/>
          <a:stretch>
            <a:fillRect/>
          </a:stretch>
        </p:blipFill>
        <p:spPr bwMode="auto">
          <a:xfrm>
            <a:off x="8286750" y="247650"/>
            <a:ext cx="641350" cy="12636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ltGray">
          <a:xfrm>
            <a:off x="715963" y="1844675"/>
            <a:ext cx="7758112" cy="4019550"/>
          </a:xfrm>
          <a:prstGeom prst="rect">
            <a:avLst/>
          </a:prstGeom>
          <a:noFill/>
          <a:ln w="28575">
            <a:solidFill>
              <a:schemeClr val="bg1">
                <a:lumMod val="95000"/>
              </a:schemeClr>
            </a:solidFill>
            <a:miter lim="800000"/>
            <a:headEnd/>
            <a:tailEnd/>
          </a:ln>
        </p:spPr>
        <p:txBody>
          <a:bodyPr>
            <a:spAutoFit/>
          </a:bodyPr>
          <a:lstStyle/>
          <a:p>
            <a:pPr algn="ctr" eaLnBrk="0" hangingPunct="0"/>
            <a:r>
              <a:rPr kumimoji="0" lang="en-US" altLang="ja-JP" sz="3200">
                <a:solidFill>
                  <a:schemeClr val="bg1"/>
                </a:solidFill>
                <a:latin typeface="Calibri" pitchFamily="34" charset="0"/>
              </a:rPr>
              <a:t>UNDP Support for the Formulation, Financing, Implementation and Reporting on Inclusive, Resilient and Low Emission Development Strategies</a:t>
            </a:r>
          </a:p>
          <a:p>
            <a:pPr algn="ctr" eaLnBrk="0" hangingPunct="0"/>
            <a:endParaRPr kumimoji="0" lang="en-US" altLang="ja-JP" sz="3200" b="1">
              <a:solidFill>
                <a:schemeClr val="bg1"/>
              </a:solidFill>
              <a:latin typeface="Calibri" pitchFamily="34" charset="0"/>
            </a:endParaRPr>
          </a:p>
          <a:p>
            <a:pPr algn="ctr" eaLnBrk="0" hangingPunct="0"/>
            <a:r>
              <a:rPr kumimoji="0" lang="en-US" altLang="ja-JP" sz="3200" i="1">
                <a:solidFill>
                  <a:schemeClr val="bg1"/>
                </a:solidFill>
                <a:latin typeface="Calibri" pitchFamily="34" charset="0"/>
              </a:rPr>
              <a:t>Low Carbon Growth in East Asia</a:t>
            </a:r>
          </a:p>
          <a:p>
            <a:pPr algn="ctr" eaLnBrk="0" hangingPunct="0"/>
            <a:r>
              <a:rPr kumimoji="0" lang="en-US" altLang="ja-JP" sz="3200" i="1">
                <a:solidFill>
                  <a:schemeClr val="bg1"/>
                </a:solidFill>
                <a:latin typeface="Calibri" pitchFamily="34" charset="0"/>
              </a:rPr>
              <a:t> and Japan’s Efforts</a:t>
            </a:r>
          </a:p>
          <a:p>
            <a:pPr algn="ctr" eaLnBrk="0" hangingPunct="0"/>
            <a:r>
              <a:rPr kumimoji="0" lang="en-US" altLang="ja-JP" sz="3200" i="1">
                <a:solidFill>
                  <a:schemeClr val="bg1"/>
                </a:solidFill>
                <a:latin typeface="Calibri" pitchFamily="34" charset="0"/>
              </a:rPr>
              <a:t>18 May, 2012, SB 36</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
          <p:cNvSpPr txBox="1">
            <a:spLocks noChangeArrowheads="1"/>
          </p:cNvSpPr>
          <p:nvPr/>
        </p:nvSpPr>
        <p:spPr bwMode="auto">
          <a:xfrm>
            <a:off x="533400" y="198438"/>
            <a:ext cx="7391400" cy="954087"/>
          </a:xfrm>
          <a:prstGeom prst="rect">
            <a:avLst/>
          </a:prstGeom>
          <a:noFill/>
          <a:ln w="9525">
            <a:noFill/>
            <a:miter lim="800000"/>
            <a:headEnd/>
            <a:tailEnd/>
          </a:ln>
        </p:spPr>
        <p:txBody>
          <a:bodyPr>
            <a:spAutoFit/>
          </a:bodyPr>
          <a:lstStyle/>
          <a:p>
            <a:r>
              <a:rPr kumimoji="0" lang="en-US" altLang="ja-JP" sz="2800" b="1">
                <a:solidFill>
                  <a:schemeClr val="bg1"/>
                </a:solidFill>
                <a:latin typeface="Calibri" pitchFamily="34" charset="0"/>
              </a:rPr>
              <a:t>Sources, Agents and Channels of </a:t>
            </a:r>
          </a:p>
          <a:p>
            <a:r>
              <a:rPr kumimoji="0" lang="en-US" altLang="ja-JP" sz="2800" b="1">
                <a:solidFill>
                  <a:schemeClr val="bg1"/>
                </a:solidFill>
                <a:latin typeface="Calibri" pitchFamily="34" charset="0"/>
              </a:rPr>
              <a:t>Climate Finance –  a complex picture</a:t>
            </a:r>
          </a:p>
        </p:txBody>
      </p:sp>
      <p:pic>
        <p:nvPicPr>
          <p:cNvPr id="16386" name="Picture 105" descr="4.1 page 63 Catalysing.jpg"/>
          <p:cNvPicPr>
            <a:picLocks noChangeAspect="1"/>
          </p:cNvPicPr>
          <p:nvPr/>
        </p:nvPicPr>
        <p:blipFill>
          <a:blip r:embed="rId3"/>
          <a:srcRect/>
          <a:stretch>
            <a:fillRect/>
          </a:stretch>
        </p:blipFill>
        <p:spPr bwMode="auto">
          <a:xfrm>
            <a:off x="1103313" y="1177925"/>
            <a:ext cx="6638925" cy="5478463"/>
          </a:xfrm>
          <a:prstGeom prst="rect">
            <a:avLst/>
          </a:prstGeom>
          <a:noFill/>
          <a:ln w="9525">
            <a:noFill/>
            <a:miter lim="800000"/>
            <a:headEnd/>
            <a:tailEnd/>
          </a:ln>
        </p:spPr>
      </p:pic>
      <p:sp>
        <p:nvSpPr>
          <p:cNvPr id="16387" name="TextBox 106"/>
          <p:cNvSpPr txBox="1">
            <a:spLocks noChangeArrowheads="1"/>
          </p:cNvSpPr>
          <p:nvPr/>
        </p:nvSpPr>
        <p:spPr bwMode="auto">
          <a:xfrm>
            <a:off x="1046163" y="6653213"/>
            <a:ext cx="4038600" cy="246062"/>
          </a:xfrm>
          <a:prstGeom prst="rect">
            <a:avLst/>
          </a:prstGeom>
          <a:noFill/>
          <a:ln w="9525">
            <a:noFill/>
            <a:miter lim="800000"/>
            <a:headEnd/>
            <a:tailEnd/>
          </a:ln>
        </p:spPr>
        <p:txBody>
          <a:bodyPr>
            <a:spAutoFit/>
          </a:bodyPr>
          <a:lstStyle/>
          <a:p>
            <a:r>
              <a:rPr kumimoji="0" lang="en-US" altLang="ja-JP" sz="1000" b="1">
                <a:solidFill>
                  <a:schemeClr val="bg1"/>
                </a:solidFill>
                <a:latin typeface="Calibri" pitchFamily="34" charset="0"/>
              </a:rPr>
              <a:t>Source: Adapted by Yannick Glemarec from Atteridge and others (2009)</a:t>
            </a:r>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7038" y="1508125"/>
            <a:ext cx="8199437" cy="4094163"/>
          </a:xfrm>
          <a:prstGeom prst="rect">
            <a:avLst/>
          </a:prstGeom>
          <a:noFill/>
        </p:spPr>
        <p:txBody>
          <a:bodyPr>
            <a:spAutoFit/>
          </a:bodyPr>
          <a:lstStyle/>
          <a:p>
            <a:pPr>
              <a:defRPr/>
            </a:pPr>
            <a:r>
              <a:rPr kumimoji="0" lang="en-US" dirty="0">
                <a:solidFill>
                  <a:schemeClr val="bg1"/>
                </a:solidFill>
                <a:latin typeface="Calibri" pitchFamily="34" charset="0"/>
                <a:ea typeface="+mn-ea"/>
                <a:cs typeface="Calibri" pitchFamily="34" charset="0"/>
              </a:rPr>
              <a:t>Despite growing volume/variety of resources (international &amp; domestic, public &amp; private), </a:t>
            </a:r>
            <a:r>
              <a:rPr kumimoji="0" lang="en-US" b="1" dirty="0">
                <a:solidFill>
                  <a:schemeClr val="bg1"/>
                </a:solidFill>
                <a:latin typeface="Calibri" pitchFamily="34" charset="0"/>
                <a:ea typeface="+mn-ea"/>
                <a:cs typeface="Calibri" pitchFamily="34" charset="0"/>
              </a:rPr>
              <a:t>3 key challenges to climate finance readiness:</a:t>
            </a:r>
          </a:p>
          <a:p>
            <a:pPr>
              <a:defRPr/>
            </a:pPr>
            <a:endParaRPr kumimoji="0" lang="en-US" dirty="0">
              <a:solidFill>
                <a:schemeClr val="bg1"/>
              </a:solidFill>
              <a:latin typeface="Calibri" pitchFamily="34" charset="0"/>
              <a:ea typeface="+mn-ea"/>
              <a:cs typeface="Calibri" pitchFamily="34" charset="0"/>
            </a:endParaRPr>
          </a:p>
          <a:p>
            <a:pPr marL="457200" indent="-457200">
              <a:spcAft>
                <a:spcPts val="1200"/>
              </a:spcAft>
              <a:buFont typeface="+mj-lt"/>
              <a:buAutoNum type="arabicPeriod"/>
              <a:defRPr/>
            </a:pPr>
            <a:r>
              <a:rPr kumimoji="0" lang="en-US" b="1" u="sng" dirty="0">
                <a:solidFill>
                  <a:schemeClr val="bg1"/>
                </a:solidFill>
                <a:latin typeface="Calibri" pitchFamily="34" charset="0"/>
                <a:ea typeface="+mn-ea"/>
              </a:rPr>
              <a:t>National capacities </a:t>
            </a:r>
            <a:r>
              <a:rPr kumimoji="0" lang="en-US" dirty="0">
                <a:solidFill>
                  <a:schemeClr val="bg1"/>
                </a:solidFill>
                <a:latin typeface="Calibri" pitchFamily="34" charset="0"/>
                <a:ea typeface="+mn-ea"/>
              </a:rPr>
              <a:t>to navigate complex landscape and allow countries to access/deliver different forms of finance</a:t>
            </a:r>
            <a:endParaRPr kumimoji="0" lang="en-US" b="1" u="sng" dirty="0">
              <a:solidFill>
                <a:schemeClr val="bg1"/>
              </a:solidFill>
              <a:latin typeface="Calibri" pitchFamily="34" charset="0"/>
              <a:ea typeface="+mn-ea"/>
              <a:cs typeface="Calibri" pitchFamily="34" charset="0"/>
            </a:endParaRPr>
          </a:p>
          <a:p>
            <a:pPr marL="457200" indent="-457200">
              <a:spcAft>
                <a:spcPts val="1200"/>
              </a:spcAft>
              <a:buFont typeface="+mj-lt"/>
              <a:buAutoNum type="arabicPeriod"/>
              <a:defRPr/>
            </a:pPr>
            <a:r>
              <a:rPr kumimoji="0" lang="en-US" b="1" u="sng" dirty="0">
                <a:solidFill>
                  <a:schemeClr val="bg1"/>
                </a:solidFill>
                <a:latin typeface="Calibri" pitchFamily="34" charset="0"/>
                <a:ea typeface="+mn-ea"/>
                <a:cs typeface="Calibri" pitchFamily="34" charset="0"/>
              </a:rPr>
              <a:t>Need to catalyze private finance</a:t>
            </a:r>
            <a:r>
              <a:rPr kumimoji="0" lang="en-US" dirty="0">
                <a:solidFill>
                  <a:schemeClr val="bg1"/>
                </a:solidFill>
                <a:latin typeface="Calibri" pitchFamily="34" charset="0"/>
                <a:ea typeface="+mn-ea"/>
                <a:cs typeface="Calibri" pitchFamily="34" charset="0"/>
              </a:rPr>
              <a:t> given public finance alone is insufficient to meet demands</a:t>
            </a:r>
          </a:p>
          <a:p>
            <a:pPr marL="457200" indent="-457200">
              <a:spcAft>
                <a:spcPts val="1200"/>
              </a:spcAft>
              <a:buFont typeface="+mj-lt"/>
              <a:buAutoNum type="arabicPeriod"/>
              <a:defRPr/>
            </a:pPr>
            <a:r>
              <a:rPr kumimoji="0" lang="en-US" b="1" u="sng" dirty="0">
                <a:solidFill>
                  <a:schemeClr val="bg1"/>
                </a:solidFill>
                <a:latin typeface="Calibri" pitchFamily="34" charset="0"/>
                <a:ea typeface="+mn-ea"/>
                <a:cs typeface="Calibri" pitchFamily="34" charset="0"/>
              </a:rPr>
              <a:t>Limited alignment between climate and development policy</a:t>
            </a:r>
            <a:r>
              <a:rPr kumimoji="0" lang="en-US" dirty="0">
                <a:solidFill>
                  <a:schemeClr val="bg1"/>
                </a:solidFill>
                <a:latin typeface="Calibri" pitchFamily="34" charset="0"/>
                <a:ea typeface="+mn-ea"/>
                <a:cs typeface="Calibri" pitchFamily="34" charset="0"/>
              </a:rPr>
              <a:t> to drive economy-wide transformation</a:t>
            </a:r>
            <a:endParaRPr kumimoji="0" lang="en-US" dirty="0">
              <a:solidFill>
                <a:schemeClr val="bg1"/>
              </a:solidFill>
              <a:latin typeface="Calibri" pitchFamily="34" charset="0"/>
              <a:ea typeface="+mn-ea"/>
              <a:cs typeface="Calibri" pitchFamily="34" charset="0"/>
            </a:endParaRPr>
          </a:p>
        </p:txBody>
      </p:sp>
      <p:sp>
        <p:nvSpPr>
          <p:cNvPr id="18434" name="Line 2"/>
          <p:cNvSpPr>
            <a:spLocks noChangeShapeType="1"/>
          </p:cNvSpPr>
          <p:nvPr/>
        </p:nvSpPr>
        <p:spPr bwMode="auto">
          <a:xfrm>
            <a:off x="503238" y="1249363"/>
            <a:ext cx="7162800" cy="0"/>
          </a:xfrm>
          <a:prstGeom prst="line">
            <a:avLst/>
          </a:prstGeom>
          <a:noFill/>
          <a:ln w="28575">
            <a:solidFill>
              <a:schemeClr val="bg1"/>
            </a:solidFill>
            <a:round/>
            <a:headEnd/>
            <a:tailEnd/>
          </a:ln>
        </p:spPr>
        <p:txBody>
          <a:bodyPr/>
          <a:lstStyle/>
          <a:p>
            <a:endParaRPr lang="ja-JP" altLang="en-US"/>
          </a:p>
        </p:txBody>
      </p:sp>
      <p:sp>
        <p:nvSpPr>
          <p:cNvPr id="18435" name="Text Box 3"/>
          <p:cNvSpPr txBox="1">
            <a:spLocks noChangeArrowheads="1"/>
          </p:cNvSpPr>
          <p:nvPr/>
        </p:nvSpPr>
        <p:spPr bwMode="auto">
          <a:xfrm>
            <a:off x="411163" y="457200"/>
            <a:ext cx="7151687" cy="523875"/>
          </a:xfrm>
          <a:prstGeom prst="rect">
            <a:avLst/>
          </a:prstGeom>
          <a:noFill/>
          <a:ln w="9525">
            <a:noFill/>
            <a:miter lim="800000"/>
            <a:headEnd/>
            <a:tailEnd/>
          </a:ln>
        </p:spPr>
        <p:txBody>
          <a:bodyPr>
            <a:spAutoFit/>
          </a:bodyPr>
          <a:lstStyle/>
          <a:p>
            <a:pPr eaLnBrk="0" hangingPunct="0"/>
            <a:r>
              <a:rPr kumimoji="0" lang="en-US" altLang="ja-JP" sz="2800" b="1">
                <a:solidFill>
                  <a:schemeClr val="bg1"/>
                </a:solidFill>
                <a:latin typeface="Calibri" pitchFamily="34" charset="0"/>
              </a:rPr>
              <a:t>The “Climate Finance Readiness” Challenge</a:t>
            </a:r>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Line 2"/>
          <p:cNvSpPr>
            <a:spLocks noChangeShapeType="1"/>
          </p:cNvSpPr>
          <p:nvPr/>
        </p:nvSpPr>
        <p:spPr bwMode="auto">
          <a:xfrm>
            <a:off x="609600" y="1203325"/>
            <a:ext cx="7162800" cy="0"/>
          </a:xfrm>
          <a:prstGeom prst="line">
            <a:avLst/>
          </a:prstGeom>
          <a:noFill/>
          <a:ln w="28575">
            <a:solidFill>
              <a:schemeClr val="bg1"/>
            </a:solidFill>
            <a:round/>
            <a:headEnd/>
            <a:tailEnd/>
          </a:ln>
        </p:spPr>
        <p:txBody>
          <a:bodyPr/>
          <a:lstStyle/>
          <a:p>
            <a:endParaRPr lang="ja-JP" altLang="en-US"/>
          </a:p>
        </p:txBody>
      </p:sp>
      <p:sp>
        <p:nvSpPr>
          <p:cNvPr id="20482" name="Text Box 3"/>
          <p:cNvSpPr txBox="1">
            <a:spLocks noChangeArrowheads="1"/>
          </p:cNvSpPr>
          <p:nvPr/>
        </p:nvSpPr>
        <p:spPr bwMode="auto">
          <a:xfrm>
            <a:off x="544513" y="330200"/>
            <a:ext cx="7151687" cy="830263"/>
          </a:xfrm>
          <a:prstGeom prst="rect">
            <a:avLst/>
          </a:prstGeom>
          <a:noFill/>
          <a:ln w="9525">
            <a:noFill/>
            <a:miter lim="800000"/>
            <a:headEnd/>
            <a:tailEnd/>
          </a:ln>
        </p:spPr>
        <p:txBody>
          <a:bodyPr>
            <a:spAutoFit/>
          </a:bodyPr>
          <a:lstStyle/>
          <a:p>
            <a:pPr eaLnBrk="0" hangingPunct="0"/>
            <a:r>
              <a:rPr kumimoji="0" lang="en-US" altLang="ja-JP" b="1">
                <a:solidFill>
                  <a:schemeClr val="bg1"/>
                </a:solidFill>
                <a:latin typeface="Calibri" pitchFamily="34" charset="0"/>
              </a:rPr>
              <a:t>Approach to assist countries to plan for, access, deliver and report on finance for low emission growth</a:t>
            </a:r>
          </a:p>
        </p:txBody>
      </p:sp>
      <p:sp>
        <p:nvSpPr>
          <p:cNvPr id="20483" name="Text Box 4"/>
          <p:cNvSpPr txBox="1">
            <a:spLocks noChangeArrowheads="1"/>
          </p:cNvSpPr>
          <p:nvPr/>
        </p:nvSpPr>
        <p:spPr bwMode="auto">
          <a:xfrm>
            <a:off x="457200" y="4697413"/>
            <a:ext cx="8229600" cy="1862137"/>
          </a:xfrm>
          <a:prstGeom prst="rect">
            <a:avLst/>
          </a:prstGeom>
          <a:noFill/>
          <a:ln w="9525">
            <a:noFill/>
            <a:miter lim="800000"/>
            <a:headEnd/>
            <a:tailEnd/>
          </a:ln>
        </p:spPr>
        <p:txBody>
          <a:bodyPr>
            <a:spAutoFit/>
          </a:bodyPr>
          <a:lstStyle/>
          <a:p>
            <a:pPr>
              <a:spcAft>
                <a:spcPts val="600"/>
              </a:spcAft>
            </a:pPr>
            <a:r>
              <a:rPr kumimoji="0" lang="en-US" altLang="ja-JP" sz="2200">
                <a:solidFill>
                  <a:schemeClr val="bg1"/>
                </a:solidFill>
                <a:latin typeface="Calibri" pitchFamily="34" charset="0"/>
              </a:rPr>
              <a:t>Supporting national systems through this process for climate finance helps countries to use finance effectively</a:t>
            </a:r>
          </a:p>
          <a:p>
            <a:endParaRPr kumimoji="0" lang="en-US" altLang="ja-JP" sz="2200">
              <a:solidFill>
                <a:schemeClr val="bg1"/>
              </a:solidFill>
              <a:latin typeface="Calibri" pitchFamily="34" charset="0"/>
            </a:endParaRPr>
          </a:p>
          <a:p>
            <a:r>
              <a:rPr kumimoji="0" lang="en-US" altLang="ja-JP" sz="2200">
                <a:solidFill>
                  <a:schemeClr val="bg1"/>
                </a:solidFill>
                <a:latin typeface="Calibri" pitchFamily="34" charset="0"/>
              </a:rPr>
              <a:t>Building capacities for planning, accessing, delivering and MRV ensures climate finance is available and effective in all countries</a:t>
            </a:r>
          </a:p>
        </p:txBody>
      </p:sp>
      <p:graphicFrame>
        <p:nvGraphicFramePr>
          <p:cNvPr id="6" name="Diagram 5"/>
          <p:cNvGraphicFramePr/>
          <p:nvPr/>
        </p:nvGraphicFramePr>
        <p:xfrm>
          <a:off x="457200" y="1574801"/>
          <a:ext cx="8077200" cy="309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3"/>
          <p:cNvSpPr txBox="1">
            <a:spLocks noChangeArrowheads="1"/>
          </p:cNvSpPr>
          <p:nvPr/>
        </p:nvSpPr>
        <p:spPr bwMode="auto">
          <a:xfrm>
            <a:off x="396875" y="411163"/>
            <a:ext cx="7470775" cy="831850"/>
          </a:xfrm>
          <a:prstGeom prst="rect">
            <a:avLst/>
          </a:prstGeom>
          <a:noFill/>
          <a:ln w="9525">
            <a:noFill/>
            <a:miter lim="800000"/>
            <a:headEnd/>
            <a:tailEnd/>
          </a:ln>
        </p:spPr>
        <p:txBody>
          <a:bodyPr>
            <a:spAutoFit/>
          </a:bodyPr>
          <a:lstStyle/>
          <a:p>
            <a:pPr eaLnBrk="0" hangingPunct="0"/>
            <a:r>
              <a:rPr kumimoji="0" lang="en-US" altLang="ja-JP" b="1">
                <a:solidFill>
                  <a:schemeClr val="bg1"/>
                </a:solidFill>
                <a:latin typeface="Calibri" pitchFamily="34" charset="0"/>
              </a:rPr>
              <a:t>Financial planning: Preparing  Green Low-Emission Climate-Resilient Development Strategies (Green LECRDS)</a:t>
            </a:r>
          </a:p>
        </p:txBody>
      </p:sp>
      <p:pic>
        <p:nvPicPr>
          <p:cNvPr id="22530" name="Picture 2"/>
          <p:cNvPicPr>
            <a:picLocks noChangeAspect="1" noChangeArrowheads="1"/>
          </p:cNvPicPr>
          <p:nvPr/>
        </p:nvPicPr>
        <p:blipFill>
          <a:blip r:embed="rId3"/>
          <a:srcRect l="18155" t="21875" r="20351" b="22917"/>
          <a:stretch>
            <a:fillRect/>
          </a:stretch>
        </p:blipFill>
        <p:spPr bwMode="auto">
          <a:xfrm>
            <a:off x="550863" y="2062163"/>
            <a:ext cx="8001000" cy="4038600"/>
          </a:xfrm>
          <a:prstGeom prst="rect">
            <a:avLst/>
          </a:prstGeom>
          <a:noFill/>
          <a:ln w="9525">
            <a:noFill/>
            <a:miter lim="800000"/>
            <a:headEnd/>
            <a:tailEnd/>
          </a:ln>
        </p:spPr>
      </p:pic>
      <p:sp>
        <p:nvSpPr>
          <p:cNvPr id="22531" name="Line 2"/>
          <p:cNvSpPr>
            <a:spLocks noChangeShapeType="1"/>
          </p:cNvSpPr>
          <p:nvPr/>
        </p:nvSpPr>
        <p:spPr bwMode="auto">
          <a:xfrm>
            <a:off x="488950" y="1524000"/>
            <a:ext cx="7162800" cy="0"/>
          </a:xfrm>
          <a:prstGeom prst="line">
            <a:avLst/>
          </a:prstGeom>
          <a:noFill/>
          <a:ln w="28575">
            <a:solidFill>
              <a:schemeClr val="bg1"/>
            </a:solidFill>
            <a:round/>
            <a:headEnd/>
            <a:tailEnd/>
          </a:ln>
        </p:spPr>
        <p:txBody>
          <a:bodyPr/>
          <a:lstStyle/>
          <a:p>
            <a:endParaRPr lang="ja-JP" altLang="en-US"/>
          </a:p>
        </p:txBody>
      </p:sp>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ircular Arrow 17"/>
          <p:cNvSpPr/>
          <p:nvPr/>
        </p:nvSpPr>
        <p:spPr>
          <a:xfrm rot="13283646">
            <a:off x="1885950" y="1343025"/>
            <a:ext cx="5213350" cy="5246688"/>
          </a:xfrm>
          <a:prstGeom prst="circularArrow">
            <a:avLst>
              <a:gd name="adj1" fmla="val 2051"/>
              <a:gd name="adj2" fmla="val 1142319"/>
              <a:gd name="adj3" fmla="val 20478039"/>
              <a:gd name="adj4" fmla="val 678916"/>
              <a:gd name="adj5" fmla="val 8223"/>
            </a:avLst>
          </a:prstGeom>
          <a:solidFill>
            <a:schemeClr val="accent1">
              <a:lumMod val="75000"/>
            </a:schemeClr>
          </a:solidFill>
          <a:ln>
            <a:solidFill>
              <a:schemeClr val="tx1">
                <a:lumMod val="65000"/>
                <a:lumOff val="35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kumimoji="0" lang="en-US">
              <a:solidFill>
                <a:schemeClr val="tx1"/>
              </a:solidFill>
            </a:endParaRPr>
          </a:p>
        </p:txBody>
      </p:sp>
      <p:sp>
        <p:nvSpPr>
          <p:cNvPr id="24578" name="Content Placeholder 2"/>
          <p:cNvSpPr>
            <a:spLocks noGrp="1"/>
          </p:cNvSpPr>
          <p:nvPr>
            <p:ph idx="1"/>
          </p:nvPr>
        </p:nvSpPr>
        <p:spPr bwMode="auto">
          <a:xfrm>
            <a:off x="200025" y="1639888"/>
            <a:ext cx="8551863" cy="738187"/>
          </a:xfrm>
          <a:noFill/>
          <a:ln>
            <a:miter lim="800000"/>
            <a:headEnd/>
            <a:tailEnd/>
          </a:ln>
        </p:spPr>
        <p:txBody>
          <a:bodyPr vert="horz" wrap="square" lIns="91440" tIns="45720" rIns="91440" bIns="45720" numCol="1" anchor="t" anchorCtr="0" compatLnSpc="1">
            <a:prstTxWarp prst="textNoShape">
              <a:avLst/>
            </a:prstTxWarp>
          </a:bodyPr>
          <a:lstStyle/>
          <a:p>
            <a:pPr marL="457200" indent="-457200">
              <a:buFont typeface="Wingdings" pitchFamily="2" charset="2"/>
              <a:buChar char="Ø"/>
            </a:pPr>
            <a:endParaRPr lang="en-US" altLang="ja-JP" smtClean="0">
              <a:latin typeface="Myriad Pro"/>
              <a:ea typeface="ＭＳ Ｐゴシック" charset="-128"/>
            </a:endParaRPr>
          </a:p>
          <a:p>
            <a:pPr marL="457200" indent="-457200">
              <a:buFont typeface="Wingdings" pitchFamily="2" charset="2"/>
              <a:buChar char="q"/>
            </a:pPr>
            <a:endParaRPr lang="en-US" altLang="ja-JP" smtClean="0">
              <a:latin typeface="Myriad Pro"/>
              <a:ea typeface="ＭＳ Ｐゴシック" charset="-128"/>
            </a:endParaRPr>
          </a:p>
        </p:txBody>
      </p:sp>
      <p:sp>
        <p:nvSpPr>
          <p:cNvPr id="6" name="Oval 5"/>
          <p:cNvSpPr/>
          <p:nvPr/>
        </p:nvSpPr>
        <p:spPr>
          <a:xfrm>
            <a:off x="2653936" y="2325550"/>
            <a:ext cx="3528258" cy="3352800"/>
          </a:xfrm>
          <a:prstGeom prst="ellipse">
            <a:avLst/>
          </a:prstGeom>
          <a:solidFill>
            <a:srgbClr val="336699"/>
          </a:solidFill>
          <a:ln w="38100">
            <a:solidFill>
              <a:schemeClr val="bg1">
                <a:lumMod val="9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97404" tIns="48704" rIns="97404" bIns="48704" anchor="ctr"/>
          <a:lstStyle/>
          <a:p>
            <a:pPr>
              <a:spcAft>
                <a:spcPts val="641"/>
              </a:spcAft>
              <a:defRPr/>
            </a:pPr>
            <a:r>
              <a:rPr kumimoji="0" lang="en-US" i="1" dirty="0">
                <a:solidFill>
                  <a:srgbClr val="FFFFFF"/>
                </a:solidFill>
                <a:latin typeface="Myriad Pro" pitchFamily="34" charset="0"/>
                <a:cs typeface="Arial" pitchFamily="34" charset="0"/>
              </a:rPr>
              <a:t>      </a:t>
            </a:r>
          </a:p>
          <a:p>
            <a:pPr marL="166688" indent="-107950">
              <a:spcAft>
                <a:spcPts val="641"/>
              </a:spcAft>
              <a:defRPr/>
            </a:pPr>
            <a:r>
              <a:rPr kumimoji="0" lang="en-US" sz="1400" b="1" dirty="0">
                <a:solidFill>
                  <a:srgbClr val="FFFFFF"/>
                </a:solidFill>
                <a:latin typeface="Calibri" pitchFamily="34" charset="0"/>
                <a:cs typeface="Arial" pitchFamily="34" charset="0"/>
              </a:rPr>
              <a:t>	UNDP supports:</a:t>
            </a:r>
          </a:p>
          <a:p>
            <a:pPr marL="166688" indent="-107950">
              <a:spcAft>
                <a:spcPts val="641"/>
              </a:spcAft>
              <a:buFont typeface="Arial" pitchFamily="34" charset="0"/>
              <a:buChar char="•"/>
              <a:defRPr/>
            </a:pPr>
            <a:r>
              <a:rPr kumimoji="0" lang="en-US" sz="1400" b="1" dirty="0">
                <a:solidFill>
                  <a:srgbClr val="FFFFFF"/>
                </a:solidFill>
                <a:latin typeface="Calibri" pitchFamily="34" charset="0"/>
                <a:cs typeface="Arial" pitchFamily="34" charset="0"/>
              </a:rPr>
              <a:t>Technical </a:t>
            </a:r>
            <a:r>
              <a:rPr kumimoji="0" lang="en-US" sz="1400" b="1" dirty="0">
                <a:solidFill>
                  <a:srgbClr val="FFFFFF"/>
                </a:solidFill>
                <a:latin typeface="Calibri" pitchFamily="34" charset="0"/>
                <a:cs typeface="Arial" pitchFamily="34" charset="0"/>
              </a:rPr>
              <a:t>and Policy Advice</a:t>
            </a:r>
          </a:p>
          <a:p>
            <a:pPr marL="166688" indent="-107950">
              <a:spcAft>
                <a:spcPts val="641"/>
              </a:spcAft>
              <a:buFont typeface="Arial" pitchFamily="34" charset="0"/>
              <a:buChar char="•"/>
              <a:defRPr/>
            </a:pPr>
            <a:r>
              <a:rPr kumimoji="0" lang="en-US" sz="1400" b="1" dirty="0">
                <a:solidFill>
                  <a:srgbClr val="FFFFFF"/>
                </a:solidFill>
                <a:latin typeface="Calibri" pitchFamily="34" charset="0"/>
                <a:cs typeface="Arial" pitchFamily="34" charset="0"/>
              </a:rPr>
              <a:t>Developing and Applying Methodologies</a:t>
            </a:r>
          </a:p>
          <a:p>
            <a:pPr marL="166688" indent="-107950">
              <a:spcAft>
                <a:spcPts val="641"/>
              </a:spcAft>
              <a:buFont typeface="Arial" pitchFamily="34" charset="0"/>
              <a:buChar char="•"/>
              <a:defRPr/>
            </a:pPr>
            <a:r>
              <a:rPr kumimoji="0" lang="en-US" sz="1400" b="1" dirty="0">
                <a:solidFill>
                  <a:srgbClr val="FFFFFF"/>
                </a:solidFill>
                <a:latin typeface="Calibri" pitchFamily="34" charset="0"/>
                <a:cs typeface="Arial" pitchFamily="34" charset="0"/>
              </a:rPr>
              <a:t>Oversight and Financial Management</a:t>
            </a:r>
          </a:p>
          <a:p>
            <a:pPr marL="166688" indent="-107950">
              <a:spcAft>
                <a:spcPts val="641"/>
              </a:spcAft>
              <a:buFont typeface="Arial" pitchFamily="34" charset="0"/>
              <a:buChar char="•"/>
              <a:defRPr/>
            </a:pPr>
            <a:r>
              <a:rPr kumimoji="0" lang="en-US" sz="1400" b="1" dirty="0">
                <a:solidFill>
                  <a:srgbClr val="FFFFFF"/>
                </a:solidFill>
                <a:latin typeface="Calibri" pitchFamily="34" charset="0"/>
                <a:cs typeface="Arial" pitchFamily="34" charset="0"/>
              </a:rPr>
              <a:t>Training</a:t>
            </a:r>
          </a:p>
          <a:p>
            <a:pPr marL="166688" indent="-107950">
              <a:spcAft>
                <a:spcPts val="641"/>
              </a:spcAft>
              <a:buFont typeface="Arial" pitchFamily="34" charset="0"/>
              <a:buChar char="•"/>
              <a:defRPr/>
            </a:pPr>
            <a:r>
              <a:rPr kumimoji="0" lang="en-US" sz="1400" b="1" dirty="0">
                <a:solidFill>
                  <a:srgbClr val="FFFFFF"/>
                </a:solidFill>
                <a:latin typeface="Calibri" pitchFamily="34" charset="0"/>
                <a:cs typeface="Arial" pitchFamily="34" charset="0"/>
              </a:rPr>
              <a:t>Multi-stakeholder Dialogues</a:t>
            </a:r>
          </a:p>
          <a:p>
            <a:pPr marL="166688" indent="-107950">
              <a:spcAft>
                <a:spcPts val="641"/>
              </a:spcAft>
              <a:buFont typeface="Arial" pitchFamily="34" charset="0"/>
              <a:buChar char="•"/>
              <a:defRPr/>
            </a:pPr>
            <a:r>
              <a:rPr kumimoji="0" lang="en-US" sz="1400" b="1" dirty="0">
                <a:solidFill>
                  <a:srgbClr val="FFFFFF"/>
                </a:solidFill>
                <a:latin typeface="Calibri" pitchFamily="34" charset="0"/>
                <a:cs typeface="Arial" pitchFamily="34" charset="0"/>
              </a:rPr>
              <a:t>Convening and Coordination</a:t>
            </a:r>
          </a:p>
          <a:p>
            <a:pPr>
              <a:defRPr/>
            </a:pPr>
            <a:endParaRPr kumimoji="0" lang="en-US" sz="1000" dirty="0">
              <a:solidFill>
                <a:srgbClr val="FFFFFF"/>
              </a:solidFill>
              <a:latin typeface="Calibri" pitchFamily="34" charset="0"/>
            </a:endParaRPr>
          </a:p>
        </p:txBody>
      </p:sp>
      <p:sp>
        <p:nvSpPr>
          <p:cNvPr id="11" name="Rounded Rectangle 10"/>
          <p:cNvSpPr/>
          <p:nvPr/>
        </p:nvSpPr>
        <p:spPr>
          <a:xfrm>
            <a:off x="3400695" y="1472110"/>
            <a:ext cx="2268071" cy="762000"/>
          </a:xfrm>
          <a:prstGeom prst="roundRect">
            <a:avLst/>
          </a:prstGeom>
          <a:solidFill>
            <a:srgbClr val="C6D9E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97404" tIns="48704" rIns="97404" bIns="48704" anchor="ctr"/>
          <a:lstStyle/>
          <a:p>
            <a:pPr algn="ctr">
              <a:defRPr/>
            </a:pPr>
            <a:r>
              <a:rPr kumimoji="0" lang="en-US" b="1" dirty="0">
                <a:solidFill>
                  <a:srgbClr val="003366"/>
                </a:solidFill>
                <a:latin typeface="Calibri" pitchFamily="34" charset="0"/>
              </a:rPr>
              <a:t>Develop Green LECRDS</a:t>
            </a:r>
            <a:endParaRPr kumimoji="0" lang="en-US" b="1" dirty="0">
              <a:solidFill>
                <a:srgbClr val="003366"/>
              </a:solidFill>
              <a:latin typeface="Calibri" pitchFamily="34" charset="0"/>
            </a:endParaRPr>
          </a:p>
        </p:txBody>
      </p:sp>
      <p:sp>
        <p:nvSpPr>
          <p:cNvPr id="12" name="Rounded Rectangle 11"/>
          <p:cNvSpPr/>
          <p:nvPr/>
        </p:nvSpPr>
        <p:spPr>
          <a:xfrm>
            <a:off x="6357255" y="3549232"/>
            <a:ext cx="2514601" cy="1003406"/>
          </a:xfrm>
          <a:prstGeom prst="roundRect">
            <a:avLst/>
          </a:prstGeom>
          <a:solidFill>
            <a:srgbClr val="C6D9E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97404" tIns="48704" rIns="97404" bIns="48704" anchor="ctr"/>
          <a:lstStyle/>
          <a:p>
            <a:pPr>
              <a:defRPr/>
            </a:pPr>
            <a:r>
              <a:rPr kumimoji="0" lang="en-US" sz="2200" b="1" dirty="0">
                <a:solidFill>
                  <a:srgbClr val="003366"/>
                </a:solidFill>
                <a:latin typeface="Calibri" pitchFamily="34" charset="0"/>
              </a:rPr>
              <a:t>Establish E</a:t>
            </a:r>
            <a:r>
              <a:rPr kumimoji="0" lang="en-US" sz="2200" b="1" dirty="0">
                <a:solidFill>
                  <a:srgbClr val="003366"/>
                </a:solidFill>
                <a:latin typeface="Calibri" pitchFamily="34" charset="0"/>
              </a:rPr>
              <a:t>nabling Environment to Catalyze </a:t>
            </a:r>
            <a:r>
              <a:rPr kumimoji="0" lang="en-US" sz="2200" b="1" dirty="0">
                <a:solidFill>
                  <a:srgbClr val="003366"/>
                </a:solidFill>
                <a:latin typeface="Calibri" pitchFamily="34" charset="0"/>
              </a:rPr>
              <a:t>C</a:t>
            </a:r>
            <a:r>
              <a:rPr kumimoji="0" lang="en-US" sz="2200" b="1" dirty="0">
                <a:solidFill>
                  <a:srgbClr val="003366"/>
                </a:solidFill>
                <a:latin typeface="Calibri" pitchFamily="34" charset="0"/>
              </a:rPr>
              <a:t>apital</a:t>
            </a:r>
            <a:endParaRPr kumimoji="0" lang="en-US" sz="2200" b="1" dirty="0">
              <a:solidFill>
                <a:srgbClr val="003366"/>
              </a:solidFill>
              <a:latin typeface="Calibri" pitchFamily="34" charset="0"/>
            </a:endParaRPr>
          </a:p>
        </p:txBody>
      </p:sp>
      <p:sp>
        <p:nvSpPr>
          <p:cNvPr id="13" name="Rounded Rectangle 12"/>
          <p:cNvSpPr/>
          <p:nvPr/>
        </p:nvSpPr>
        <p:spPr>
          <a:xfrm>
            <a:off x="3400696" y="5769790"/>
            <a:ext cx="2268070" cy="717176"/>
          </a:xfrm>
          <a:prstGeom prst="roundRect">
            <a:avLst/>
          </a:prstGeom>
          <a:solidFill>
            <a:srgbClr val="C6D9E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97404" tIns="48704" rIns="97404" bIns="48704" anchor="ctr"/>
          <a:lstStyle/>
          <a:p>
            <a:pPr algn="ctr">
              <a:defRPr/>
            </a:pPr>
            <a:r>
              <a:rPr kumimoji="0" lang="en-US" sz="2200" b="1" dirty="0">
                <a:solidFill>
                  <a:srgbClr val="003366"/>
                </a:solidFill>
                <a:latin typeface="Calibri" pitchFamily="34" charset="0"/>
              </a:rPr>
              <a:t>Catalyze </a:t>
            </a:r>
            <a:r>
              <a:rPr kumimoji="0" lang="en-US" sz="2200" b="1" dirty="0">
                <a:solidFill>
                  <a:srgbClr val="003366"/>
                </a:solidFill>
                <a:latin typeface="Calibri" pitchFamily="34" charset="0"/>
              </a:rPr>
              <a:t>Finance</a:t>
            </a:r>
          </a:p>
        </p:txBody>
      </p:sp>
      <p:sp>
        <p:nvSpPr>
          <p:cNvPr id="14" name="Rounded Rectangle 13"/>
          <p:cNvSpPr/>
          <p:nvPr/>
        </p:nvSpPr>
        <p:spPr>
          <a:xfrm>
            <a:off x="287249" y="3490970"/>
            <a:ext cx="2182906" cy="990600"/>
          </a:xfrm>
          <a:prstGeom prst="roundRect">
            <a:avLst/>
          </a:prstGeom>
          <a:solidFill>
            <a:srgbClr val="C6D9E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97404" tIns="48704" rIns="97404" bIns="48704" anchor="ctr"/>
          <a:lstStyle/>
          <a:p>
            <a:pPr algn="ctr">
              <a:defRPr/>
            </a:pPr>
            <a:r>
              <a:rPr kumimoji="0" lang="en-US" sz="2200" b="1" dirty="0">
                <a:solidFill>
                  <a:srgbClr val="003366"/>
                </a:solidFill>
                <a:latin typeface="Calibri" pitchFamily="34" charset="0"/>
              </a:rPr>
              <a:t>Generate </a:t>
            </a:r>
            <a:r>
              <a:rPr kumimoji="0" lang="en-US" sz="2200" b="1" dirty="0">
                <a:solidFill>
                  <a:srgbClr val="003366"/>
                </a:solidFill>
                <a:latin typeface="Calibri" pitchFamily="34" charset="0"/>
              </a:rPr>
              <a:t>&amp; Share </a:t>
            </a:r>
            <a:r>
              <a:rPr kumimoji="0" lang="en-US" sz="2200" b="1" dirty="0">
                <a:solidFill>
                  <a:srgbClr val="003366"/>
                </a:solidFill>
                <a:latin typeface="Calibri" pitchFamily="34" charset="0"/>
              </a:rPr>
              <a:t>Knowledge</a:t>
            </a:r>
          </a:p>
        </p:txBody>
      </p:sp>
      <p:sp>
        <p:nvSpPr>
          <p:cNvPr id="24594" name="Text Box 3"/>
          <p:cNvSpPr txBox="1">
            <a:spLocks noGrp="1" noChangeArrowheads="1"/>
          </p:cNvSpPr>
          <p:nvPr>
            <p:ph type="title"/>
          </p:nvPr>
        </p:nvSpPr>
        <p:spPr bwMode="auto">
          <a:xfrm>
            <a:off x="461963" y="250825"/>
            <a:ext cx="6699250" cy="954088"/>
          </a:xfrm>
          <a:noFill/>
          <a:ln>
            <a:miter lim="800000"/>
            <a:headEnd/>
            <a:tailEnd/>
          </a:ln>
        </p:spPr>
        <p:txBody>
          <a:bodyPr vert="horz" wrap="square" lIns="91440" tIns="45720" rIns="91440" bIns="45720" numCol="1" anchor="t" anchorCtr="0" compatLnSpc="1">
            <a:prstTxWarp prst="textNoShape">
              <a:avLst/>
            </a:prstTxWarp>
            <a:spAutoFit/>
          </a:bodyPr>
          <a:lstStyle/>
          <a:p>
            <a:pPr algn="l" eaLnBrk="0" hangingPunct="0"/>
            <a:r>
              <a:rPr lang="en-US" altLang="ja-JP" sz="2800" b="1" smtClean="0">
                <a:solidFill>
                  <a:schemeClr val="bg1"/>
                </a:solidFill>
                <a:latin typeface="Calibri" pitchFamily="34" charset="0"/>
                <a:ea typeface="ＭＳ Ｐゴシック" charset="-128"/>
              </a:rPr>
              <a:t>Robust strategic planning must underpin financial decision-making</a:t>
            </a:r>
          </a:p>
        </p:txBody>
      </p:sp>
      <p:sp>
        <p:nvSpPr>
          <p:cNvPr id="24595" name="Line 2"/>
          <p:cNvSpPr>
            <a:spLocks noChangeShapeType="1"/>
          </p:cNvSpPr>
          <p:nvPr/>
        </p:nvSpPr>
        <p:spPr bwMode="auto">
          <a:xfrm>
            <a:off x="460375" y="1295400"/>
            <a:ext cx="7162800" cy="0"/>
          </a:xfrm>
          <a:prstGeom prst="line">
            <a:avLst/>
          </a:prstGeom>
          <a:noFill/>
          <a:ln w="28575">
            <a:solidFill>
              <a:schemeClr val="bg1"/>
            </a:solidFill>
            <a:round/>
            <a:headEnd/>
            <a:tailEnd/>
          </a:ln>
        </p:spPr>
        <p:txBody>
          <a:bodyPr/>
          <a:lstStyle/>
          <a:p>
            <a:endParaRPr lang="ja-JP" altLang="en-US"/>
          </a:p>
        </p:txBody>
      </p:sp>
      <p:sp>
        <p:nvSpPr>
          <p:cNvPr id="24596" name="Rectangle 14"/>
          <p:cNvSpPr>
            <a:spLocks noChangeArrowheads="1"/>
          </p:cNvSpPr>
          <p:nvPr/>
        </p:nvSpPr>
        <p:spPr bwMode="auto">
          <a:xfrm>
            <a:off x="6375400" y="1927225"/>
            <a:ext cx="2403475" cy="923925"/>
          </a:xfrm>
          <a:prstGeom prst="rect">
            <a:avLst/>
          </a:prstGeom>
          <a:noFill/>
          <a:ln w="9525">
            <a:noFill/>
            <a:miter lim="800000"/>
            <a:headEnd/>
            <a:tailEnd/>
          </a:ln>
        </p:spPr>
        <p:txBody>
          <a:bodyPr>
            <a:spAutoFit/>
          </a:bodyPr>
          <a:lstStyle/>
          <a:p>
            <a:r>
              <a:rPr kumimoji="0" lang="en-US" altLang="ja-JP" sz="1800" b="1">
                <a:solidFill>
                  <a:schemeClr val="bg1"/>
                </a:solidFill>
                <a:latin typeface="Calibri" pitchFamily="34" charset="0"/>
              </a:rPr>
              <a:t>Determine appropriate  “policy-mix” and financing options </a:t>
            </a:r>
            <a:endParaRPr kumimoji="0" lang="en-US" altLang="ja-JP" sz="1800" b="1"/>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3"/>
          <p:cNvSpPr txBox="1">
            <a:spLocks noChangeArrowheads="1"/>
          </p:cNvSpPr>
          <p:nvPr/>
        </p:nvSpPr>
        <p:spPr bwMode="auto">
          <a:xfrm>
            <a:off x="441325" y="244475"/>
            <a:ext cx="7151688" cy="954088"/>
          </a:xfrm>
          <a:prstGeom prst="rect">
            <a:avLst/>
          </a:prstGeom>
          <a:noFill/>
          <a:ln w="9525">
            <a:noFill/>
            <a:miter lim="800000"/>
            <a:headEnd/>
            <a:tailEnd/>
          </a:ln>
        </p:spPr>
        <p:txBody>
          <a:bodyPr>
            <a:spAutoFit/>
          </a:bodyPr>
          <a:lstStyle/>
          <a:p>
            <a:pPr eaLnBrk="0" hangingPunct="0"/>
            <a:r>
              <a:rPr kumimoji="0" lang="en-US" altLang="ja-JP" sz="2800" b="1">
                <a:solidFill>
                  <a:schemeClr val="bg1"/>
                </a:solidFill>
                <a:latin typeface="Calibri" pitchFamily="34" charset="0"/>
              </a:rPr>
              <a:t>Components of Climate Finance Readiness and Associated Capacities Required</a:t>
            </a:r>
          </a:p>
        </p:txBody>
      </p:sp>
      <p:sp>
        <p:nvSpPr>
          <p:cNvPr id="26626" name="Line 2"/>
          <p:cNvSpPr>
            <a:spLocks noChangeShapeType="1"/>
          </p:cNvSpPr>
          <p:nvPr/>
        </p:nvSpPr>
        <p:spPr bwMode="auto">
          <a:xfrm>
            <a:off x="503238" y="1265238"/>
            <a:ext cx="7162800" cy="0"/>
          </a:xfrm>
          <a:prstGeom prst="line">
            <a:avLst/>
          </a:prstGeom>
          <a:noFill/>
          <a:ln w="28575">
            <a:solidFill>
              <a:schemeClr val="bg1"/>
            </a:solidFill>
            <a:round/>
            <a:headEnd/>
            <a:tailEnd/>
          </a:ln>
        </p:spPr>
        <p:txBody>
          <a:bodyPr/>
          <a:lstStyle/>
          <a:p>
            <a:endParaRPr lang="ja-JP" altLang="en-US"/>
          </a:p>
        </p:txBody>
      </p:sp>
      <p:graphicFrame>
        <p:nvGraphicFramePr>
          <p:cNvPr id="8" name="Table 7"/>
          <p:cNvGraphicFramePr>
            <a:graphicFrameLocks noGrp="1"/>
          </p:cNvGraphicFramePr>
          <p:nvPr/>
        </p:nvGraphicFramePr>
        <p:xfrm>
          <a:off x="640080" y="1580769"/>
          <a:ext cx="7746274" cy="5183817"/>
        </p:xfrm>
        <a:graphic>
          <a:graphicData uri="http://schemas.openxmlformats.org/drawingml/2006/table">
            <a:tbl>
              <a:tblPr>
                <a:effectLst/>
              </a:tblPr>
              <a:tblGrid>
                <a:gridCol w="1149531"/>
                <a:gridCol w="1679287"/>
                <a:gridCol w="1643984"/>
                <a:gridCol w="1764558"/>
                <a:gridCol w="1508914"/>
              </a:tblGrid>
              <a:tr h="685838">
                <a:tc>
                  <a:txBody>
                    <a:bodyPr/>
                    <a:lstStyle/>
                    <a:p>
                      <a:pPr marL="0" marR="0" algn="ctr">
                        <a:lnSpc>
                          <a:spcPct val="100000"/>
                        </a:lnSpc>
                        <a:spcBef>
                          <a:spcPts val="0"/>
                        </a:spcBef>
                        <a:spcAft>
                          <a:spcPts val="0"/>
                        </a:spcAft>
                      </a:pPr>
                      <a:r>
                        <a:rPr lang="en-GB" sz="1200" b="1" dirty="0">
                          <a:solidFill>
                            <a:schemeClr val="tx1"/>
                          </a:solidFill>
                          <a:latin typeface="Calibri"/>
                          <a:ea typeface="Times New Roman"/>
                          <a:cs typeface="Calibri"/>
                        </a:rPr>
                        <a:t>Levels of national capacities</a:t>
                      </a:r>
                      <a:endParaRPr lang="en-US" sz="1200" dirty="0">
                        <a:solidFill>
                          <a:schemeClr val="tx1"/>
                        </a:solidFill>
                        <a:latin typeface="Calibri"/>
                        <a:ea typeface="Times New Roman"/>
                        <a:cs typeface="Times New Roman"/>
                      </a:endParaRPr>
                    </a:p>
                  </a:txBody>
                  <a:tcPr marL="60466" marR="60466" marT="0" marB="0" anchor="ctr">
                    <a:lnL>
                      <a:noFill/>
                    </a:lnL>
                    <a:lnR>
                      <a:noFill/>
                    </a:lnR>
                    <a:lnT>
                      <a:noFill/>
                    </a:lnT>
                    <a:lnB w="19050" cap="flat" cmpd="sng" algn="ctr">
                      <a:solidFill>
                        <a:srgbClr val="FFFFFF"/>
                      </a:solidFill>
                      <a:prstDash val="solid"/>
                      <a:round/>
                      <a:headEnd type="none" w="med" len="med"/>
                      <a:tailEnd type="none" w="med" len="med"/>
                    </a:lnB>
                    <a:cell3D prstMaterial="dkEdge">
                      <a:bevel prst="riblet"/>
                      <a:lightRig rig="flood" dir="t"/>
                    </a:cell3D>
                    <a:solidFill>
                      <a:srgbClr val="AEE8FC"/>
                    </a:solidFill>
                  </a:tcPr>
                </a:tc>
                <a:tc>
                  <a:txBody>
                    <a:bodyPr/>
                    <a:lstStyle/>
                    <a:p>
                      <a:pPr marL="0" marR="0" algn="ctr">
                        <a:lnSpc>
                          <a:spcPct val="100000"/>
                        </a:lnSpc>
                        <a:spcBef>
                          <a:spcPts val="0"/>
                        </a:spcBef>
                        <a:spcAft>
                          <a:spcPts val="0"/>
                        </a:spcAft>
                      </a:pPr>
                      <a:r>
                        <a:rPr lang="en-GB" sz="1200" b="1" dirty="0" smtClean="0">
                          <a:solidFill>
                            <a:schemeClr val="tx1"/>
                          </a:solidFill>
                          <a:latin typeface="Calibri"/>
                          <a:ea typeface="Times New Roman"/>
                          <a:cs typeface="Calibri"/>
                        </a:rPr>
                        <a:t>Financial </a:t>
                      </a:r>
                      <a:r>
                        <a:rPr lang="en-GB" sz="1200" b="1" dirty="0">
                          <a:solidFill>
                            <a:schemeClr val="tx1"/>
                          </a:solidFill>
                          <a:latin typeface="Calibri"/>
                          <a:ea typeface="Times New Roman"/>
                          <a:cs typeface="Calibri"/>
                        </a:rPr>
                        <a:t>Planning</a:t>
                      </a:r>
                      <a:r>
                        <a:rPr lang="en-GB" sz="1200" dirty="0">
                          <a:solidFill>
                            <a:schemeClr val="tx1"/>
                          </a:solidFill>
                          <a:latin typeface="Calibri"/>
                          <a:ea typeface="Times New Roman"/>
                          <a:cs typeface="Times New Roman"/>
                        </a:rPr>
                        <a:t> </a:t>
                      </a:r>
                      <a:endParaRPr lang="en-US" sz="1200" dirty="0">
                        <a:solidFill>
                          <a:schemeClr val="tx1"/>
                        </a:solidFill>
                        <a:latin typeface="Calibri"/>
                        <a:ea typeface="Times New Roman"/>
                        <a:cs typeface="Times New Roman"/>
                      </a:endParaRPr>
                    </a:p>
                  </a:txBody>
                  <a:tcPr marL="60466" marR="60466" marT="0" marB="0" anchor="ctr">
                    <a:lnL>
                      <a:noFill/>
                    </a:lnL>
                    <a:lnR>
                      <a:noFill/>
                    </a:lnR>
                    <a:lnT>
                      <a:noFill/>
                    </a:lnT>
                    <a:lnB w="19050" cap="flat" cmpd="sng" algn="ctr">
                      <a:solidFill>
                        <a:srgbClr val="FFFFFF"/>
                      </a:solidFill>
                      <a:prstDash val="solid"/>
                      <a:round/>
                      <a:headEnd type="none" w="med" len="med"/>
                      <a:tailEnd type="none" w="med" len="med"/>
                    </a:lnB>
                    <a:cell3D prstMaterial="dkEdge">
                      <a:bevel prst="riblet"/>
                      <a:lightRig rig="flood" dir="t"/>
                    </a:cell3D>
                    <a:solidFill>
                      <a:srgbClr val="AEE8FC"/>
                    </a:solidFill>
                  </a:tcPr>
                </a:tc>
                <a:tc>
                  <a:txBody>
                    <a:bodyPr/>
                    <a:lstStyle/>
                    <a:p>
                      <a:pPr marL="0" marR="0" algn="ctr">
                        <a:lnSpc>
                          <a:spcPct val="115000"/>
                        </a:lnSpc>
                        <a:spcBef>
                          <a:spcPts val="0"/>
                        </a:spcBef>
                        <a:spcAft>
                          <a:spcPts val="0"/>
                        </a:spcAft>
                      </a:pPr>
                      <a:r>
                        <a:rPr lang="en-GB" sz="1200" b="1" dirty="0" smtClean="0">
                          <a:solidFill>
                            <a:schemeClr val="tx1"/>
                          </a:solidFill>
                          <a:latin typeface="Calibri"/>
                          <a:ea typeface="Times New Roman"/>
                          <a:cs typeface="Calibri"/>
                        </a:rPr>
                        <a:t>Accessing </a:t>
                      </a:r>
                      <a:r>
                        <a:rPr lang="en-GB" sz="1200" b="1" dirty="0">
                          <a:solidFill>
                            <a:schemeClr val="tx1"/>
                          </a:solidFill>
                          <a:latin typeface="Calibri"/>
                          <a:ea typeface="Times New Roman"/>
                          <a:cs typeface="Calibri"/>
                        </a:rPr>
                        <a:t>Finance</a:t>
                      </a:r>
                      <a:endParaRPr lang="en-US" sz="1200" dirty="0">
                        <a:solidFill>
                          <a:schemeClr val="tx1"/>
                        </a:solidFill>
                        <a:latin typeface="Calibri"/>
                        <a:ea typeface="Times New Roman"/>
                        <a:cs typeface="Times New Roman"/>
                      </a:endParaRPr>
                    </a:p>
                  </a:txBody>
                  <a:tcPr marL="60466" marR="60466" marT="0" marB="0" anchor="ctr">
                    <a:lnL>
                      <a:noFill/>
                    </a:lnL>
                    <a:lnR>
                      <a:noFill/>
                    </a:lnR>
                    <a:lnT>
                      <a:noFill/>
                    </a:lnT>
                    <a:lnB w="19050" cap="flat" cmpd="sng" algn="ctr">
                      <a:solidFill>
                        <a:srgbClr val="FFFFFF"/>
                      </a:solidFill>
                      <a:prstDash val="solid"/>
                      <a:round/>
                      <a:headEnd type="none" w="med" len="med"/>
                      <a:tailEnd type="none" w="med" len="med"/>
                    </a:lnB>
                    <a:cell3D prstMaterial="dkEdge">
                      <a:bevel prst="riblet"/>
                      <a:lightRig rig="flood" dir="t"/>
                    </a:cell3D>
                    <a:solidFill>
                      <a:srgbClr val="AEE8FC"/>
                    </a:solidFill>
                  </a:tcPr>
                </a:tc>
                <a:tc>
                  <a:txBody>
                    <a:bodyPr/>
                    <a:lstStyle/>
                    <a:p>
                      <a:pPr marL="0" marR="0" algn="ctr">
                        <a:lnSpc>
                          <a:spcPct val="115000"/>
                        </a:lnSpc>
                        <a:spcBef>
                          <a:spcPts val="0"/>
                        </a:spcBef>
                        <a:spcAft>
                          <a:spcPts val="0"/>
                        </a:spcAft>
                      </a:pPr>
                      <a:r>
                        <a:rPr lang="en-GB" sz="1200" b="1" dirty="0" smtClean="0">
                          <a:solidFill>
                            <a:schemeClr val="tx1"/>
                          </a:solidFill>
                          <a:latin typeface="Calibri"/>
                          <a:ea typeface="Times New Roman"/>
                          <a:cs typeface="Calibri"/>
                        </a:rPr>
                        <a:t>Delivering </a:t>
                      </a:r>
                      <a:r>
                        <a:rPr lang="en-GB" sz="1200" b="1" dirty="0">
                          <a:solidFill>
                            <a:schemeClr val="tx1"/>
                          </a:solidFill>
                          <a:latin typeface="Calibri"/>
                          <a:ea typeface="Times New Roman"/>
                          <a:cs typeface="Calibri"/>
                        </a:rPr>
                        <a:t>Finance</a:t>
                      </a:r>
                      <a:endParaRPr lang="en-US" sz="1200" dirty="0">
                        <a:solidFill>
                          <a:schemeClr val="tx1"/>
                        </a:solidFill>
                        <a:latin typeface="Calibri"/>
                        <a:ea typeface="Times New Roman"/>
                        <a:cs typeface="Times New Roman"/>
                      </a:endParaRPr>
                    </a:p>
                  </a:txBody>
                  <a:tcPr marL="60466" marR="60466" marT="0" marB="0" anchor="ctr">
                    <a:lnL>
                      <a:noFill/>
                    </a:lnL>
                    <a:lnR>
                      <a:noFill/>
                    </a:lnR>
                    <a:lnT>
                      <a:noFill/>
                    </a:lnT>
                    <a:lnB w="19050" cap="flat" cmpd="sng" algn="ctr">
                      <a:solidFill>
                        <a:srgbClr val="FFFFFF"/>
                      </a:solidFill>
                      <a:prstDash val="solid"/>
                      <a:round/>
                      <a:headEnd type="none" w="med" len="med"/>
                      <a:tailEnd type="none" w="med" len="med"/>
                    </a:lnB>
                    <a:cell3D prstMaterial="dkEdge">
                      <a:bevel prst="riblet"/>
                      <a:lightRig rig="flood" dir="t"/>
                    </a:cell3D>
                    <a:solidFill>
                      <a:srgbClr val="AEE8FC"/>
                    </a:solidFill>
                  </a:tcPr>
                </a:tc>
                <a:tc>
                  <a:txBody>
                    <a:bodyPr/>
                    <a:lstStyle/>
                    <a:p>
                      <a:pPr marL="0" marR="0" algn="ctr">
                        <a:lnSpc>
                          <a:spcPct val="100000"/>
                        </a:lnSpc>
                        <a:spcBef>
                          <a:spcPts val="600"/>
                        </a:spcBef>
                        <a:spcAft>
                          <a:spcPts val="0"/>
                        </a:spcAft>
                      </a:pPr>
                      <a:r>
                        <a:rPr lang="en-GB" sz="1200" b="1" dirty="0" smtClean="0">
                          <a:solidFill>
                            <a:schemeClr val="tx1"/>
                          </a:solidFill>
                          <a:latin typeface="Calibri"/>
                          <a:ea typeface="Times New Roman"/>
                          <a:cs typeface="Calibri"/>
                        </a:rPr>
                        <a:t>Monitoring, Reporting </a:t>
                      </a:r>
                      <a:r>
                        <a:rPr lang="en-GB" sz="1200" b="1" dirty="0">
                          <a:solidFill>
                            <a:schemeClr val="tx1"/>
                          </a:solidFill>
                          <a:latin typeface="Calibri"/>
                          <a:ea typeface="Times New Roman"/>
                          <a:cs typeface="Calibri"/>
                        </a:rPr>
                        <a:t>&amp; </a:t>
                      </a:r>
                      <a:r>
                        <a:rPr lang="en-GB" sz="1200" b="1" dirty="0" smtClean="0">
                          <a:solidFill>
                            <a:schemeClr val="tx1"/>
                          </a:solidFill>
                          <a:latin typeface="Calibri"/>
                          <a:ea typeface="Times New Roman"/>
                          <a:cs typeface="Calibri"/>
                        </a:rPr>
                        <a:t>Verifying</a:t>
                      </a:r>
                      <a:endParaRPr lang="en-US" sz="1200" dirty="0">
                        <a:solidFill>
                          <a:schemeClr val="tx1"/>
                        </a:solidFill>
                        <a:latin typeface="Calibri"/>
                        <a:ea typeface="Times New Roman"/>
                        <a:cs typeface="Times New Roman"/>
                      </a:endParaRPr>
                    </a:p>
                  </a:txBody>
                  <a:tcPr marL="60466" marR="60466" marT="0" marB="0" anchor="ctr">
                    <a:lnL>
                      <a:noFill/>
                    </a:lnL>
                    <a:lnR>
                      <a:noFill/>
                    </a:lnR>
                    <a:lnT>
                      <a:noFill/>
                    </a:lnT>
                    <a:lnB w="19050" cap="flat" cmpd="sng" algn="ctr">
                      <a:solidFill>
                        <a:srgbClr val="FFFFFF"/>
                      </a:solidFill>
                      <a:prstDash val="solid"/>
                      <a:round/>
                      <a:headEnd type="none" w="med" len="med"/>
                      <a:tailEnd type="none" w="med" len="med"/>
                    </a:lnB>
                    <a:cell3D prstMaterial="dkEdge">
                      <a:bevel prst="riblet"/>
                      <a:lightRig rig="flood" dir="t"/>
                    </a:cell3D>
                    <a:solidFill>
                      <a:srgbClr val="AEE8FC"/>
                    </a:solidFill>
                  </a:tcPr>
                </a:tc>
              </a:tr>
              <a:tr h="1313892">
                <a:tc>
                  <a:txBody>
                    <a:bodyPr/>
                    <a:lstStyle/>
                    <a:p>
                      <a:pPr marL="0" marR="0" algn="just">
                        <a:lnSpc>
                          <a:spcPct val="115000"/>
                        </a:lnSpc>
                        <a:spcBef>
                          <a:spcPts val="0"/>
                        </a:spcBef>
                        <a:spcAft>
                          <a:spcPts val="0"/>
                        </a:spcAft>
                      </a:pPr>
                      <a:r>
                        <a:rPr lang="en-GB" sz="1200" b="1" dirty="0">
                          <a:solidFill>
                            <a:srgbClr val="000000"/>
                          </a:solidFill>
                          <a:latin typeface="Calibri"/>
                          <a:ea typeface="Times New Roman"/>
                          <a:cs typeface="Calibri"/>
                        </a:rPr>
                        <a:t>Policy Level</a:t>
                      </a:r>
                      <a:endParaRPr lang="en-US" sz="1200" dirty="0">
                        <a:solidFill>
                          <a:srgbClr val="000000"/>
                        </a:solidFill>
                        <a:latin typeface="Calibri"/>
                        <a:ea typeface="Times New Roman"/>
                        <a:cs typeface="Times New Roman"/>
                      </a:endParaRPr>
                    </a:p>
                  </a:txBody>
                  <a:tcPr marL="60466" marR="60466" marT="0" marB="0">
                    <a:lnL>
                      <a:noFill/>
                    </a:lnL>
                    <a:lnR>
                      <a:noFill/>
                    </a:lnR>
                    <a:lnT w="19050" cap="flat" cmpd="sng" algn="ctr">
                      <a:solidFill>
                        <a:srgbClr val="FFFFFF"/>
                      </a:solidFill>
                      <a:prstDash val="solid"/>
                      <a:round/>
                      <a:headEnd type="none" w="med" len="med"/>
                      <a:tailEnd type="none" w="med" len="med"/>
                    </a:lnT>
                    <a:lnB>
                      <a:noFill/>
                    </a:lnB>
                    <a:cell3D prstMaterial="dkEdge">
                      <a:bevel prst="riblet"/>
                      <a:lightRig rig="flood" dir="t"/>
                    </a:cell3D>
                    <a:solidFill>
                      <a:srgbClr val="E2F7FE"/>
                    </a:solidFill>
                  </a:tcPr>
                </a:tc>
                <a:tc>
                  <a:txBody>
                    <a:bodyPr/>
                    <a:lstStyle/>
                    <a:p>
                      <a:pPr marL="0" marR="0">
                        <a:lnSpc>
                          <a:spcPct val="115000"/>
                        </a:lnSpc>
                        <a:spcBef>
                          <a:spcPts val="0"/>
                        </a:spcBef>
                        <a:spcAft>
                          <a:spcPts val="0"/>
                        </a:spcAft>
                      </a:pPr>
                      <a:r>
                        <a:rPr lang="en-GB" sz="1200" dirty="0">
                          <a:solidFill>
                            <a:srgbClr val="000000"/>
                          </a:solidFill>
                          <a:latin typeface="Calibri"/>
                          <a:ea typeface="Times New Roman"/>
                          <a:cs typeface="Calibri"/>
                        </a:rPr>
                        <a:t>Formulation of green, low-emission and climate-resilient development strategies and implementation plan, including costing</a:t>
                      </a:r>
                      <a:endParaRPr lang="en-US" sz="1200" dirty="0">
                        <a:solidFill>
                          <a:srgbClr val="000000"/>
                        </a:solidFill>
                        <a:latin typeface="Calibri"/>
                        <a:ea typeface="Times New Roman"/>
                        <a:cs typeface="Times New Roman"/>
                      </a:endParaRPr>
                    </a:p>
                  </a:txBody>
                  <a:tcPr marL="60466" marR="60466" marT="0" marB="0">
                    <a:lnL>
                      <a:noFill/>
                    </a:lnL>
                    <a:lnR>
                      <a:noFill/>
                    </a:lnR>
                    <a:lnT w="19050" cap="flat" cmpd="sng" algn="ctr">
                      <a:solidFill>
                        <a:srgbClr val="FFFFFF"/>
                      </a:solidFill>
                      <a:prstDash val="solid"/>
                      <a:round/>
                      <a:headEnd type="none" w="med" len="med"/>
                      <a:tailEnd type="none" w="med" len="med"/>
                    </a:lnT>
                    <a:lnB>
                      <a:noFill/>
                    </a:lnB>
                    <a:cell3D prstMaterial="dkEdge">
                      <a:bevel prst="riblet"/>
                      <a:lightRig rig="flood" dir="t"/>
                    </a:cell3D>
                    <a:solidFill>
                      <a:srgbClr val="E2F7FE"/>
                    </a:solidFill>
                  </a:tcPr>
                </a:tc>
                <a:tc>
                  <a:txBody>
                    <a:bodyPr/>
                    <a:lstStyle/>
                    <a:p>
                      <a:pPr marL="0" marR="0">
                        <a:lnSpc>
                          <a:spcPct val="115000"/>
                        </a:lnSpc>
                        <a:spcBef>
                          <a:spcPts val="0"/>
                        </a:spcBef>
                        <a:spcAft>
                          <a:spcPts val="0"/>
                        </a:spcAft>
                      </a:pPr>
                      <a:r>
                        <a:rPr lang="en-GB" sz="1200" dirty="0" err="1">
                          <a:solidFill>
                            <a:srgbClr val="000000"/>
                          </a:solidFill>
                          <a:latin typeface="Calibri"/>
                          <a:ea typeface="Times New Roman"/>
                          <a:cs typeface="Calibri"/>
                        </a:rPr>
                        <a:t>Sectoral</a:t>
                      </a:r>
                      <a:r>
                        <a:rPr lang="en-GB" sz="1200" dirty="0">
                          <a:solidFill>
                            <a:srgbClr val="000000"/>
                          </a:solidFill>
                          <a:latin typeface="Calibri"/>
                          <a:ea typeface="Times New Roman"/>
                          <a:cs typeface="Calibri"/>
                        </a:rPr>
                        <a:t> policy incentives and regulations to </a:t>
                      </a:r>
                      <a:r>
                        <a:rPr lang="en-GB" sz="1200" dirty="0" smtClean="0">
                          <a:solidFill>
                            <a:srgbClr val="000000"/>
                          </a:solidFill>
                          <a:latin typeface="Calibri"/>
                          <a:ea typeface="Times New Roman"/>
                          <a:cs typeface="Calibri"/>
                        </a:rPr>
                        <a:t>catalyze </a:t>
                      </a:r>
                      <a:r>
                        <a:rPr lang="en-GB" sz="1200" dirty="0">
                          <a:solidFill>
                            <a:srgbClr val="000000"/>
                          </a:solidFill>
                          <a:latin typeface="Calibri"/>
                          <a:ea typeface="Times New Roman"/>
                          <a:cs typeface="Calibri"/>
                        </a:rPr>
                        <a:t>private investments</a:t>
                      </a:r>
                      <a:endParaRPr lang="en-US" sz="1200" dirty="0">
                        <a:solidFill>
                          <a:srgbClr val="000000"/>
                        </a:solidFill>
                        <a:latin typeface="Calibri"/>
                        <a:ea typeface="Times New Roman"/>
                        <a:cs typeface="Times New Roman"/>
                      </a:endParaRPr>
                    </a:p>
                  </a:txBody>
                  <a:tcPr marL="60466" marR="60466" marT="0" marB="0">
                    <a:lnL>
                      <a:noFill/>
                    </a:lnL>
                    <a:lnR>
                      <a:noFill/>
                    </a:lnR>
                    <a:lnT w="19050" cap="flat" cmpd="sng" algn="ctr">
                      <a:solidFill>
                        <a:srgbClr val="FFFFFF"/>
                      </a:solidFill>
                      <a:prstDash val="solid"/>
                      <a:round/>
                      <a:headEnd type="none" w="med" len="med"/>
                      <a:tailEnd type="none" w="med" len="med"/>
                    </a:lnT>
                    <a:lnB>
                      <a:noFill/>
                    </a:lnB>
                    <a:cell3D prstMaterial="dkEdge">
                      <a:bevel prst="riblet"/>
                      <a:lightRig rig="flood" dir="t"/>
                    </a:cell3D>
                    <a:solidFill>
                      <a:srgbClr val="E2F7FE"/>
                    </a:solidFill>
                  </a:tcPr>
                </a:tc>
                <a:tc>
                  <a:txBody>
                    <a:bodyPr/>
                    <a:lstStyle/>
                    <a:p>
                      <a:pPr marL="0" marR="0">
                        <a:lnSpc>
                          <a:spcPct val="115000"/>
                        </a:lnSpc>
                        <a:spcBef>
                          <a:spcPts val="0"/>
                        </a:spcBef>
                        <a:spcAft>
                          <a:spcPts val="0"/>
                        </a:spcAft>
                      </a:pPr>
                      <a:endParaRPr lang="en-GB" sz="1200" dirty="0">
                        <a:solidFill>
                          <a:srgbClr val="000000"/>
                        </a:solidFill>
                        <a:latin typeface="Calibri"/>
                        <a:ea typeface="Times New Roman"/>
                        <a:cs typeface="Calibri"/>
                      </a:endParaRPr>
                    </a:p>
                  </a:txBody>
                  <a:tcPr marL="60466" marR="60466" marT="0" marB="0">
                    <a:lnL>
                      <a:noFill/>
                    </a:lnL>
                    <a:lnR>
                      <a:noFill/>
                    </a:lnR>
                    <a:lnT w="19050" cap="flat" cmpd="sng" algn="ctr">
                      <a:solidFill>
                        <a:srgbClr val="FFFFFF"/>
                      </a:solidFill>
                      <a:prstDash val="solid"/>
                      <a:round/>
                      <a:headEnd type="none" w="med" len="med"/>
                      <a:tailEnd type="none" w="med" len="med"/>
                    </a:lnT>
                    <a:lnB>
                      <a:noFill/>
                    </a:lnB>
                    <a:cell3D prstMaterial="dkEdge">
                      <a:bevel prst="riblet"/>
                      <a:lightRig rig="flood" dir="t"/>
                    </a:cell3D>
                    <a:solidFill>
                      <a:srgbClr val="E2F7FE"/>
                    </a:solidFill>
                  </a:tcPr>
                </a:tc>
                <a:tc>
                  <a:txBody>
                    <a:bodyPr/>
                    <a:lstStyle/>
                    <a:p>
                      <a:pPr marL="0" marR="0">
                        <a:lnSpc>
                          <a:spcPct val="115000"/>
                        </a:lnSpc>
                        <a:spcBef>
                          <a:spcPts val="0"/>
                        </a:spcBef>
                        <a:spcAft>
                          <a:spcPts val="0"/>
                        </a:spcAft>
                      </a:pPr>
                      <a:endParaRPr lang="en-GB" sz="1200" dirty="0">
                        <a:solidFill>
                          <a:srgbClr val="000000"/>
                        </a:solidFill>
                        <a:latin typeface="Calibri"/>
                        <a:ea typeface="Times New Roman"/>
                        <a:cs typeface="Calibri"/>
                      </a:endParaRPr>
                    </a:p>
                  </a:txBody>
                  <a:tcPr marL="60466" marR="60466" marT="0" marB="0">
                    <a:lnL>
                      <a:noFill/>
                    </a:lnL>
                    <a:lnR>
                      <a:noFill/>
                    </a:lnR>
                    <a:lnT w="19050" cap="flat" cmpd="sng" algn="ctr">
                      <a:solidFill>
                        <a:srgbClr val="FFFFFF"/>
                      </a:solidFill>
                      <a:prstDash val="solid"/>
                      <a:round/>
                      <a:headEnd type="none" w="med" len="med"/>
                      <a:tailEnd type="none" w="med" len="med"/>
                    </a:lnT>
                    <a:lnB>
                      <a:noFill/>
                    </a:lnB>
                    <a:cell3D prstMaterial="dkEdge">
                      <a:bevel prst="riblet"/>
                      <a:lightRig rig="flood" dir="t"/>
                    </a:cell3D>
                    <a:solidFill>
                      <a:srgbClr val="E2F7FE"/>
                    </a:solidFill>
                  </a:tcPr>
                </a:tc>
              </a:tr>
              <a:tr h="1501591">
                <a:tc>
                  <a:txBody>
                    <a:bodyPr/>
                    <a:lstStyle/>
                    <a:p>
                      <a:pPr marL="0" marR="0" algn="just">
                        <a:lnSpc>
                          <a:spcPct val="115000"/>
                        </a:lnSpc>
                        <a:spcBef>
                          <a:spcPts val="0"/>
                        </a:spcBef>
                        <a:spcAft>
                          <a:spcPts val="0"/>
                        </a:spcAft>
                      </a:pPr>
                      <a:r>
                        <a:rPr lang="en-GB" sz="1200" b="1" dirty="0">
                          <a:solidFill>
                            <a:srgbClr val="000000"/>
                          </a:solidFill>
                          <a:latin typeface="Calibri"/>
                          <a:ea typeface="Times New Roman"/>
                          <a:cs typeface="Calibri"/>
                        </a:rPr>
                        <a:t>Institutional Level</a:t>
                      </a:r>
                      <a:endParaRPr lang="en-US" sz="1200" dirty="0">
                        <a:solidFill>
                          <a:srgbClr val="000000"/>
                        </a:solidFill>
                        <a:latin typeface="Calibri"/>
                        <a:ea typeface="Times New Roman"/>
                        <a:cs typeface="Times New Roman"/>
                      </a:endParaRPr>
                    </a:p>
                  </a:txBody>
                  <a:tcPr marL="60466" marR="60466" marT="0" marB="0">
                    <a:lnL>
                      <a:noFill/>
                    </a:lnL>
                    <a:lnR>
                      <a:noFill/>
                    </a:lnR>
                    <a:lnT>
                      <a:noFill/>
                    </a:lnT>
                    <a:lnB>
                      <a:noFill/>
                    </a:lnB>
                    <a:cell3D prstMaterial="dkEdge">
                      <a:bevel prst="riblet"/>
                      <a:lightRig rig="flood" dir="t"/>
                    </a:cell3D>
                    <a:solidFill>
                      <a:srgbClr val="E2F7FE"/>
                    </a:solidFill>
                  </a:tcPr>
                </a:tc>
                <a:tc>
                  <a:txBody>
                    <a:bodyPr/>
                    <a:lstStyle/>
                    <a:p>
                      <a:pPr marL="0" marR="0">
                        <a:lnSpc>
                          <a:spcPct val="115000"/>
                        </a:lnSpc>
                        <a:spcBef>
                          <a:spcPts val="0"/>
                        </a:spcBef>
                        <a:spcAft>
                          <a:spcPts val="0"/>
                        </a:spcAft>
                      </a:pPr>
                      <a:r>
                        <a:rPr lang="en-GB" sz="1200" dirty="0">
                          <a:solidFill>
                            <a:srgbClr val="000000"/>
                          </a:solidFill>
                          <a:latin typeface="Calibri"/>
                          <a:ea typeface="Times New Roman"/>
                          <a:cs typeface="Calibri"/>
                        </a:rPr>
                        <a:t>Effective national multi-stakeholder coordination mechanisms</a:t>
                      </a:r>
                      <a:endParaRPr lang="en-US" sz="1200" dirty="0">
                        <a:solidFill>
                          <a:srgbClr val="000000"/>
                        </a:solidFill>
                        <a:latin typeface="Calibri"/>
                        <a:ea typeface="Times New Roman"/>
                        <a:cs typeface="Times New Roman"/>
                      </a:endParaRPr>
                    </a:p>
                  </a:txBody>
                  <a:tcPr marL="60466" marR="60466" marT="0" marB="0">
                    <a:lnL>
                      <a:noFill/>
                    </a:lnL>
                    <a:lnR>
                      <a:noFill/>
                    </a:lnR>
                    <a:lnT>
                      <a:noFill/>
                    </a:lnT>
                    <a:lnB>
                      <a:noFill/>
                    </a:lnB>
                    <a:cell3D prstMaterial="dkEdge">
                      <a:bevel prst="riblet"/>
                      <a:lightRig rig="flood" dir="t"/>
                    </a:cell3D>
                    <a:solidFill>
                      <a:srgbClr val="E2F7FE"/>
                    </a:solidFill>
                  </a:tcPr>
                </a:tc>
                <a:tc>
                  <a:txBody>
                    <a:bodyPr/>
                    <a:lstStyle/>
                    <a:p>
                      <a:pPr marL="0" marR="0">
                        <a:lnSpc>
                          <a:spcPct val="115000"/>
                        </a:lnSpc>
                        <a:spcBef>
                          <a:spcPts val="0"/>
                        </a:spcBef>
                        <a:spcAft>
                          <a:spcPts val="0"/>
                        </a:spcAft>
                      </a:pPr>
                      <a:r>
                        <a:rPr lang="en-GB" sz="1200" dirty="0">
                          <a:solidFill>
                            <a:srgbClr val="000000"/>
                          </a:solidFill>
                          <a:latin typeface="Calibri"/>
                          <a:ea typeface="Times New Roman"/>
                          <a:cs typeface="Calibri"/>
                        </a:rPr>
                        <a:t>Implementing entities with fiduciary systems and safeguards; national banking institutions</a:t>
                      </a:r>
                      <a:endParaRPr lang="en-US" sz="1200" dirty="0">
                        <a:solidFill>
                          <a:srgbClr val="000000"/>
                        </a:solidFill>
                        <a:latin typeface="Calibri"/>
                        <a:ea typeface="Times New Roman"/>
                        <a:cs typeface="Times New Roman"/>
                      </a:endParaRPr>
                    </a:p>
                  </a:txBody>
                  <a:tcPr marL="60466" marR="60466" marT="0" marB="0">
                    <a:lnL>
                      <a:noFill/>
                    </a:lnL>
                    <a:lnR>
                      <a:noFill/>
                    </a:lnR>
                    <a:lnT>
                      <a:noFill/>
                    </a:lnT>
                    <a:lnB>
                      <a:noFill/>
                    </a:lnB>
                    <a:cell3D prstMaterial="dkEdge">
                      <a:bevel prst="riblet"/>
                      <a:lightRig rig="flood" dir="t"/>
                    </a:cell3D>
                    <a:solidFill>
                      <a:srgbClr val="E2F7FE"/>
                    </a:solidFill>
                  </a:tcPr>
                </a:tc>
                <a:tc>
                  <a:txBody>
                    <a:bodyPr/>
                    <a:lstStyle/>
                    <a:p>
                      <a:pPr marL="0" marR="0">
                        <a:lnSpc>
                          <a:spcPct val="115000"/>
                        </a:lnSpc>
                        <a:spcBef>
                          <a:spcPts val="0"/>
                        </a:spcBef>
                        <a:spcAft>
                          <a:spcPts val="0"/>
                        </a:spcAft>
                      </a:pPr>
                      <a:r>
                        <a:rPr lang="en-GB" sz="1200" dirty="0">
                          <a:solidFill>
                            <a:srgbClr val="000000"/>
                          </a:solidFill>
                          <a:latin typeface="Calibri"/>
                          <a:ea typeface="Times New Roman"/>
                          <a:cs typeface="Calibri"/>
                        </a:rPr>
                        <a:t>Implementing &amp; executing entities with fiduciary systems and safeguards; project-level multi-stakeholder mechanisms; climate-aware public financial management systems</a:t>
                      </a:r>
                      <a:endParaRPr lang="en-US" sz="1200" dirty="0">
                        <a:solidFill>
                          <a:srgbClr val="000000"/>
                        </a:solidFill>
                        <a:latin typeface="Calibri"/>
                        <a:ea typeface="Times New Roman"/>
                        <a:cs typeface="Times New Roman"/>
                      </a:endParaRPr>
                    </a:p>
                  </a:txBody>
                  <a:tcPr marL="60466" marR="60466" marT="0" marB="0">
                    <a:lnL>
                      <a:noFill/>
                    </a:lnL>
                    <a:lnR>
                      <a:noFill/>
                    </a:lnR>
                    <a:lnT>
                      <a:noFill/>
                    </a:lnT>
                    <a:lnB>
                      <a:noFill/>
                    </a:lnB>
                    <a:cell3D prstMaterial="dkEdge">
                      <a:bevel prst="riblet"/>
                      <a:lightRig rig="flood" dir="t"/>
                    </a:cell3D>
                    <a:solidFill>
                      <a:srgbClr val="E2F7FE"/>
                    </a:solidFill>
                  </a:tcPr>
                </a:tc>
                <a:tc>
                  <a:txBody>
                    <a:bodyPr/>
                    <a:lstStyle/>
                    <a:p>
                      <a:pPr marL="0" marR="0">
                        <a:lnSpc>
                          <a:spcPct val="115000"/>
                        </a:lnSpc>
                        <a:spcBef>
                          <a:spcPts val="0"/>
                        </a:spcBef>
                        <a:spcAft>
                          <a:spcPts val="0"/>
                        </a:spcAft>
                      </a:pPr>
                      <a:r>
                        <a:rPr lang="en-GB" sz="1200" dirty="0" smtClean="0">
                          <a:solidFill>
                            <a:srgbClr val="000000"/>
                          </a:solidFill>
                          <a:latin typeface="Calibri"/>
                          <a:ea typeface="Times New Roman"/>
                          <a:cs typeface="Calibri"/>
                        </a:rPr>
                        <a:t>Centralized </a:t>
                      </a:r>
                      <a:r>
                        <a:rPr lang="en-GB" sz="1200" dirty="0">
                          <a:solidFill>
                            <a:srgbClr val="000000"/>
                          </a:solidFill>
                          <a:latin typeface="Calibri"/>
                          <a:ea typeface="Times New Roman"/>
                          <a:cs typeface="Calibri"/>
                        </a:rPr>
                        <a:t>unit to compile </a:t>
                      </a:r>
                      <a:r>
                        <a:rPr lang="en-GB" sz="1200" dirty="0" smtClean="0">
                          <a:solidFill>
                            <a:srgbClr val="000000"/>
                          </a:solidFill>
                          <a:latin typeface="Calibri"/>
                          <a:ea typeface="Times New Roman"/>
                          <a:cs typeface="Calibri"/>
                        </a:rPr>
                        <a:t>data and  for quality </a:t>
                      </a:r>
                      <a:r>
                        <a:rPr lang="en-GB" sz="1200" dirty="0">
                          <a:solidFill>
                            <a:srgbClr val="000000"/>
                          </a:solidFill>
                          <a:latin typeface="Calibri"/>
                          <a:ea typeface="Times New Roman"/>
                          <a:cs typeface="Calibri"/>
                        </a:rPr>
                        <a:t>control reporting; communications unit</a:t>
                      </a:r>
                      <a:endParaRPr lang="en-US" sz="1200" dirty="0">
                        <a:solidFill>
                          <a:srgbClr val="000000"/>
                        </a:solidFill>
                        <a:latin typeface="Calibri"/>
                        <a:ea typeface="Times New Roman"/>
                        <a:cs typeface="Times New Roman"/>
                      </a:endParaRPr>
                    </a:p>
                  </a:txBody>
                  <a:tcPr marL="60466" marR="60466" marT="0" marB="0">
                    <a:lnL>
                      <a:noFill/>
                    </a:lnL>
                    <a:lnR>
                      <a:noFill/>
                    </a:lnR>
                    <a:lnT>
                      <a:noFill/>
                    </a:lnT>
                    <a:lnB>
                      <a:noFill/>
                    </a:lnB>
                    <a:cell3D prstMaterial="dkEdge">
                      <a:bevel prst="riblet"/>
                      <a:lightRig rig="flood" dir="t"/>
                    </a:cell3D>
                    <a:solidFill>
                      <a:srgbClr val="E2F7FE"/>
                    </a:solidFill>
                  </a:tcPr>
                </a:tc>
              </a:tr>
              <a:tr h="1501591">
                <a:tc>
                  <a:txBody>
                    <a:bodyPr/>
                    <a:lstStyle/>
                    <a:p>
                      <a:pPr marL="0" marR="0" algn="just">
                        <a:lnSpc>
                          <a:spcPct val="115000"/>
                        </a:lnSpc>
                        <a:spcBef>
                          <a:spcPts val="0"/>
                        </a:spcBef>
                        <a:spcAft>
                          <a:spcPts val="0"/>
                        </a:spcAft>
                      </a:pPr>
                      <a:r>
                        <a:rPr lang="en-GB" sz="1200" b="1" dirty="0">
                          <a:solidFill>
                            <a:srgbClr val="000000"/>
                          </a:solidFill>
                          <a:latin typeface="Calibri"/>
                          <a:ea typeface="Times New Roman"/>
                          <a:cs typeface="Calibri"/>
                        </a:rPr>
                        <a:t>Individual</a:t>
                      </a:r>
                      <a:r>
                        <a:rPr lang="en-GB" sz="1200" b="1" dirty="0" smtClean="0">
                          <a:solidFill>
                            <a:srgbClr val="000000"/>
                          </a:solidFill>
                          <a:latin typeface="Calibri"/>
                          <a:ea typeface="Times New Roman"/>
                          <a:cs typeface="Calibri"/>
                        </a:rPr>
                        <a:t>/</a:t>
                      </a:r>
                    </a:p>
                    <a:p>
                      <a:pPr marL="0" marR="0" algn="just">
                        <a:lnSpc>
                          <a:spcPct val="115000"/>
                        </a:lnSpc>
                        <a:spcBef>
                          <a:spcPts val="0"/>
                        </a:spcBef>
                        <a:spcAft>
                          <a:spcPts val="0"/>
                        </a:spcAft>
                      </a:pPr>
                      <a:r>
                        <a:rPr lang="en-GB" sz="1200" b="1" dirty="0" smtClean="0">
                          <a:solidFill>
                            <a:srgbClr val="000000"/>
                          </a:solidFill>
                          <a:latin typeface="Calibri"/>
                          <a:ea typeface="Times New Roman"/>
                          <a:cs typeface="Calibri"/>
                        </a:rPr>
                        <a:t>skills </a:t>
                      </a:r>
                      <a:r>
                        <a:rPr lang="en-GB" sz="1200" b="1" dirty="0">
                          <a:solidFill>
                            <a:srgbClr val="000000"/>
                          </a:solidFill>
                          <a:latin typeface="Calibri"/>
                          <a:ea typeface="Times New Roman"/>
                          <a:cs typeface="Calibri"/>
                        </a:rPr>
                        <a:t>level</a:t>
                      </a:r>
                      <a:endParaRPr lang="en-US" sz="1200" dirty="0">
                        <a:solidFill>
                          <a:srgbClr val="000000"/>
                        </a:solidFill>
                        <a:latin typeface="Calibri"/>
                        <a:ea typeface="Times New Roman"/>
                        <a:cs typeface="Times New Roman"/>
                      </a:endParaRPr>
                    </a:p>
                  </a:txBody>
                  <a:tcPr marL="60466" marR="60466" marT="0" marB="0">
                    <a:lnL>
                      <a:noFill/>
                    </a:lnL>
                    <a:lnR>
                      <a:noFill/>
                    </a:lnR>
                    <a:lnT>
                      <a:noFill/>
                    </a:lnT>
                    <a:lnB>
                      <a:noFill/>
                    </a:lnB>
                    <a:cell3D prstMaterial="dkEdge">
                      <a:bevel prst="riblet"/>
                      <a:lightRig rig="flood" dir="t"/>
                    </a:cell3D>
                    <a:solidFill>
                      <a:srgbClr val="E2F7FE"/>
                    </a:solidFill>
                  </a:tcPr>
                </a:tc>
                <a:tc>
                  <a:txBody>
                    <a:bodyPr/>
                    <a:lstStyle/>
                    <a:p>
                      <a:pPr marL="0" marR="0">
                        <a:lnSpc>
                          <a:spcPct val="115000"/>
                        </a:lnSpc>
                        <a:spcBef>
                          <a:spcPts val="0"/>
                        </a:spcBef>
                        <a:spcAft>
                          <a:spcPts val="0"/>
                        </a:spcAft>
                      </a:pPr>
                      <a:r>
                        <a:rPr lang="en-GB" sz="1200" dirty="0">
                          <a:solidFill>
                            <a:srgbClr val="000000"/>
                          </a:solidFill>
                          <a:latin typeface="Calibri"/>
                          <a:ea typeface="Times New Roman"/>
                          <a:cs typeface="Calibri"/>
                        </a:rPr>
                        <a:t>Baseline assessments; I&amp;FF assessments; expenditure reviews; costs-benefit analyses</a:t>
                      </a:r>
                      <a:endParaRPr lang="en-US" sz="1200" dirty="0">
                        <a:solidFill>
                          <a:srgbClr val="000000"/>
                        </a:solidFill>
                        <a:latin typeface="Calibri"/>
                        <a:ea typeface="Times New Roman"/>
                        <a:cs typeface="Times New Roman"/>
                      </a:endParaRPr>
                    </a:p>
                  </a:txBody>
                  <a:tcPr marL="60466" marR="60466" marT="0" marB="0">
                    <a:lnL>
                      <a:noFill/>
                    </a:lnL>
                    <a:lnR>
                      <a:noFill/>
                    </a:lnR>
                    <a:lnT>
                      <a:noFill/>
                    </a:lnT>
                    <a:lnB>
                      <a:noFill/>
                    </a:lnB>
                    <a:cell3D prstMaterial="dkEdge">
                      <a:bevel prst="riblet"/>
                      <a:lightRig rig="flood" dir="t"/>
                    </a:cell3D>
                    <a:solidFill>
                      <a:srgbClr val="E2F7FE"/>
                    </a:solidFill>
                  </a:tcPr>
                </a:tc>
                <a:tc>
                  <a:txBody>
                    <a:bodyPr/>
                    <a:lstStyle/>
                    <a:p>
                      <a:pPr marL="0" marR="0">
                        <a:lnSpc>
                          <a:spcPct val="115000"/>
                        </a:lnSpc>
                        <a:spcBef>
                          <a:spcPts val="0"/>
                        </a:spcBef>
                        <a:spcAft>
                          <a:spcPts val="0"/>
                        </a:spcAft>
                      </a:pPr>
                      <a:r>
                        <a:rPr lang="en-GB" sz="1200" dirty="0">
                          <a:solidFill>
                            <a:srgbClr val="000000"/>
                          </a:solidFill>
                          <a:latin typeface="Calibri"/>
                          <a:ea typeface="Times New Roman"/>
                          <a:cs typeface="Calibri"/>
                        </a:rPr>
                        <a:t>Financial management (combining/ blending) skills;  project/programme formulation skills; expertise in private sector pricing incentives</a:t>
                      </a:r>
                      <a:endParaRPr lang="en-US" sz="1200" dirty="0">
                        <a:solidFill>
                          <a:srgbClr val="000000"/>
                        </a:solidFill>
                        <a:latin typeface="Calibri"/>
                        <a:ea typeface="Times New Roman"/>
                        <a:cs typeface="Times New Roman"/>
                      </a:endParaRPr>
                    </a:p>
                  </a:txBody>
                  <a:tcPr marL="60466" marR="60466" marT="0" marB="0">
                    <a:lnL>
                      <a:noFill/>
                    </a:lnL>
                    <a:lnR>
                      <a:noFill/>
                    </a:lnR>
                    <a:lnT>
                      <a:noFill/>
                    </a:lnT>
                    <a:lnB>
                      <a:noFill/>
                    </a:lnB>
                    <a:cell3D prstMaterial="dkEdge">
                      <a:bevel prst="riblet"/>
                      <a:lightRig rig="flood" dir="t"/>
                    </a:cell3D>
                    <a:solidFill>
                      <a:srgbClr val="E2F7FE"/>
                    </a:solidFill>
                  </a:tcPr>
                </a:tc>
                <a:tc>
                  <a:txBody>
                    <a:bodyPr/>
                    <a:lstStyle/>
                    <a:p>
                      <a:pPr marL="0" marR="0">
                        <a:lnSpc>
                          <a:spcPct val="115000"/>
                        </a:lnSpc>
                        <a:spcBef>
                          <a:spcPts val="0"/>
                        </a:spcBef>
                        <a:spcAft>
                          <a:spcPts val="0"/>
                        </a:spcAft>
                      </a:pPr>
                      <a:r>
                        <a:rPr lang="en-GB" sz="1200" dirty="0">
                          <a:solidFill>
                            <a:srgbClr val="000000"/>
                          </a:solidFill>
                          <a:latin typeface="Calibri"/>
                          <a:ea typeface="Times New Roman"/>
                          <a:cs typeface="Calibri"/>
                        </a:rPr>
                        <a:t>Specialist technology skills (e.g. wind energy technologies installation); project management skills</a:t>
                      </a:r>
                      <a:endParaRPr lang="en-US" sz="1200" dirty="0">
                        <a:solidFill>
                          <a:srgbClr val="000000"/>
                        </a:solidFill>
                        <a:latin typeface="Calibri"/>
                        <a:ea typeface="Times New Roman"/>
                        <a:cs typeface="Times New Roman"/>
                      </a:endParaRPr>
                    </a:p>
                  </a:txBody>
                  <a:tcPr marL="60466" marR="60466" marT="0" marB="0">
                    <a:lnL>
                      <a:noFill/>
                    </a:lnL>
                    <a:lnR>
                      <a:noFill/>
                    </a:lnR>
                    <a:lnT>
                      <a:noFill/>
                    </a:lnT>
                    <a:lnB>
                      <a:noFill/>
                    </a:lnB>
                    <a:cell3D prstMaterial="dkEdge">
                      <a:bevel prst="riblet"/>
                      <a:lightRig rig="flood" dir="t"/>
                    </a:cell3D>
                    <a:solidFill>
                      <a:srgbClr val="E2F7FE"/>
                    </a:solidFill>
                  </a:tcPr>
                </a:tc>
                <a:tc>
                  <a:txBody>
                    <a:bodyPr/>
                    <a:lstStyle/>
                    <a:p>
                      <a:pPr marL="0" marR="0">
                        <a:lnSpc>
                          <a:spcPct val="115000"/>
                        </a:lnSpc>
                        <a:spcBef>
                          <a:spcPts val="0"/>
                        </a:spcBef>
                        <a:spcAft>
                          <a:spcPts val="0"/>
                        </a:spcAft>
                      </a:pPr>
                      <a:r>
                        <a:rPr lang="en-GB" sz="1200" dirty="0">
                          <a:solidFill>
                            <a:srgbClr val="000000"/>
                          </a:solidFill>
                          <a:latin typeface="Calibri"/>
                          <a:ea typeface="Times New Roman"/>
                          <a:cs typeface="Calibri"/>
                        </a:rPr>
                        <a:t>Expenditure review methodologies; GHG inventory skills; independent verification skills</a:t>
                      </a:r>
                      <a:endParaRPr lang="en-US" sz="1200" dirty="0">
                        <a:solidFill>
                          <a:srgbClr val="000000"/>
                        </a:solidFill>
                        <a:latin typeface="Calibri"/>
                        <a:ea typeface="Times New Roman"/>
                        <a:cs typeface="Times New Roman"/>
                      </a:endParaRPr>
                    </a:p>
                  </a:txBody>
                  <a:tcPr marL="60466" marR="60466" marT="0" marB="0">
                    <a:lnL>
                      <a:noFill/>
                    </a:lnL>
                    <a:lnR>
                      <a:noFill/>
                    </a:lnR>
                    <a:lnT>
                      <a:noFill/>
                    </a:lnT>
                    <a:lnB>
                      <a:noFill/>
                    </a:lnB>
                    <a:cell3D prstMaterial="dkEdge">
                      <a:bevel prst="riblet"/>
                      <a:lightRig rig="flood" dir="t"/>
                    </a:cell3D>
                    <a:solidFill>
                      <a:srgbClr val="E2F7FE"/>
                    </a:solidFill>
                  </a:tcPr>
                </a:tc>
              </a:tr>
            </a:tbl>
          </a:graphicData>
        </a:graphic>
      </p:graphicFrame>
      <p:sp>
        <p:nvSpPr>
          <p:cNvPr id="26628" name="Rectangle 1"/>
          <p:cNvSpPr>
            <a:spLocks noChangeArrowheads="1"/>
          </p:cNvSpPr>
          <p:nvPr/>
        </p:nvSpPr>
        <p:spPr bwMode="auto">
          <a:xfrm>
            <a:off x="0" y="0"/>
            <a:ext cx="3017838" cy="7938"/>
          </a:xfrm>
          <a:prstGeom prst="rect">
            <a:avLst/>
          </a:prstGeom>
          <a:solidFill>
            <a:srgbClr val="000000"/>
          </a:solidFill>
          <a:ln w="9525">
            <a:solidFill>
              <a:schemeClr val="tx1"/>
            </a:solidFill>
            <a:miter lim="800000"/>
            <a:headEnd/>
            <a:tailEnd/>
          </a:ln>
        </p:spPr>
        <p:txBody>
          <a:bodyPr wrap="none" anchor="ctr">
            <a:spAutoFit/>
          </a:bodyPr>
          <a:lstStyle/>
          <a:p>
            <a:endParaRPr kumimoji="0" lang="en-US" altLang="ja-JP"/>
          </a:p>
        </p:txBody>
      </p:sp>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Box 3"/>
          <p:cNvSpPr txBox="1">
            <a:spLocks noChangeArrowheads="1"/>
          </p:cNvSpPr>
          <p:nvPr/>
        </p:nvSpPr>
        <p:spPr bwMode="auto">
          <a:xfrm>
            <a:off x="427038" y="1508125"/>
            <a:ext cx="8199437" cy="461963"/>
          </a:xfrm>
          <a:prstGeom prst="rect">
            <a:avLst/>
          </a:prstGeom>
          <a:noFill/>
          <a:ln w="9525">
            <a:noFill/>
            <a:miter lim="800000"/>
            <a:headEnd/>
            <a:tailEnd/>
          </a:ln>
        </p:spPr>
        <p:txBody>
          <a:bodyPr>
            <a:spAutoFit/>
          </a:bodyPr>
          <a:lstStyle/>
          <a:p>
            <a:r>
              <a:rPr kumimoji="0" lang="en-US" altLang="ja-JP">
                <a:solidFill>
                  <a:schemeClr val="bg1"/>
                </a:solidFill>
                <a:latin typeface="Calibri" pitchFamily="34" charset="0"/>
              </a:rPr>
              <a:t> </a:t>
            </a:r>
          </a:p>
        </p:txBody>
      </p:sp>
      <p:sp>
        <p:nvSpPr>
          <p:cNvPr id="28674" name="Line 2"/>
          <p:cNvSpPr>
            <a:spLocks noChangeShapeType="1"/>
          </p:cNvSpPr>
          <p:nvPr/>
        </p:nvSpPr>
        <p:spPr bwMode="auto">
          <a:xfrm>
            <a:off x="503238" y="1249363"/>
            <a:ext cx="7162800" cy="0"/>
          </a:xfrm>
          <a:prstGeom prst="line">
            <a:avLst/>
          </a:prstGeom>
          <a:noFill/>
          <a:ln w="28575">
            <a:solidFill>
              <a:schemeClr val="bg1"/>
            </a:solidFill>
            <a:round/>
            <a:headEnd/>
            <a:tailEnd/>
          </a:ln>
        </p:spPr>
        <p:txBody>
          <a:bodyPr/>
          <a:lstStyle/>
          <a:p>
            <a:endParaRPr lang="ja-JP" altLang="en-US"/>
          </a:p>
        </p:txBody>
      </p:sp>
      <p:sp>
        <p:nvSpPr>
          <p:cNvPr id="28675" name="Text Box 3"/>
          <p:cNvSpPr txBox="1">
            <a:spLocks noChangeArrowheads="1"/>
          </p:cNvSpPr>
          <p:nvPr/>
        </p:nvSpPr>
        <p:spPr bwMode="auto">
          <a:xfrm>
            <a:off x="411163" y="457200"/>
            <a:ext cx="7151687" cy="523875"/>
          </a:xfrm>
          <a:prstGeom prst="rect">
            <a:avLst/>
          </a:prstGeom>
          <a:noFill/>
          <a:ln w="9525">
            <a:noFill/>
            <a:miter lim="800000"/>
            <a:headEnd/>
            <a:tailEnd/>
          </a:ln>
        </p:spPr>
        <p:txBody>
          <a:bodyPr>
            <a:spAutoFit/>
          </a:bodyPr>
          <a:lstStyle/>
          <a:p>
            <a:pPr eaLnBrk="0" hangingPunct="0"/>
            <a:r>
              <a:rPr kumimoji="0" lang="en-US" altLang="ja-JP" sz="2800" b="1">
                <a:solidFill>
                  <a:schemeClr val="bg1"/>
                </a:solidFill>
                <a:latin typeface="Calibri" pitchFamily="34" charset="0"/>
              </a:rPr>
              <a:t>UNDP’s support in China</a:t>
            </a:r>
          </a:p>
        </p:txBody>
      </p:sp>
      <p:graphicFrame>
        <p:nvGraphicFramePr>
          <p:cNvPr id="7" name="Diagram 6"/>
          <p:cNvGraphicFramePr/>
          <p:nvPr/>
        </p:nvGraphicFramePr>
        <p:xfrm>
          <a:off x="499533" y="2302932"/>
          <a:ext cx="8077200" cy="309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bwMode="auto">
          <a:xfrm>
            <a:off x="457200" y="274638"/>
            <a:ext cx="8229600" cy="1612900"/>
          </a:xfrm>
          <a:noFill/>
          <a:ln>
            <a:miter lim="800000"/>
            <a:headEnd/>
            <a:tailEnd/>
          </a:ln>
        </p:spPr>
        <p:txBody>
          <a:bodyPr vert="horz" wrap="square" lIns="91440" tIns="45720" rIns="91440" bIns="45720" numCol="1" anchor="t" anchorCtr="0" compatLnSpc="1">
            <a:prstTxWarp prst="textNoShape">
              <a:avLst/>
            </a:prstTxWarp>
          </a:bodyPr>
          <a:lstStyle/>
          <a:p>
            <a:pPr algn="l"/>
            <a:r>
              <a:rPr lang="en-US" altLang="ja-JP" sz="3200" smtClean="0">
                <a:solidFill>
                  <a:schemeClr val="bg1"/>
                </a:solidFill>
                <a:latin typeface="Calibri" pitchFamily="34" charset="0"/>
                <a:ea typeface="ＭＳ Ｐゴシック" charset="-128"/>
              </a:rPr>
              <a:t>UNDP relevant support for</a:t>
            </a:r>
            <a:br>
              <a:rPr lang="en-US" altLang="ja-JP" sz="3200" smtClean="0">
                <a:solidFill>
                  <a:schemeClr val="bg1"/>
                </a:solidFill>
                <a:latin typeface="Calibri" pitchFamily="34" charset="0"/>
                <a:ea typeface="ＭＳ Ｐゴシック" charset="-128"/>
              </a:rPr>
            </a:br>
            <a:r>
              <a:rPr lang="en-US" altLang="ja-JP" sz="3200" smtClean="0">
                <a:solidFill>
                  <a:schemeClr val="bg1"/>
                </a:solidFill>
                <a:latin typeface="Calibri" pitchFamily="34" charset="0"/>
                <a:ea typeface="ＭＳ Ｐゴシック" charset="-128"/>
              </a:rPr>
              <a:t>Green LECRDS in Asia</a:t>
            </a:r>
            <a:br>
              <a:rPr lang="en-US" altLang="ja-JP" sz="3200" smtClean="0">
                <a:solidFill>
                  <a:schemeClr val="bg1"/>
                </a:solidFill>
                <a:latin typeface="Calibri" pitchFamily="34" charset="0"/>
                <a:ea typeface="ＭＳ Ｐゴシック" charset="-128"/>
              </a:rPr>
            </a:br>
            <a:endParaRPr lang="en-US" altLang="ja-JP" sz="2800" smtClean="0">
              <a:solidFill>
                <a:schemeClr val="bg1"/>
              </a:solidFill>
              <a:latin typeface="Calibri" pitchFamily="34" charset="0"/>
              <a:ea typeface="ＭＳ Ｐゴシック" charset="-128"/>
            </a:endParaRPr>
          </a:p>
        </p:txBody>
      </p:sp>
      <p:sp>
        <p:nvSpPr>
          <p:cNvPr id="30722"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en-US" altLang="ja-JP" sz="2400" smtClean="0">
              <a:solidFill>
                <a:schemeClr val="bg1"/>
              </a:solidFill>
              <a:latin typeface="Calibri" pitchFamily="34" charset="0"/>
              <a:ea typeface="ＭＳ Ｐゴシック" charset="-128"/>
            </a:endParaRPr>
          </a:p>
          <a:p>
            <a:r>
              <a:rPr lang="en-US" altLang="ja-JP" sz="2400" smtClean="0">
                <a:solidFill>
                  <a:schemeClr val="bg1"/>
                </a:solidFill>
                <a:latin typeface="Calibri" pitchFamily="34" charset="0"/>
                <a:ea typeface="ＭＳ Ｐゴシック" charset="-128"/>
              </a:rPr>
              <a:t>National Communications: 24 countries </a:t>
            </a:r>
          </a:p>
          <a:p>
            <a:pPr>
              <a:buFontTx/>
              <a:buNone/>
            </a:pPr>
            <a:endParaRPr lang="en-US" altLang="ja-JP" sz="2400" smtClean="0">
              <a:solidFill>
                <a:schemeClr val="bg1"/>
              </a:solidFill>
              <a:latin typeface="Calibri" pitchFamily="34" charset="0"/>
              <a:ea typeface="ＭＳ Ｐゴシック" charset="-128"/>
            </a:endParaRPr>
          </a:p>
          <a:p>
            <a:r>
              <a:rPr lang="en-US" altLang="ja-JP" sz="2400" smtClean="0">
                <a:solidFill>
                  <a:schemeClr val="bg1"/>
                </a:solidFill>
                <a:latin typeface="Calibri" pitchFamily="34" charset="0"/>
                <a:ea typeface="ＭＳ Ｐゴシック" charset="-128"/>
              </a:rPr>
              <a:t>Low Emission Capacity Building: 7 countries </a:t>
            </a:r>
            <a:endParaRPr lang="en-US" altLang="ja-JP" sz="2000" smtClean="0">
              <a:solidFill>
                <a:schemeClr val="bg1"/>
              </a:solidFill>
              <a:latin typeface="Calibri" pitchFamily="34" charset="0"/>
              <a:ea typeface="ＭＳ Ｐゴシック" charset="-128"/>
            </a:endParaRPr>
          </a:p>
          <a:p>
            <a:pPr>
              <a:buFontTx/>
              <a:buNone/>
            </a:pPr>
            <a:endParaRPr lang="en-US" altLang="ja-JP" sz="2400" smtClean="0">
              <a:solidFill>
                <a:schemeClr val="bg1"/>
              </a:solidFill>
              <a:latin typeface="Calibri" pitchFamily="34" charset="0"/>
              <a:ea typeface="ＭＳ Ｐゴシック" charset="-128"/>
            </a:endParaRPr>
          </a:p>
          <a:p>
            <a:r>
              <a:rPr lang="en-US" altLang="ja-JP" sz="2400" smtClean="0">
                <a:solidFill>
                  <a:schemeClr val="bg1"/>
                </a:solidFill>
                <a:latin typeface="Calibri" pitchFamily="34" charset="0"/>
                <a:ea typeface="ＭＳ Ｐゴシック" charset="-128"/>
              </a:rPr>
              <a:t>Mitigation: 24 countries</a:t>
            </a:r>
          </a:p>
          <a:p>
            <a:pPr>
              <a:buFontTx/>
              <a:buNone/>
            </a:pPr>
            <a:endParaRPr lang="en-US" altLang="ja-JP" sz="2400" smtClean="0">
              <a:solidFill>
                <a:schemeClr val="bg1"/>
              </a:solidFill>
              <a:latin typeface="Calibri" pitchFamily="34" charset="0"/>
              <a:ea typeface="ＭＳ Ｐゴシック" charset="-128"/>
            </a:endParaRPr>
          </a:p>
          <a:p>
            <a:r>
              <a:rPr lang="en-US" altLang="ja-JP" sz="2400" smtClean="0">
                <a:solidFill>
                  <a:schemeClr val="bg1"/>
                </a:solidFill>
                <a:latin typeface="Calibri" pitchFamily="34" charset="0"/>
                <a:ea typeface="ＭＳ Ｐゴシック" charset="-128"/>
              </a:rPr>
              <a:t>Adaptation: 38 countries (incl. regional projects)</a:t>
            </a:r>
          </a:p>
          <a:p>
            <a:pPr>
              <a:buFontTx/>
              <a:buNone/>
            </a:pPr>
            <a:endParaRPr lang="en-US" altLang="ja-JP" sz="2400" smtClean="0">
              <a:solidFill>
                <a:schemeClr val="bg1"/>
              </a:solidFill>
              <a:latin typeface="Calibri" pitchFamily="34" charset="0"/>
              <a:ea typeface="ＭＳ Ｐゴシック" charset="-128"/>
            </a:endParaRPr>
          </a:p>
          <a:p>
            <a:r>
              <a:rPr lang="en-US" altLang="ja-JP" sz="2400" smtClean="0">
                <a:solidFill>
                  <a:schemeClr val="bg1"/>
                </a:solidFill>
                <a:latin typeface="Calibri" pitchFamily="34" charset="0"/>
                <a:ea typeface="ＭＳ Ｐゴシック" charset="-128"/>
              </a:rPr>
              <a:t>Capacity Development: 28</a:t>
            </a:r>
          </a:p>
        </p:txBody>
      </p:sp>
      <p:sp>
        <p:nvSpPr>
          <p:cNvPr id="30723" name="Line 2"/>
          <p:cNvSpPr>
            <a:spLocks noChangeShapeType="1"/>
          </p:cNvSpPr>
          <p:nvPr/>
        </p:nvSpPr>
        <p:spPr bwMode="auto">
          <a:xfrm>
            <a:off x="947738" y="1506538"/>
            <a:ext cx="6675437" cy="6350"/>
          </a:xfrm>
          <a:prstGeom prst="line">
            <a:avLst/>
          </a:prstGeom>
          <a:noFill/>
          <a:ln w="28575">
            <a:solidFill>
              <a:schemeClr val="bg1"/>
            </a:solidFill>
            <a:round/>
            <a:headEnd/>
            <a:tailEnd/>
          </a:ln>
        </p:spPr>
        <p:txBody>
          <a:bodyPr/>
          <a:lstStyle/>
          <a:p>
            <a:endParaRPr lang="ja-JP" altLang="en-US"/>
          </a:p>
        </p:txBody>
      </p:sp>
    </p:spTree>
  </p:cSld>
  <p:clrMapOvr>
    <a:masterClrMapping/>
  </p:clrMapOvr>
</p:sld>
</file>

<file path=ppt/theme/theme1.xml><?xml version="1.0" encoding="utf-8"?>
<a:theme xmlns:a="http://schemas.openxmlformats.org/drawingml/2006/main" name="UNDP Presentation_blue">
  <a:themeElements>
    <a:clrScheme name="UNDPpptFormat_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NDPpptFormat_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eaLnBrk="0" hangingPunct="0">
          <a:defRPr sz="2800" b="1" dirty="0" smtClean="0">
            <a:solidFill>
              <a:srgbClr val="FAE652"/>
            </a:solidFill>
            <a:latin typeface="Myriad Pro" pitchFamily="34" charset="0"/>
          </a:defRPr>
        </a:defPPr>
      </a:lstStyle>
    </a:txDef>
  </a:objectDefaults>
  <a:extraClrSchemeLst>
    <a:extraClrScheme>
      <a:clrScheme name="UNDPpptFormat_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DPpptFormat_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DPpptFormat_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DPpptFormat_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DPpptFormat_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DPpptFormat_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DPpptFormat_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UNDP Presentation_blue</Template>
  <TotalTime>5249</TotalTime>
  <Words>863</Words>
  <Application>Microsoft Office PowerPoint</Application>
  <PresentationFormat>On-screen Show (4:3)</PresentationFormat>
  <Paragraphs>76</Paragraphs>
  <Slides>9</Slides>
  <Notes>7</Notes>
  <HiddenSlides>0</HiddenSlides>
  <MMClips>0</MMClips>
  <ScaleCrop>false</ScaleCrop>
  <HeadingPairs>
    <vt:vector size="6" baseType="variant">
      <vt:variant>
        <vt:lpstr>Fonts Used</vt:lpstr>
      </vt:variant>
      <vt:variant>
        <vt:i4>6</vt:i4>
      </vt:variant>
      <vt:variant>
        <vt:lpstr>Design Template</vt:lpstr>
      </vt:variant>
      <vt:variant>
        <vt:i4>1</vt:i4>
      </vt:variant>
      <vt:variant>
        <vt:lpstr>Slide Titles</vt:lpstr>
      </vt:variant>
      <vt:variant>
        <vt:i4>9</vt:i4>
      </vt:variant>
    </vt:vector>
  </HeadingPairs>
  <TitlesOfParts>
    <vt:vector size="16" baseType="lpstr">
      <vt:lpstr>Times New Roman</vt:lpstr>
      <vt:lpstr>ＭＳ Ｐゴシック</vt:lpstr>
      <vt:lpstr>Arial</vt:lpstr>
      <vt:lpstr>Calibri</vt:lpstr>
      <vt:lpstr>Myriad Pro</vt:lpstr>
      <vt:lpstr>Wingdings</vt:lpstr>
      <vt:lpstr>UNDP Presentation_blue</vt:lpstr>
      <vt:lpstr>Slide 1</vt:lpstr>
      <vt:lpstr>Slide 2</vt:lpstr>
      <vt:lpstr>Slide 3</vt:lpstr>
      <vt:lpstr>Slide 4</vt:lpstr>
      <vt:lpstr>Slide 5</vt:lpstr>
      <vt:lpstr>Robust strategic planning must underpin financial decision-making</vt:lpstr>
      <vt:lpstr>Slide 7</vt:lpstr>
      <vt:lpstr>Slide 8</vt:lpstr>
      <vt:lpstr>UNDP relevant support for Green LECRDS in Asia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jennifer.baumwoll</dc:creator>
  <cp:lastModifiedBy>PC1</cp:lastModifiedBy>
  <cp:revision>142</cp:revision>
  <dcterms:created xsi:type="dcterms:W3CDTF">2012-03-05T14:54:40Z</dcterms:created>
  <dcterms:modified xsi:type="dcterms:W3CDTF">2012-05-18T08:55:26Z</dcterms:modified>
</cp:coreProperties>
</file>