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67" r:id="rId4"/>
    <p:sldId id="283" r:id="rId5"/>
    <p:sldId id="281" r:id="rId6"/>
    <p:sldId id="286" r:id="rId7"/>
    <p:sldId id="284" r:id="rId8"/>
    <p:sldId id="262" r:id="rId9"/>
    <p:sldId id="279" r:id="rId10"/>
  </p:sldIdLst>
  <p:sldSz cx="9144000" cy="6858000" type="screen4x3"/>
  <p:notesSz cx="6794500" cy="9906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5F5F5F"/>
    <a:srgbClr val="777777"/>
    <a:srgbClr val="808080"/>
    <a:srgbClr val="1960AB"/>
    <a:srgbClr val="FFFFFF"/>
    <a:srgbClr val="6C547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705" autoAdjust="0"/>
  </p:normalViewPr>
  <p:slideViewPr>
    <p:cSldViewPr>
      <p:cViewPr>
        <p:scale>
          <a:sx n="75" d="100"/>
          <a:sy n="75" d="100"/>
        </p:scale>
        <p:origin x="-1020" y="-7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75555" y="388743"/>
            <a:ext cx="5843392" cy="15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093" tIns="44047" rIns="88093" bIns="44047"/>
          <a:lstStyle/>
          <a:p>
            <a:endParaRPr lang="en-GB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475555" y="9223782"/>
            <a:ext cx="5843392" cy="15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093" tIns="44047" rIns="88093" bIns="44047"/>
          <a:lstStyle/>
          <a:p>
            <a:endParaRPr lang="en-GB"/>
          </a:p>
        </p:txBody>
      </p:sp>
      <p:sp>
        <p:nvSpPr>
          <p:cNvPr id="86027" name="Rectangle 1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9478" y="149044"/>
            <a:ext cx="5841872" cy="173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52815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86028" name="Picture 12" descr="unfccc_logos+tex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55" y="9332875"/>
            <a:ext cx="5149052" cy="50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79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8" y="4706387"/>
            <a:ext cx="4983444" cy="445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3" tIns="47710" rIns="95423" bIns="47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475555" y="388743"/>
            <a:ext cx="5843392" cy="15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093" tIns="44047" rIns="88093" bIns="44047"/>
          <a:lstStyle/>
          <a:p>
            <a:endParaRPr lang="en-GB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475555" y="9223782"/>
            <a:ext cx="5843392" cy="15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093" tIns="44047" rIns="88093" bIns="44047"/>
          <a:lstStyle/>
          <a:p>
            <a:endParaRPr lang="en-GB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9478" y="149044"/>
            <a:ext cx="5841872" cy="173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52815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85014" name="Picture 22" descr="unfccc_logos+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55" y="9332874"/>
            <a:ext cx="5841872" cy="57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136552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1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Presentation title</a:t>
            </a: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3912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r>
              <a:rPr lang="en-US"/>
              <a:t>SDM programme</a:t>
            </a:r>
            <a:endParaRPr lang="de-DE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112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14" name="Rectangle 4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246C1CC-B834-4411-9DDD-0289CDAC70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6" name="Text Box 44"/>
          <p:cNvSpPr txBox="1">
            <a:spLocks noChangeArrowheads="1"/>
          </p:cNvSpPr>
          <p:nvPr userDrawn="1"/>
        </p:nvSpPr>
        <p:spPr bwMode="auto">
          <a:xfrm>
            <a:off x="3292475" y="6165850"/>
            <a:ext cx="42497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0"/>
              </a:spcBef>
            </a:pPr>
            <a:r>
              <a:rPr lang="de-DE" sz="1200" b="1" i="1"/>
              <a:t>UNFCCC Secretariat</a:t>
            </a:r>
            <a:endParaRPr lang="en-US" sz="1200"/>
          </a:p>
        </p:txBody>
      </p:sp>
      <p:pic>
        <p:nvPicPr>
          <p:cNvPr id="3118" name="Picture 46" descr="unfccc-letter-es-e-header"/>
          <p:cNvPicPr preferRelativeResize="0"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9EBC6A-14D0-466E-ADD7-3BBF0D494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9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1C557E-8BC9-4E7C-83CA-DC4A91E6B4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8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00AE61-B9E6-4104-A64B-A3F3D1EE44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6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71CB98-256A-46CE-A441-29C7C4345C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2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8BE9DB-8C42-465F-AF5A-29A04D5BDE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8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B21C3B-EF0D-4B1E-BE09-C202E7E0B7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55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690858-078A-4AF3-A1CB-85BAACEB6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7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B86019-6B5F-49BC-96C0-E1585E8456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7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5F7B728-ABE1-471A-A9E1-2A90FC66A5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1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4ACA6C-DE5A-4335-9520-6777D56622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2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r>
              <a:rPr lang="en-US"/>
              <a:t>UNFCCC secretariat</a:t>
            </a:r>
          </a:p>
        </p:txBody>
      </p:sp>
      <p:sp>
        <p:nvSpPr>
          <p:cNvPr id="107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fld id="{C0A731E6-F994-4CF6-92A3-7E6F0F14177E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74" name="Picture 50" descr="unfccc-letter-es-e-header"/>
          <p:cNvPicPr preferRelativeResize="0"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63" b="44247"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4853" y="1792287"/>
            <a:ext cx="7881937" cy="1204912"/>
          </a:xfrm>
        </p:spPr>
        <p:txBody>
          <a:bodyPr/>
          <a:lstStyle/>
          <a:p>
            <a:r>
              <a:rPr lang="en-US" dirty="0" smtClean="0"/>
              <a:t>Voluntary </a:t>
            </a:r>
            <a:r>
              <a:rPr lang="en-US" dirty="0"/>
              <a:t>cancellation in the CDM </a:t>
            </a:r>
            <a:r>
              <a:rPr lang="en-US" dirty="0" smtClean="0"/>
              <a:t>registry</a:t>
            </a:r>
            <a:endParaRPr lang="en-GB" dirty="0"/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590078" y="1124744"/>
            <a:ext cx="7881938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0" hangingPunct="0">
              <a:lnSpc>
                <a:spcPts val="2400"/>
              </a:lnSpc>
              <a:spcBef>
                <a:spcPct val="0"/>
              </a:spcBef>
              <a:buClr>
                <a:schemeClr val="tx1"/>
              </a:buClr>
            </a:pPr>
            <a:endParaRPr lang="de-DE" sz="2200" dirty="0">
              <a:solidFill>
                <a:schemeClr val="bg1"/>
              </a:solidFill>
            </a:endParaRPr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624854" y="3501008"/>
            <a:ext cx="7881937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0" hangingPunct="0">
              <a:lnSpc>
                <a:spcPts val="2400"/>
              </a:lnSpc>
              <a:spcBef>
                <a:spcPct val="0"/>
              </a:spcBef>
              <a:buClr>
                <a:schemeClr val="tx1"/>
              </a:buClr>
            </a:pPr>
            <a:r>
              <a:rPr lang="en-GB" sz="1600" b="1" dirty="0" smtClean="0">
                <a:solidFill>
                  <a:schemeClr val="bg1"/>
                </a:solidFill>
              </a:rPr>
              <a:t>Legacy </a:t>
            </a:r>
            <a:r>
              <a:rPr lang="en-GB" sz="1600" b="1" dirty="0">
                <a:solidFill>
                  <a:schemeClr val="bg1"/>
                </a:solidFill>
              </a:rPr>
              <a:t>to future events: </a:t>
            </a:r>
            <a:r>
              <a:rPr lang="en-GB" sz="1600" b="1" dirty="0" smtClean="0">
                <a:solidFill>
                  <a:schemeClr val="bg1"/>
                </a:solidFill>
              </a:rPr>
              <a:t/>
            </a:r>
            <a:br>
              <a:rPr lang="en-GB" sz="1600" b="1" dirty="0" smtClean="0">
                <a:solidFill>
                  <a:schemeClr val="bg1"/>
                </a:solidFill>
              </a:rPr>
            </a:br>
            <a:r>
              <a:rPr lang="en-GB" sz="1600" b="1" dirty="0" smtClean="0">
                <a:solidFill>
                  <a:schemeClr val="bg1"/>
                </a:solidFill>
              </a:rPr>
              <a:t>The </a:t>
            </a:r>
            <a:r>
              <a:rPr lang="en-GB" sz="1600" b="1" dirty="0">
                <a:solidFill>
                  <a:schemeClr val="bg1"/>
                </a:solidFill>
              </a:rPr>
              <a:t>Brazilian GHG strategy for Rio+20 implemented CDM voluntary cancelation</a:t>
            </a:r>
            <a:r>
              <a:rPr lang="en-GB" sz="1600" dirty="0">
                <a:solidFill>
                  <a:schemeClr val="bg1"/>
                </a:solidFill>
              </a:rPr>
              <a:t> </a:t>
            </a:r>
            <a:endParaRPr lang="en-GB" sz="1600" dirty="0" smtClean="0">
              <a:solidFill>
                <a:schemeClr val="bg1"/>
              </a:solidFill>
            </a:endParaRPr>
          </a:p>
          <a:p>
            <a:pPr eaLnBrk="0" hangingPunct="0">
              <a:lnSpc>
                <a:spcPts val="2400"/>
              </a:lnSpc>
              <a:spcBef>
                <a:spcPct val="0"/>
              </a:spcBef>
              <a:buClr>
                <a:schemeClr val="tx1"/>
              </a:buClr>
            </a:pPr>
            <a:endParaRPr lang="en-US" sz="1600" b="1" dirty="0">
              <a:solidFill>
                <a:schemeClr val="bg1"/>
              </a:solidFill>
            </a:endParaRPr>
          </a:p>
          <a:p>
            <a:pPr eaLnBrk="0" hangingPunct="0">
              <a:lnSpc>
                <a:spcPts val="24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Andrew Howard</a:t>
            </a:r>
          </a:p>
          <a:p>
            <a:pPr eaLnBrk="0" hangingPunct="0">
              <a:lnSpc>
                <a:spcPts val="24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Secretary to the CDM Executive Board</a:t>
            </a:r>
          </a:p>
          <a:p>
            <a:pPr eaLnBrk="0" hangingPunct="0">
              <a:lnSpc>
                <a:spcPts val="24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sz="1600" dirty="0" smtClean="0">
                <a:solidFill>
                  <a:schemeClr val="bg1"/>
                </a:solidFill>
              </a:rPr>
              <a:t>3 December </a:t>
            </a:r>
            <a:r>
              <a:rPr lang="en-US" sz="1600" dirty="0">
                <a:solidFill>
                  <a:schemeClr val="bg1"/>
                </a:solidFill>
              </a:rPr>
              <a:t>2012, Doha, </a:t>
            </a:r>
            <a:r>
              <a:rPr lang="en-US" sz="1600" dirty="0" smtClean="0">
                <a:solidFill>
                  <a:schemeClr val="bg1"/>
                </a:solidFill>
              </a:rPr>
              <a:t>Qatar</a:t>
            </a:r>
            <a:endParaRPr lang="de-DE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D270F-46E0-47C1-84C5-E8AEC90614E8}" type="slidenum">
              <a:rPr lang="en-US"/>
              <a:pPr/>
              <a:t>2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/>
              <a:t>Voluntary cancelation in CDM registry - Objectives</a:t>
            </a:r>
            <a:endParaRPr lang="en-US" sz="2000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980728"/>
            <a:ext cx="7867650" cy="5112568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Voluntary </a:t>
            </a:r>
            <a:r>
              <a:rPr lang="en-US" sz="2000" dirty="0"/>
              <a:t>cancelation in the CDM registry </a:t>
            </a:r>
            <a:r>
              <a:rPr lang="en-US" sz="2000" dirty="0" smtClean="0"/>
              <a:t>launched </a:t>
            </a:r>
            <a:r>
              <a:rPr lang="en-US" sz="2000" dirty="0"/>
              <a:t>in </a:t>
            </a:r>
            <a:r>
              <a:rPr lang="en-US" sz="2000" dirty="0" smtClean="0"/>
              <a:t>Nov 2012</a:t>
            </a:r>
          </a:p>
          <a:p>
            <a:endParaRPr lang="en-US" sz="2000" dirty="0"/>
          </a:p>
          <a:p>
            <a:r>
              <a:rPr lang="en-US" sz="2000" dirty="0" smtClean="0"/>
              <a:t>Available </a:t>
            </a:r>
            <a:r>
              <a:rPr lang="en-US" sz="2000" dirty="0"/>
              <a:t>to all CDM project participants </a:t>
            </a:r>
            <a:r>
              <a:rPr lang="en-US" sz="2000" dirty="0" smtClean="0"/>
              <a:t>(PPs) who </a:t>
            </a:r>
            <a:r>
              <a:rPr lang="en-US" sz="2000" dirty="0"/>
              <a:t>may cancel units on their own behalf or on behalf of other </a:t>
            </a:r>
            <a:r>
              <a:rPr lang="en-US" sz="2000" dirty="0" smtClean="0"/>
              <a:t>entities</a:t>
            </a:r>
          </a:p>
          <a:p>
            <a:endParaRPr lang="en-US" sz="2000" dirty="0"/>
          </a:p>
          <a:p>
            <a:r>
              <a:rPr lang="en-US" sz="2000" dirty="0"/>
              <a:t>Voluntary cancelation </a:t>
            </a:r>
            <a:r>
              <a:rPr lang="en-US" sz="2000" dirty="0" smtClean="0"/>
              <a:t>also available </a:t>
            </a:r>
            <a:r>
              <a:rPr lang="en-US" sz="2000" dirty="0"/>
              <a:t>in Annex I national registries</a:t>
            </a:r>
          </a:p>
          <a:p>
            <a:endParaRPr lang="en-US" sz="2000" dirty="0" smtClean="0"/>
          </a:p>
          <a:p>
            <a:r>
              <a:rPr lang="en-US" sz="2000" dirty="0" smtClean="0"/>
              <a:t>Objectives</a:t>
            </a:r>
          </a:p>
          <a:p>
            <a:pPr marL="0" indent="0">
              <a:buNone/>
            </a:pP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GB" sz="2000" dirty="0" smtClean="0"/>
              <a:t>Simplified, low </a:t>
            </a:r>
            <a:r>
              <a:rPr lang="en-GB" sz="2000" dirty="0"/>
              <a:t>transaction cost process </a:t>
            </a:r>
            <a:r>
              <a:rPr lang="en-GB" sz="2000" dirty="0" smtClean="0"/>
              <a:t>of cancellation</a:t>
            </a:r>
            <a:endParaRPr lang="en-GB" sz="2000" dirty="0"/>
          </a:p>
          <a:p>
            <a:pPr lvl="1">
              <a:buFont typeface="Arial" pitchFamily="34" charset="0"/>
              <a:buChar char="•"/>
            </a:pP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Improved </a:t>
            </a:r>
            <a:r>
              <a:rPr lang="en-US" sz="2000" dirty="0"/>
              <a:t>transparency </a:t>
            </a:r>
            <a:r>
              <a:rPr lang="en-US" sz="2000" dirty="0" smtClean="0"/>
              <a:t>of voluntary </a:t>
            </a:r>
            <a:r>
              <a:rPr lang="en-US" sz="2000" dirty="0"/>
              <a:t>cancelation </a:t>
            </a:r>
            <a:r>
              <a:rPr lang="en-US" sz="2000" dirty="0" smtClean="0"/>
              <a:t>activities</a:t>
            </a:r>
          </a:p>
          <a:p>
            <a:pPr lvl="1">
              <a:buFont typeface="Arial" pitchFamily="34" charset="0"/>
              <a:buChar char="•"/>
            </a:pP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Improved access to voluntary cancellation using CERs</a:t>
            </a:r>
          </a:p>
          <a:p>
            <a:pPr marL="271462" lvl="1" indent="0">
              <a:buNone/>
            </a:pPr>
            <a:endParaRPr lang="en-US" sz="1800" dirty="0"/>
          </a:p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479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D270F-46E0-47C1-84C5-E8AEC90614E8}" type="slidenum">
              <a:rPr lang="en-US"/>
              <a:pPr/>
              <a:t>3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000" dirty="0"/>
              <a:t>Simplified, low transaction cost process of </a:t>
            </a:r>
            <a:r>
              <a:rPr lang="en-GB" sz="2000" dirty="0" smtClean="0"/>
              <a:t>cancellation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047626"/>
            <a:ext cx="7867650" cy="4613622"/>
          </a:xfrm>
        </p:spPr>
        <p:txBody>
          <a:bodyPr/>
          <a:lstStyle/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r>
              <a:rPr lang="en-GB" sz="2000" dirty="0" smtClean="0"/>
              <a:t>Procedure established by Executive Board EB 69)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PPs </a:t>
            </a:r>
            <a:r>
              <a:rPr lang="en-US" sz="2000" dirty="0"/>
              <a:t>initiate voluntary </a:t>
            </a:r>
            <a:r>
              <a:rPr lang="en-US" sz="2000" dirty="0" smtClean="0"/>
              <a:t>cancelation from pending </a:t>
            </a:r>
            <a:r>
              <a:rPr lang="en-US" sz="2000" dirty="0"/>
              <a:t>account or permanent holding accounts </a:t>
            </a:r>
            <a:r>
              <a:rPr lang="en-US" sz="2000" dirty="0" smtClean="0"/>
              <a:t>(similar </a:t>
            </a:r>
            <a:r>
              <a:rPr lang="en-US" sz="2000" dirty="0"/>
              <a:t>to forwarding of </a:t>
            </a:r>
            <a:r>
              <a:rPr lang="en-US" sz="2000" dirty="0" smtClean="0"/>
              <a:t>CERs)</a:t>
            </a:r>
          </a:p>
          <a:p>
            <a:pPr>
              <a:defRPr/>
            </a:pPr>
            <a:endParaRPr lang="en-US" sz="2000" dirty="0" smtClean="0"/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/>
              <a:t>PPs do not need to first move CERs to national registries</a:t>
            </a:r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 smtClean="0"/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/>
              <a:t>Helps PPs with unilateral projects without Annex I Party buyers</a:t>
            </a:r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 smtClean="0"/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/>
              <a:t>Proof of cancellation given directly by the CDM registry, no need to use intermediaries to provide proof of cancelation</a:t>
            </a:r>
          </a:p>
        </p:txBody>
      </p:sp>
    </p:spTree>
    <p:extLst>
      <p:ext uri="{BB962C8B-B14F-4D97-AF65-F5344CB8AC3E}">
        <p14:creationId xmlns:p14="http://schemas.microsoft.com/office/powerpoint/2010/main" val="365203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D270F-46E0-47C1-84C5-E8AEC90614E8}" type="slidenum">
              <a:rPr lang="en-US"/>
              <a:pPr/>
              <a:t>4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1900" dirty="0"/>
              <a:t>Improved transparency of voluntary cancelation </a:t>
            </a:r>
            <a:r>
              <a:rPr lang="en-GB" sz="1900" dirty="0" smtClean="0"/>
              <a:t>activities</a:t>
            </a:r>
            <a:endParaRPr lang="en-US" sz="1900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047626"/>
            <a:ext cx="7867650" cy="4901654"/>
          </a:xfrm>
        </p:spPr>
        <p:txBody>
          <a:bodyPr/>
          <a:lstStyle/>
          <a:p>
            <a:pPr defTabSz="622300">
              <a:lnSpc>
                <a:spcPct val="100000"/>
              </a:lnSpc>
            </a:pPr>
            <a:r>
              <a:rPr lang="en-US" sz="2000" dirty="0" smtClean="0"/>
              <a:t>Annex I registry procedures are generally not consistent and normally lack a proof of cancelation</a:t>
            </a:r>
            <a:endParaRPr lang="en-US" sz="2000" dirty="0"/>
          </a:p>
          <a:p>
            <a:pPr marL="547200" indent="-547200" defTabSz="622300">
              <a:lnSpc>
                <a:spcPct val="100000"/>
              </a:lnSpc>
              <a:buFont typeface="+mj-lt"/>
              <a:buAutoNum type="alphaLcParenR"/>
            </a:pPr>
            <a:endParaRPr lang="en-GB" sz="2000" dirty="0" smtClean="0"/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/>
              <a:t>Description of the purpose and beneficiaries included in each cancellation (similar to payment details on bank transfers)</a:t>
            </a:r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 smtClean="0"/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/>
              <a:t>Attestations of cancelation provided</a:t>
            </a:r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endParaRPr lang="en-US" sz="2000" dirty="0" smtClean="0"/>
          </a:p>
          <a:p>
            <a:pPr defTabSz="6223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000" dirty="0" smtClean="0"/>
              <a:t>CDM registry website will give public reports on cancellations and on attestations of cancelation (from December 2012)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05453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BFC800-E339-4229-A62E-AFA3A8A2F97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900" dirty="0" smtClean="0"/>
              <a:t>Attestation of voluntary cancellation</a:t>
            </a:r>
            <a:endParaRPr lang="en-US" sz="19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867650" cy="4968552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In </a:t>
            </a:r>
            <a:r>
              <a:rPr lang="en-US" sz="1600" dirty="0"/>
              <a:t>accordance with the provisions to provide voluntary cancellation services in the CDM Registry, this attestation hereby certifies completion of the following voluntary cancellation transaction</a:t>
            </a:r>
            <a:r>
              <a:rPr lang="en-US" sz="1600" dirty="0" smtClean="0"/>
              <a:t>: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US" sz="1600" b="1" dirty="0" smtClean="0"/>
              <a:t>Transaction </a:t>
            </a:r>
            <a:r>
              <a:rPr lang="en-US" sz="1600" b="1" dirty="0"/>
              <a:t>reference:			</a:t>
            </a:r>
            <a:r>
              <a:rPr lang="en-US" sz="1600" dirty="0" smtClean="0"/>
              <a:t>CDM XXXX</a:t>
            </a:r>
            <a:endParaRPr lang="en-GB" sz="2000" dirty="0"/>
          </a:p>
          <a:p>
            <a:r>
              <a:rPr lang="en-US" sz="1600" b="1" dirty="0" smtClean="0"/>
              <a:t>CDM </a:t>
            </a:r>
            <a:r>
              <a:rPr lang="en-US" sz="1600" b="1" dirty="0"/>
              <a:t>project activity reference number:</a:t>
            </a:r>
            <a:r>
              <a:rPr lang="en-US" sz="1600" dirty="0"/>
              <a:t>	XXXX</a:t>
            </a:r>
            <a:endParaRPr lang="en-GB" sz="2000" dirty="0"/>
          </a:p>
          <a:p>
            <a:r>
              <a:rPr lang="en-US" sz="1600" b="1" dirty="0" smtClean="0"/>
              <a:t>CDM </a:t>
            </a:r>
            <a:r>
              <a:rPr lang="en-US" sz="1600" b="1" dirty="0"/>
              <a:t>project activity name</a:t>
            </a:r>
            <a:r>
              <a:rPr lang="en-US" sz="1600" b="1" dirty="0" smtClean="0"/>
              <a:t>:</a:t>
            </a:r>
            <a:r>
              <a:rPr lang="en-US" sz="1600" b="1" dirty="0"/>
              <a:t>		</a:t>
            </a:r>
            <a:r>
              <a:rPr lang="en-US" sz="1600" dirty="0"/>
              <a:t>XXXXXXXXXXXXXXXXXX</a:t>
            </a:r>
            <a:endParaRPr lang="en-GB" sz="2000" dirty="0"/>
          </a:p>
          <a:p>
            <a:r>
              <a:rPr lang="en-US" sz="1600" b="1" dirty="0" smtClean="0"/>
              <a:t>Number </a:t>
            </a:r>
            <a:r>
              <a:rPr lang="en-US" sz="1600" b="1" dirty="0"/>
              <a:t>and type of cancelled units:	</a:t>
            </a:r>
            <a:r>
              <a:rPr lang="en-US" sz="1600" dirty="0" smtClean="0"/>
              <a:t>XXXX</a:t>
            </a:r>
            <a:r>
              <a:rPr lang="en-US" sz="1600" dirty="0"/>
              <a:t> </a:t>
            </a:r>
            <a:r>
              <a:rPr lang="en-US" sz="1600" dirty="0" smtClean="0"/>
              <a:t>CERs [</a:t>
            </a:r>
            <a:r>
              <a:rPr lang="en-US" sz="1600" dirty="0" err="1"/>
              <a:t>tCERs</a:t>
            </a:r>
            <a:r>
              <a:rPr lang="en-US" sz="1600" dirty="0"/>
              <a:t> / </a:t>
            </a:r>
            <a:r>
              <a:rPr lang="en-US" sz="1600" dirty="0" err="1"/>
              <a:t>lCERs</a:t>
            </a:r>
            <a:r>
              <a:rPr lang="en-US" sz="1600" dirty="0"/>
              <a:t>]</a:t>
            </a:r>
            <a:endParaRPr lang="en-GB" sz="2000" dirty="0"/>
          </a:p>
          <a:p>
            <a:r>
              <a:rPr lang="en-US" sz="1600" b="1" dirty="0" smtClean="0"/>
              <a:t>Start </a:t>
            </a:r>
            <a:r>
              <a:rPr lang="en-US" sz="1600" b="1" dirty="0"/>
              <a:t>serial number:</a:t>
            </a:r>
            <a:r>
              <a:rPr lang="en-US" sz="1600" dirty="0"/>
              <a:t>			</a:t>
            </a:r>
            <a:r>
              <a:rPr lang="en-US" sz="1600" dirty="0" smtClean="0"/>
              <a:t>XXXX</a:t>
            </a:r>
            <a:endParaRPr lang="en-GB" sz="2000" dirty="0"/>
          </a:p>
          <a:p>
            <a:r>
              <a:rPr lang="en-US" sz="1600" b="1" dirty="0" smtClean="0"/>
              <a:t>End </a:t>
            </a:r>
            <a:r>
              <a:rPr lang="en-US" sz="1600" b="1" dirty="0"/>
              <a:t>serial number:</a:t>
            </a:r>
            <a:r>
              <a:rPr lang="en-US" sz="1600" dirty="0"/>
              <a:t>			</a:t>
            </a:r>
            <a:r>
              <a:rPr lang="en-US" sz="1600" dirty="0" smtClean="0"/>
              <a:t>XXXX</a:t>
            </a:r>
            <a:endParaRPr lang="en-GB" sz="2000" dirty="0"/>
          </a:p>
          <a:p>
            <a:r>
              <a:rPr lang="en-US" sz="1600" b="1" dirty="0" smtClean="0"/>
              <a:t>Purpose </a:t>
            </a:r>
            <a:r>
              <a:rPr lang="en-US" sz="1600" b="1" dirty="0"/>
              <a:t>/ beneficiary of the cancellation:	</a:t>
            </a:r>
            <a:r>
              <a:rPr lang="en-US" sz="1600" dirty="0" smtClean="0"/>
              <a:t>XXXXXXXXXXXXXXXXXX </a:t>
            </a:r>
            <a:r>
              <a:rPr lang="en-US" sz="1600" dirty="0"/>
              <a:t>			 </a:t>
            </a:r>
            <a:r>
              <a:rPr lang="en-US" sz="1600" dirty="0" smtClean="0"/>
              <a:t>			XXXXXXXXXXXXXXXXXX </a:t>
            </a:r>
            <a:endParaRPr lang="en-GB" sz="1600" dirty="0"/>
          </a:p>
          <a:p>
            <a:r>
              <a:rPr lang="en-US" sz="1600" b="1" dirty="0" smtClean="0"/>
              <a:t>Date </a:t>
            </a:r>
            <a:r>
              <a:rPr lang="en-US" sz="1600" b="1" dirty="0"/>
              <a:t>of cancellation transaction:</a:t>
            </a:r>
            <a:r>
              <a:rPr lang="en-US" sz="1600" dirty="0"/>
              <a:t>	</a:t>
            </a:r>
            <a:r>
              <a:rPr lang="en-US" sz="1600" dirty="0" smtClean="0"/>
              <a:t>	XX.XX.XX / XX.XX.XX</a:t>
            </a:r>
          </a:p>
          <a:p>
            <a:endParaRPr lang="en-GB" sz="2000" dirty="0"/>
          </a:p>
          <a:p>
            <a:pPr marL="0" indent="0">
              <a:buNone/>
            </a:pPr>
            <a:r>
              <a:rPr lang="en-US" sz="1600" dirty="0" smtClean="0"/>
              <a:t>Information </a:t>
            </a:r>
            <a:r>
              <a:rPr lang="en-US" sz="1600" dirty="0"/>
              <a:t>concerning the above voluntary cancellation is available on the CDM website at the following link:  </a:t>
            </a:r>
            <a:r>
              <a:rPr lang="en-US" sz="1600" u="sng" dirty="0">
                <a:solidFill>
                  <a:schemeClr val="tx2"/>
                </a:solidFill>
              </a:rPr>
              <a:t>http://</a:t>
            </a:r>
            <a:r>
              <a:rPr lang="en-US" sz="1600" u="sng" dirty="0" smtClean="0">
                <a:solidFill>
                  <a:schemeClr val="tx2"/>
                </a:solidFill>
              </a:rPr>
              <a:t>cdm.unfccc.int/Registry/vc_attest</a:t>
            </a:r>
            <a:endParaRPr lang="en-US" sz="8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3482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BFC800-E339-4229-A62E-AFA3A8A2F977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000" dirty="0" smtClean="0"/>
              <a:t>Website reports (from December 2012)</a:t>
            </a:r>
            <a:endParaRPr lang="en-US" sz="19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764704"/>
            <a:ext cx="7867650" cy="4968552"/>
          </a:xfrm>
        </p:spPr>
        <p:txBody>
          <a:bodyPr/>
          <a:lstStyle/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endParaRPr lang="en-GB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80" y="1484784"/>
            <a:ext cx="8125013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502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0D270F-46E0-47C1-84C5-E8AEC90614E8}" type="slidenum">
              <a:rPr lang="en-US"/>
              <a:pPr/>
              <a:t>7</a:t>
            </a:fld>
            <a:endParaRPr lang="en-US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000" dirty="0"/>
              <a:t>Improved access to voluntary cancellation using CERs</a:t>
            </a:r>
            <a:endParaRPr lang="en-US" sz="2000" dirty="0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047626"/>
            <a:ext cx="7867650" cy="5045670"/>
          </a:xfrm>
        </p:spPr>
        <p:txBody>
          <a:bodyPr/>
          <a:lstStyle/>
          <a:p>
            <a:r>
              <a:rPr lang="en-US" sz="2000" dirty="0" smtClean="0"/>
              <a:t>Information platform on </a:t>
            </a:r>
            <a:r>
              <a:rPr lang="en-US" sz="2000" dirty="0"/>
              <a:t>projects offering </a:t>
            </a:r>
            <a:r>
              <a:rPr lang="en-US" sz="2000" dirty="0" smtClean="0"/>
              <a:t>CERs for cancelation</a:t>
            </a:r>
          </a:p>
          <a:p>
            <a:endParaRPr lang="en-US" sz="2000" dirty="0"/>
          </a:p>
          <a:p>
            <a:r>
              <a:rPr lang="en-GB" sz="2000" dirty="0" smtClean="0"/>
              <a:t>Interested </a:t>
            </a:r>
            <a:r>
              <a:rPr lang="en-GB" sz="2000" dirty="0"/>
              <a:t>parties may contact PPs directly to make arrangements for voluntary </a:t>
            </a:r>
            <a:r>
              <a:rPr lang="en-GB" sz="2000" dirty="0" smtClean="0"/>
              <a:t>cancellation</a:t>
            </a:r>
            <a:r>
              <a:rPr lang="en-GB" sz="2000" dirty="0"/>
              <a:t> </a:t>
            </a:r>
            <a:r>
              <a:rPr lang="en-US" sz="2000" dirty="0" smtClean="0"/>
              <a:t>(secretariat not involved in match-making)</a:t>
            </a:r>
            <a:endParaRPr lang="en-US" sz="2000" dirty="0"/>
          </a:p>
          <a:p>
            <a:endParaRPr lang="en-US" sz="2000" dirty="0"/>
          </a:p>
          <a:p>
            <a:r>
              <a:rPr lang="en-GB" sz="2000" dirty="0"/>
              <a:t>CERs can be cancelled for any purpose and on behalf of any beneficiary or beneficiaries (not just on behalf of PPs)</a:t>
            </a:r>
          </a:p>
          <a:p>
            <a:endParaRPr lang="en-GB" sz="2000" dirty="0"/>
          </a:p>
          <a:p>
            <a:r>
              <a:rPr lang="en-GB" sz="2000" dirty="0" smtClean="0"/>
              <a:t>A cancellation may </a:t>
            </a:r>
            <a:r>
              <a:rPr lang="en-GB" sz="2000" dirty="0"/>
              <a:t>list as many beneficiaries as </a:t>
            </a:r>
            <a:r>
              <a:rPr lang="en-GB" sz="2000" dirty="0" smtClean="0"/>
              <a:t>needed</a:t>
            </a:r>
            <a:endParaRPr lang="en-GB" sz="2000" dirty="0"/>
          </a:p>
          <a:p>
            <a:endParaRPr lang="en-GB" sz="2000" dirty="0"/>
          </a:p>
          <a:p>
            <a:r>
              <a:rPr lang="en-GB" sz="2000" dirty="0" smtClean="0"/>
              <a:t>Publicity </a:t>
            </a:r>
            <a:r>
              <a:rPr lang="en-GB" sz="2000" dirty="0"/>
              <a:t>and transparency of the process</a:t>
            </a:r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Further steps could potentially further improve accessibility by allowing more access to CDM registry accounts</a:t>
            </a:r>
            <a:endParaRPr lang="en-GB" sz="2000" dirty="0"/>
          </a:p>
          <a:p>
            <a:endParaRPr lang="en-US" sz="2000" dirty="0"/>
          </a:p>
          <a:p>
            <a:pPr lvl="1" defTabSz="622300">
              <a:lnSpc>
                <a:spcPct val="100000"/>
              </a:lnSpc>
              <a:buFont typeface="Arial" pitchFamily="34" charset="0"/>
              <a:buChar char="•"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39717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BFC800-E339-4229-A62E-AFA3A8A2F977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 smtClean="0"/>
              <a:t>Cancelations for Rio+20</a:t>
            </a:r>
            <a:endParaRPr lang="en-US" sz="19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908720"/>
            <a:ext cx="7867650" cy="4968552"/>
          </a:xfrm>
        </p:spPr>
        <p:txBody>
          <a:bodyPr/>
          <a:lstStyle/>
          <a:p>
            <a:pPr marL="546100" lvl="4" indent="-457200">
              <a:lnSpc>
                <a:spcPct val="100000"/>
              </a:lnSpc>
            </a:pPr>
            <a:endParaRPr lang="en-US" sz="2000" dirty="0" smtClean="0"/>
          </a:p>
          <a:p>
            <a:pPr marL="546100" lvl="4" indent="-457200">
              <a:lnSpc>
                <a:spcPct val="100000"/>
              </a:lnSpc>
            </a:pPr>
            <a:r>
              <a:rPr lang="en-US" sz="2000" dirty="0" smtClean="0"/>
              <a:t>The very first voluntary cancelation transactions in the CDM registry were for Rio+20:  5 transactions for a total of            </a:t>
            </a:r>
            <a:r>
              <a:rPr lang="en-US" sz="2000" dirty="0" smtClean="0">
                <a:solidFill>
                  <a:schemeClr val="tx2"/>
                </a:solidFill>
              </a:rPr>
              <a:t>CERs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25,588, </a:t>
            </a:r>
            <a:r>
              <a:rPr lang="en-US" sz="2000" dirty="0" smtClean="0"/>
              <a:t>including </a:t>
            </a:r>
            <a:r>
              <a:rPr lang="en-US" sz="2000" dirty="0" err="1" smtClean="0">
                <a:solidFill>
                  <a:schemeClr val="tx2"/>
                </a:solidFill>
              </a:rPr>
              <a:t>tCERs</a:t>
            </a:r>
            <a:r>
              <a:rPr lang="en-US" sz="2000" dirty="0" smtClean="0">
                <a:solidFill>
                  <a:schemeClr val="tx2"/>
                </a:solidFill>
              </a:rPr>
              <a:t> 5,294 </a:t>
            </a:r>
            <a:r>
              <a:rPr lang="en-US" sz="2000" dirty="0" smtClean="0"/>
              <a:t>coming from 5 projects:</a:t>
            </a:r>
            <a:endParaRPr lang="en-US" sz="2000" dirty="0"/>
          </a:p>
          <a:p>
            <a:pPr marL="630238" lvl="2" indent="0">
              <a:buNone/>
            </a:pPr>
            <a:endParaRPr lang="en-GB" sz="2000" dirty="0"/>
          </a:p>
          <a:p>
            <a:pPr marL="630238" lvl="2" indent="0">
              <a:buNone/>
            </a:pPr>
            <a:r>
              <a:rPr lang="en-GB" sz="2000" dirty="0" smtClean="0">
                <a:solidFill>
                  <a:schemeClr val="tx2"/>
                </a:solidFill>
              </a:rPr>
              <a:t>0268</a:t>
            </a:r>
            <a:r>
              <a:rPr lang="en-GB" sz="2000" dirty="0" smtClean="0"/>
              <a:t> </a:t>
            </a:r>
            <a:r>
              <a:rPr lang="en-GB" sz="2000" dirty="0" err="1" smtClean="0"/>
              <a:t>Lages</a:t>
            </a:r>
            <a:r>
              <a:rPr lang="en-GB" sz="2000" dirty="0" smtClean="0"/>
              <a:t> </a:t>
            </a:r>
            <a:r>
              <a:rPr lang="en-GB" sz="2000" dirty="0"/>
              <a:t>Methane Avoidance </a:t>
            </a:r>
            <a:r>
              <a:rPr lang="en-GB" sz="2000" dirty="0" smtClean="0"/>
              <a:t>Project</a:t>
            </a:r>
          </a:p>
          <a:p>
            <a:pPr marL="630238" lvl="2" indent="0">
              <a:buNone/>
            </a:pPr>
            <a:endParaRPr lang="en-GB" sz="2000" dirty="0"/>
          </a:p>
          <a:p>
            <a:pPr marL="630238" lvl="2" indent="0">
              <a:buNone/>
            </a:pPr>
            <a:r>
              <a:rPr lang="en-GB" sz="2000" dirty="0" smtClean="0">
                <a:solidFill>
                  <a:schemeClr val="tx2"/>
                </a:solidFill>
              </a:rPr>
              <a:t>0373</a:t>
            </a:r>
            <a:r>
              <a:rPr lang="en-GB" sz="2000" dirty="0" smtClean="0"/>
              <a:t> São </a:t>
            </a:r>
            <a:r>
              <a:rPr lang="en-GB" sz="2000" dirty="0" err="1"/>
              <a:t>João</a:t>
            </a:r>
            <a:r>
              <a:rPr lang="en-GB" sz="2000" dirty="0"/>
              <a:t> Landfill Gas to Energy </a:t>
            </a:r>
            <a:r>
              <a:rPr lang="en-GB" sz="2000" dirty="0" smtClean="0"/>
              <a:t>Project</a:t>
            </a:r>
          </a:p>
          <a:p>
            <a:pPr marL="630238" lvl="2" indent="0">
              <a:buNone/>
            </a:pPr>
            <a:endParaRPr lang="en-GB" sz="2000" dirty="0" smtClean="0"/>
          </a:p>
          <a:p>
            <a:pPr marL="630238" lvl="2" indent="0">
              <a:buNone/>
            </a:pPr>
            <a:r>
              <a:rPr lang="pt-BR" sz="2000" dirty="0" smtClean="0">
                <a:solidFill>
                  <a:schemeClr val="tx2"/>
                </a:solidFill>
              </a:rPr>
              <a:t>1134</a:t>
            </a:r>
            <a:r>
              <a:rPr lang="pt-BR" sz="2000" dirty="0"/>
              <a:t> </a:t>
            </a:r>
            <a:r>
              <a:rPr lang="pt-BR" sz="2000" dirty="0" smtClean="0"/>
              <a:t>ESTRE </a:t>
            </a:r>
            <a:r>
              <a:rPr lang="pt-BR" sz="2000" dirty="0"/>
              <a:t>Pedreira Landfill Gás </a:t>
            </a:r>
            <a:r>
              <a:rPr lang="pt-BR" sz="2000" dirty="0" smtClean="0"/>
              <a:t>Project</a:t>
            </a:r>
          </a:p>
          <a:p>
            <a:pPr marL="630238" lvl="2" indent="0">
              <a:buNone/>
            </a:pPr>
            <a:endParaRPr lang="pt-BR" sz="2000" dirty="0"/>
          </a:p>
          <a:p>
            <a:pPr marL="630238" lvl="2" indent="0">
              <a:buNone/>
            </a:pPr>
            <a:r>
              <a:rPr lang="en-GB" sz="2000" dirty="0" smtClean="0">
                <a:solidFill>
                  <a:schemeClr val="tx2"/>
                </a:solidFill>
              </a:rPr>
              <a:t>2486 </a:t>
            </a:r>
            <a:r>
              <a:rPr lang="en-GB" sz="2000" dirty="0" smtClean="0"/>
              <a:t>Conversion </a:t>
            </a:r>
            <a:r>
              <a:rPr lang="en-GB" sz="2000" dirty="0"/>
              <a:t>of SF6 to the alternative cover gas SO2 at RIMA magnesium </a:t>
            </a:r>
            <a:r>
              <a:rPr lang="en-GB" sz="2000" dirty="0" smtClean="0"/>
              <a:t>production</a:t>
            </a:r>
          </a:p>
          <a:p>
            <a:pPr marL="630238" lvl="2" indent="0">
              <a:buNone/>
            </a:pPr>
            <a:endParaRPr lang="en-GB" sz="2000" dirty="0"/>
          </a:p>
          <a:p>
            <a:pPr marL="630238" lvl="2" indent="0">
              <a:buNone/>
            </a:pPr>
            <a:r>
              <a:rPr lang="en-GB" sz="2000" dirty="0" smtClean="0">
                <a:solidFill>
                  <a:schemeClr val="tx2"/>
                </a:solidFill>
              </a:rPr>
              <a:t>2569 </a:t>
            </a:r>
            <a:r>
              <a:rPr lang="en-GB" sz="2000" dirty="0" smtClean="0"/>
              <a:t>Reforestation </a:t>
            </a:r>
            <a:r>
              <a:rPr lang="en-GB" sz="2000" dirty="0"/>
              <a:t>as a source of renewable biomass of wood supply for industrial use in </a:t>
            </a:r>
            <a:r>
              <a:rPr lang="en-GB" sz="2000" dirty="0" smtClean="0"/>
              <a:t>Brazil</a:t>
            </a:r>
            <a:endParaRPr lang="en-GB" sz="2000" dirty="0"/>
          </a:p>
          <a:p>
            <a:pPr marL="546100" lvl="4" indent="-457200">
              <a:lnSpc>
                <a:spcPct val="100000"/>
              </a:lnSpc>
              <a:buFont typeface="+mj-lt"/>
              <a:buAutoNum type="alphaLcParenR"/>
            </a:pP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B49F7F-8688-4DB0-A0E0-7C5ACDE1799C}" type="slidenum">
              <a:rPr lang="en-US"/>
              <a:pPr/>
              <a:t>9</a:t>
            </a:fld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3200" i="1" dirty="0">
                <a:solidFill>
                  <a:schemeClr val="tx2"/>
                </a:solidFill>
              </a:rPr>
              <a:t>Thank </a:t>
            </a:r>
            <a:r>
              <a:rPr lang="en-US" sz="3200" i="1" dirty="0" smtClean="0">
                <a:solidFill>
                  <a:schemeClr val="tx2"/>
                </a:solidFill>
              </a:rPr>
              <a:t>you</a:t>
            </a:r>
            <a:endParaRPr lang="en-US" sz="3200" i="1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Andrew Howard</a:t>
            </a:r>
          </a:p>
          <a:p>
            <a:pPr marL="0" indent="0" algn="ctr">
              <a:buNone/>
            </a:pPr>
            <a:r>
              <a:rPr lang="en-US" sz="1600" dirty="0" smtClean="0"/>
              <a:t>Secretary to the CDM Executive Board</a:t>
            </a:r>
          </a:p>
          <a:p>
            <a:pPr marL="0" indent="0" algn="ctr">
              <a:buNone/>
            </a:pPr>
            <a:r>
              <a:rPr lang="en-US" sz="1600" dirty="0" smtClean="0"/>
              <a:t>UNFCCC secretariat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 smtClean="0"/>
              <a:t>Contact: </a:t>
            </a:r>
            <a:r>
              <a:rPr lang="en-US" sz="2000" dirty="0" smtClean="0">
                <a:solidFill>
                  <a:schemeClr val="tx2"/>
                </a:solidFill>
              </a:rPr>
              <a:t>cdm-registry@unfccc.int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en-US" sz="2000" dirty="0"/>
              <a:t>Website: </a:t>
            </a:r>
            <a:r>
              <a:rPr lang="en-US" sz="2000" dirty="0">
                <a:solidFill>
                  <a:schemeClr val="tx2"/>
                </a:solidFill>
              </a:rPr>
              <a:t>http://</a:t>
            </a:r>
            <a:r>
              <a:rPr lang="en-US" sz="2000" dirty="0" smtClean="0">
                <a:solidFill>
                  <a:schemeClr val="tx2"/>
                </a:solidFill>
              </a:rPr>
              <a:t>cdm.unfccc.int/registry</a:t>
            </a:r>
          </a:p>
        </p:txBody>
      </p:sp>
    </p:spTree>
    <p:extLst>
      <p:ext uri="{BB962C8B-B14F-4D97-AF65-F5344CB8AC3E}">
        <p14:creationId xmlns:p14="http://schemas.microsoft.com/office/powerpoint/2010/main" val="299081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1993</TotalTime>
  <Words>442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</vt:lpstr>
      <vt:lpstr>Voluntary cancellation in the CDM registry</vt:lpstr>
      <vt:lpstr>Voluntary cancelation in CDM registry - Objectives</vt:lpstr>
      <vt:lpstr>Simplified, low transaction cost process of cancellation </vt:lpstr>
      <vt:lpstr>Improved transparency of voluntary cancelation activities</vt:lpstr>
      <vt:lpstr>Attestation of voluntary cancellation</vt:lpstr>
      <vt:lpstr>Website reports (from December 2012)</vt:lpstr>
      <vt:lpstr>Improved access to voluntary cancellation using CERs</vt:lpstr>
      <vt:lpstr>Cancelations for Rio+20</vt:lpstr>
      <vt:lpstr>PowerPoint Presentation</vt:lpstr>
    </vt:vector>
  </TitlesOfParts>
  <Company>UNFCCC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HEADER</dc:title>
  <dc:creator>malnaric</dc:creator>
  <cp:lastModifiedBy>Sana Lingorsky</cp:lastModifiedBy>
  <cp:revision>80</cp:revision>
  <cp:lastPrinted>2012-09-03T16:12:06Z</cp:lastPrinted>
  <dcterms:created xsi:type="dcterms:W3CDTF">2011-05-09T15:39:14Z</dcterms:created>
  <dcterms:modified xsi:type="dcterms:W3CDTF">2013-01-15T11:44:15Z</dcterms:modified>
</cp:coreProperties>
</file>