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95" r:id="rId5"/>
    <p:sldMasterId id="2147483711" r:id="rId6"/>
  </p:sldMasterIdLst>
  <p:notesMasterIdLst>
    <p:notesMasterId r:id="rId20"/>
  </p:notesMasterIdLst>
  <p:handoutMasterIdLst>
    <p:handoutMasterId r:id="rId21"/>
  </p:handoutMasterIdLst>
  <p:sldIdLst>
    <p:sldId id="256" r:id="rId7"/>
    <p:sldId id="267" r:id="rId8"/>
    <p:sldId id="289" r:id="rId9"/>
    <p:sldId id="266" r:id="rId10"/>
    <p:sldId id="287" r:id="rId11"/>
    <p:sldId id="265" r:id="rId12"/>
    <p:sldId id="316" r:id="rId13"/>
    <p:sldId id="315" r:id="rId14"/>
    <p:sldId id="317" r:id="rId15"/>
    <p:sldId id="319" r:id="rId16"/>
    <p:sldId id="318" r:id="rId17"/>
    <p:sldId id="290" r:id="rId18"/>
    <p:sldId id="303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TIKA TEWARI" initials="RT" lastIdx="1" clrIdx="0">
    <p:extLst>
      <p:ext uri="{19B8F6BF-5375-455C-9EA6-DF929625EA0E}">
        <p15:presenceInfo xmlns:p15="http://schemas.microsoft.com/office/powerpoint/2012/main" userId="cf644b59c3ec4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E6E6E6"/>
    <a:srgbClr val="DCE8F4"/>
    <a:srgbClr val="DFEBF7"/>
    <a:srgbClr val="DEEAF6"/>
    <a:srgbClr val="6D8B95"/>
    <a:srgbClr val="E75113"/>
    <a:srgbClr val="A7BB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483" autoAdjust="0"/>
  </p:normalViewPr>
  <p:slideViewPr>
    <p:cSldViewPr snapToGrid="0">
      <p:cViewPr varScale="1">
        <p:scale>
          <a:sx n="58" d="100"/>
          <a:sy n="58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>
        <p:scale>
          <a:sx n="106" d="100"/>
          <a:sy n="106" d="100"/>
        </p:scale>
        <p:origin x="1692" y="-27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FE602-EA01-4814-95A6-DF7283A1187A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1F423-386C-49C2-A035-13E353645B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995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DB3CA-1107-427A-AFCC-FBC76164E69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49A8F-833A-463F-ABAC-BAD2A8630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73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649A8F-833A-463F-ABAC-BAD2A86304F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798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649A8F-833A-463F-ABAC-BAD2A86304F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523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649A8F-833A-463F-ABAC-BAD2A86304F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005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9220" y="5112231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Occasion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9220" y="2034525"/>
            <a:ext cx="8189444" cy="2387600"/>
          </a:xfrm>
        </p:spPr>
        <p:txBody>
          <a:bodyPr anchor="b">
            <a:noAutofit/>
          </a:bodyPr>
          <a:lstStyle>
            <a:lvl1pPr marL="0" indent="0" algn="l">
              <a:defRPr sz="6000" baseline="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82" y="100299"/>
            <a:ext cx="3019891" cy="1780788"/>
          </a:xfrm>
          <a:prstGeom prst="rect">
            <a:avLst/>
          </a:prstGeom>
        </p:spPr>
      </p:pic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39738" y="5584305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39220" y="6056379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Location, Date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28636" y="4678727"/>
            <a:ext cx="8100000" cy="108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14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6353" y="1542589"/>
            <a:ext cx="7886700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List contents here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lang="en-US" sz="3600" b="0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contents page</a:t>
            </a:r>
          </a:p>
        </p:txBody>
      </p:sp>
      <p:sp>
        <p:nvSpPr>
          <p:cNvPr id="14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15766" y="6265471"/>
            <a:ext cx="1067838" cy="6308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261342" y="6356350"/>
            <a:ext cx="1066892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78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353" y="1542589"/>
            <a:ext cx="7886700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449263" marR="0" lvl="1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630238" marR="0" lvl="2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801688" marR="0" lvl="3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982663" marR="0" lvl="4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3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4828456" y="6356350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14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3204803" y="6356351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sp>
        <p:nvSpPr>
          <p:cNvPr id="15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236970" y="6356350"/>
            <a:ext cx="1066892" cy="3840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47460" y="6265471"/>
            <a:ext cx="1066892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16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6353" y="1542589"/>
            <a:ext cx="4041745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text here</a:t>
            </a:r>
          </a:p>
          <a:p>
            <a:pPr marL="449263" marR="0" lvl="1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630238" marR="0" lvl="2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801688" marR="0" lvl="3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982663" marR="0" lvl="4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29138" y="5934075"/>
            <a:ext cx="4513262" cy="260350"/>
          </a:xfrm>
        </p:spPr>
        <p:txBody>
          <a:bodyPr>
            <a:noAutofit/>
          </a:bodyPr>
          <a:lstStyle>
            <a:lvl1pPr marL="0" indent="0">
              <a:buNone/>
              <a:defRPr sz="1050" i="1" baseline="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Additional and / or source information</a:t>
            </a:r>
            <a:endParaRPr lang="en-GB" dirty="0"/>
          </a:p>
        </p:txBody>
      </p:sp>
      <p:sp>
        <p:nvSpPr>
          <p:cNvPr id="31" name="Content Placeholder 4"/>
          <p:cNvSpPr>
            <a:spLocks noGrp="1"/>
          </p:cNvSpPr>
          <p:nvPr>
            <p:ph sz="quarter" idx="18" hasCustomPrompt="1"/>
          </p:nvPr>
        </p:nvSpPr>
        <p:spPr>
          <a:xfrm>
            <a:off x="4529138" y="1535113"/>
            <a:ext cx="4513232" cy="4358814"/>
          </a:xfrm>
          <a:noFill/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Picture </a:t>
            </a:r>
            <a:r>
              <a:rPr lang="de-DE" dirty="0" err="1"/>
              <a:t>or</a:t>
            </a:r>
            <a:r>
              <a:rPr lang="de-DE" dirty="0"/>
              <a:t> Table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respective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14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4828456" y="6356350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15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3204803" y="6356351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7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211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r Table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39725" y="1466850"/>
            <a:ext cx="8437563" cy="4329113"/>
          </a:xfrm>
          <a:noFill/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Picture </a:t>
            </a:r>
            <a:r>
              <a:rPr lang="de-DE" dirty="0" err="1"/>
              <a:t>or</a:t>
            </a:r>
            <a:r>
              <a:rPr lang="de-DE" dirty="0"/>
              <a:t> Table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respective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66354" y="5894388"/>
            <a:ext cx="8411294" cy="300037"/>
          </a:xfrm>
        </p:spPr>
        <p:txBody>
          <a:bodyPr>
            <a:noAutofit/>
          </a:bodyPr>
          <a:lstStyle>
            <a:lvl1pPr marL="0" indent="0">
              <a:buNone/>
              <a:defRPr sz="1050" i="1" baseline="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Additional and / or source information</a:t>
            </a:r>
            <a:endParaRPr lang="en-GB" dirty="0"/>
          </a:p>
        </p:txBody>
      </p:sp>
      <p:sp>
        <p:nvSpPr>
          <p:cNvPr id="14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4828456" y="6356350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15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3204803" y="6356351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7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47460" y="6289621"/>
            <a:ext cx="1066892" cy="6279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243428" y="6356350"/>
            <a:ext cx="1066892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8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353" y="1709739"/>
            <a:ext cx="8144235" cy="2852737"/>
          </a:xfrm>
        </p:spPr>
        <p:txBody>
          <a:bodyPr anchor="b">
            <a:noAutofit/>
          </a:bodyPr>
          <a:lstStyle>
            <a:lvl1pPr>
              <a:defRPr sz="440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353" y="4589464"/>
            <a:ext cx="8144235" cy="1500187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A7BBC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9"/>
          <a:stretch/>
        </p:blipFill>
        <p:spPr>
          <a:xfrm>
            <a:off x="232782" y="100299"/>
            <a:ext cx="2900943" cy="1780788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sz="quarter" idx="42" hasCustomPrompt="1"/>
          </p:nvPr>
        </p:nvSpPr>
        <p:spPr>
          <a:xfrm>
            <a:off x="6172199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283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_Logos&amp;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3"/>
          <p:cNvSpPr>
            <a:spLocks noGrp="1"/>
          </p:cNvSpPr>
          <p:nvPr>
            <p:ph sz="quarter" idx="41" hasCustomPrompt="1"/>
          </p:nvPr>
        </p:nvSpPr>
        <p:spPr>
          <a:xfrm>
            <a:off x="493713" y="3222337"/>
            <a:ext cx="3047773" cy="1049838"/>
          </a:xfrm>
        </p:spPr>
        <p:txBody>
          <a:bodyPr anchor="t"/>
          <a:lstStyle>
            <a:lvl1pPr marL="0" indent="0" algn="ctr">
              <a:buNone/>
              <a:defRPr sz="1400" baseline="0"/>
            </a:lvl1pPr>
          </a:lstStyle>
          <a:p>
            <a:pPr lvl="0"/>
            <a:r>
              <a:rPr lang="en-US" dirty="0"/>
              <a:t>Logo Partner 1 / NewClimate 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93713" y="4409908"/>
            <a:ext cx="3047774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58020" y="2771587"/>
            <a:ext cx="8228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kern="1200" baseline="0" dirty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Contact details:</a:t>
            </a:r>
            <a:endParaRPr lang="en-GB" sz="2000" b="1" u="sng" kern="1200" baseline="0" dirty="0">
              <a:solidFill>
                <a:srgbClr val="6D8B9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493713" y="6277464"/>
            <a:ext cx="8210050" cy="451140"/>
          </a:xfrm>
        </p:spPr>
        <p:txBody>
          <a:bodyPr>
            <a:noAutofit/>
          </a:bodyPr>
          <a:lstStyle>
            <a:lvl1pPr marL="0" indent="0">
              <a:buNone/>
              <a:defRPr lang="en-US" sz="14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 or something else).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493713" y="5105046"/>
            <a:ext cx="3047774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3" hasCustomPrompt="1"/>
          </p:nvPr>
        </p:nvSpPr>
        <p:spPr>
          <a:xfrm>
            <a:off x="493713" y="4760147"/>
            <a:ext cx="3047774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quarter" idx="32" hasCustomPrompt="1"/>
          </p:nvPr>
        </p:nvSpPr>
        <p:spPr>
          <a:xfrm>
            <a:off x="4031941" y="3222337"/>
            <a:ext cx="3072694" cy="10498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Logo Partner 2</a:t>
            </a:r>
            <a:endParaRPr lang="en-GB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29" hasCustomPrompt="1"/>
          </p:nvPr>
        </p:nvSpPr>
        <p:spPr>
          <a:xfrm>
            <a:off x="493714" y="5449945"/>
            <a:ext cx="3047774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9" name="Text Placeholder 3"/>
          <p:cNvSpPr>
            <a:spLocks noGrp="1"/>
          </p:cNvSpPr>
          <p:nvPr>
            <p:ph type="body" sz="half" idx="33" hasCustomPrompt="1"/>
          </p:nvPr>
        </p:nvSpPr>
        <p:spPr>
          <a:xfrm>
            <a:off x="4031940" y="4409908"/>
            <a:ext cx="3072695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half" idx="34" hasCustomPrompt="1"/>
          </p:nvPr>
        </p:nvSpPr>
        <p:spPr>
          <a:xfrm>
            <a:off x="4031940" y="5105046"/>
            <a:ext cx="3072695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31" name="Text Placeholder 3"/>
          <p:cNvSpPr>
            <a:spLocks noGrp="1"/>
          </p:cNvSpPr>
          <p:nvPr>
            <p:ph type="body" sz="half" idx="35" hasCustomPrompt="1"/>
          </p:nvPr>
        </p:nvSpPr>
        <p:spPr>
          <a:xfrm>
            <a:off x="4031940" y="4760147"/>
            <a:ext cx="3072695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half" idx="36" hasCustomPrompt="1"/>
          </p:nvPr>
        </p:nvSpPr>
        <p:spPr>
          <a:xfrm>
            <a:off x="4031941" y="5449945"/>
            <a:ext cx="3072695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458019" y="1100432"/>
            <a:ext cx="8518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kern="1200" dirty="0">
                <a:solidFill>
                  <a:srgbClr val="E7511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Thank you for your attention!</a:t>
            </a:r>
            <a:endParaRPr lang="en-GB" sz="40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31940" y="3280664"/>
            <a:ext cx="2212448" cy="7964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2956" y="3099686"/>
            <a:ext cx="2235728" cy="131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568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_Contacts&amp;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458020" y="4759434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8019" y="1849727"/>
            <a:ext cx="4062222" cy="135248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600" b="1" kern="1200" baseline="0" dirty="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E751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for your attention! </a:t>
            </a:r>
            <a:endParaRPr lang="en-GB" sz="24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8020" y="3720008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82" y="100299"/>
            <a:ext cx="3019891" cy="1780788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458020" y="4406780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3" hasCustomPrompt="1"/>
          </p:nvPr>
        </p:nvSpPr>
        <p:spPr>
          <a:xfrm>
            <a:off x="458020" y="4061881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9" hasCustomPrompt="1"/>
          </p:nvPr>
        </p:nvSpPr>
        <p:spPr>
          <a:xfrm>
            <a:off x="458019" y="3258047"/>
            <a:ext cx="4062221" cy="414992"/>
          </a:xfrm>
        </p:spPr>
        <p:txBody>
          <a:bodyPr>
            <a:noAutofit/>
          </a:bodyPr>
          <a:lstStyle>
            <a:lvl1pPr marL="0" indent="0">
              <a:buNone/>
              <a:defRPr sz="1800" b="1" u="sng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Type in text on contact details: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30" hasCustomPrompt="1"/>
          </p:nvPr>
        </p:nvSpPr>
        <p:spPr>
          <a:xfrm>
            <a:off x="458019" y="6382588"/>
            <a:ext cx="4062221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GB" sz="1800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31" hasCustomPrompt="1"/>
          </p:nvPr>
        </p:nvSpPr>
        <p:spPr>
          <a:xfrm>
            <a:off x="458019" y="5343162"/>
            <a:ext cx="4062221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800" b="1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en-US" dirty="0"/>
              <a:t>Name Surname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32" hasCustomPrompt="1"/>
          </p:nvPr>
        </p:nvSpPr>
        <p:spPr>
          <a:xfrm>
            <a:off x="458019" y="6029934"/>
            <a:ext cx="4062221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800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en-US" dirty="0"/>
              <a:t>n.ame@company.com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half" idx="33" hasCustomPrompt="1"/>
          </p:nvPr>
        </p:nvSpPr>
        <p:spPr>
          <a:xfrm>
            <a:off x="458019" y="5685035"/>
            <a:ext cx="4062221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800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en-US" dirty="0"/>
              <a:t>Company</a:t>
            </a:r>
          </a:p>
        </p:txBody>
      </p:sp>
      <p:sp>
        <p:nvSpPr>
          <p:cNvPr id="19" name="Content Placeholder 8"/>
          <p:cNvSpPr>
            <a:spLocks noGrp="1"/>
          </p:cNvSpPr>
          <p:nvPr>
            <p:ph sz="quarter" idx="28" hasCustomPrompt="1"/>
          </p:nvPr>
        </p:nvSpPr>
        <p:spPr>
          <a:xfrm>
            <a:off x="5366172" y="1819245"/>
            <a:ext cx="3454988" cy="4900732"/>
          </a:xfrm>
          <a:noFill/>
          <a:ln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de-DE" dirty="0"/>
              <a:t>Insert </a:t>
            </a:r>
            <a:r>
              <a:rPr lang="de-DE" dirty="0" err="1"/>
              <a:t>picture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picture</a:t>
            </a:r>
            <a:endParaRPr lang="en-GB" dirty="0"/>
          </a:p>
        </p:txBody>
      </p:sp>
      <p:sp>
        <p:nvSpPr>
          <p:cNvPr id="22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5366171" y="6300276"/>
            <a:ext cx="3454989" cy="429091"/>
          </a:xfr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noAutofit/>
          </a:bodyPr>
          <a:lstStyle>
            <a:lvl1pPr marL="0" indent="0">
              <a:buNone/>
              <a:defRPr lang="en-US" sz="10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www.xxx.com).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quarter" idx="42" hasCustomPrompt="1"/>
          </p:nvPr>
        </p:nvSpPr>
        <p:spPr>
          <a:xfrm>
            <a:off x="6172199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420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_Contacts&amp;Pictu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749800" y="1881088"/>
            <a:ext cx="3878836" cy="133563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600" b="1" kern="1200" baseline="0" dirty="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E751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for your attention! </a:t>
            </a:r>
            <a:endParaRPr lang="en-GB" sz="24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82" y="100299"/>
            <a:ext cx="3019891" cy="1780788"/>
          </a:xfrm>
          <a:prstGeom prst="rect">
            <a:avLst/>
          </a:prstGeom>
        </p:spPr>
      </p:pic>
      <p:sp>
        <p:nvSpPr>
          <p:cNvPr id="20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4748708" y="4821276"/>
            <a:ext cx="3879928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48708" y="3781850"/>
            <a:ext cx="3879928" cy="337389"/>
          </a:xfrm>
        </p:spPr>
        <p:txBody>
          <a:bodyPr>
            <a:noAutofit/>
          </a:bodyPr>
          <a:lstStyle>
            <a:lvl1pPr marL="0" indent="0">
              <a:buNone/>
              <a:defRPr sz="18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4748708" y="4468622"/>
            <a:ext cx="3879928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half" idx="23" hasCustomPrompt="1"/>
          </p:nvPr>
        </p:nvSpPr>
        <p:spPr>
          <a:xfrm>
            <a:off x="4748708" y="4123723"/>
            <a:ext cx="3879928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half" idx="29" hasCustomPrompt="1"/>
          </p:nvPr>
        </p:nvSpPr>
        <p:spPr>
          <a:xfrm>
            <a:off x="4748707" y="3319889"/>
            <a:ext cx="3879928" cy="414992"/>
          </a:xfrm>
        </p:spPr>
        <p:txBody>
          <a:bodyPr>
            <a:noAutofit/>
          </a:bodyPr>
          <a:lstStyle>
            <a:lvl1pPr marL="0" indent="0">
              <a:buNone/>
              <a:defRPr sz="1800" b="1" u="sng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Type in text on contact details: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30" hasCustomPrompt="1"/>
          </p:nvPr>
        </p:nvSpPr>
        <p:spPr>
          <a:xfrm>
            <a:off x="4748707" y="6444430"/>
            <a:ext cx="3879928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GB" sz="1800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31" hasCustomPrompt="1"/>
          </p:nvPr>
        </p:nvSpPr>
        <p:spPr>
          <a:xfrm>
            <a:off x="4748707" y="5405004"/>
            <a:ext cx="3879928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800" b="1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en-US" dirty="0"/>
              <a:t>Name Surname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half" idx="32" hasCustomPrompt="1"/>
          </p:nvPr>
        </p:nvSpPr>
        <p:spPr>
          <a:xfrm>
            <a:off x="4748707" y="6091776"/>
            <a:ext cx="3879928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800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en-US" dirty="0"/>
              <a:t>n.ame@company.com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half" idx="33" hasCustomPrompt="1"/>
          </p:nvPr>
        </p:nvSpPr>
        <p:spPr>
          <a:xfrm>
            <a:off x="4748707" y="5746877"/>
            <a:ext cx="3879928" cy="337389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800" baseline="0" dirty="0">
                <a:solidFill>
                  <a:srgbClr val="6D8B95"/>
                </a:solidFill>
              </a:defRPr>
            </a:lvl1pPr>
          </a:lstStyle>
          <a:p>
            <a:pPr marL="228600" lvl="0" indent="-228600"/>
            <a:r>
              <a:rPr lang="en-US" dirty="0"/>
              <a:t>Company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quarter" idx="28" hasCustomPrompt="1"/>
          </p:nvPr>
        </p:nvSpPr>
        <p:spPr>
          <a:xfrm>
            <a:off x="540172" y="1881087"/>
            <a:ext cx="3454988" cy="4900732"/>
          </a:xfrm>
          <a:noFill/>
          <a:ln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de-DE" dirty="0"/>
              <a:t>Insert </a:t>
            </a:r>
            <a:r>
              <a:rPr lang="de-DE" dirty="0" err="1"/>
              <a:t>picture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picture</a:t>
            </a:r>
            <a:endParaRPr lang="en-GB" dirty="0"/>
          </a:p>
        </p:txBody>
      </p:sp>
      <p:sp>
        <p:nvSpPr>
          <p:cNvPr id="16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540171" y="6352593"/>
            <a:ext cx="3454989" cy="429091"/>
          </a:xfr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noAutofit/>
          </a:bodyPr>
          <a:lstStyle>
            <a:lvl1pPr marL="0" indent="0">
              <a:buNone/>
              <a:defRPr lang="en-US" sz="10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www.xxx.com).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42" hasCustomPrompt="1"/>
          </p:nvPr>
        </p:nvSpPr>
        <p:spPr>
          <a:xfrm>
            <a:off x="6172199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626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withPartner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9220" y="5112231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Occasion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9220" y="2034525"/>
            <a:ext cx="8189416" cy="2387600"/>
          </a:xfrm>
        </p:spPr>
        <p:txBody>
          <a:bodyPr anchor="b">
            <a:noAutofit/>
          </a:bodyPr>
          <a:lstStyle>
            <a:lvl1pPr marL="0" indent="0" algn="l">
              <a:defRPr sz="6000" baseline="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9"/>
          <a:stretch/>
        </p:blipFill>
        <p:spPr>
          <a:xfrm>
            <a:off x="232782" y="100299"/>
            <a:ext cx="2900943" cy="1780788"/>
          </a:xfrm>
          <a:prstGeom prst="rect">
            <a:avLst/>
          </a:prstGeom>
        </p:spPr>
      </p:pic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39738" y="5584305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39220" y="6056379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Location, Date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28636" y="4678727"/>
            <a:ext cx="8100000" cy="108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3"/>
          <p:cNvSpPr>
            <a:spLocks noGrp="1"/>
          </p:cNvSpPr>
          <p:nvPr>
            <p:ph sz="quarter" idx="42" hasCustomPrompt="1"/>
          </p:nvPr>
        </p:nvSpPr>
        <p:spPr>
          <a:xfrm>
            <a:off x="6172199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3</a:t>
            </a:r>
            <a:endParaRPr lang="en-GB" dirty="0"/>
          </a:p>
        </p:txBody>
      </p:sp>
      <p:sp>
        <p:nvSpPr>
          <p:cNvPr id="16" name="Content Placeholder 3"/>
          <p:cNvSpPr>
            <a:spLocks noGrp="1"/>
          </p:cNvSpPr>
          <p:nvPr>
            <p:ph sz="quarter" idx="43" hasCustomPrompt="1"/>
          </p:nvPr>
        </p:nvSpPr>
        <p:spPr>
          <a:xfrm>
            <a:off x="3350417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5632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6353" y="1542589"/>
            <a:ext cx="7886700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List contents here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lang="en-US" sz="3600" b="0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contents page</a:t>
            </a:r>
          </a:p>
        </p:txBody>
      </p:sp>
      <p:sp>
        <p:nvSpPr>
          <p:cNvPr id="16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5242321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3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2790825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4008834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(Insert in Slide Master)</a:t>
            </a:r>
          </a:p>
        </p:txBody>
      </p:sp>
      <p:sp>
        <p:nvSpPr>
          <p:cNvPr id="22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34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ith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6352" y="1542589"/>
            <a:ext cx="8148997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List contents here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lang="en-US" sz="3600" b="0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contents page</a:t>
            </a:r>
          </a:p>
        </p:txBody>
      </p:sp>
    </p:spTree>
    <p:extLst>
      <p:ext uri="{BB962C8B-B14F-4D97-AF65-F5344CB8AC3E}">
        <p14:creationId xmlns:p14="http://schemas.microsoft.com/office/powerpoint/2010/main" val="41787292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353" y="1542589"/>
            <a:ext cx="7886700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449263" marR="0" lvl="1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630238" marR="0" lvl="2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801688" marR="0" lvl="3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982663" marR="0" lvl="4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9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5242321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3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2790825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4008834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(Insert in Slide Master)</a:t>
            </a:r>
          </a:p>
        </p:txBody>
      </p:sp>
      <p:sp>
        <p:nvSpPr>
          <p:cNvPr id="22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8995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6353" y="1542589"/>
            <a:ext cx="4041745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text here</a:t>
            </a:r>
          </a:p>
          <a:p>
            <a:pPr marL="449263" marR="0" lvl="1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630238" marR="0" lvl="2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801688" marR="0" lvl="3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982663" marR="0" lvl="4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29138" y="5934075"/>
            <a:ext cx="4513262" cy="260350"/>
          </a:xfrm>
        </p:spPr>
        <p:txBody>
          <a:bodyPr>
            <a:noAutofit/>
          </a:bodyPr>
          <a:lstStyle>
            <a:lvl1pPr marL="0" indent="0">
              <a:buNone/>
              <a:defRPr sz="1050" i="1" baseline="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Additional and / or source information</a:t>
            </a:r>
            <a:endParaRPr lang="en-GB" dirty="0"/>
          </a:p>
        </p:txBody>
      </p:sp>
      <p:sp>
        <p:nvSpPr>
          <p:cNvPr id="31" name="Content Placeholder 4"/>
          <p:cNvSpPr>
            <a:spLocks noGrp="1"/>
          </p:cNvSpPr>
          <p:nvPr>
            <p:ph sz="quarter" idx="18" hasCustomPrompt="1"/>
          </p:nvPr>
        </p:nvSpPr>
        <p:spPr>
          <a:xfrm>
            <a:off x="4529138" y="1535113"/>
            <a:ext cx="4513232" cy="4358814"/>
          </a:xfrm>
          <a:noFill/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Picture </a:t>
            </a:r>
            <a:r>
              <a:rPr lang="de-DE" dirty="0" err="1"/>
              <a:t>or</a:t>
            </a:r>
            <a:r>
              <a:rPr lang="de-DE" dirty="0"/>
              <a:t> Table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respective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5242321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3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2790825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4008834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(Insert in Slide Master)</a:t>
            </a: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23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7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3759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r Table_with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39725" y="1466850"/>
            <a:ext cx="8437563" cy="4329113"/>
          </a:xfrm>
          <a:noFill/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Picture </a:t>
            </a:r>
            <a:r>
              <a:rPr lang="de-DE" dirty="0" err="1"/>
              <a:t>or</a:t>
            </a:r>
            <a:r>
              <a:rPr lang="de-DE" dirty="0"/>
              <a:t> Table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respective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66354" y="5894388"/>
            <a:ext cx="8411294" cy="300037"/>
          </a:xfrm>
        </p:spPr>
        <p:txBody>
          <a:bodyPr>
            <a:noAutofit/>
          </a:bodyPr>
          <a:lstStyle>
            <a:lvl1pPr marL="0" indent="0">
              <a:buNone/>
              <a:defRPr sz="1050" i="1" baseline="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Additional and / or source information</a:t>
            </a:r>
            <a:endParaRPr lang="en-GB" dirty="0"/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5242321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3 </a:t>
            </a:r>
            <a:r>
              <a:rPr lang="en-GB" dirty="0"/>
              <a:t>(</a:t>
            </a:r>
            <a:r>
              <a:rPr lang="en-US" dirty="0"/>
              <a:t>Insert in Slide Master)</a:t>
            </a:r>
          </a:p>
        </p:txBody>
      </p:sp>
      <p:sp>
        <p:nvSpPr>
          <p:cNvPr id="22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2790825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baseline="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 dirty="0"/>
              <a:t>Logo 1 (Insert in Slide Master)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4008834" y="6363658"/>
            <a:ext cx="1104900" cy="432639"/>
          </a:xfr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100" dirty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Logo 2 (Insert in Slide Master)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8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01801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353" y="1709739"/>
            <a:ext cx="8144235" cy="2852737"/>
          </a:xfrm>
        </p:spPr>
        <p:txBody>
          <a:bodyPr anchor="b">
            <a:noAutofit/>
          </a:bodyPr>
          <a:lstStyle>
            <a:lvl1pPr>
              <a:defRPr sz="440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353" y="4589464"/>
            <a:ext cx="8144235" cy="1500187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A7BBC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9"/>
          <a:stretch/>
        </p:blipFill>
        <p:spPr>
          <a:xfrm>
            <a:off x="232782" y="100299"/>
            <a:ext cx="2900943" cy="1780788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sz="quarter" idx="42" hasCustomPrompt="1"/>
          </p:nvPr>
        </p:nvSpPr>
        <p:spPr>
          <a:xfrm>
            <a:off x="6172199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3</a:t>
            </a:r>
            <a:endParaRPr lang="en-GB" dirty="0"/>
          </a:p>
        </p:txBody>
      </p:sp>
      <p:sp>
        <p:nvSpPr>
          <p:cNvPr id="11" name="Content Placeholder 3"/>
          <p:cNvSpPr>
            <a:spLocks noGrp="1"/>
          </p:cNvSpPr>
          <p:nvPr>
            <p:ph sz="quarter" idx="43" hasCustomPrompt="1"/>
          </p:nvPr>
        </p:nvSpPr>
        <p:spPr>
          <a:xfrm>
            <a:off x="3350417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3891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_Logos&amp;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3"/>
          <p:cNvSpPr>
            <a:spLocks noGrp="1"/>
          </p:cNvSpPr>
          <p:nvPr>
            <p:ph sz="quarter" idx="41" hasCustomPrompt="1"/>
          </p:nvPr>
        </p:nvSpPr>
        <p:spPr>
          <a:xfrm>
            <a:off x="493713" y="3215987"/>
            <a:ext cx="2639927" cy="1049838"/>
          </a:xfrm>
        </p:spPr>
        <p:txBody>
          <a:bodyPr anchor="t"/>
          <a:lstStyle>
            <a:lvl1pPr marL="0" indent="0" algn="ctr">
              <a:buNone/>
              <a:defRPr sz="1400" baseline="0"/>
            </a:lvl1pPr>
          </a:lstStyle>
          <a:p>
            <a:pPr lvl="0"/>
            <a:r>
              <a:rPr lang="en-US" dirty="0"/>
              <a:t>Logo Partner 1 / NewClimate 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93713" y="4403558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58020" y="2708087"/>
            <a:ext cx="8228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kern="1200" baseline="0" dirty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Contact details:</a:t>
            </a:r>
            <a:endParaRPr lang="en-GB" sz="2000" b="1" u="sng" kern="1200" baseline="0" dirty="0">
              <a:solidFill>
                <a:srgbClr val="6D8B9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8019" y="1100432"/>
            <a:ext cx="8518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kern="1200" dirty="0">
                <a:solidFill>
                  <a:srgbClr val="E7511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Thank you for your attention!</a:t>
            </a:r>
            <a:endParaRPr lang="en-GB" sz="40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493713" y="6099664"/>
            <a:ext cx="8210050" cy="451140"/>
          </a:xfrm>
        </p:spPr>
        <p:txBody>
          <a:bodyPr>
            <a:noAutofit/>
          </a:bodyPr>
          <a:lstStyle>
            <a:lvl1pPr marL="0" indent="0">
              <a:buNone/>
              <a:defRPr lang="en-US" sz="14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 or something else).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493713" y="5098696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3" hasCustomPrompt="1"/>
          </p:nvPr>
        </p:nvSpPr>
        <p:spPr>
          <a:xfrm>
            <a:off x="493713" y="4753797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6336671" y="3215987"/>
            <a:ext cx="2639928" cy="10498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Logo Partner 3</a:t>
            </a:r>
            <a:endParaRPr lang="en-GB" dirty="0"/>
          </a:p>
        </p:txBody>
      </p:sp>
      <p:sp>
        <p:nvSpPr>
          <p:cNvPr id="27" name="Content Placeholder 3"/>
          <p:cNvSpPr>
            <a:spLocks noGrp="1"/>
          </p:cNvSpPr>
          <p:nvPr>
            <p:ph sz="quarter" idx="32" hasCustomPrompt="1"/>
          </p:nvPr>
        </p:nvSpPr>
        <p:spPr>
          <a:xfrm>
            <a:off x="3415192" y="3215987"/>
            <a:ext cx="2639927" cy="10498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Logo Partner 2</a:t>
            </a:r>
            <a:endParaRPr lang="en-GB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29" hasCustomPrompt="1"/>
          </p:nvPr>
        </p:nvSpPr>
        <p:spPr>
          <a:xfrm>
            <a:off x="493714" y="5443595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9" name="Text Placeholder 3"/>
          <p:cNvSpPr>
            <a:spLocks noGrp="1"/>
          </p:cNvSpPr>
          <p:nvPr>
            <p:ph type="body" sz="half" idx="33" hasCustomPrompt="1"/>
          </p:nvPr>
        </p:nvSpPr>
        <p:spPr>
          <a:xfrm>
            <a:off x="3415192" y="4403558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half" idx="34" hasCustomPrompt="1"/>
          </p:nvPr>
        </p:nvSpPr>
        <p:spPr>
          <a:xfrm>
            <a:off x="3415192" y="5098696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31" name="Text Placeholder 3"/>
          <p:cNvSpPr>
            <a:spLocks noGrp="1"/>
          </p:cNvSpPr>
          <p:nvPr>
            <p:ph type="body" sz="half" idx="35" hasCustomPrompt="1"/>
          </p:nvPr>
        </p:nvSpPr>
        <p:spPr>
          <a:xfrm>
            <a:off x="3415192" y="4753797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half" idx="36" hasCustomPrompt="1"/>
          </p:nvPr>
        </p:nvSpPr>
        <p:spPr>
          <a:xfrm>
            <a:off x="3415193" y="5443595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half" idx="37" hasCustomPrompt="1"/>
          </p:nvPr>
        </p:nvSpPr>
        <p:spPr>
          <a:xfrm>
            <a:off x="6336671" y="4403558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34" name="Text Placeholder 3"/>
          <p:cNvSpPr>
            <a:spLocks noGrp="1"/>
          </p:cNvSpPr>
          <p:nvPr>
            <p:ph type="body" sz="half" idx="38" hasCustomPrompt="1"/>
          </p:nvPr>
        </p:nvSpPr>
        <p:spPr>
          <a:xfrm>
            <a:off x="6336671" y="5098696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35" name="Text Placeholder 3"/>
          <p:cNvSpPr>
            <a:spLocks noGrp="1"/>
          </p:cNvSpPr>
          <p:nvPr>
            <p:ph type="body" sz="half" idx="39" hasCustomPrompt="1"/>
          </p:nvPr>
        </p:nvSpPr>
        <p:spPr>
          <a:xfrm>
            <a:off x="6336671" y="4753797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36" name="Text Placeholder 3"/>
          <p:cNvSpPr>
            <a:spLocks noGrp="1"/>
          </p:cNvSpPr>
          <p:nvPr>
            <p:ph type="body" sz="half" idx="40" hasCustomPrompt="1"/>
          </p:nvPr>
        </p:nvSpPr>
        <p:spPr>
          <a:xfrm>
            <a:off x="6336672" y="5443595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600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inal slid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8"/>
          <p:cNvSpPr>
            <a:spLocks noGrp="1"/>
          </p:cNvSpPr>
          <p:nvPr>
            <p:ph sz="quarter" idx="28" hasCustomPrompt="1"/>
          </p:nvPr>
        </p:nvSpPr>
        <p:spPr>
          <a:xfrm>
            <a:off x="6336672" y="107788"/>
            <a:ext cx="2639928" cy="3744609"/>
          </a:xfrm>
          <a:noFill/>
          <a:ln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de-DE" dirty="0"/>
              <a:t>Insert </a:t>
            </a:r>
            <a:r>
              <a:rPr lang="de-DE" dirty="0" err="1"/>
              <a:t>picture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picture</a:t>
            </a:r>
            <a:endParaRPr lang="en-GB" dirty="0"/>
          </a:p>
        </p:txBody>
      </p:sp>
      <p:sp>
        <p:nvSpPr>
          <p:cNvPr id="38" name="Content Placeholder 3"/>
          <p:cNvSpPr>
            <a:spLocks noGrp="1"/>
          </p:cNvSpPr>
          <p:nvPr>
            <p:ph sz="quarter" idx="41" hasCustomPrompt="1"/>
          </p:nvPr>
        </p:nvSpPr>
        <p:spPr>
          <a:xfrm>
            <a:off x="493713" y="4113015"/>
            <a:ext cx="2639927" cy="1049838"/>
          </a:xfrm>
        </p:spPr>
        <p:txBody>
          <a:bodyPr anchor="t"/>
          <a:lstStyle>
            <a:lvl1pPr marL="0" indent="0" algn="ctr">
              <a:buNone/>
              <a:defRPr sz="1400" baseline="0"/>
            </a:lvl1pPr>
          </a:lstStyle>
          <a:p>
            <a:pPr lvl="0"/>
            <a:r>
              <a:rPr lang="en-US" dirty="0"/>
              <a:t>Logo Partner 1 / NewClimate 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93713" y="5300586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58020" y="3662265"/>
            <a:ext cx="8228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kern="1200" baseline="0" dirty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Contact details:</a:t>
            </a:r>
            <a:endParaRPr lang="en-GB" sz="2000" b="1" u="sng" kern="1200" baseline="0" dirty="0">
              <a:solidFill>
                <a:srgbClr val="6D8B9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8019" y="1550110"/>
            <a:ext cx="5597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kern="1200" dirty="0">
                <a:solidFill>
                  <a:srgbClr val="E7511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Thank you </a:t>
            </a:r>
            <a:br>
              <a:rPr lang="en-US" sz="3600" b="1" kern="1200" dirty="0">
                <a:solidFill>
                  <a:srgbClr val="E7511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600" b="1" kern="1200" dirty="0">
                <a:solidFill>
                  <a:srgbClr val="E7511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for your attention!</a:t>
            </a:r>
            <a:endParaRPr lang="en-GB" sz="36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6336671" y="3524531"/>
            <a:ext cx="2639929" cy="327865"/>
          </a:xfr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noAutofit/>
          </a:bodyPr>
          <a:lstStyle>
            <a:lvl1pPr marL="0" indent="0">
              <a:buNone/>
              <a:defRPr lang="en-US" sz="10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www.xxx.com).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493713" y="5995724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3" hasCustomPrompt="1"/>
          </p:nvPr>
        </p:nvSpPr>
        <p:spPr>
          <a:xfrm>
            <a:off x="493713" y="5650825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6336671" y="4113015"/>
            <a:ext cx="2639928" cy="10498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Logo Partner 3</a:t>
            </a:r>
            <a:endParaRPr lang="en-GB" dirty="0"/>
          </a:p>
        </p:txBody>
      </p:sp>
      <p:sp>
        <p:nvSpPr>
          <p:cNvPr id="27" name="Content Placeholder 3"/>
          <p:cNvSpPr>
            <a:spLocks noGrp="1"/>
          </p:cNvSpPr>
          <p:nvPr>
            <p:ph sz="quarter" idx="32" hasCustomPrompt="1"/>
          </p:nvPr>
        </p:nvSpPr>
        <p:spPr>
          <a:xfrm>
            <a:off x="3415192" y="4113015"/>
            <a:ext cx="2639927" cy="10498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Logo Partner 2</a:t>
            </a:r>
            <a:endParaRPr lang="en-GB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29" hasCustomPrompt="1"/>
          </p:nvPr>
        </p:nvSpPr>
        <p:spPr>
          <a:xfrm>
            <a:off x="493714" y="6340623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29" name="Text Placeholder 3"/>
          <p:cNvSpPr>
            <a:spLocks noGrp="1"/>
          </p:cNvSpPr>
          <p:nvPr>
            <p:ph type="body" sz="half" idx="33" hasCustomPrompt="1"/>
          </p:nvPr>
        </p:nvSpPr>
        <p:spPr>
          <a:xfrm>
            <a:off x="3415192" y="5300586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half" idx="34" hasCustomPrompt="1"/>
          </p:nvPr>
        </p:nvSpPr>
        <p:spPr>
          <a:xfrm>
            <a:off x="3415192" y="5995724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31" name="Text Placeholder 3"/>
          <p:cNvSpPr>
            <a:spLocks noGrp="1"/>
          </p:cNvSpPr>
          <p:nvPr>
            <p:ph type="body" sz="half" idx="35" hasCustomPrompt="1"/>
          </p:nvPr>
        </p:nvSpPr>
        <p:spPr>
          <a:xfrm>
            <a:off x="3415192" y="5650825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half" idx="36" hasCustomPrompt="1"/>
          </p:nvPr>
        </p:nvSpPr>
        <p:spPr>
          <a:xfrm>
            <a:off x="3415193" y="6340623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half" idx="37" hasCustomPrompt="1"/>
          </p:nvPr>
        </p:nvSpPr>
        <p:spPr>
          <a:xfrm>
            <a:off x="6336671" y="5300586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34" name="Text Placeholder 3"/>
          <p:cNvSpPr>
            <a:spLocks noGrp="1"/>
          </p:cNvSpPr>
          <p:nvPr>
            <p:ph type="body" sz="half" idx="38" hasCustomPrompt="1"/>
          </p:nvPr>
        </p:nvSpPr>
        <p:spPr>
          <a:xfrm>
            <a:off x="6336671" y="5995724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35" name="Text Placeholder 3"/>
          <p:cNvSpPr>
            <a:spLocks noGrp="1"/>
          </p:cNvSpPr>
          <p:nvPr>
            <p:ph type="body" sz="half" idx="39" hasCustomPrompt="1"/>
          </p:nvPr>
        </p:nvSpPr>
        <p:spPr>
          <a:xfrm>
            <a:off x="6336671" y="5650825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36" name="Text Placeholder 3"/>
          <p:cNvSpPr>
            <a:spLocks noGrp="1"/>
          </p:cNvSpPr>
          <p:nvPr>
            <p:ph type="body" sz="half" idx="40" hasCustomPrompt="1"/>
          </p:nvPr>
        </p:nvSpPr>
        <p:spPr>
          <a:xfrm>
            <a:off x="6336672" y="6340623"/>
            <a:ext cx="2639928" cy="337389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04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with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352" y="1542589"/>
            <a:ext cx="8148997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66353" y="6356351"/>
            <a:ext cx="2319697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36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_with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6353" y="1542589"/>
            <a:ext cx="4041745" cy="4351338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9263" marR="0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30238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801688" marR="0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82663" marR="0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text here</a:t>
            </a:r>
          </a:p>
          <a:p>
            <a:pPr marL="449263" marR="0" lvl="1" indent="-215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630238" marR="0" lvl="2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D8B95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801688" marR="0" lvl="3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982663" marR="0" lvl="4" indent="-1809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5113"/>
              </a:buClr>
              <a:buSzPct val="90000"/>
              <a:buFont typeface="Courier New" panose="02070309020205020404" pitchFamily="49" charset="0"/>
              <a:buChar char="o"/>
              <a:tabLst>
                <a:tab pos="2690813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29138" y="5934075"/>
            <a:ext cx="4513262" cy="260350"/>
          </a:xfrm>
        </p:spPr>
        <p:txBody>
          <a:bodyPr>
            <a:noAutofit/>
          </a:bodyPr>
          <a:lstStyle>
            <a:lvl1pPr marL="0" indent="0">
              <a:buNone/>
              <a:defRPr sz="1050" i="1" baseline="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Additional and / or source information</a:t>
            </a:r>
            <a:endParaRPr lang="en-GB" dirty="0"/>
          </a:p>
        </p:txBody>
      </p:sp>
      <p:sp>
        <p:nvSpPr>
          <p:cNvPr id="17" name="Content Placeholder 4"/>
          <p:cNvSpPr>
            <a:spLocks noGrp="1"/>
          </p:cNvSpPr>
          <p:nvPr>
            <p:ph sz="quarter" idx="18" hasCustomPrompt="1"/>
          </p:nvPr>
        </p:nvSpPr>
        <p:spPr>
          <a:xfrm>
            <a:off x="4529138" y="1535113"/>
            <a:ext cx="4513232" cy="4358814"/>
          </a:xfrm>
          <a:noFill/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Picture </a:t>
            </a:r>
            <a:r>
              <a:rPr lang="de-DE" dirty="0" err="1"/>
              <a:t>or</a:t>
            </a:r>
            <a:r>
              <a:rPr lang="de-DE" dirty="0"/>
              <a:t> Table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respective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9"/>
          </p:nvPr>
        </p:nvSpPr>
        <p:spPr>
          <a:xfrm>
            <a:off x="366353" y="6356351"/>
            <a:ext cx="2319697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155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r Table_with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339725" y="1466850"/>
            <a:ext cx="8437563" cy="4329113"/>
          </a:xfrm>
          <a:noFill/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Picture </a:t>
            </a:r>
            <a:r>
              <a:rPr lang="de-DE" dirty="0" err="1"/>
              <a:t>or</a:t>
            </a:r>
            <a:r>
              <a:rPr lang="de-DE" dirty="0"/>
              <a:t> Table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clicking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respective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0025" y="41273"/>
            <a:ext cx="7123711" cy="1129772"/>
          </a:xfrm>
        </p:spPr>
        <p:txBody>
          <a:bodyPr>
            <a:noAutofit/>
          </a:bodyPr>
          <a:lstStyle>
            <a:lvl1pPr>
              <a:defRPr sz="36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chart / chapter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66354" y="5894388"/>
            <a:ext cx="8411294" cy="300037"/>
          </a:xfrm>
        </p:spPr>
        <p:txBody>
          <a:bodyPr>
            <a:noAutofit/>
          </a:bodyPr>
          <a:lstStyle>
            <a:lvl1pPr marL="0" indent="0">
              <a:buNone/>
              <a:defRPr sz="1050" i="1" baseline="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Additional and / or source information</a:t>
            </a:r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6" y="140710"/>
            <a:ext cx="1578634" cy="930898"/>
          </a:xfrm>
          <a:prstGeom prst="rect">
            <a:avLst/>
          </a:prstGeom>
        </p:spPr>
      </p:pic>
      <p:sp>
        <p:nvSpPr>
          <p:cNvPr id="18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41550" cy="365125"/>
          </a:xfrm>
        </p:spPr>
        <p:txBody>
          <a:bodyPr/>
          <a:lstStyle/>
          <a:p>
            <a:fld id="{CD6F2A80-D20E-446C-B673-7986A757B4D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Date Placeholder 16"/>
          <p:cNvSpPr>
            <a:spLocks noGrp="1"/>
          </p:cNvSpPr>
          <p:nvPr>
            <p:ph type="dt" sz="half" idx="10"/>
          </p:nvPr>
        </p:nvSpPr>
        <p:spPr>
          <a:xfrm>
            <a:off x="366352" y="6356351"/>
            <a:ext cx="2319698" cy="365125"/>
          </a:xfrm>
        </p:spPr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144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353" y="1709739"/>
            <a:ext cx="8144235" cy="2852737"/>
          </a:xfrm>
        </p:spPr>
        <p:txBody>
          <a:bodyPr anchor="b">
            <a:noAutofit/>
          </a:bodyPr>
          <a:lstStyle>
            <a:lvl1pPr>
              <a:defRPr sz="440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353" y="4589464"/>
            <a:ext cx="8144235" cy="1500187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A7BBC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691" y="376017"/>
            <a:ext cx="2511064" cy="148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5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93593" y="4333901"/>
            <a:ext cx="8210170" cy="337389"/>
          </a:xfr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82" y="100299"/>
            <a:ext cx="3019891" cy="17807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58020" y="3871444"/>
            <a:ext cx="8228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kern="1200" baseline="0" dirty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Contact details:</a:t>
            </a:r>
            <a:endParaRPr lang="en-GB" sz="2000" b="1" kern="1200" baseline="0" dirty="0">
              <a:solidFill>
                <a:srgbClr val="6D8B9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493593" y="4697361"/>
            <a:ext cx="8210170" cy="337389"/>
          </a:xfr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n.ame@newclimate.org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8020" y="2461708"/>
            <a:ext cx="687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kern="1200" dirty="0">
                <a:solidFill>
                  <a:srgbClr val="E7511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Thank you for your attention!</a:t>
            </a:r>
            <a:endParaRPr lang="en-GB" sz="36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478208" y="5060821"/>
            <a:ext cx="8204423" cy="369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lvl="0" indent="0">
              <a:lnSpc>
                <a:spcPct val="90000"/>
              </a:lnSpc>
              <a:spcBef>
                <a:spcPts val="1000"/>
              </a:spcBef>
              <a:buFontTx/>
              <a:buNone/>
              <a:defRPr sz="20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0">
              <a:lnSpc>
                <a:spcPct val="90000"/>
              </a:lnSpc>
              <a:spcBef>
                <a:spcPts val="500"/>
              </a:spcBef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0">
              <a:lnSpc>
                <a:spcPct val="90000"/>
              </a:lnSpc>
              <a:spcBef>
                <a:spcPts val="500"/>
              </a:spcBef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0">
              <a:lnSpc>
                <a:spcPct val="90000"/>
              </a:lnSpc>
              <a:spcBef>
                <a:spcPts val="500"/>
              </a:spcBef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/>
            </a:lvl9pPr>
          </a:lstStyle>
          <a:p>
            <a:pPr lvl="0"/>
            <a:r>
              <a:rPr lang="de-DE" dirty="0"/>
              <a:t>www.newclimate.org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493713" y="6057900"/>
            <a:ext cx="8210050" cy="446088"/>
          </a:xfrm>
        </p:spPr>
        <p:txBody>
          <a:bodyPr>
            <a:noAutofit/>
          </a:bodyPr>
          <a:lstStyle>
            <a:lvl1pPr marL="0" indent="0">
              <a:buNone/>
              <a:defRPr lang="en-US" sz="18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 or something else).</a:t>
            </a:r>
          </a:p>
        </p:txBody>
      </p:sp>
    </p:spTree>
    <p:extLst>
      <p:ext uri="{BB962C8B-B14F-4D97-AF65-F5344CB8AC3E}">
        <p14:creationId xmlns:p14="http://schemas.microsoft.com/office/powerpoint/2010/main" val="24273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_flex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28" hasCustomPrompt="1"/>
          </p:nvPr>
        </p:nvSpPr>
        <p:spPr>
          <a:xfrm>
            <a:off x="4785320" y="569913"/>
            <a:ext cx="3882430" cy="5507037"/>
          </a:xfrm>
          <a:noFill/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/>
              <a:t>Insert </a:t>
            </a:r>
            <a:r>
              <a:rPr lang="de-DE" dirty="0" err="1"/>
              <a:t>picture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picture</a:t>
            </a:r>
            <a:endParaRPr lang="en-GB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458020" y="5739561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www.website.com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8019" y="2281527"/>
            <a:ext cx="4062222" cy="135248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600" b="1" kern="1200" baseline="0" dirty="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E7511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for your attention! </a:t>
            </a:r>
            <a:endParaRPr lang="en-GB" sz="2400" b="1" kern="1200" dirty="0">
              <a:solidFill>
                <a:srgbClr val="E75113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8020" y="4700135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="1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Name Surname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82" y="100299"/>
            <a:ext cx="3019891" cy="1780788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458020" y="5386907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n.ame@company.com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4770408" y="6146799"/>
            <a:ext cx="3897659" cy="573177"/>
          </a:xfrm>
        </p:spPr>
        <p:txBody>
          <a:bodyPr>
            <a:noAutofit/>
          </a:bodyPr>
          <a:lstStyle>
            <a:lvl1pPr marL="0" indent="0">
              <a:buNone/>
              <a:defRPr lang="en-US" sz="1600" i="1" kern="1200" baseline="0" smtClean="0">
                <a:solidFill>
                  <a:srgbClr val="6D8B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Further information (e.g. download report at www.xxx.com or something else).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3" hasCustomPrompt="1"/>
          </p:nvPr>
        </p:nvSpPr>
        <p:spPr>
          <a:xfrm>
            <a:off x="458020" y="5042008"/>
            <a:ext cx="4062221" cy="337389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9" hasCustomPrompt="1"/>
          </p:nvPr>
        </p:nvSpPr>
        <p:spPr>
          <a:xfrm>
            <a:off x="458019" y="4238174"/>
            <a:ext cx="4062221" cy="414992"/>
          </a:xfrm>
        </p:spPr>
        <p:txBody>
          <a:bodyPr>
            <a:noAutofit/>
          </a:bodyPr>
          <a:lstStyle>
            <a:lvl1pPr marL="0" indent="0">
              <a:buNone/>
              <a:defRPr sz="1800" b="1" u="sng" baseline="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Type in text on contact details:</a:t>
            </a:r>
          </a:p>
        </p:txBody>
      </p:sp>
    </p:spTree>
    <p:extLst>
      <p:ext uri="{BB962C8B-B14F-4D97-AF65-F5344CB8AC3E}">
        <p14:creationId xmlns:p14="http://schemas.microsoft.com/office/powerpoint/2010/main" val="366814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withPartner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9220" y="5112231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Occasion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9220" y="2034525"/>
            <a:ext cx="8189416" cy="2387600"/>
          </a:xfrm>
        </p:spPr>
        <p:txBody>
          <a:bodyPr anchor="b">
            <a:noAutofit/>
          </a:bodyPr>
          <a:lstStyle>
            <a:lvl1pPr marL="0" indent="0" algn="l">
              <a:defRPr sz="6000" baseline="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9"/>
          <a:stretch/>
        </p:blipFill>
        <p:spPr>
          <a:xfrm>
            <a:off x="232782" y="100299"/>
            <a:ext cx="2900943" cy="1780788"/>
          </a:xfrm>
          <a:prstGeom prst="rect">
            <a:avLst/>
          </a:prstGeom>
        </p:spPr>
      </p:pic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39738" y="5584305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39220" y="6056379"/>
            <a:ext cx="8188898" cy="422904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rgbClr val="6D8B95"/>
                </a:solidFill>
              </a:defRPr>
            </a:lvl1pPr>
          </a:lstStyle>
          <a:p>
            <a:pPr lvl="0"/>
            <a:r>
              <a:rPr lang="en-US" dirty="0"/>
              <a:t>Location, Date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28636" y="4678727"/>
            <a:ext cx="8100000" cy="108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3"/>
          <p:cNvSpPr>
            <a:spLocks noGrp="1"/>
          </p:cNvSpPr>
          <p:nvPr>
            <p:ph sz="quarter" idx="42" hasCustomPrompt="1"/>
          </p:nvPr>
        </p:nvSpPr>
        <p:spPr>
          <a:xfrm>
            <a:off x="6172199" y="210965"/>
            <a:ext cx="2456437" cy="1423784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Logo 2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72457" y="436854"/>
            <a:ext cx="2455919" cy="88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2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NewClimate Institute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F2A80-D20E-446C-B673-7986A757B4D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1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945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5" r:id="rId3"/>
    <p:sldLayoutId id="2147483670" r:id="rId4"/>
    <p:sldLayoutId id="2147483673" r:id="rId5"/>
    <p:sldLayoutId id="2147483663" r:id="rId6"/>
    <p:sldLayoutId id="2147483669" r:id="rId7"/>
    <p:sldLayoutId id="2147483704" r:id="rId8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49263" indent="-2159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30238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SzPct val="90000"/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01688" indent="-1714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82663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ourier New" panose="02070309020205020404" pitchFamily="49" charset="0"/>
        <a:buChar char="o"/>
        <a:tabLst>
          <a:tab pos="2690813" algn="l"/>
        </a:tabLst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NewClimate with 1 Partner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F2A80-D20E-446C-B673-7986A757B4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11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10" r:id="rId7"/>
    <p:sldLayoutId id="2147483702" r:id="rId8"/>
    <p:sldLayoutId id="2147483703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1"/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49263" indent="-2159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30238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SzPct val="90000"/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01688" indent="-1714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82663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ourier New" panose="02070309020205020404" pitchFamily="49" charset="0"/>
        <a:buChar char="o"/>
        <a:tabLst>
          <a:tab pos="2690813" algn="l"/>
        </a:tabLst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NewClimate with 2 Partners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F2A80-D20E-446C-B673-7986A757B4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44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9" r:id="rId7"/>
    <p:sldLayoutId id="2147483720" r:id="rId8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49263" indent="-2159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30238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SzPct val="90000"/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01688" indent="-1714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82663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ourier New" panose="02070309020205020404" pitchFamily="49" charset="0"/>
        <a:buChar char="o"/>
        <a:tabLst>
          <a:tab pos="2690813" algn="l"/>
        </a:tabLst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.tewari@newclimate.org" TargetMode="External"/><Relationship Id="rId2" Type="http://schemas.openxmlformats.org/officeDocument/2006/relationships/hyperlink" Target="mailto:c.warnecke@newclimate.org" TargetMode="Externa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Side Event COP22: Adaptation Fund – What next?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Innovative Financing for the Adaptation Fund</a:t>
            </a:r>
            <a:r>
              <a:rPr lang="en-GB" dirty="0"/>
              <a:t/>
            </a:r>
            <a:br>
              <a:rPr lang="en-GB" dirty="0"/>
            </a:br>
            <a:r>
              <a:rPr lang="en-GB" sz="3600" dirty="0">
                <a:solidFill>
                  <a:schemeClr val="tx2"/>
                </a:solidFill>
              </a:rPr>
              <a:t>Pathways and Potentials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Carsten Warnecke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Marrakesh, 9 November 2016</a:t>
            </a:r>
          </a:p>
        </p:txBody>
      </p:sp>
    </p:spTree>
    <p:extLst>
      <p:ext uri="{BB962C8B-B14F-4D97-AF65-F5344CB8AC3E}">
        <p14:creationId xmlns:p14="http://schemas.microsoft.com/office/powerpoint/2010/main" val="70141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ETSs and carbon taxes have a particularly high revenue generation potential</a:t>
            </a:r>
          </a:p>
          <a:p>
            <a:r>
              <a:rPr lang="en-GB" dirty="0"/>
              <a:t>Short term potential since already operational in many countries</a:t>
            </a:r>
          </a:p>
          <a:p>
            <a:r>
              <a:rPr lang="en-GB" dirty="0"/>
              <a:t>Obligatory nature of </a:t>
            </a:r>
            <a:r>
              <a:rPr lang="en-US" dirty="0"/>
              <a:t>instruments provide reassurance and predictability for multi-year cycles</a:t>
            </a:r>
          </a:p>
          <a:p>
            <a:r>
              <a:rPr lang="en-US" dirty="0"/>
              <a:t>Risk of political interference can be avoided if earmarking is legally </a:t>
            </a:r>
            <a:r>
              <a:rPr lang="en-GB" dirty="0"/>
              <a:t>enshrined or through a multi-year political commitment </a:t>
            </a:r>
            <a:endParaRPr lang="en-US" dirty="0"/>
          </a:p>
          <a:p>
            <a:endParaRPr lang="en-GB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National Instruments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56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Smallest direct revenue generation potential </a:t>
            </a:r>
          </a:p>
          <a:p>
            <a:r>
              <a:rPr lang="en-US" dirty="0"/>
              <a:t>But voluntary markets and subnational ETSs can make an important contribution to transform the financing landscape</a:t>
            </a:r>
          </a:p>
          <a:p>
            <a:r>
              <a:rPr lang="en-US" dirty="0"/>
              <a:t>Innovative and ambitious actors to create role models for other levels</a:t>
            </a:r>
            <a:endParaRPr lang="de-DE" dirty="0"/>
          </a:p>
          <a:p>
            <a:r>
              <a:rPr lang="de-DE" dirty="0"/>
              <a:t>Interest </a:t>
            </a:r>
            <a:r>
              <a:rPr lang="en-GB" dirty="0"/>
              <a:t>from proactive jurisdictions </a:t>
            </a:r>
            <a:r>
              <a:rPr lang="en-US" dirty="0"/>
              <a:t>makes this option potentially the most plausible in the pre-2020 timeframe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Non-State Actor Instruments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Follow up on all options - Finance generation based on different levels can turn markets into a relatively stable source of finance</a:t>
            </a:r>
          </a:p>
          <a:p>
            <a:r>
              <a:rPr lang="en-GB" dirty="0"/>
              <a:t>Closely follow and continue engagement with Parties on Article 6 implementation (Article 6.4 and 6.2)</a:t>
            </a:r>
          </a:p>
          <a:p>
            <a:r>
              <a:rPr lang="en-US" dirty="0"/>
              <a:t>Continue pushing on contribution from ICAO</a:t>
            </a:r>
            <a:br>
              <a:rPr lang="en-US" dirty="0"/>
            </a:br>
            <a:r>
              <a:rPr lang="en-US" dirty="0"/>
              <a:t>(demand or supply side approach)</a:t>
            </a:r>
          </a:p>
          <a:p>
            <a:r>
              <a:rPr lang="en-US" dirty="0"/>
              <a:t>Engage with non-state actors to create short term success and role models for national instruments</a:t>
            </a:r>
          </a:p>
          <a:p>
            <a:r>
              <a:rPr lang="en-GB" dirty="0"/>
              <a:t>Explore opportunities with proactive countries to create earmarking role models in national instruments  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1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493712" y="4409908"/>
            <a:ext cx="3392487" cy="337389"/>
          </a:xfrm>
        </p:spPr>
        <p:txBody>
          <a:bodyPr/>
          <a:lstStyle/>
          <a:p>
            <a:r>
              <a:rPr lang="de-DE" dirty="0"/>
              <a:t>Carsten Warnecke; Ritika Tewari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r>
              <a:rPr lang="de-DE" dirty="0">
                <a:hlinkClick r:id="rId2"/>
              </a:rPr>
              <a:t>c.warnecke@newclimate.org</a:t>
            </a:r>
            <a:endParaRPr lang="de-DE" dirty="0"/>
          </a:p>
          <a:p>
            <a:r>
              <a:rPr lang="de-DE" dirty="0">
                <a:hlinkClick r:id="rId3"/>
              </a:rPr>
              <a:t>r.tewari@newclimate.org</a:t>
            </a:r>
            <a:r>
              <a:rPr lang="de-DE" dirty="0"/>
              <a:t>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3"/>
          </p:nvPr>
        </p:nvSpPr>
        <p:spPr/>
        <p:txBody>
          <a:bodyPr/>
          <a:lstStyle/>
          <a:p>
            <a:r>
              <a:rPr lang="de-DE" dirty="0"/>
              <a:t>NewClimate Institute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half" idx="29"/>
          </p:nvPr>
        </p:nvSpPr>
        <p:spPr>
          <a:xfrm>
            <a:off x="493713" y="5758530"/>
            <a:ext cx="3047774" cy="337389"/>
          </a:xfrm>
        </p:spPr>
        <p:txBody>
          <a:bodyPr/>
          <a:lstStyle/>
          <a:p>
            <a:r>
              <a:rPr lang="de-DE" dirty="0"/>
              <a:t>www.newclimate.org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33"/>
          </p:nvPr>
        </p:nvSpPr>
        <p:spPr/>
        <p:txBody>
          <a:bodyPr/>
          <a:lstStyle/>
          <a:p>
            <a:r>
              <a:rPr lang="de-DE" dirty="0"/>
              <a:t>Sönke Kreft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half" idx="34"/>
          </p:nvPr>
        </p:nvSpPr>
        <p:spPr/>
        <p:txBody>
          <a:bodyPr/>
          <a:lstStyle/>
          <a:p>
            <a:r>
              <a:rPr lang="de-DE" dirty="0"/>
              <a:t>kreft@germanwatch.org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half" idx="35"/>
          </p:nvPr>
        </p:nvSpPr>
        <p:spPr/>
        <p:txBody>
          <a:bodyPr/>
          <a:lstStyle/>
          <a:p>
            <a:r>
              <a:rPr lang="de-DE" dirty="0"/>
              <a:t>Germanwatch e.V.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half" idx="36"/>
          </p:nvPr>
        </p:nvSpPr>
        <p:spPr/>
        <p:txBody>
          <a:bodyPr/>
          <a:lstStyle/>
          <a:p>
            <a:r>
              <a:rPr lang="de-DE" dirty="0"/>
              <a:t>www.germanwatch.org</a:t>
            </a:r>
          </a:p>
        </p:txBody>
      </p:sp>
    </p:spTree>
    <p:extLst>
      <p:ext uri="{BB962C8B-B14F-4D97-AF65-F5344CB8AC3E}">
        <p14:creationId xmlns:p14="http://schemas.microsoft.com/office/powerpoint/2010/main" val="422251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  <a:p>
            <a:r>
              <a:rPr lang="en-GB" dirty="0"/>
              <a:t>Selection of options</a:t>
            </a:r>
          </a:p>
          <a:p>
            <a:r>
              <a:rPr lang="en-GB" dirty="0"/>
              <a:t>Evaluation approach</a:t>
            </a:r>
          </a:p>
          <a:p>
            <a:r>
              <a:rPr lang="en-GB" dirty="0"/>
              <a:t>Results</a:t>
            </a:r>
          </a:p>
          <a:p>
            <a:r>
              <a:rPr lang="en-GB" dirty="0"/>
              <a:t>Recommendations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 of the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6725" y="1473980"/>
            <a:ext cx="3152775" cy="448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0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6352" y="1494964"/>
            <a:ext cx="8179131" cy="4351338"/>
          </a:xfrm>
        </p:spPr>
        <p:txBody>
          <a:bodyPr/>
          <a:lstStyle/>
          <a:p>
            <a:pPr lvl="0"/>
            <a:r>
              <a:rPr lang="en-GB" dirty="0" smtClean="0"/>
              <a:t>E</a:t>
            </a:r>
            <a:r>
              <a:rPr lang="en-GB" dirty="0" smtClean="0"/>
              <a:t>valuation of the </a:t>
            </a:r>
            <a:r>
              <a:rPr lang="en-GB" dirty="0"/>
              <a:t>post-Paris </a:t>
            </a:r>
            <a:r>
              <a:rPr lang="en-GB" dirty="0"/>
              <a:t>landscape </a:t>
            </a:r>
            <a:r>
              <a:rPr lang="en-GB" dirty="0"/>
              <a:t>around </a:t>
            </a:r>
            <a:r>
              <a:rPr lang="en-GB" dirty="0"/>
              <a:t>finance sourcing for </a:t>
            </a:r>
            <a:r>
              <a:rPr lang="en-GB" dirty="0"/>
              <a:t>adaptation with </a:t>
            </a:r>
            <a:r>
              <a:rPr lang="en-GB" dirty="0"/>
              <a:t>focus on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>
                <a:solidFill>
                  <a:schemeClr val="accent1"/>
                </a:solidFill>
              </a:rPr>
              <a:t>carbon pricing </a:t>
            </a:r>
            <a:r>
              <a:rPr lang="en-GB" b="1" dirty="0">
                <a:solidFill>
                  <a:schemeClr val="accent1"/>
                </a:solidFill>
              </a:rPr>
              <a:t>policy options as channels of </a:t>
            </a:r>
            <a:r>
              <a:rPr lang="en-GB" b="1" dirty="0" smtClean="0">
                <a:solidFill>
                  <a:schemeClr val="accent1"/>
                </a:solidFill>
              </a:rPr>
              <a:t>innovative* </a:t>
            </a:r>
            <a:r>
              <a:rPr lang="en-GB" b="1" dirty="0">
                <a:solidFill>
                  <a:schemeClr val="accent1"/>
                </a:solidFill>
              </a:rPr>
              <a:t>climate </a:t>
            </a:r>
            <a:r>
              <a:rPr lang="en-GB" b="1" dirty="0">
                <a:solidFill>
                  <a:schemeClr val="accent1"/>
                </a:solidFill>
              </a:rPr>
              <a:t>finance</a:t>
            </a:r>
            <a:endParaRPr lang="en-GB" b="1" dirty="0">
              <a:solidFill>
                <a:schemeClr val="accent1"/>
              </a:solidFill>
            </a:endParaRPr>
          </a:p>
          <a:p>
            <a:pPr marL="233363" lvl="1" indent="0">
              <a:buNone/>
            </a:pPr>
            <a:r>
              <a:rPr lang="en-GB" sz="2400" b="1" dirty="0">
                <a:solidFill>
                  <a:schemeClr val="accent1"/>
                </a:solidFill>
              </a:rPr>
              <a:t>*</a:t>
            </a:r>
            <a:r>
              <a:rPr lang="en-GB" sz="2200" dirty="0" smtClean="0"/>
              <a:t>‘</a:t>
            </a:r>
            <a:r>
              <a:rPr lang="en-US" i="1" dirty="0" smtClean="0"/>
              <a:t>being </a:t>
            </a:r>
            <a:r>
              <a:rPr lang="en-US" i="1" dirty="0"/>
              <a:t>independent of the general </a:t>
            </a:r>
            <a:r>
              <a:rPr lang="en-US" i="1" dirty="0" smtClean="0"/>
              <a:t>budgets’; ‘beyond </a:t>
            </a:r>
            <a:r>
              <a:rPr lang="en-US" i="1" dirty="0"/>
              <a:t>conventional ODA </a:t>
            </a:r>
            <a:r>
              <a:rPr lang="en-US" i="1" dirty="0" smtClean="0"/>
              <a:t>funding’; ‘not </a:t>
            </a:r>
            <a:r>
              <a:rPr lang="en-US" i="1" dirty="0"/>
              <a:t>dependent on donor’s </a:t>
            </a:r>
            <a:r>
              <a:rPr lang="en-US" i="1" dirty="0" smtClean="0"/>
              <a:t>discretion’ and ‘new’</a:t>
            </a:r>
            <a:endParaRPr lang="en-GB" sz="2200" i="1" dirty="0"/>
          </a:p>
          <a:p>
            <a:pPr lvl="0"/>
            <a:r>
              <a:rPr lang="en-GB" dirty="0"/>
              <a:t>Market-based approaches </a:t>
            </a:r>
            <a:r>
              <a:rPr lang="en-GB" b="1" dirty="0">
                <a:solidFill>
                  <a:schemeClr val="accent1"/>
                </a:solidFill>
              </a:rPr>
              <a:t>‘remain’ desirable…</a:t>
            </a:r>
            <a:endParaRPr lang="en-GB" dirty="0">
              <a:solidFill>
                <a:schemeClr val="accent1"/>
              </a:solidFill>
            </a:endParaRPr>
          </a:p>
          <a:p>
            <a:pPr lvl="1"/>
            <a:r>
              <a:rPr lang="en-GB" sz="1800" dirty="0"/>
              <a:t>CDM showcased their innovativeness and up-scale potential</a:t>
            </a:r>
          </a:p>
          <a:p>
            <a:pPr lvl="1"/>
            <a:r>
              <a:rPr lang="en-GB" sz="1800" dirty="0"/>
              <a:t>global momentum for carbon pricing instruments </a:t>
            </a:r>
          </a:p>
          <a:p>
            <a:pPr lvl="1"/>
            <a:r>
              <a:rPr lang="en-GB" sz="1800" dirty="0"/>
              <a:t>of interest to Parties and non-Party actors under </a:t>
            </a:r>
            <a:r>
              <a:rPr lang="en-GB" sz="1800" dirty="0" smtClean="0"/>
              <a:t>PA</a:t>
            </a:r>
          </a:p>
          <a:p>
            <a:pPr lvl="1"/>
            <a:r>
              <a:rPr lang="de-DE" sz="1800" dirty="0" err="1" smtClean="0"/>
              <a:t>create</a:t>
            </a:r>
            <a:r>
              <a:rPr lang="de-DE" sz="1800" dirty="0" smtClean="0"/>
              <a:t> </a:t>
            </a:r>
            <a:r>
              <a:rPr lang="de-DE" sz="1800" dirty="0" err="1" smtClean="0"/>
              <a:t>visibility</a:t>
            </a:r>
            <a:r>
              <a:rPr lang="de-DE" sz="1800" dirty="0" smtClean="0"/>
              <a:t> </a:t>
            </a:r>
            <a:r>
              <a:rPr lang="de-DE" sz="1800" dirty="0"/>
              <a:t>for the AF</a:t>
            </a:r>
            <a:endParaRPr lang="en-GB" sz="1800" dirty="0"/>
          </a:p>
          <a:p>
            <a:pPr lvl="0"/>
            <a:r>
              <a:rPr lang="en-GB" dirty="0"/>
              <a:t>…keeping this desirability in mind; our assessment focusses on </a:t>
            </a:r>
            <a:r>
              <a:rPr lang="en-GB" b="1" dirty="0">
                <a:solidFill>
                  <a:schemeClr val="accent1"/>
                </a:solidFill>
              </a:rPr>
              <a:t>options from carbon pricing policies</a:t>
            </a:r>
          </a:p>
          <a:p>
            <a:pPr marL="0" lvl="0" indent="0">
              <a:buNone/>
            </a:pPr>
            <a:endParaRPr lang="en-GB" sz="1800" b="1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of the study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34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/>
          <p:cNvSpPr/>
          <p:nvPr/>
        </p:nvSpPr>
        <p:spPr>
          <a:xfrm>
            <a:off x="233265" y="5048251"/>
            <a:ext cx="8466234" cy="8382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/>
          <p:cNvSpPr/>
          <p:nvPr/>
        </p:nvSpPr>
        <p:spPr>
          <a:xfrm>
            <a:off x="233265" y="3449785"/>
            <a:ext cx="8466234" cy="78884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/>
          <p:cNvSpPr/>
          <p:nvPr/>
        </p:nvSpPr>
        <p:spPr>
          <a:xfrm>
            <a:off x="233265" y="1744190"/>
            <a:ext cx="8466234" cy="102532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6352" y="1402257"/>
            <a:ext cx="8333147" cy="4351338"/>
          </a:xfrm>
        </p:spPr>
        <p:txBody>
          <a:bodyPr/>
          <a:lstStyle/>
          <a:p>
            <a:pPr marL="1435100" indent="-1435100">
              <a:buNone/>
            </a:pPr>
            <a:r>
              <a:rPr lang="en-GB" sz="2000" b="1" dirty="0">
                <a:solidFill>
                  <a:schemeClr val="accent2"/>
                </a:solidFill>
              </a:rPr>
              <a:t>A. International instruments </a:t>
            </a:r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A.1: 	</a:t>
            </a:r>
            <a:r>
              <a:rPr lang="en-GB" sz="1800" dirty="0"/>
              <a:t>Share of proceeds (SOP) on international crediting</a:t>
            </a:r>
            <a:r>
              <a:rPr lang="en-GB" sz="1800" i="1" dirty="0"/>
              <a:t> </a:t>
            </a:r>
            <a:endParaRPr lang="en-GB" sz="1800" dirty="0"/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A.2: 	</a:t>
            </a:r>
            <a:r>
              <a:rPr lang="en-GB" sz="1800" dirty="0"/>
              <a:t>SOP from international unit transfers</a:t>
            </a:r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A.3: 	</a:t>
            </a:r>
            <a:r>
              <a:rPr lang="en-GB" sz="1800" dirty="0"/>
              <a:t>Contributions from ICAO’s CORSIA scheme</a:t>
            </a:r>
          </a:p>
          <a:p>
            <a:pPr marL="1435100" lvl="0" indent="-1435100">
              <a:buNone/>
            </a:pPr>
            <a:endParaRPr lang="en-GB" sz="2000" b="1" dirty="0">
              <a:solidFill>
                <a:schemeClr val="accent1"/>
              </a:solidFill>
            </a:endParaRPr>
          </a:p>
          <a:p>
            <a:pPr marL="1435100" indent="-1435100">
              <a:buNone/>
            </a:pPr>
            <a:r>
              <a:rPr lang="en-GB" sz="2000" b="1" dirty="0">
                <a:solidFill>
                  <a:schemeClr val="accent2"/>
                </a:solidFill>
              </a:rPr>
              <a:t>B. National instruments </a:t>
            </a:r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B.1: 	</a:t>
            </a:r>
            <a:r>
              <a:rPr lang="en-GB" sz="1800" dirty="0"/>
              <a:t>Earmarking auctioning revenues from national ETSs</a:t>
            </a:r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B.2: 	</a:t>
            </a:r>
            <a:r>
              <a:rPr lang="en-GB" sz="1800" dirty="0"/>
              <a:t>Earmarking revenues from national carbon taxes</a:t>
            </a:r>
          </a:p>
          <a:p>
            <a:pPr marL="1435100" lvl="0" indent="-1435100">
              <a:buNone/>
            </a:pPr>
            <a:endParaRPr lang="en-GB" sz="1100" b="1" dirty="0">
              <a:solidFill>
                <a:schemeClr val="accent1"/>
              </a:solidFill>
            </a:endParaRPr>
          </a:p>
          <a:p>
            <a:pPr marL="1435100" lvl="0" indent="-1435100">
              <a:buNone/>
            </a:pPr>
            <a:endParaRPr lang="en-GB" sz="1100" b="1" dirty="0">
              <a:solidFill>
                <a:schemeClr val="accent1"/>
              </a:solidFill>
            </a:endParaRPr>
          </a:p>
          <a:p>
            <a:pPr marL="1435100" indent="-1435100">
              <a:buNone/>
            </a:pPr>
            <a:r>
              <a:rPr lang="en-GB" sz="2000" b="1" dirty="0">
                <a:solidFill>
                  <a:schemeClr val="accent2"/>
                </a:solidFill>
              </a:rPr>
              <a:t>C. Instruments by non-state actors </a:t>
            </a:r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C.1:		</a:t>
            </a:r>
            <a:r>
              <a:rPr lang="en-GB" sz="1800" dirty="0"/>
              <a:t>SOP from Voluntary Carbon Markets</a:t>
            </a:r>
          </a:p>
          <a:p>
            <a:pPr marL="1655763" lvl="1" indent="-143510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Option C.2:		</a:t>
            </a:r>
            <a:r>
              <a:rPr lang="en-GB" sz="1800" dirty="0"/>
              <a:t>Earmarking auctioning revenues from subnational ETSs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Selection of Options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95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framework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1409" y="5741581"/>
            <a:ext cx="8411294" cy="300037"/>
          </a:xfrm>
        </p:spPr>
        <p:txBody>
          <a:bodyPr/>
          <a:lstStyle/>
          <a:p>
            <a:r>
              <a:rPr lang="en-GB" dirty="0"/>
              <a:t>*except for ‘climate impact’; which is rated positive, negative or neutral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grpSp>
        <p:nvGrpSpPr>
          <p:cNvPr id="26" name="Group 25"/>
          <p:cNvGrpSpPr/>
          <p:nvPr/>
        </p:nvGrpSpPr>
        <p:grpSpPr>
          <a:xfrm>
            <a:off x="516647" y="1693101"/>
            <a:ext cx="1057430" cy="3352246"/>
            <a:chOff x="0" y="-72402"/>
            <a:chExt cx="2348346" cy="2509651"/>
          </a:xfrm>
        </p:grpSpPr>
        <p:sp>
          <p:nvSpPr>
            <p:cNvPr id="27" name="Text Box 4"/>
            <p:cNvSpPr txBox="1"/>
            <p:nvPr/>
          </p:nvSpPr>
          <p:spPr>
            <a:xfrm>
              <a:off x="6929" y="261143"/>
              <a:ext cx="2341417" cy="29083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A.2</a:t>
              </a:r>
            </a:p>
          </p:txBody>
        </p:sp>
        <p:sp>
          <p:nvSpPr>
            <p:cNvPr id="28" name="Text Box 8"/>
            <p:cNvSpPr txBox="1"/>
            <p:nvPr/>
          </p:nvSpPr>
          <p:spPr>
            <a:xfrm>
              <a:off x="6929" y="588106"/>
              <a:ext cx="2341417" cy="29094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A.3</a:t>
              </a:r>
            </a:p>
          </p:txBody>
        </p:sp>
        <p:sp>
          <p:nvSpPr>
            <p:cNvPr id="29" name="Text Box 9"/>
            <p:cNvSpPr txBox="1"/>
            <p:nvPr/>
          </p:nvSpPr>
          <p:spPr>
            <a:xfrm>
              <a:off x="6929" y="1046709"/>
              <a:ext cx="2341417" cy="29094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B.1</a:t>
              </a:r>
            </a:p>
          </p:txBody>
        </p:sp>
        <p:sp>
          <p:nvSpPr>
            <p:cNvPr id="30" name="Text Box 10"/>
            <p:cNvSpPr txBox="1"/>
            <p:nvPr/>
          </p:nvSpPr>
          <p:spPr>
            <a:xfrm>
              <a:off x="6929" y="1380254"/>
              <a:ext cx="2341417" cy="29083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B.2</a:t>
              </a:r>
            </a:p>
          </p:txBody>
        </p:sp>
        <p:sp>
          <p:nvSpPr>
            <p:cNvPr id="31" name="Text Box 11"/>
            <p:cNvSpPr txBox="1"/>
            <p:nvPr/>
          </p:nvSpPr>
          <p:spPr>
            <a:xfrm>
              <a:off x="6929" y="1819111"/>
              <a:ext cx="2341417" cy="29083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</a:t>
              </a: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C.</a:t>
              </a: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2" name="Text Box 12"/>
            <p:cNvSpPr txBox="1"/>
            <p:nvPr/>
          </p:nvSpPr>
          <p:spPr>
            <a:xfrm>
              <a:off x="6929" y="2146419"/>
              <a:ext cx="2341417" cy="29083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C.2</a:t>
              </a:r>
            </a:p>
          </p:txBody>
        </p:sp>
        <p:sp>
          <p:nvSpPr>
            <p:cNvPr id="33" name="Text Box 15"/>
            <p:cNvSpPr txBox="1"/>
            <p:nvPr/>
          </p:nvSpPr>
          <p:spPr>
            <a:xfrm>
              <a:off x="0" y="-72402"/>
              <a:ext cx="2341417" cy="29094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Option A.1</a:t>
              </a:r>
            </a:p>
          </p:txBody>
        </p:sp>
      </p:grpSp>
      <p:sp>
        <p:nvSpPr>
          <p:cNvPr id="43" name="Arrow: Right 42"/>
          <p:cNvSpPr/>
          <p:nvPr/>
        </p:nvSpPr>
        <p:spPr>
          <a:xfrm>
            <a:off x="1629546" y="3252204"/>
            <a:ext cx="398091" cy="263533"/>
          </a:xfrm>
          <a:prstGeom prst="rightArrow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2057562" y="1670435"/>
            <a:ext cx="4577968" cy="3356445"/>
            <a:chOff x="2057562" y="1670435"/>
            <a:chExt cx="4577968" cy="3356445"/>
          </a:xfrm>
        </p:grpSpPr>
        <p:grpSp>
          <p:nvGrpSpPr>
            <p:cNvPr id="45" name="Group 44"/>
            <p:cNvGrpSpPr/>
            <p:nvPr/>
          </p:nvGrpSpPr>
          <p:grpSpPr>
            <a:xfrm>
              <a:off x="2057562" y="1670435"/>
              <a:ext cx="4577968" cy="3356445"/>
              <a:chOff x="-55163" y="-207299"/>
              <a:chExt cx="4080163" cy="2643482"/>
            </a:xfrm>
          </p:grpSpPr>
          <p:sp>
            <p:nvSpPr>
              <p:cNvPr id="52" name="Rectangle: Rounded Corners 51"/>
              <p:cNvSpPr/>
              <p:nvPr/>
            </p:nvSpPr>
            <p:spPr>
              <a:xfrm>
                <a:off x="-55163" y="-207299"/>
                <a:ext cx="4080163" cy="26434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dirty="0"/>
              </a:p>
            </p:txBody>
          </p:sp>
          <p:grpSp>
            <p:nvGrpSpPr>
              <p:cNvPr id="53" name="Group 52"/>
              <p:cNvGrpSpPr/>
              <p:nvPr/>
            </p:nvGrpSpPr>
            <p:grpSpPr>
              <a:xfrm>
                <a:off x="224839" y="23234"/>
                <a:ext cx="1203930" cy="2168189"/>
                <a:chOff x="-31470" y="-212293"/>
                <a:chExt cx="1203930" cy="2168189"/>
              </a:xfrm>
            </p:grpSpPr>
            <p:sp>
              <p:nvSpPr>
                <p:cNvPr id="54" name="Text Box 1"/>
                <p:cNvSpPr txBox="1"/>
                <p:nvPr/>
              </p:nvSpPr>
              <p:spPr>
                <a:xfrm>
                  <a:off x="-31470" y="-212293"/>
                  <a:ext cx="1176216" cy="65792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50000"/>
                    </a:lnSpc>
                    <a:spcAft>
                      <a:spcPts val="0"/>
                    </a:spcAft>
                  </a:pPr>
                  <a:r>
                    <a:rPr lang="en-GB" sz="1600" b="1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  <a:hlinkClick r:id="" action="ppaction://noaction"/>
                    </a:rPr>
                    <a:t>Finance performance</a:t>
                  </a:r>
                  <a:endPara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6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55" name="Text Box 2"/>
                <p:cNvSpPr txBox="1"/>
                <p:nvPr/>
              </p:nvSpPr>
              <p:spPr>
                <a:xfrm>
                  <a:off x="-31470" y="542938"/>
                  <a:ext cx="1183142" cy="67196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0"/>
                    </a:spcAft>
                  </a:pPr>
                  <a:endPara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0"/>
                    </a:spcAft>
                  </a:pPr>
                  <a:r>
                    <a:rPr lang="en-GB" sz="1600" b="1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  <a:hlinkClick r:id="" action="ppaction://noaction"/>
                    </a:rPr>
                    <a:t>Impact</a:t>
                  </a:r>
                  <a:endPara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6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56" name="Text Box 3"/>
                <p:cNvSpPr txBox="1"/>
                <p:nvPr/>
              </p:nvSpPr>
              <p:spPr>
                <a:xfrm>
                  <a:off x="-31470" y="1298157"/>
                  <a:ext cx="1203930" cy="6577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0"/>
                    </a:spcAft>
                  </a:pPr>
                  <a:r>
                    <a:rPr lang="en-GB" sz="1600" b="1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600" b="1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  <a:hlinkClick r:id="" action="ppaction://noaction"/>
                    </a:rPr>
                    <a:t>Feasibility</a:t>
                  </a:r>
                  <a:endPara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600" dirty="0"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</p:grpSp>
        </p:grpSp>
        <p:sp>
          <p:nvSpPr>
            <p:cNvPr id="46" name="Text Box 19"/>
            <p:cNvSpPr txBox="1"/>
            <p:nvPr/>
          </p:nvSpPr>
          <p:spPr>
            <a:xfrm>
              <a:off x="3815819" y="1963151"/>
              <a:ext cx="2525898" cy="853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lvl="0" indent="-342900" algn="just">
                <a:lnSpc>
                  <a:spcPct val="120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Predictability</a:t>
              </a:r>
              <a:endPara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20000"/>
                </a:lnSpc>
                <a:spcAft>
                  <a:spcPts val="80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Performance against climate finance criteria </a:t>
              </a:r>
              <a:endPara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7" name="Equals 46"/>
            <p:cNvSpPr/>
            <p:nvPr/>
          </p:nvSpPr>
          <p:spPr>
            <a:xfrm>
              <a:off x="3554242" y="2219765"/>
              <a:ext cx="403289" cy="263702"/>
            </a:xfrm>
            <a:prstGeom prst="mathEqual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48" name="Text Box 21"/>
            <p:cNvSpPr txBox="1"/>
            <p:nvPr/>
          </p:nvSpPr>
          <p:spPr>
            <a:xfrm>
              <a:off x="3823592" y="2922058"/>
              <a:ext cx="2525898" cy="853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50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Climate impact</a:t>
              </a:r>
              <a:endPara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20000"/>
                </a:lnSpc>
                <a:spcAft>
                  <a:spcPts val="80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Fairness</a:t>
              </a:r>
              <a:endPara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Equals 48"/>
            <p:cNvSpPr/>
            <p:nvPr/>
          </p:nvSpPr>
          <p:spPr>
            <a:xfrm>
              <a:off x="3546059" y="3155781"/>
              <a:ext cx="403936" cy="323914"/>
            </a:xfrm>
            <a:prstGeom prst="mathEqual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dirty="0"/>
            </a:p>
          </p:txBody>
        </p:sp>
        <p:sp>
          <p:nvSpPr>
            <p:cNvPr id="50" name="Text Box 24"/>
            <p:cNvSpPr txBox="1"/>
            <p:nvPr/>
          </p:nvSpPr>
          <p:spPr>
            <a:xfrm>
              <a:off x="3839138" y="3880985"/>
              <a:ext cx="2525898" cy="853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50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Stakeholder support</a:t>
              </a:r>
              <a:endPara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20000"/>
                </a:lnSpc>
                <a:spcAft>
                  <a:spcPts val="80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Operational feasibility</a:t>
              </a:r>
              <a:endPara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Equals 50"/>
            <p:cNvSpPr/>
            <p:nvPr/>
          </p:nvSpPr>
          <p:spPr>
            <a:xfrm>
              <a:off x="3547738" y="4149339"/>
              <a:ext cx="419029" cy="317400"/>
            </a:xfrm>
            <a:prstGeom prst="mathEqual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58" name="Arrow: Right 57"/>
          <p:cNvSpPr/>
          <p:nvPr/>
        </p:nvSpPr>
        <p:spPr>
          <a:xfrm>
            <a:off x="6724425" y="3336394"/>
            <a:ext cx="398091" cy="263533"/>
          </a:xfrm>
          <a:prstGeom prst="rightArrow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7196571" y="2922058"/>
            <a:ext cx="1502929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i="1" dirty="0"/>
              <a:t>Each sub-criteria is rated in the range of </a:t>
            </a:r>
            <a:r>
              <a:rPr lang="en-GB" sz="1200" b="1" i="1" dirty="0"/>
              <a:t>low</a:t>
            </a:r>
            <a:r>
              <a:rPr lang="en-GB" sz="1200" i="1" dirty="0"/>
              <a:t>, </a:t>
            </a:r>
            <a:r>
              <a:rPr lang="en-GB" sz="1200" b="1" i="1" dirty="0"/>
              <a:t>medium </a:t>
            </a:r>
            <a:r>
              <a:rPr lang="en-GB" sz="1200" i="1" dirty="0"/>
              <a:t>and </a:t>
            </a:r>
            <a:r>
              <a:rPr lang="en-GB" sz="1200" b="1" i="1" dirty="0"/>
              <a:t>high*</a:t>
            </a:r>
            <a:r>
              <a:rPr lang="en-GB" sz="1200" i="1" dirty="0"/>
              <a:t> on a comparative basis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-12823" y="5180897"/>
            <a:ext cx="9156823" cy="556686"/>
            <a:chOff x="-63380" y="2514799"/>
            <a:chExt cx="9144000" cy="536767"/>
          </a:xfrm>
        </p:grpSpPr>
        <p:sp>
          <p:nvSpPr>
            <p:cNvPr id="2" name="Rectangle 1"/>
            <p:cNvSpPr/>
            <p:nvPr/>
          </p:nvSpPr>
          <p:spPr>
            <a:xfrm>
              <a:off x="-63380" y="2514799"/>
              <a:ext cx="9144000" cy="53676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65349" y="2592701"/>
              <a:ext cx="8171394" cy="339701"/>
              <a:chOff x="465349" y="2592701"/>
              <a:chExt cx="8171394" cy="339701"/>
            </a:xfrm>
          </p:grpSpPr>
          <p:sp>
            <p:nvSpPr>
              <p:cNvPr id="40" name="Text Box 7"/>
              <p:cNvSpPr txBox="1"/>
              <p:nvPr/>
            </p:nvSpPr>
            <p:spPr>
              <a:xfrm>
                <a:off x="465349" y="2592701"/>
                <a:ext cx="1056689" cy="3222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i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r>
                  <a:rPr lang="en-GB" sz="1400" i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ptions</a:t>
                </a:r>
              </a:p>
            </p:txBody>
          </p:sp>
          <p:sp>
            <p:nvSpPr>
              <p:cNvPr id="41" name="Text Box 7"/>
              <p:cNvSpPr txBox="1"/>
              <p:nvPr/>
            </p:nvSpPr>
            <p:spPr>
              <a:xfrm>
                <a:off x="2317830" y="2610156"/>
                <a:ext cx="3972194" cy="3222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i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Evaluation criteria</a:t>
                </a:r>
                <a:endParaRPr lang="en-GB" sz="1400" i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Text Box 7"/>
              <p:cNvSpPr txBox="1"/>
              <p:nvPr/>
            </p:nvSpPr>
            <p:spPr>
              <a:xfrm>
                <a:off x="7135919" y="2610156"/>
                <a:ext cx="1500824" cy="3222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i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Rating</a:t>
                </a:r>
                <a:endParaRPr lang="en-GB" sz="1400" i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Arrow: Right 56"/>
              <p:cNvSpPr/>
              <p:nvPr/>
            </p:nvSpPr>
            <p:spPr>
              <a:xfrm>
                <a:off x="1661681" y="2620301"/>
                <a:ext cx="398091" cy="263533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61" name="Arrow: Right 60"/>
              <p:cNvSpPr/>
              <p:nvPr/>
            </p:nvSpPr>
            <p:spPr>
              <a:xfrm>
                <a:off x="6664434" y="2632108"/>
                <a:ext cx="397534" cy="263533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863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leads to…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sp>
        <p:nvSpPr>
          <p:cNvPr id="11" name="Arrow: Right 10"/>
          <p:cNvSpPr/>
          <p:nvPr/>
        </p:nvSpPr>
        <p:spPr>
          <a:xfrm>
            <a:off x="340025" y="3081090"/>
            <a:ext cx="398091" cy="263533"/>
          </a:xfrm>
          <a:prstGeom prst="rightArrow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2" name="Arrow: Right 11"/>
          <p:cNvSpPr/>
          <p:nvPr/>
        </p:nvSpPr>
        <p:spPr>
          <a:xfrm>
            <a:off x="4133893" y="3037322"/>
            <a:ext cx="398091" cy="263533"/>
          </a:xfrm>
          <a:prstGeom prst="rightArrow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-12823" y="5181599"/>
            <a:ext cx="9156823" cy="555983"/>
            <a:chOff x="-63380" y="2514799"/>
            <a:chExt cx="9144000" cy="536767"/>
          </a:xfrm>
        </p:grpSpPr>
        <p:sp>
          <p:nvSpPr>
            <p:cNvPr id="14" name="Rectangle 13"/>
            <p:cNvSpPr/>
            <p:nvPr/>
          </p:nvSpPr>
          <p:spPr>
            <a:xfrm>
              <a:off x="-63380" y="2514799"/>
              <a:ext cx="9144000" cy="53676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88974" y="2607431"/>
              <a:ext cx="4186646" cy="337419"/>
              <a:chOff x="288974" y="2607431"/>
              <a:chExt cx="4186646" cy="337419"/>
            </a:xfrm>
          </p:grpSpPr>
          <p:sp>
            <p:nvSpPr>
              <p:cNvPr id="17" name="Text Box 7"/>
              <p:cNvSpPr txBox="1"/>
              <p:nvPr/>
            </p:nvSpPr>
            <p:spPr>
              <a:xfrm>
                <a:off x="1369634" y="2622604"/>
                <a:ext cx="2342806" cy="32224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i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Results for each option</a:t>
                </a:r>
                <a:endParaRPr lang="en-GB" sz="1400" i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Arrow: Right 18"/>
              <p:cNvSpPr/>
              <p:nvPr/>
            </p:nvSpPr>
            <p:spPr>
              <a:xfrm>
                <a:off x="288974" y="2625676"/>
                <a:ext cx="398091" cy="263533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Arrow: Right 20"/>
              <p:cNvSpPr/>
              <p:nvPr/>
            </p:nvSpPr>
            <p:spPr>
              <a:xfrm>
                <a:off x="4077529" y="2607431"/>
                <a:ext cx="398091" cy="263533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4" name="Text Box 7"/>
          <p:cNvSpPr txBox="1"/>
          <p:nvPr/>
        </p:nvSpPr>
        <p:spPr>
          <a:xfrm>
            <a:off x="5765737" y="5277547"/>
            <a:ext cx="2686050" cy="333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Summary of results for all options</a:t>
            </a:r>
            <a:endParaRPr lang="en-GB" sz="14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50" y="1545961"/>
            <a:ext cx="2356952" cy="24609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153" y="1821299"/>
            <a:ext cx="2356952" cy="24609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692" y="2196215"/>
            <a:ext cx="2356952" cy="24609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144" y="1821299"/>
            <a:ext cx="4390038" cy="283589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886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6352" y="1542589"/>
            <a:ext cx="8161827" cy="4351338"/>
          </a:xfrm>
        </p:spPr>
        <p:txBody>
          <a:bodyPr/>
          <a:lstStyle/>
          <a:p>
            <a:r>
              <a:rPr lang="en-US" dirty="0"/>
              <a:t>All options have a high operational feasibility </a:t>
            </a:r>
            <a:br>
              <a:rPr lang="en-US" dirty="0"/>
            </a:br>
            <a:r>
              <a:rPr lang="en-US" dirty="0"/>
              <a:t>(i.e. CDM SOP; AAU &amp; JI SOP; EU ETS earmarking)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All options can be designed to lead to fair adaptation finance contributions (i.e. SOP exclusion of LDCs; PPP)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All options can be designed with neutral climate impact overall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Limited stakeholder support is currently the main stumbling block</a:t>
            </a:r>
          </a:p>
          <a:p>
            <a:r>
              <a:rPr lang="en-US" dirty="0"/>
              <a:t>Overlaps in scope for some of the options lead to alternative avenues for tapping the adaptation finance potential</a:t>
            </a:r>
          </a:p>
          <a:p>
            <a:endParaRPr lang="de-D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Results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97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Striped Right 1"/>
          <p:cNvSpPr/>
          <p:nvPr/>
        </p:nvSpPr>
        <p:spPr>
          <a:xfrm>
            <a:off x="127097" y="5699855"/>
            <a:ext cx="8820213" cy="764739"/>
          </a:xfrm>
          <a:prstGeom prst="striped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Potentials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529782"/>
              </p:ext>
            </p:extLst>
          </p:nvPr>
        </p:nvGraphicFramePr>
        <p:xfrm>
          <a:off x="4691591" y="2674384"/>
          <a:ext cx="4255719" cy="2282826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462498">
                  <a:extLst>
                    <a:ext uri="{9D8B030D-6E8A-4147-A177-3AD203B41FA5}">
                      <a16:colId xmlns:a16="http://schemas.microsoft.com/office/drawing/2014/main" xmlns="" val="3864522846"/>
                    </a:ext>
                  </a:extLst>
                </a:gridCol>
                <a:gridCol w="2793221">
                  <a:extLst>
                    <a:ext uri="{9D8B030D-6E8A-4147-A177-3AD203B41FA5}">
                      <a16:colId xmlns:a16="http://schemas.microsoft.com/office/drawing/2014/main" xmlns="" val="3520721443"/>
                    </a:ext>
                  </a:extLst>
                </a:gridCol>
              </a:tblGrid>
              <a:tr h="5210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SOP</a:t>
                      </a:r>
                      <a:r>
                        <a:rPr lang="en-GB" sz="140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on </a:t>
                      </a: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Article</a:t>
                      </a:r>
                      <a:r>
                        <a:rPr lang="en-GB" sz="140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6.4 mechanism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0 to</a:t>
                      </a:r>
                      <a:r>
                        <a:rPr lang="de-DE" sz="1400" b="1" baseline="0" dirty="0">
                          <a:effectLst/>
                        </a:rPr>
                        <a:t> </a:t>
                      </a:r>
                      <a:r>
                        <a:rPr lang="de-DE" sz="1400" b="1" dirty="0">
                          <a:effectLst/>
                        </a:rPr>
                        <a:t>20 million US$ annually</a:t>
                      </a:r>
                      <a:endParaRPr lang="en-GB" sz="1400" b="1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53255429"/>
                  </a:ext>
                </a:extLst>
              </a:tr>
              <a:tr h="5691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SOP</a:t>
                      </a:r>
                      <a:r>
                        <a:rPr lang="de-DE" sz="14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on </a:t>
                      </a:r>
                      <a:r>
                        <a:rPr lang="de-DE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Article</a:t>
                      </a:r>
                      <a:r>
                        <a:rPr lang="de-DE" sz="14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6.2 transfers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Enormous theoretical potential,</a:t>
                      </a:r>
                      <a:r>
                        <a:rPr lang="de-DE" sz="1400" b="1" baseline="0" dirty="0">
                          <a:effectLst/>
                        </a:rPr>
                        <a:t> but uncertain</a:t>
                      </a:r>
                      <a:r>
                        <a:rPr lang="de-DE" sz="1400" b="1" dirty="0">
                          <a:effectLst/>
                        </a:rPr>
                        <a:t> trade volumes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b="1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76823943"/>
                  </a:ext>
                </a:extLst>
              </a:tr>
              <a:tr h="530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Contributions</a:t>
                      </a:r>
                      <a:r>
                        <a:rPr lang="de-DE" sz="14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from </a:t>
                      </a:r>
                      <a:r>
                        <a:rPr lang="de-DE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ICAO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0 to US$ 22 mln (average) annually </a:t>
                      </a:r>
                      <a:endParaRPr lang="en-GB" sz="1400" b="1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811975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001590"/>
              </p:ext>
            </p:extLst>
          </p:nvPr>
        </p:nvGraphicFramePr>
        <p:xfrm>
          <a:off x="210463" y="2663751"/>
          <a:ext cx="4230908" cy="1257194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500472">
                  <a:extLst>
                    <a:ext uri="{9D8B030D-6E8A-4147-A177-3AD203B41FA5}">
                      <a16:colId xmlns:a16="http://schemas.microsoft.com/office/drawing/2014/main" xmlns="" val="3383668609"/>
                    </a:ext>
                  </a:extLst>
                </a:gridCol>
                <a:gridCol w="2730436">
                  <a:extLst>
                    <a:ext uri="{9D8B030D-6E8A-4147-A177-3AD203B41FA5}">
                      <a16:colId xmlns:a16="http://schemas.microsoft.com/office/drawing/2014/main" xmlns="" val="3394072278"/>
                    </a:ext>
                  </a:extLst>
                </a:gridCol>
              </a:tblGrid>
              <a:tr h="520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Earmarking in national ETSs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&gt;</a:t>
                      </a:r>
                      <a:r>
                        <a:rPr lang="de-DE" sz="1400" b="1" baseline="0" dirty="0">
                          <a:effectLst/>
                        </a:rPr>
                        <a:t> </a:t>
                      </a:r>
                      <a:r>
                        <a:rPr lang="de-DE" sz="1400" b="1" dirty="0">
                          <a:effectLst/>
                        </a:rPr>
                        <a:t>US$ 80 mln annually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55580508"/>
                  </a:ext>
                </a:extLst>
              </a:tr>
              <a:tr h="737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Earmaking in national carbon taxes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&gt;</a:t>
                      </a:r>
                      <a:r>
                        <a:rPr lang="de-DE" sz="1400" b="1" baseline="0" dirty="0">
                          <a:effectLst/>
                        </a:rPr>
                        <a:t> </a:t>
                      </a:r>
                      <a:r>
                        <a:rPr lang="de-DE" sz="1400" b="1" dirty="0">
                          <a:effectLst/>
                        </a:rPr>
                        <a:t>US$ 200 mln (annually)</a:t>
                      </a:r>
                      <a:endParaRPr lang="en-GB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 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62543286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064430"/>
              </p:ext>
            </p:extLst>
          </p:nvPr>
        </p:nvGraphicFramePr>
        <p:xfrm>
          <a:off x="210463" y="4389015"/>
          <a:ext cx="4230908" cy="1420158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419862">
                  <a:extLst>
                    <a:ext uri="{9D8B030D-6E8A-4147-A177-3AD203B41FA5}">
                      <a16:colId xmlns:a16="http://schemas.microsoft.com/office/drawing/2014/main" xmlns="" val="3622848267"/>
                    </a:ext>
                  </a:extLst>
                </a:gridCol>
                <a:gridCol w="2811046">
                  <a:extLst>
                    <a:ext uri="{9D8B030D-6E8A-4147-A177-3AD203B41FA5}">
                      <a16:colId xmlns:a16="http://schemas.microsoft.com/office/drawing/2014/main" xmlns="" val="61758571"/>
                    </a:ext>
                  </a:extLst>
                </a:gridCol>
              </a:tblGrid>
              <a:tr h="735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SOP from voluntary carbon markets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~9 mln US$, (average) annually</a:t>
                      </a:r>
                      <a:endParaRPr lang="en-GB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 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3162401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Earmaking in sub-ntional ETSs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&gt; 20 mln US$, annually</a:t>
                      </a:r>
                      <a:endParaRPr lang="en-GB" sz="1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</a:rPr>
                        <a:t> 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08948450"/>
                  </a:ext>
                </a:extLst>
              </a:tr>
            </a:tbl>
          </a:graphicData>
        </a:graphic>
      </p:graphicFrame>
      <p:sp>
        <p:nvSpPr>
          <p:cNvPr id="28" name="Rectangle 27"/>
          <p:cNvSpPr/>
          <p:nvPr/>
        </p:nvSpPr>
        <p:spPr>
          <a:xfrm>
            <a:off x="0" y="1305094"/>
            <a:ext cx="9144000" cy="9382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i="1" dirty="0"/>
              <a:t>mixed bag of prospective options with varying revenue generation potential and timeframe of implementation</a:t>
            </a:r>
          </a:p>
        </p:txBody>
      </p:sp>
      <p:sp>
        <p:nvSpPr>
          <p:cNvPr id="18" name="Text Box 6"/>
          <p:cNvSpPr txBox="1"/>
          <p:nvPr/>
        </p:nvSpPr>
        <p:spPr>
          <a:xfrm>
            <a:off x="4696318" y="2310141"/>
            <a:ext cx="1761632" cy="3024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</a:t>
            </a:r>
            <a:endParaRPr lang="en-GB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Box 6"/>
          <p:cNvSpPr txBox="1"/>
          <p:nvPr/>
        </p:nvSpPr>
        <p:spPr>
          <a:xfrm>
            <a:off x="127097" y="2310141"/>
            <a:ext cx="1761632" cy="3024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National </a:t>
            </a:r>
            <a:endParaRPr lang="en-GB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6"/>
          <p:cNvSpPr txBox="1"/>
          <p:nvPr/>
        </p:nvSpPr>
        <p:spPr>
          <a:xfrm>
            <a:off x="127285" y="4040808"/>
            <a:ext cx="3195395" cy="3024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Non-state Actors </a:t>
            </a:r>
            <a:endParaRPr lang="en-GB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6"/>
          <p:cNvSpPr txBox="1"/>
          <p:nvPr/>
        </p:nvSpPr>
        <p:spPr>
          <a:xfrm>
            <a:off x="210463" y="5917852"/>
            <a:ext cx="3195395" cy="3024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Pre-and post-2020</a:t>
            </a:r>
            <a:endParaRPr lang="en-GB" sz="8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6"/>
          <p:cNvSpPr txBox="1"/>
          <p:nvPr/>
        </p:nvSpPr>
        <p:spPr>
          <a:xfrm>
            <a:off x="4860252" y="5917851"/>
            <a:ext cx="3195395" cy="3024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Post-2020</a:t>
            </a:r>
            <a:endParaRPr lang="en-GB" sz="8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9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revenue generation potential in general, although for all options a “No contribution scenario” exists</a:t>
            </a:r>
          </a:p>
          <a:p>
            <a:r>
              <a:rPr lang="en-US" dirty="0"/>
              <a:t>Article 6.4 SOP agreed but modalities and magnitude remains uncertain </a:t>
            </a:r>
          </a:p>
          <a:p>
            <a:r>
              <a:rPr lang="en-US" dirty="0"/>
              <a:t>Adaptation contributions from intl. unit transfers (Article 6.2) are rated very similar compared to intl. crediting (Article 6.4) – is the different treatment fair?</a:t>
            </a:r>
          </a:p>
          <a:p>
            <a:r>
              <a:rPr lang="en-US" dirty="0"/>
              <a:t>Contributions from ICAO technically feasible but lack support</a:t>
            </a:r>
          </a:p>
          <a:p>
            <a:endParaRPr lang="de-D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International Instruments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09/11/2016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77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Climate Institute">
  <a:themeElements>
    <a:clrScheme name="NewClimate Institute">
      <a:dk1>
        <a:sysClr val="windowText" lastClr="000000"/>
      </a:dk1>
      <a:lt1>
        <a:sysClr val="window" lastClr="FFFFFF"/>
      </a:lt1>
      <a:dk2>
        <a:srgbClr val="6D8B95"/>
      </a:dk2>
      <a:lt2>
        <a:srgbClr val="A7BBC1"/>
      </a:lt2>
      <a:accent1>
        <a:srgbClr val="E75113"/>
      </a:accent1>
      <a:accent2>
        <a:srgbClr val="6D8B95"/>
      </a:accent2>
      <a:accent3>
        <a:srgbClr val="A7BBC1"/>
      </a:accent3>
      <a:accent4>
        <a:srgbClr val="000000"/>
      </a:accent4>
      <a:accent5>
        <a:srgbClr val="000000"/>
      </a:accent5>
      <a:accent6>
        <a:srgbClr val="000000"/>
      </a:accent6>
      <a:hlink>
        <a:srgbClr val="AD3C0E"/>
      </a:hlink>
      <a:folHlink>
        <a:srgbClr val="F3956E"/>
      </a:folHlink>
    </a:clrScheme>
    <a:fontScheme name="NewClimate Institu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Bppt_23092016" id="{6A31D1DD-F341-4619-AB69-B82AB3322F50}" vid="{2B1CD08A-E6C0-4A52-BF7C-79277D668E9B}"/>
    </a:ext>
  </a:extLst>
</a:theme>
</file>

<file path=ppt/theme/theme2.xml><?xml version="1.0" encoding="utf-8"?>
<a:theme xmlns:a="http://schemas.openxmlformats.org/drawingml/2006/main" name="NewClimate Institute_with1Partner">
  <a:themeElements>
    <a:clrScheme name="NewClimate Institute">
      <a:dk1>
        <a:sysClr val="windowText" lastClr="000000"/>
      </a:dk1>
      <a:lt1>
        <a:sysClr val="window" lastClr="FFFFFF"/>
      </a:lt1>
      <a:dk2>
        <a:srgbClr val="6D8B95"/>
      </a:dk2>
      <a:lt2>
        <a:srgbClr val="A7BBC1"/>
      </a:lt2>
      <a:accent1>
        <a:srgbClr val="E75113"/>
      </a:accent1>
      <a:accent2>
        <a:srgbClr val="6D8B95"/>
      </a:accent2>
      <a:accent3>
        <a:srgbClr val="A7BBC1"/>
      </a:accent3>
      <a:accent4>
        <a:srgbClr val="000000"/>
      </a:accent4>
      <a:accent5>
        <a:srgbClr val="000000"/>
      </a:accent5>
      <a:accent6>
        <a:srgbClr val="000000"/>
      </a:accent6>
      <a:hlink>
        <a:srgbClr val="AD3C0E"/>
      </a:hlink>
      <a:folHlink>
        <a:srgbClr val="F3956E"/>
      </a:folHlink>
    </a:clrScheme>
    <a:fontScheme name="NewClimate Institu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Bppt_23092016" id="{6A31D1DD-F341-4619-AB69-B82AB3322F50}" vid="{907DD410-17BA-4234-AFD2-3EAFF3D29A17}"/>
    </a:ext>
  </a:extLst>
</a:theme>
</file>

<file path=ppt/theme/theme3.xml><?xml version="1.0" encoding="utf-8"?>
<a:theme xmlns:a="http://schemas.openxmlformats.org/drawingml/2006/main" name="NewClimate Institute_with2Partners">
  <a:themeElements>
    <a:clrScheme name="NewClimate Institute">
      <a:dk1>
        <a:sysClr val="windowText" lastClr="000000"/>
      </a:dk1>
      <a:lt1>
        <a:sysClr val="window" lastClr="FFFFFF"/>
      </a:lt1>
      <a:dk2>
        <a:srgbClr val="6D8B95"/>
      </a:dk2>
      <a:lt2>
        <a:srgbClr val="A7BBC1"/>
      </a:lt2>
      <a:accent1>
        <a:srgbClr val="E75113"/>
      </a:accent1>
      <a:accent2>
        <a:srgbClr val="6D8B95"/>
      </a:accent2>
      <a:accent3>
        <a:srgbClr val="A7BBC1"/>
      </a:accent3>
      <a:accent4>
        <a:srgbClr val="000000"/>
      </a:accent4>
      <a:accent5>
        <a:srgbClr val="000000"/>
      </a:accent5>
      <a:accent6>
        <a:srgbClr val="000000"/>
      </a:accent6>
      <a:hlink>
        <a:srgbClr val="AD3C0E"/>
      </a:hlink>
      <a:folHlink>
        <a:srgbClr val="F3956E"/>
      </a:folHlink>
    </a:clrScheme>
    <a:fontScheme name="NewClimate Institu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Bppt_23092016" id="{6A31D1DD-F341-4619-AB69-B82AB3322F50}" vid="{EA3F412E-882D-4F6B-ACAF-50B7C9F6487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a76bd91-2c4e-4caf-a959-876821feecfe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C73F5EFA955845A74BD3C9D6DD7026" ma:contentTypeVersion="" ma:contentTypeDescription="Create a new document." ma:contentTypeScope="" ma:versionID="f7ecc3dd0d2890e048153df500390587">
  <xsd:schema xmlns:xsd="http://www.w3.org/2001/XMLSchema" xmlns:xs="http://www.w3.org/2001/XMLSchema" xmlns:p="http://schemas.microsoft.com/office/2006/metadata/properties" xmlns:ns2="aa76bd91-2c4e-4caf-a959-876821feecfe" targetNamespace="http://schemas.microsoft.com/office/2006/metadata/properties" ma:root="true" ma:fieldsID="3cf4ef2235eb03bdc3fa0b4bbeeb8bab" ns2:_="">
    <xsd:import namespace="aa76bd91-2c4e-4caf-a959-876821feecf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6bd91-2c4e-4caf-a959-876821feecf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FA2C07-E2EF-4EF1-ABC1-3FC4F72146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A1863A-CEAB-4C90-AFD2-D9336D3E4605}">
  <ds:schemaRefs>
    <ds:schemaRef ds:uri="http://schemas.openxmlformats.org/package/2006/metadata/core-properties"/>
    <ds:schemaRef ds:uri="http://purl.org/dc/dcmitype/"/>
    <ds:schemaRef ds:uri="aa76bd91-2c4e-4caf-a959-876821feecfe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68E07B5-9933-483F-A1B1-6466DFEAF5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76bd91-2c4e-4caf-a959-876821feec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AFBppt_28092016</Template>
  <TotalTime>0</TotalTime>
  <Words>510</Words>
  <Application>Microsoft Office PowerPoint</Application>
  <PresentationFormat>On-screen Show (4:3)</PresentationFormat>
  <Paragraphs>152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Times New Roman</vt:lpstr>
      <vt:lpstr>NewClimate Institute</vt:lpstr>
      <vt:lpstr>NewClimate Institute_with1Partner</vt:lpstr>
      <vt:lpstr>NewClimate Institute_with2Partners</vt:lpstr>
      <vt:lpstr>Innovative Financing for the Adaptation Fund Pathways and Potentials</vt:lpstr>
      <vt:lpstr>Contents of the presentation</vt:lpstr>
      <vt:lpstr>Objectives of the study</vt:lpstr>
      <vt:lpstr>Selection of Options</vt:lpstr>
      <vt:lpstr>Evaluation framework </vt:lpstr>
      <vt:lpstr>leads to…</vt:lpstr>
      <vt:lpstr>Results</vt:lpstr>
      <vt:lpstr>Potentials</vt:lpstr>
      <vt:lpstr>International Instruments </vt:lpstr>
      <vt:lpstr>National Instruments</vt:lpstr>
      <vt:lpstr>Non-State Actor Instruments </vt:lpstr>
      <vt:lpstr>Recommendations</vt:lpstr>
      <vt:lpstr>PowerPoint Presentation</vt:lpstr>
    </vt:vector>
  </TitlesOfParts>
  <Company>NewClimate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Innovative Financing Options for the AF -</dc:title>
  <dc:creator>Carsten Warnecke</dc:creator>
  <cp:lastModifiedBy>Carsten Warnecke</cp:lastModifiedBy>
  <cp:revision>73</cp:revision>
  <dcterms:created xsi:type="dcterms:W3CDTF">2016-10-04T08:01:28Z</dcterms:created>
  <dcterms:modified xsi:type="dcterms:W3CDTF">2016-11-09T10:08:56Z</dcterms:modified>
  <cp:contentStatus>1.0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0x01010003C73F5EFA955845A74BD3C9D6DD7026</vt:lpwstr>
  </property>
</Properties>
</file>