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72" r:id="rId2"/>
    <p:sldId id="275" r:id="rId3"/>
    <p:sldId id="279" r:id="rId4"/>
    <p:sldId id="277" r:id="rId5"/>
    <p:sldId id="278" r:id="rId6"/>
    <p:sldId id="280" r:id="rId7"/>
    <p:sldId id="281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nnifer.morgan" initials="" lastIdx="13" clrIdx="0"/>
  <p:cmAuthor id="1" name="Sven Harmeling" initials="" lastIdx="1" clrIdx="1"/>
  <p:cmAuthor id="2" name="Christoph Bals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00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586" autoAdjust="0"/>
  </p:normalViewPr>
  <p:slideViewPr>
    <p:cSldViewPr>
      <p:cViewPr>
        <p:scale>
          <a:sx n="80" d="100"/>
          <a:sy n="80" d="100"/>
        </p:scale>
        <p:origin x="-750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621E487-3EF7-4A27-853C-76C7CAFDEF27}" type="datetimeFigureOut">
              <a:rPr lang="en-US"/>
              <a:pPr>
                <a:defRPr/>
              </a:pPr>
              <a:t>5/15/2012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93C3BBA-5E96-431E-A265-7B279B6A883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86161F9-3132-4B71-8F81-DCC2D70EFE1D}" type="datetimeFigureOut">
              <a:rPr lang="en-US"/>
              <a:pPr>
                <a:defRPr/>
              </a:pPr>
              <a:t>5/15/2012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64" tIns="46582" rIns="93164" bIns="4658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34C92F0-F48A-4BBD-87AE-221FD4D9D3D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709613" y="2201863"/>
            <a:ext cx="9128126" cy="68468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5" name="Rectangle 3"/>
          <p:cNvSpPr>
            <a:spLocks noGrp="1"/>
          </p:cNvSpPr>
          <p:nvPr>
            <p:ph type="body" idx="1"/>
          </p:nvPr>
        </p:nvSpPr>
        <p:spPr bwMode="auto">
          <a:xfrm>
            <a:off x="1576388" y="855663"/>
            <a:ext cx="4727575" cy="2936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BECE5-D321-4552-BFC2-4E3CACCF302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04D80-FFF7-4D77-83A3-4BE2748B5FF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CB192-8C85-4D59-851A-C7E7548C8B3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3810000" cy="22479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3810000" cy="22479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685800" y="3848100"/>
            <a:ext cx="3810000" cy="22479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8200" y="3848100"/>
            <a:ext cx="3810000" cy="22479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E820A-00FB-46EE-9348-56CB870D88B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E675D-CA27-4926-B836-30FE1D0B084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1A75F-386E-405E-9C77-CADA62735E1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414F0-C00C-4EE3-9210-08A54E7F4EB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403F0-B5D2-4F7A-81A3-EF4CD2685F8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012B3-9B23-4C70-915B-2B96687A061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1DE72-7F1F-4A79-B5F1-49E7EC629EC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DA288-5B95-424C-BB8A-B5AD3AAF165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D662E-3EBE-43D0-B4A1-DF5D0674FE9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521450"/>
            <a:ext cx="29559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solidFill>
                  <a:srgbClr val="51297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6938" y="6521450"/>
            <a:ext cx="5508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solidFill>
                  <a:srgbClr val="51297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065082-C6D2-4669-95AF-E42F4F1CA86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5844" name="Freeform 4"/>
          <p:cNvSpPr>
            <a:spLocks/>
          </p:cNvSpPr>
          <p:nvPr/>
        </p:nvSpPr>
        <p:spPr bwMode="auto">
          <a:xfrm>
            <a:off x="152400" y="6410325"/>
            <a:ext cx="6380163" cy="66675"/>
          </a:xfrm>
          <a:custGeom>
            <a:avLst/>
            <a:gdLst/>
            <a:ahLst/>
            <a:cxnLst>
              <a:cxn ang="0">
                <a:pos x="12473" y="67"/>
              </a:cxn>
              <a:cxn ang="0">
                <a:pos x="12473" y="0"/>
              </a:cxn>
              <a:cxn ang="0">
                <a:pos x="0" y="0"/>
              </a:cxn>
              <a:cxn ang="0">
                <a:pos x="0" y="132"/>
              </a:cxn>
              <a:cxn ang="0">
                <a:pos x="12473" y="132"/>
              </a:cxn>
              <a:cxn ang="0">
                <a:pos x="12473" y="67"/>
              </a:cxn>
            </a:cxnLst>
            <a:rect l="0" t="0" r="r" b="b"/>
            <a:pathLst>
              <a:path w="12473" h="132">
                <a:moveTo>
                  <a:pt x="12473" y="67"/>
                </a:moveTo>
                <a:lnTo>
                  <a:pt x="12473" y="0"/>
                </a:lnTo>
                <a:lnTo>
                  <a:pt x="0" y="0"/>
                </a:lnTo>
                <a:lnTo>
                  <a:pt x="0" y="132"/>
                </a:lnTo>
                <a:lnTo>
                  <a:pt x="12473" y="132"/>
                </a:lnTo>
                <a:lnTo>
                  <a:pt x="12473" y="67"/>
                </a:lnTo>
                <a:close/>
              </a:path>
            </a:pathLst>
          </a:custGeom>
          <a:solidFill>
            <a:srgbClr val="662B8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de-DE">
              <a:cs typeface="+mn-cs"/>
            </a:endParaRPr>
          </a:p>
        </p:txBody>
      </p:sp>
      <p:sp>
        <p:nvSpPr>
          <p:cNvPr id="35845" name="Freeform 5"/>
          <p:cNvSpPr>
            <a:spLocks/>
          </p:cNvSpPr>
          <p:nvPr/>
        </p:nvSpPr>
        <p:spPr bwMode="auto">
          <a:xfrm>
            <a:off x="8299450" y="6410325"/>
            <a:ext cx="671513" cy="66675"/>
          </a:xfrm>
          <a:custGeom>
            <a:avLst/>
            <a:gdLst/>
            <a:ahLst/>
            <a:cxnLst>
              <a:cxn ang="0">
                <a:pos x="1314" y="67"/>
              </a:cxn>
              <a:cxn ang="0">
                <a:pos x="1314" y="0"/>
              </a:cxn>
              <a:cxn ang="0">
                <a:pos x="0" y="0"/>
              </a:cxn>
              <a:cxn ang="0">
                <a:pos x="0" y="132"/>
              </a:cxn>
              <a:cxn ang="0">
                <a:pos x="1314" y="132"/>
              </a:cxn>
              <a:cxn ang="0">
                <a:pos x="1314" y="67"/>
              </a:cxn>
            </a:cxnLst>
            <a:rect l="0" t="0" r="r" b="b"/>
            <a:pathLst>
              <a:path w="1314" h="132">
                <a:moveTo>
                  <a:pt x="1314" y="67"/>
                </a:moveTo>
                <a:lnTo>
                  <a:pt x="1314" y="0"/>
                </a:lnTo>
                <a:lnTo>
                  <a:pt x="0" y="0"/>
                </a:lnTo>
                <a:lnTo>
                  <a:pt x="0" y="132"/>
                </a:lnTo>
                <a:lnTo>
                  <a:pt x="1314" y="132"/>
                </a:lnTo>
                <a:lnTo>
                  <a:pt x="1314" y="67"/>
                </a:lnTo>
                <a:close/>
              </a:path>
            </a:pathLst>
          </a:custGeom>
          <a:solidFill>
            <a:srgbClr val="662B8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de-DE">
              <a:cs typeface="+mn-cs"/>
            </a:endParaRPr>
          </a:p>
        </p:txBody>
      </p:sp>
      <p:sp>
        <p:nvSpPr>
          <p:cNvPr id="35846" name="Freeform 6"/>
          <p:cNvSpPr>
            <a:spLocks/>
          </p:cNvSpPr>
          <p:nvPr/>
        </p:nvSpPr>
        <p:spPr bwMode="auto">
          <a:xfrm>
            <a:off x="174625" y="228600"/>
            <a:ext cx="8816975" cy="658813"/>
          </a:xfrm>
          <a:custGeom>
            <a:avLst/>
            <a:gdLst/>
            <a:ahLst/>
            <a:cxnLst>
              <a:cxn ang="0">
                <a:pos x="17237" y="1295"/>
              </a:cxn>
              <a:cxn ang="0">
                <a:pos x="17094" y="1210"/>
              </a:cxn>
              <a:cxn ang="0">
                <a:pos x="16938" y="1127"/>
              </a:cxn>
              <a:cxn ang="0">
                <a:pos x="16766" y="1049"/>
              </a:cxn>
              <a:cxn ang="0">
                <a:pos x="16580" y="975"/>
              </a:cxn>
              <a:cxn ang="0">
                <a:pos x="16383" y="904"/>
              </a:cxn>
              <a:cxn ang="0">
                <a:pos x="16172" y="837"/>
              </a:cxn>
              <a:cxn ang="0">
                <a:pos x="15951" y="773"/>
              </a:cxn>
              <a:cxn ang="0">
                <a:pos x="15717" y="714"/>
              </a:cxn>
              <a:cxn ang="0">
                <a:pos x="15476" y="657"/>
              </a:cxn>
              <a:cxn ang="0">
                <a:pos x="15223" y="605"/>
              </a:cxn>
              <a:cxn ang="0">
                <a:pos x="14963" y="556"/>
              </a:cxn>
              <a:cxn ang="0">
                <a:pos x="14694" y="509"/>
              </a:cxn>
              <a:cxn ang="0">
                <a:pos x="14418" y="466"/>
              </a:cxn>
              <a:cxn ang="0">
                <a:pos x="14136" y="426"/>
              </a:cxn>
              <a:cxn ang="0">
                <a:pos x="13848" y="388"/>
              </a:cxn>
              <a:cxn ang="0">
                <a:pos x="13554" y="354"/>
              </a:cxn>
              <a:cxn ang="0">
                <a:pos x="13257" y="323"/>
              </a:cxn>
              <a:cxn ang="0">
                <a:pos x="12956" y="294"/>
              </a:cxn>
              <a:cxn ang="0">
                <a:pos x="12651" y="268"/>
              </a:cxn>
              <a:cxn ang="0">
                <a:pos x="12345" y="244"/>
              </a:cxn>
              <a:cxn ang="0">
                <a:pos x="12037" y="222"/>
              </a:cxn>
              <a:cxn ang="0">
                <a:pos x="11728" y="204"/>
              </a:cxn>
              <a:cxn ang="0">
                <a:pos x="11419" y="187"/>
              </a:cxn>
              <a:cxn ang="0">
                <a:pos x="11110" y="173"/>
              </a:cxn>
              <a:cxn ang="0">
                <a:pos x="10803" y="160"/>
              </a:cxn>
              <a:cxn ang="0">
                <a:pos x="10498" y="150"/>
              </a:cxn>
              <a:cxn ang="0">
                <a:pos x="10195" y="141"/>
              </a:cxn>
              <a:cxn ang="0">
                <a:pos x="9897" y="134"/>
              </a:cxn>
              <a:cxn ang="0">
                <a:pos x="9602" y="129"/>
              </a:cxn>
              <a:cxn ang="0">
                <a:pos x="9312" y="126"/>
              </a:cxn>
              <a:cxn ang="0">
                <a:pos x="9028" y="125"/>
              </a:cxn>
              <a:cxn ang="0">
                <a:pos x="8749" y="124"/>
              </a:cxn>
              <a:cxn ang="0">
                <a:pos x="0" y="124"/>
              </a:cxn>
              <a:cxn ang="0">
                <a:pos x="0" y="0"/>
              </a:cxn>
              <a:cxn ang="0">
                <a:pos x="17236" y="0"/>
              </a:cxn>
              <a:cxn ang="0">
                <a:pos x="17237" y="1295"/>
              </a:cxn>
            </a:cxnLst>
            <a:rect l="0" t="0" r="r" b="b"/>
            <a:pathLst>
              <a:path w="17237" h="1295">
                <a:moveTo>
                  <a:pt x="17237" y="1295"/>
                </a:moveTo>
                <a:lnTo>
                  <a:pt x="17094" y="1210"/>
                </a:lnTo>
                <a:lnTo>
                  <a:pt x="16938" y="1127"/>
                </a:lnTo>
                <a:lnTo>
                  <a:pt x="16766" y="1049"/>
                </a:lnTo>
                <a:lnTo>
                  <a:pt x="16580" y="975"/>
                </a:lnTo>
                <a:lnTo>
                  <a:pt x="16383" y="904"/>
                </a:lnTo>
                <a:lnTo>
                  <a:pt x="16172" y="837"/>
                </a:lnTo>
                <a:lnTo>
                  <a:pt x="15951" y="773"/>
                </a:lnTo>
                <a:lnTo>
                  <a:pt x="15717" y="714"/>
                </a:lnTo>
                <a:lnTo>
                  <a:pt x="15476" y="657"/>
                </a:lnTo>
                <a:lnTo>
                  <a:pt x="15223" y="605"/>
                </a:lnTo>
                <a:lnTo>
                  <a:pt x="14963" y="556"/>
                </a:lnTo>
                <a:lnTo>
                  <a:pt x="14694" y="509"/>
                </a:lnTo>
                <a:lnTo>
                  <a:pt x="14418" y="466"/>
                </a:lnTo>
                <a:lnTo>
                  <a:pt x="14136" y="426"/>
                </a:lnTo>
                <a:lnTo>
                  <a:pt x="13848" y="388"/>
                </a:lnTo>
                <a:lnTo>
                  <a:pt x="13554" y="354"/>
                </a:lnTo>
                <a:lnTo>
                  <a:pt x="13257" y="323"/>
                </a:lnTo>
                <a:lnTo>
                  <a:pt x="12956" y="294"/>
                </a:lnTo>
                <a:lnTo>
                  <a:pt x="12651" y="268"/>
                </a:lnTo>
                <a:lnTo>
                  <a:pt x="12345" y="244"/>
                </a:lnTo>
                <a:lnTo>
                  <a:pt x="12037" y="222"/>
                </a:lnTo>
                <a:lnTo>
                  <a:pt x="11728" y="204"/>
                </a:lnTo>
                <a:lnTo>
                  <a:pt x="11419" y="187"/>
                </a:lnTo>
                <a:lnTo>
                  <a:pt x="11110" y="173"/>
                </a:lnTo>
                <a:lnTo>
                  <a:pt x="10803" y="160"/>
                </a:lnTo>
                <a:lnTo>
                  <a:pt x="10498" y="150"/>
                </a:lnTo>
                <a:lnTo>
                  <a:pt x="10195" y="141"/>
                </a:lnTo>
                <a:lnTo>
                  <a:pt x="9897" y="134"/>
                </a:lnTo>
                <a:lnTo>
                  <a:pt x="9602" y="129"/>
                </a:lnTo>
                <a:lnTo>
                  <a:pt x="9312" y="126"/>
                </a:lnTo>
                <a:lnTo>
                  <a:pt x="9028" y="125"/>
                </a:lnTo>
                <a:lnTo>
                  <a:pt x="8749" y="124"/>
                </a:lnTo>
                <a:lnTo>
                  <a:pt x="0" y="124"/>
                </a:lnTo>
                <a:lnTo>
                  <a:pt x="0" y="0"/>
                </a:lnTo>
                <a:lnTo>
                  <a:pt x="17236" y="0"/>
                </a:lnTo>
                <a:lnTo>
                  <a:pt x="17237" y="1295"/>
                </a:lnTo>
                <a:close/>
              </a:path>
            </a:pathLst>
          </a:custGeom>
          <a:solidFill>
            <a:srgbClr val="662B8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de-DE">
              <a:cs typeface="+mn-cs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Hier klicken, um Master-Titelformat 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Hier klicken, um Master-Textformat zu bearbeiten.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pic>
        <p:nvPicPr>
          <p:cNvPr id="1033" name="Picture 9" descr="GW-Logo-RGB-0300x11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704013" y="6130925"/>
            <a:ext cx="138271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057400"/>
            <a:ext cx="7924800" cy="609600"/>
          </a:xfrm>
        </p:spPr>
        <p:txBody>
          <a:bodyPr/>
          <a:lstStyle/>
          <a:p>
            <a:r>
              <a:rPr lang="de-DE" b="1" smtClean="0"/>
              <a:t>Earmarking the EU ETS-Revenues for climate action: a way forward for the EU ETS aviation dispute?</a:t>
            </a:r>
            <a:r>
              <a:rPr lang="de-DE" smtClean="0"/>
              <a:t> </a:t>
            </a:r>
            <a:endParaRPr lang="de-DE" sz="2400" smtClean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267200"/>
            <a:ext cx="7772400" cy="1371600"/>
          </a:xfrm>
        </p:spPr>
        <p:txBody>
          <a:bodyPr/>
          <a:lstStyle/>
          <a:p>
            <a:pPr>
              <a:buFontTx/>
              <a:buNone/>
            </a:pPr>
            <a:r>
              <a:rPr lang="de-DE" sz="2800" smtClean="0"/>
              <a:t>Christoph Bals, Policy Director, Germanwatch</a:t>
            </a:r>
          </a:p>
          <a:p>
            <a:pPr>
              <a:buFontTx/>
              <a:buNone/>
            </a:pPr>
            <a:r>
              <a:rPr lang="de-DE" sz="2800" smtClean="0"/>
              <a:t>bals@germanwatch.org</a:t>
            </a:r>
            <a:r>
              <a:rPr lang="de-DE" sz="4000" smtClean="0"/>
              <a:t> </a:t>
            </a:r>
          </a:p>
          <a:p>
            <a:pPr>
              <a:buFontTx/>
              <a:buNone/>
            </a:pPr>
            <a:endParaRPr lang="de-DE" sz="4000" smtClean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127125" y="3394075"/>
            <a:ext cx="188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May 15,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smtClean="0"/>
              <a:t>International Aviation 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800" smtClean="0"/>
              <a:t>Blind Spot of international climate regime </a:t>
            </a:r>
          </a:p>
          <a:p>
            <a:pPr lvl="1"/>
            <a:r>
              <a:rPr lang="de-DE" sz="2400" smtClean="0"/>
              <a:t>no real progress since 17 years </a:t>
            </a:r>
          </a:p>
          <a:p>
            <a:pPr lvl="1"/>
            <a:r>
              <a:rPr lang="de-DE" sz="2400" smtClean="0"/>
              <a:t>quick growth; </a:t>
            </a:r>
          </a:p>
          <a:p>
            <a:pPr lvl="1"/>
            <a:r>
              <a:rPr lang="de-DE" sz="2400" smtClean="0"/>
              <a:t>large growth potential, </a:t>
            </a:r>
          </a:p>
          <a:p>
            <a:pPr lvl="1"/>
            <a:endParaRPr lang="de-DE" sz="2400" smtClean="0"/>
          </a:p>
          <a:p>
            <a:r>
              <a:rPr lang="de-DE" sz="2800" smtClean="0"/>
              <a:t>One of the most promising sources for international climate financing </a:t>
            </a:r>
          </a:p>
          <a:p>
            <a:pPr lvl="1"/>
            <a:r>
              <a:rPr lang="de-DE" sz="2400" smtClean="0"/>
              <a:t>Promises, but few realistic  sources;</a:t>
            </a:r>
          </a:p>
          <a:p>
            <a:pPr lvl="1"/>
            <a:r>
              <a:rPr lang="de-DE" sz="2400" smtClean="0"/>
              <a:t>no real progress so far; </a:t>
            </a:r>
          </a:p>
          <a:p>
            <a:r>
              <a:rPr lang="de-DE" sz="2800" smtClean="0"/>
              <a:t>A multilateral solution is the first best solution;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fld id="{390E07FB-378A-4B65-87DC-EB15A4B5BC15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55650" name="Freeform 2"/>
          <p:cNvSpPr>
            <a:spLocks/>
          </p:cNvSpPr>
          <p:nvPr/>
        </p:nvSpPr>
        <p:spPr bwMode="blackWhite">
          <a:xfrm>
            <a:off x="2292350" y="1825625"/>
            <a:ext cx="4954588" cy="3162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50" y="0"/>
              </a:cxn>
              <a:cxn ang="0">
                <a:pos x="2250" y="478"/>
              </a:cxn>
              <a:cxn ang="0">
                <a:pos x="2855" y="478"/>
              </a:cxn>
              <a:cxn ang="0">
                <a:pos x="2855" y="243"/>
              </a:cxn>
              <a:cxn ang="0">
                <a:pos x="3058" y="971"/>
              </a:cxn>
              <a:cxn ang="0">
                <a:pos x="2848" y="1684"/>
              </a:cxn>
              <a:cxn ang="0">
                <a:pos x="2841" y="1684"/>
              </a:cxn>
              <a:cxn ang="0">
                <a:pos x="2841" y="1450"/>
              </a:cxn>
              <a:cxn ang="0">
                <a:pos x="2250" y="1450"/>
              </a:cxn>
              <a:cxn ang="0">
                <a:pos x="2250" y="1951"/>
              </a:cxn>
              <a:cxn ang="0">
                <a:pos x="0" y="1951"/>
              </a:cxn>
              <a:cxn ang="0">
                <a:pos x="0" y="1450"/>
              </a:cxn>
              <a:cxn ang="0">
                <a:pos x="606" y="1450"/>
              </a:cxn>
              <a:cxn ang="0">
                <a:pos x="606" y="1676"/>
              </a:cxn>
              <a:cxn ang="0">
                <a:pos x="807" y="971"/>
              </a:cxn>
              <a:cxn ang="0">
                <a:pos x="606" y="250"/>
              </a:cxn>
              <a:cxn ang="0">
                <a:pos x="606" y="478"/>
              </a:cxn>
              <a:cxn ang="0">
                <a:pos x="0" y="478"/>
              </a:cxn>
              <a:cxn ang="0">
                <a:pos x="0" y="0"/>
              </a:cxn>
            </a:cxnLst>
            <a:rect l="0" t="0" r="r" b="b"/>
            <a:pathLst>
              <a:path w="3059" h="1952">
                <a:moveTo>
                  <a:pt x="0" y="0"/>
                </a:moveTo>
                <a:lnTo>
                  <a:pt x="2250" y="0"/>
                </a:lnTo>
                <a:lnTo>
                  <a:pt x="2250" y="478"/>
                </a:lnTo>
                <a:lnTo>
                  <a:pt x="2855" y="478"/>
                </a:lnTo>
                <a:lnTo>
                  <a:pt x="2855" y="243"/>
                </a:lnTo>
                <a:lnTo>
                  <a:pt x="3058" y="971"/>
                </a:lnTo>
                <a:lnTo>
                  <a:pt x="2848" y="1684"/>
                </a:lnTo>
                <a:lnTo>
                  <a:pt x="2841" y="1684"/>
                </a:lnTo>
                <a:lnTo>
                  <a:pt x="2841" y="1450"/>
                </a:lnTo>
                <a:lnTo>
                  <a:pt x="2250" y="1450"/>
                </a:lnTo>
                <a:lnTo>
                  <a:pt x="2250" y="1951"/>
                </a:lnTo>
                <a:lnTo>
                  <a:pt x="0" y="1951"/>
                </a:lnTo>
                <a:lnTo>
                  <a:pt x="0" y="1450"/>
                </a:lnTo>
                <a:lnTo>
                  <a:pt x="606" y="1450"/>
                </a:lnTo>
                <a:lnTo>
                  <a:pt x="606" y="1676"/>
                </a:lnTo>
                <a:lnTo>
                  <a:pt x="807" y="971"/>
                </a:lnTo>
                <a:lnTo>
                  <a:pt x="606" y="250"/>
                </a:lnTo>
                <a:lnTo>
                  <a:pt x="606" y="478"/>
                </a:lnTo>
                <a:lnTo>
                  <a:pt x="0" y="478"/>
                </a:lnTo>
                <a:lnTo>
                  <a:pt x="0" y="0"/>
                </a:lnTo>
              </a:path>
            </a:pathLst>
          </a:custGeom>
          <a:solidFill>
            <a:schemeClr val="hlink"/>
          </a:solidFill>
          <a:ln w="12700" cap="rnd" cmpd="sng">
            <a:prstDash val="solid"/>
            <a:round/>
            <a:headEnd type="none" w="med" len="med"/>
            <a:tailEnd type="none" w="med" len="med"/>
          </a:ln>
          <a:effectLst/>
          <a:scene3d>
            <a:camera prst="legacyObliqueTopLeft"/>
            <a:lightRig rig="legacyFlat2" dir="t"/>
          </a:scene3d>
          <a:sp3d extrusionH="303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>
            <a:flatTx/>
          </a:bodyPr>
          <a:lstStyle/>
          <a:p>
            <a:endParaRPr lang="de-DE"/>
          </a:p>
        </p:txBody>
      </p:sp>
      <p:sp>
        <p:nvSpPr>
          <p:cNvPr id="155651" name="Rectangle 3"/>
          <p:cNvSpPr>
            <a:spLocks noChangeArrowheads="1"/>
          </p:cNvSpPr>
          <p:nvPr/>
        </p:nvSpPr>
        <p:spPr bwMode="auto">
          <a:xfrm>
            <a:off x="2443163" y="1933575"/>
            <a:ext cx="34877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787400" eaLnBrk="0" hangingPunct="0">
              <a:spcBef>
                <a:spcPct val="20000"/>
              </a:spcBef>
            </a:pPr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charset="-122"/>
              </a:rPr>
              <a:t>Limit Emission Growth (Aviation)</a:t>
            </a:r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1371600" y="2971800"/>
            <a:ext cx="13779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787400" eaLnBrk="0" hangingPunct="0">
              <a:spcBef>
                <a:spcPct val="20000"/>
              </a:spcBef>
            </a:pPr>
            <a:r>
              <a:rPr lang="en-US" altLang="zh-CN" sz="1800" b="1">
                <a:latin typeface="Arial" charset="0"/>
                <a:ea typeface="宋体" charset="-122"/>
              </a:rPr>
              <a:t>Support or Hurdle ?</a:t>
            </a:r>
          </a:p>
        </p:txBody>
      </p:sp>
      <p:sp>
        <p:nvSpPr>
          <p:cNvPr id="155653" name="Rectangle 5"/>
          <p:cNvSpPr>
            <a:spLocks noChangeArrowheads="1"/>
          </p:cNvSpPr>
          <p:nvPr/>
        </p:nvSpPr>
        <p:spPr bwMode="auto">
          <a:xfrm>
            <a:off x="3733800" y="3048000"/>
            <a:ext cx="34877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787400" eaLnBrk="0" hangingPunct="0">
              <a:spcBef>
                <a:spcPct val="20000"/>
              </a:spcBef>
            </a:pPr>
            <a:r>
              <a:rPr lang="en-US" altLang="zh-CN" sz="1800">
                <a:solidFill>
                  <a:srgbClr val="000000"/>
                </a:solidFill>
                <a:latin typeface="Arial" charset="0"/>
                <a:ea typeface="宋体" charset="-122"/>
              </a:rPr>
              <a:t>Solid finance source for international climate financing</a:t>
            </a:r>
          </a:p>
        </p:txBody>
      </p:sp>
      <p:sp>
        <p:nvSpPr>
          <p:cNvPr id="15565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charset="-122"/>
              </a:rPr>
              <a:t>Aviation in EU Emission Trading</a:t>
            </a:r>
          </a:p>
        </p:txBody>
      </p:sp>
      <p:sp>
        <p:nvSpPr>
          <p:cNvPr id="155656" name="McK Footnote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363" y="6604000"/>
            <a:ext cx="87915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1049338" indent="-1049338" defTabSz="828675" eaLnBrk="0" hangingPunct="0">
              <a:spcAft>
                <a:spcPts val="200"/>
              </a:spcAft>
              <a:tabLst>
                <a:tab pos="912813" algn="r"/>
              </a:tabLst>
            </a:pPr>
            <a:r>
              <a:rPr lang="zh-CN" altLang="en-US" sz="1600">
                <a:latin typeface="Arial" charset="0"/>
                <a:ea typeface="楷体" pitchFamily="2" charset="-122"/>
              </a:rPr>
              <a:t>	</a:t>
            </a:r>
          </a:p>
        </p:txBody>
      </p:sp>
      <p:sp>
        <p:nvSpPr>
          <p:cNvPr id="155658" name="Text Box 10"/>
          <p:cNvSpPr txBox="1">
            <a:spLocks noChangeArrowheads="1"/>
          </p:cNvSpPr>
          <p:nvPr/>
        </p:nvSpPr>
        <p:spPr bwMode="auto">
          <a:xfrm>
            <a:off x="2438400" y="4419600"/>
            <a:ext cx="3035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800"/>
              <a:t>Support for multilateral system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609600"/>
          </a:xfrm>
        </p:spPr>
        <p:txBody>
          <a:bodyPr/>
          <a:lstStyle/>
          <a:p>
            <a:r>
              <a:rPr lang="de-DE" sz="3200" smtClean="0"/>
              <a:t>Can International Aviation in EU-ETS</a:t>
            </a:r>
            <a:br>
              <a:rPr lang="de-DE" sz="3200" smtClean="0"/>
            </a:br>
            <a:r>
              <a:rPr lang="de-DE" sz="3200" smtClean="0"/>
              <a:t>be a Bridge towards:  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7772400" cy="4648200"/>
          </a:xfrm>
        </p:spPr>
        <p:txBody>
          <a:bodyPr/>
          <a:lstStyle/>
          <a:p>
            <a:r>
              <a:rPr lang="de-DE" sz="2800" smtClean="0"/>
              <a:t>Limitation of Emission Growth? </a:t>
            </a:r>
          </a:p>
          <a:p>
            <a:pPr lvl="1"/>
            <a:r>
              <a:rPr lang="en-GB" sz="2400" smtClean="0"/>
              <a:t>Sets incentive for other countries and multilateral level to act</a:t>
            </a:r>
            <a:endParaRPr lang="de-DE" sz="2400" smtClean="0"/>
          </a:p>
          <a:p>
            <a:r>
              <a:rPr lang="de-DE" sz="2800" smtClean="0"/>
              <a:t>Reliable international climate financing?</a:t>
            </a:r>
          </a:p>
          <a:p>
            <a:pPr lvl="1"/>
            <a:r>
              <a:rPr lang="de-DE" sz="2400" smtClean="0"/>
              <a:t>Earmarking for international climate financing </a:t>
            </a:r>
          </a:p>
          <a:p>
            <a:pPr lvl="1"/>
            <a:r>
              <a:rPr lang="de-DE" sz="2400" smtClean="0"/>
              <a:t>Money from DC carriers not part of 100 bio. </a:t>
            </a:r>
          </a:p>
          <a:p>
            <a:r>
              <a:rPr lang="de-DE" sz="2800" smtClean="0"/>
              <a:t>Multilateral solutions? </a:t>
            </a:r>
          </a:p>
          <a:p>
            <a:pPr lvl="1"/>
            <a:r>
              <a:rPr lang="de-DE" sz="2400" smtClean="0"/>
              <a:t>incentive and money for multilateral activities</a:t>
            </a:r>
          </a:p>
          <a:p>
            <a:endParaRPr lang="de-DE" sz="2800" smtClean="0"/>
          </a:p>
          <a:p>
            <a:endParaRPr lang="de-DE" sz="28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990600"/>
            <a:ext cx="7772400" cy="609600"/>
          </a:xfrm>
        </p:spPr>
        <p:txBody>
          <a:bodyPr/>
          <a:lstStyle/>
          <a:p>
            <a:r>
              <a:rPr lang="de-DE" sz="3200" smtClean="0"/>
              <a:t>Earmarking Equivalent of Revenues </a:t>
            </a:r>
            <a:br>
              <a:rPr lang="de-DE" sz="3200" smtClean="0"/>
            </a:br>
            <a:r>
              <a:rPr lang="de-DE" sz="3200" smtClean="0"/>
              <a:t>from International Aviation for International Climate Financing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648200"/>
          </a:xfrm>
        </p:spPr>
        <p:txBody>
          <a:bodyPr/>
          <a:lstStyle/>
          <a:p>
            <a:r>
              <a:rPr lang="en-GB" smtClean="0"/>
              <a:t>Germanwatch suggestion:</a:t>
            </a:r>
          </a:p>
          <a:p>
            <a:pPr lvl="1"/>
            <a:r>
              <a:rPr lang="en-GB" smtClean="0"/>
              <a:t>All revenues from international aviation earmarked for international climate financing; </a:t>
            </a:r>
          </a:p>
          <a:p>
            <a:pPr lvl="1"/>
            <a:r>
              <a:rPr lang="en-GB" smtClean="0"/>
              <a:t>Revenues from DC carriers not part of promised 100 bio package. </a:t>
            </a:r>
          </a:p>
          <a:p>
            <a:endParaRPr lang="de-DE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smtClean="0"/>
              <a:t>Let‘s Building Trust to Move forward 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7775575" cy="4895850"/>
          </a:xfrm>
        </p:spPr>
        <p:txBody>
          <a:bodyPr/>
          <a:lstStyle/>
          <a:p>
            <a:pPr algn="ctr"/>
            <a:r>
              <a:rPr lang="de-DE" sz="3200" smtClean="0"/>
              <a:t/>
            </a:r>
            <a:br>
              <a:rPr lang="de-DE" sz="3200" smtClean="0"/>
            </a:br>
            <a:r>
              <a:rPr lang="de-DE" sz="3200" smtClean="0"/>
              <a:t/>
            </a:r>
            <a:br>
              <a:rPr lang="de-DE" sz="3200" smtClean="0"/>
            </a:br>
            <a:endParaRPr lang="de-DE" sz="9200" smtClean="0"/>
          </a:p>
        </p:txBody>
      </p:sp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468313" y="1412875"/>
            <a:ext cx="6767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endParaRPr lang="de-DE" b="1">
              <a:latin typeface="Arial Narrow" pitchFamily="34" charset="0"/>
            </a:endParaRPr>
          </a:p>
        </p:txBody>
      </p:sp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755650" y="4941888"/>
            <a:ext cx="741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endParaRPr lang="de-DE"/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395288" y="549275"/>
            <a:ext cx="7561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DE"/>
              <a:t> </a:t>
            </a:r>
          </a:p>
        </p:txBody>
      </p:sp>
      <p:sp>
        <p:nvSpPr>
          <p:cNvPr id="160774" name="Text Box 6"/>
          <p:cNvSpPr txBox="1">
            <a:spLocks noChangeArrowheads="1"/>
          </p:cNvSpPr>
          <p:nvPr/>
        </p:nvSpPr>
        <p:spPr bwMode="auto">
          <a:xfrm>
            <a:off x="395288" y="188913"/>
            <a:ext cx="8569325" cy="64277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 eaLnBrk="0" hangingPunct="0"/>
            <a:r>
              <a:rPr lang="en-GB" b="1" u="sng">
                <a:solidFill>
                  <a:srgbClr val="5D2985"/>
                </a:solidFill>
              </a:rPr>
              <a:t>Revenues raised through the aviation sector within EU ETS</a:t>
            </a:r>
          </a:p>
          <a:p>
            <a:pPr marL="457200" indent="-457200" eaLnBrk="0" hangingPunct="0"/>
            <a:endParaRPr lang="en-GB" sz="2200" b="1"/>
          </a:p>
          <a:p>
            <a:pPr marL="457200" indent="-457200" eaLnBrk="0" hangingPunct="0"/>
            <a:r>
              <a:rPr lang="en-GB" sz="2200" b="1"/>
              <a:t>15 %</a:t>
            </a:r>
            <a:r>
              <a:rPr lang="en-GB" sz="2200"/>
              <a:t> 	allowances offered by auction  </a:t>
            </a:r>
          </a:p>
          <a:p>
            <a:pPr marL="457200" indent="-457200" eaLnBrk="0" hangingPunct="0"/>
            <a:r>
              <a:rPr lang="en-GB" sz="2200"/>
              <a:t>	(the majority (85%) is allocated for free)	 </a:t>
            </a:r>
          </a:p>
          <a:p>
            <a:pPr marL="457200" indent="-457200" eaLnBrk="0" hangingPunct="0"/>
            <a:r>
              <a:rPr lang="en-GB" sz="2200"/>
              <a:t>   	</a:t>
            </a:r>
            <a:endParaRPr lang="en-GB" sz="2200" i="1"/>
          </a:p>
          <a:p>
            <a:pPr marL="457200" indent="-457200" eaLnBrk="0" hangingPunct="0"/>
            <a:r>
              <a:rPr lang="en-GB" sz="2200" i="1"/>
              <a:t>corresponds to	</a:t>
            </a:r>
            <a:r>
              <a:rPr lang="en-GB" sz="2200" b="1"/>
              <a:t>   	32.2 Mt CO2	</a:t>
            </a:r>
          </a:p>
          <a:p>
            <a:pPr marL="457200" indent="-457200" algn="ctr" eaLnBrk="0" hangingPunct="0"/>
            <a:r>
              <a:rPr lang="de-DE" sz="2200" i="1"/>
              <a:t>- </a:t>
            </a:r>
            <a:r>
              <a:rPr lang="en-GB" sz="2200" i="1"/>
              <a:t>on a basis of actual CO2-certificate price of 6.50 € -</a:t>
            </a:r>
          </a:p>
          <a:p>
            <a:pPr marL="457200" indent="-457200" eaLnBrk="0" hangingPunct="0"/>
            <a:endParaRPr lang="en-GB" sz="2200" i="1"/>
          </a:p>
          <a:p>
            <a:pPr marL="457200" indent="-457200" eaLnBrk="0" hangingPunct="0"/>
            <a:r>
              <a:rPr lang="en-GB" sz="2200" i="1"/>
              <a:t>corresponds to </a:t>
            </a:r>
            <a:r>
              <a:rPr lang="en-GB" sz="2200" b="1"/>
              <a:t>           208 mio. € </a:t>
            </a:r>
            <a:r>
              <a:rPr lang="en-GB" sz="2200"/>
              <a:t>total revenues within EU</a:t>
            </a:r>
            <a:r>
              <a:rPr lang="en-GB" sz="2200" b="1"/>
              <a:t> </a:t>
            </a:r>
            <a:endParaRPr lang="de-DE" sz="2200"/>
          </a:p>
          <a:p>
            <a:pPr marL="457200" indent="-457200" eaLnBrk="0" hangingPunct="0"/>
            <a:r>
              <a:rPr lang="de-DE" sz="2200"/>
              <a:t>	</a:t>
            </a:r>
          </a:p>
          <a:p>
            <a:pPr marL="457200" indent="-457200" eaLnBrk="0" hangingPunct="0"/>
            <a:r>
              <a:rPr lang="de-DE" sz="2200"/>
              <a:t>		</a:t>
            </a:r>
            <a:r>
              <a:rPr lang="de-DE" sz="2200" b="1"/>
              <a:t>1</a:t>
            </a:r>
            <a:r>
              <a:rPr lang="en-GB" sz="2200" b="1"/>
              <a:t>0 % from developing countries </a:t>
            </a:r>
            <a:endParaRPr lang="de-DE" sz="2200"/>
          </a:p>
          <a:p>
            <a:pPr marL="457200" indent="-457200" eaLnBrk="0" hangingPunct="0"/>
            <a:r>
              <a:rPr lang="en-GB" sz="2200" i="1"/>
              <a:t>corresponds to</a:t>
            </a:r>
            <a:r>
              <a:rPr lang="en-GB" sz="2200"/>
              <a:t> </a:t>
            </a:r>
            <a:r>
              <a:rPr lang="en-GB" sz="2200" b="1" i="1"/>
              <a:t>	</a:t>
            </a:r>
            <a:endParaRPr lang="en-GB" sz="2200" b="1"/>
          </a:p>
          <a:p>
            <a:pPr marL="457200" indent="-457200" eaLnBrk="0" hangingPunct="0">
              <a:spcBef>
                <a:spcPct val="50000"/>
              </a:spcBef>
            </a:pPr>
            <a:r>
              <a:rPr lang="de-DE" sz="2200" b="1"/>
              <a:t>				20.8 mio. €  </a:t>
            </a:r>
            <a:r>
              <a:rPr lang="de-DE" sz="2200"/>
              <a:t>revenues 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de-DE" sz="1000" b="1"/>
              <a:t>-------------------------------------------------------------------------------------------------------------------------------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de-DE" sz="2200" b="1"/>
              <a:t>Germany‘s share of total revenues 48 mio. €</a:t>
            </a:r>
            <a:endParaRPr lang="de-DE" sz="2200"/>
          </a:p>
          <a:p>
            <a:pPr marL="457200" indent="-457200" eaLnBrk="0" hangingPunct="0">
              <a:spcBef>
                <a:spcPct val="50000"/>
              </a:spcBef>
            </a:pPr>
            <a:r>
              <a:rPr lang="en-GB" i="1"/>
              <a:t>corresponds to</a:t>
            </a:r>
            <a:r>
              <a:rPr lang="de-DE" i="1"/>
              <a:t> 24% of total</a:t>
            </a:r>
            <a:r>
              <a:rPr lang="de-DE"/>
              <a:t> </a:t>
            </a:r>
            <a:r>
              <a:rPr lang="de-DE" sz="2000"/>
              <a:t>	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de-DE" sz="2000"/>
              <a:t>		</a:t>
            </a:r>
            <a:r>
              <a:rPr lang="de-DE" sz="2200" b="1"/>
              <a:t>4.8 mio. €</a:t>
            </a:r>
            <a:r>
              <a:rPr lang="de-DE" sz="2200"/>
              <a:t> revenues from developing /emerging countries</a:t>
            </a:r>
          </a:p>
        </p:txBody>
      </p:sp>
      <p:sp>
        <p:nvSpPr>
          <p:cNvPr id="160775" name="AutoShape 7"/>
          <p:cNvSpPr>
            <a:spLocks noChangeArrowheads="1"/>
          </p:cNvSpPr>
          <p:nvPr/>
        </p:nvSpPr>
        <p:spPr bwMode="auto">
          <a:xfrm rot="10800000">
            <a:off x="2555875" y="2997200"/>
            <a:ext cx="287338" cy="720725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60776" name="AutoShape 8"/>
          <p:cNvSpPr>
            <a:spLocks noChangeArrowheads="1"/>
          </p:cNvSpPr>
          <p:nvPr/>
        </p:nvSpPr>
        <p:spPr bwMode="auto">
          <a:xfrm rot="5400000">
            <a:off x="3816350" y="1736725"/>
            <a:ext cx="360363" cy="144463"/>
          </a:xfrm>
          <a:prstGeom prst="rightArrow">
            <a:avLst>
              <a:gd name="adj1" fmla="val 50000"/>
              <a:gd name="adj2" fmla="val 6236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60777" name="AutoShape 9"/>
          <p:cNvSpPr>
            <a:spLocks noChangeArrowheads="1"/>
          </p:cNvSpPr>
          <p:nvPr/>
        </p:nvSpPr>
        <p:spPr bwMode="auto">
          <a:xfrm rot="5400000">
            <a:off x="3779838" y="2781300"/>
            <a:ext cx="431800" cy="142875"/>
          </a:xfrm>
          <a:prstGeom prst="rightArrow">
            <a:avLst>
              <a:gd name="adj1" fmla="val 50000"/>
              <a:gd name="adj2" fmla="val 7555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60778" name="AutoShape 10"/>
          <p:cNvSpPr>
            <a:spLocks noChangeArrowheads="1"/>
          </p:cNvSpPr>
          <p:nvPr/>
        </p:nvSpPr>
        <p:spPr bwMode="auto">
          <a:xfrm rot="5400000">
            <a:off x="3779838" y="4078287"/>
            <a:ext cx="431800" cy="142875"/>
          </a:xfrm>
          <a:prstGeom prst="rightArrow">
            <a:avLst>
              <a:gd name="adj1" fmla="val 50000"/>
              <a:gd name="adj2" fmla="val 7555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60779" name="AutoShape 11"/>
          <p:cNvSpPr>
            <a:spLocks noChangeArrowheads="1"/>
          </p:cNvSpPr>
          <p:nvPr/>
        </p:nvSpPr>
        <p:spPr bwMode="auto">
          <a:xfrm rot="16200000" flipH="1">
            <a:off x="5220494" y="4653757"/>
            <a:ext cx="3024187" cy="4318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60780" name="AutoShape 12"/>
          <p:cNvSpPr>
            <a:spLocks noChangeArrowheads="1"/>
          </p:cNvSpPr>
          <p:nvPr/>
        </p:nvSpPr>
        <p:spPr bwMode="auto">
          <a:xfrm rot="5400000">
            <a:off x="3744119" y="5769769"/>
            <a:ext cx="576262" cy="215900"/>
          </a:xfrm>
          <a:prstGeom prst="rightArrow">
            <a:avLst>
              <a:gd name="adj1" fmla="val 50000"/>
              <a:gd name="adj2" fmla="val 6672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10"/>
  <p:tag name="LTOP" val=" 496.5"/>
</p:tagLst>
</file>

<file path=ppt/theme/theme1.xml><?xml version="1.0" encoding="utf-8"?>
<a:theme xmlns:a="http://schemas.openxmlformats.org/drawingml/2006/main" name="GW Folienvorlage">
  <a:themeElements>
    <a:clrScheme name="GW Folienvorl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 Folien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W Folien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 Folienvorlag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 Folienvorlag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 Folienvorlag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 Folienvorla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 Folienvorla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 Folienvorla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GW Folienvorlage</Template>
  <TotalTime>0</TotalTime>
  <Words>256</Words>
  <Application>Microsoft Office PowerPoint</Application>
  <PresentationFormat>Bildschirmpräsentation (4:3)</PresentationFormat>
  <Paragraphs>52</Paragraphs>
  <Slides>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Entwurfsvorlage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Times New Roman</vt:lpstr>
      <vt:lpstr>Arial</vt:lpstr>
      <vt:lpstr>Calibri</vt:lpstr>
      <vt:lpstr>楷体</vt:lpstr>
      <vt:lpstr>Arial Narrow</vt:lpstr>
      <vt:lpstr>GW Folienvorlage</vt:lpstr>
      <vt:lpstr>Earmarking the EU ETS-Revenues for climate action: a way forward for the EU ETS aviation dispute? </vt:lpstr>
      <vt:lpstr>International Aviation </vt:lpstr>
      <vt:lpstr>Aviation in EU Emission Trading</vt:lpstr>
      <vt:lpstr>Can International Aviation in EU-ETS be a Bridge towards:  </vt:lpstr>
      <vt:lpstr>Earmarking Equivalent of Revenues  from International Aviation for International Climate Financing</vt:lpstr>
      <vt:lpstr>Let‘s Building Trust to Move forward !</vt:lpstr>
      <vt:lpstr>  </vt:lpstr>
    </vt:vector>
  </TitlesOfParts>
  <Company>WORLD RESOURCES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jennifer.morgan</dc:creator>
  <cp:lastModifiedBy>Christoph Bals</cp:lastModifiedBy>
  <cp:revision>115</cp:revision>
  <dcterms:created xsi:type="dcterms:W3CDTF">2011-07-06T19:27:02Z</dcterms:created>
  <dcterms:modified xsi:type="dcterms:W3CDTF">2012-05-15T16:00:34Z</dcterms:modified>
</cp:coreProperties>
</file>