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4"/>
  </p:sldMasterIdLst>
  <p:notesMasterIdLst>
    <p:notesMasterId r:id="rId10"/>
  </p:notesMasterIdLst>
  <p:handoutMasterIdLst>
    <p:handoutMasterId r:id="rId11"/>
  </p:handoutMasterIdLst>
  <p:sldIdLst>
    <p:sldId id="294" r:id="rId5"/>
    <p:sldId id="295" r:id="rId6"/>
    <p:sldId id="296" r:id="rId7"/>
    <p:sldId id="297" r:id="rId8"/>
    <p:sldId id="286" r:id="rId9"/>
  </p:sldIdLst>
  <p:sldSz cx="9144000" cy="6858000" type="screen4x3"/>
  <p:notesSz cx="7315200" cy="9601200"/>
  <p:custDataLst>
    <p:tags r:id="rId12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4">
          <p15:clr>
            <a:srgbClr val="A4A3A4"/>
          </p15:clr>
        </p15:guide>
        <p15:guide id="2" orient="horz" pos="3773">
          <p15:clr>
            <a:srgbClr val="A4A3A4"/>
          </p15:clr>
        </p15:guide>
        <p15:guide id="3" orient="horz" pos="916">
          <p15:clr>
            <a:srgbClr val="A4A3A4"/>
          </p15:clr>
        </p15:guide>
        <p15:guide id="4" orient="horz" pos="3566">
          <p15:clr>
            <a:srgbClr val="A4A3A4"/>
          </p15:clr>
        </p15:guide>
        <p15:guide id="5" orient="horz" pos="235">
          <p15:clr>
            <a:srgbClr val="A4A3A4"/>
          </p15:clr>
        </p15:guide>
        <p15:guide id="6" pos="5465">
          <p15:clr>
            <a:srgbClr val="A4A3A4"/>
          </p15:clr>
        </p15:guide>
        <p15:guide id="7" pos="2927">
          <p15:clr>
            <a:srgbClr val="A4A3A4"/>
          </p15:clr>
        </p15:guide>
        <p15:guide id="8" pos="287">
          <p15:clr>
            <a:srgbClr val="A4A3A4"/>
          </p15:clr>
        </p15:guide>
        <p15:guide id="9" pos="28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52D56"/>
    <a:srgbClr val="919191"/>
    <a:srgbClr val="8AACBC"/>
    <a:srgbClr val="033464"/>
    <a:srgbClr val="033064"/>
    <a:srgbClr val="033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64" autoAdjust="0"/>
    <p:restoredTop sz="95442" autoAdjust="0"/>
  </p:normalViewPr>
  <p:slideViewPr>
    <p:cSldViewPr snapToGrid="0">
      <p:cViewPr>
        <p:scale>
          <a:sx n="112" d="100"/>
          <a:sy n="112" d="100"/>
        </p:scale>
        <p:origin x="1440" y="360"/>
      </p:cViewPr>
      <p:guideLst>
        <p:guide orient="horz" pos="3914"/>
        <p:guide orient="horz" pos="3773"/>
        <p:guide orient="horz" pos="916"/>
        <p:guide orient="horz" pos="3566"/>
        <p:guide orient="horz" pos="235"/>
        <p:guide pos="5465"/>
        <p:guide pos="2927"/>
        <p:guide pos="287"/>
        <p:guide pos="28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096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AEF9E800-7842-4CAC-BBE5-3041F52F8ECA}" type="datetimeFigureOut">
              <a:rPr lang="en-US"/>
              <a:pPr>
                <a:defRPr/>
              </a:pPr>
              <a:t>5/23/16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3C986CF-72E3-48F7-9BBE-A4A86607D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54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795C937-821F-47D4-BF0A-2C2319E3A518}" type="datetimeFigureOut">
              <a:rPr lang="en-US"/>
              <a:pPr>
                <a:defRPr/>
              </a:pPr>
              <a:t>5/23/16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A8471F0-BB73-4CB0-B23A-8F498F717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295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6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3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7" Type="http://schemas.openxmlformats.org/officeDocument/2006/relationships/oleObject" Target="../embeddings/oleObject1.bin"/><Relationship Id="rId8" Type="http://schemas.openxmlformats.org/officeDocument/2006/relationships/image" Target="../media/image3.emf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image" Target="../media/image8.jpeg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" Type="http://schemas.openxmlformats.org/officeDocument/2006/relationships/vmlDrawing" Target="../drawings/vmlDrawing2.vml"/><Relationship Id="rId2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22" name="Object 2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2225676" y="2120610"/>
            <a:ext cx="6553200" cy="1035957"/>
          </a:xfrm>
          <a:noFill/>
          <a:ln>
            <a:noFill/>
          </a:ln>
        </p:spPr>
        <p:txBody>
          <a:bodyPr>
            <a:normAutofit/>
          </a:bodyPr>
          <a:lstStyle>
            <a:lvl1pPr algn="r"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3749676" y="3560164"/>
            <a:ext cx="5027612" cy="22674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1300" b="0" u="none" cap="none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749677" y="3907704"/>
            <a:ext cx="5029200" cy="231342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="0" i="1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lvl="0"/>
            <a:r>
              <a:rPr lang="en-US" dirty="0" smtClean="0"/>
              <a:t>Speaking Engagement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8200" y="533400"/>
            <a:ext cx="256501" cy="338554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76213" marR="0" indent="-176213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1" hasCustomPrompt="1"/>
          </p:nvPr>
        </p:nvSpPr>
        <p:spPr>
          <a:xfrm>
            <a:off x="6494731" y="304800"/>
            <a:ext cx="2260600" cy="304800"/>
          </a:xfrm>
        </p:spPr>
        <p:txBody>
          <a:bodyPr>
            <a:noAutofit/>
          </a:bodyPr>
          <a:lstStyle>
            <a:lvl1pPr marL="0" indent="0" algn="r">
              <a:buNone/>
              <a:defRPr sz="1000" b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183578" indent="0" algn="r">
              <a:buNone/>
              <a:defRPr sz="1000">
                <a:latin typeface="Calibri"/>
                <a:cs typeface="Calibri"/>
              </a:defRPr>
            </a:lvl2pPr>
            <a:lvl3pPr marL="374015" indent="0" algn="r">
              <a:buNone/>
              <a:defRPr sz="1000">
                <a:latin typeface="Calibri"/>
                <a:cs typeface="Calibri"/>
              </a:defRPr>
            </a:lvl3pPr>
            <a:lvl4pPr marL="556895" indent="0" algn="r">
              <a:buNone/>
              <a:defRPr sz="1000">
                <a:latin typeface="Calibri"/>
                <a:cs typeface="Calibri"/>
              </a:defRPr>
            </a:lvl4pPr>
            <a:lvl5pPr marL="738187" indent="0" algn="r">
              <a:buNone/>
              <a:defRPr sz="10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14" name="Picture 13" descr="C2ES_Logo_4C.pn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973" y="5449613"/>
            <a:ext cx="3127248" cy="771018"/>
          </a:xfrm>
          <a:prstGeom prst="rect">
            <a:avLst/>
          </a:prstGeom>
        </p:spPr>
      </p:pic>
      <p:pic>
        <p:nvPicPr>
          <p:cNvPr id="16" name="Picture 15" descr="C2ESdotORG_KO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1901" y="5725838"/>
            <a:ext cx="1353312" cy="21198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22" name="Object 2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5613" y="5661025"/>
            <a:ext cx="8220075" cy="5524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 algn="ctr"/>
            <a:r>
              <a:rPr lang="en-US" sz="1600" dirty="0" smtClean="0"/>
              <a:t>Contact Information</a:t>
            </a:r>
            <a:endParaRPr lang="en-US" sz="1600" dirty="0"/>
          </a:p>
        </p:txBody>
      </p:sp>
      <p:pic>
        <p:nvPicPr>
          <p:cNvPr id="11" name="Picture 10" descr="INFO_C2ESdotORG_KO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7846" y="4124040"/>
            <a:ext cx="1990180" cy="869880"/>
          </a:xfrm>
          <a:prstGeom prst="rect">
            <a:avLst/>
          </a:prstGeom>
        </p:spPr>
      </p:pic>
      <p:pic>
        <p:nvPicPr>
          <p:cNvPr id="12" name="Picture 11" descr="C2ES_Logo_4C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9160" y="2203360"/>
            <a:ext cx="4919472" cy="121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10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November 10,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5613" y="1107007"/>
            <a:ext cx="8220074" cy="5106468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71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e_non-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55612" y="1081087"/>
            <a:ext cx="8220075" cy="5132388"/>
          </a:xfrm>
        </p:spPr>
        <p:txBody>
          <a:bodyPr/>
          <a:lstStyle>
            <a:lvl1pPr>
              <a:defRPr sz="2600" b="0">
                <a:latin typeface="+mn-lt"/>
              </a:defRPr>
            </a:lvl1pPr>
            <a:lvl2pPr>
              <a:buClr>
                <a:schemeClr val="tx1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51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55613" y="1181521"/>
            <a:ext cx="8231186" cy="38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800" b="1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63538" y="2476919"/>
            <a:ext cx="8323262" cy="2971801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FontTx/>
              <a:buNone/>
              <a:defRPr sz="1600">
                <a:latin typeface="Calibri"/>
                <a:cs typeface="Calibri"/>
              </a:defRPr>
            </a:lvl1pPr>
            <a:lvl2pPr marL="183578" indent="0"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5661024"/>
            <a:ext cx="8231186" cy="328613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400" b="1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Email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3" y="1562520"/>
            <a:ext cx="8231186" cy="685799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600" b="0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Title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3531" y="81500"/>
            <a:ext cx="6924850" cy="792785"/>
          </a:xfrm>
        </p:spPr>
        <p:txBody>
          <a:bodyPr/>
          <a:lstStyle/>
          <a:p>
            <a:r>
              <a:rPr lang="en-US" dirty="0" smtClean="0"/>
              <a:t>Bio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62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C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/>
          <p:cNvSpPr>
            <a:spLocks noGrp="1"/>
          </p:cNvSpPr>
          <p:nvPr>
            <p:ph type="title" hasCustomPrompt="1"/>
          </p:nvPr>
        </p:nvSpPr>
        <p:spPr>
          <a:xfrm>
            <a:off x="363531" y="81500"/>
            <a:ext cx="6924850" cy="79278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Business Environmental Leadership Council (BELC)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46509"/>
            <a:ext cx="9144000" cy="591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43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4"/>
          </p:nvPr>
        </p:nvSpPr>
        <p:spPr>
          <a:xfrm>
            <a:off x="455613" y="1157760"/>
            <a:ext cx="8220075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2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4"/>
          </p:nvPr>
        </p:nvSpPr>
        <p:spPr>
          <a:xfrm>
            <a:off x="455612" y="1157760"/>
            <a:ext cx="4017963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20"/>
          </p:nvPr>
        </p:nvSpPr>
        <p:spPr>
          <a:xfrm>
            <a:off x="4657725" y="1157760"/>
            <a:ext cx="4017963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33"/>
          </p:nvPr>
        </p:nvSpPr>
        <p:spPr>
          <a:xfrm>
            <a:off x="455613" y="146367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6"/>
          <p:cNvSpPr>
            <a:spLocks noGrp="1"/>
          </p:cNvSpPr>
          <p:nvPr>
            <p:ph sz="quarter" idx="34"/>
          </p:nvPr>
        </p:nvSpPr>
        <p:spPr>
          <a:xfrm>
            <a:off x="455613" y="308799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6"/>
          <p:cNvSpPr>
            <a:spLocks noGrp="1"/>
          </p:cNvSpPr>
          <p:nvPr>
            <p:ph sz="quarter" idx="35"/>
          </p:nvPr>
        </p:nvSpPr>
        <p:spPr>
          <a:xfrm>
            <a:off x="455613" y="475297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36"/>
          </p:nvPr>
        </p:nvSpPr>
        <p:spPr>
          <a:xfrm>
            <a:off x="2833808" y="1454150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37"/>
          </p:nvPr>
        </p:nvSpPr>
        <p:spPr>
          <a:xfrm>
            <a:off x="2833808" y="3087110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Content Placeholder 19"/>
          <p:cNvSpPr>
            <a:spLocks noGrp="1"/>
          </p:cNvSpPr>
          <p:nvPr>
            <p:ph sz="quarter" idx="38"/>
          </p:nvPr>
        </p:nvSpPr>
        <p:spPr>
          <a:xfrm>
            <a:off x="2833808" y="4750435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0"/>
          </p:nvPr>
        </p:nvSpPr>
        <p:spPr/>
        <p:txBody>
          <a:bodyPr/>
          <a:lstStyle/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7"/>
          <p:cNvSpPr>
            <a:spLocks noGrp="1"/>
          </p:cNvSpPr>
          <p:nvPr>
            <p:ph sz="quarter" idx="14"/>
          </p:nvPr>
        </p:nvSpPr>
        <p:spPr>
          <a:xfrm>
            <a:off x="455612" y="1157761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20"/>
          </p:nvPr>
        </p:nvSpPr>
        <p:spPr>
          <a:xfrm>
            <a:off x="4657725" y="1157761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Content Placeholder 7"/>
          <p:cNvSpPr>
            <a:spLocks noGrp="1"/>
          </p:cNvSpPr>
          <p:nvPr>
            <p:ph sz="quarter" idx="42"/>
          </p:nvPr>
        </p:nvSpPr>
        <p:spPr>
          <a:xfrm>
            <a:off x="455613" y="3751075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Content Placeholder 7"/>
          <p:cNvSpPr>
            <a:spLocks noGrp="1"/>
          </p:cNvSpPr>
          <p:nvPr>
            <p:ph sz="quarter" idx="43"/>
          </p:nvPr>
        </p:nvSpPr>
        <p:spPr>
          <a:xfrm>
            <a:off x="4657726" y="3751075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63531" y="81500"/>
            <a:ext cx="6924850" cy="7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5613" y="1105921"/>
            <a:ext cx="8220075" cy="5107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032721" y="6356350"/>
            <a:ext cx="12954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November 5,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28121" y="6356351"/>
            <a:ext cx="460288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C2ES_Icon_4C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1012" y="162520"/>
            <a:ext cx="731520" cy="637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12" r:id="rId2"/>
    <p:sldLayoutId id="2147483708" r:id="rId3"/>
    <p:sldLayoutId id="2147483709" r:id="rId4"/>
    <p:sldLayoutId id="2147483710" r:id="rId5"/>
    <p:sldLayoutId id="2147483703" r:id="rId6"/>
    <p:sldLayoutId id="2147483696" r:id="rId7"/>
    <p:sldLayoutId id="2147483698" r:id="rId8"/>
    <p:sldLayoutId id="2147483697" r:id="rId9"/>
    <p:sldLayoutId id="2147483706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176213" indent="-176213" algn="l" defTabSz="457200" rtl="0" eaLnBrk="1" fontAlgn="base" hangingPunct="1">
        <a:spcBef>
          <a:spcPts val="1800"/>
        </a:spcBef>
        <a:spcAft>
          <a:spcPct val="0"/>
        </a:spcAft>
        <a:buClr>
          <a:schemeClr val="accent2"/>
        </a:buClr>
        <a:buSzPct val="125000"/>
        <a:buFont typeface="Arial"/>
        <a:buChar char="•"/>
        <a:defRPr sz="2400" b="1" i="0" kern="1200">
          <a:solidFill>
            <a:schemeClr val="tx1"/>
          </a:solidFill>
          <a:latin typeface="+mj-lt"/>
          <a:ea typeface="+mn-ea"/>
          <a:cs typeface="Arial"/>
        </a:defRPr>
      </a:lvl1pPr>
      <a:lvl2pPr marL="356616" indent="-173038" algn="l" defTabSz="457200" rtl="0" eaLnBrk="1" fontAlgn="base" hangingPunct="1">
        <a:spcBef>
          <a:spcPts val="1500"/>
        </a:spcBef>
        <a:spcAft>
          <a:spcPct val="0"/>
        </a:spcAft>
        <a:buClr>
          <a:schemeClr val="tx1"/>
        </a:buClr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74625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74625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76213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41463" indent="-112713" algn="l" defTabSz="457200" rtl="0" eaLnBrk="1" latinLnBrk="0" hangingPunct="1">
        <a:spcBef>
          <a:spcPts val="200"/>
        </a:spcBef>
        <a:buClr>
          <a:srgbClr val="155E98"/>
        </a:buClr>
        <a:buFont typeface="Arial"/>
        <a:buChar char="•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from UNFCCC Transparency Experience: Perspectives of Parties and Expert Reviewers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Huang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49676" y="3786909"/>
            <a:ext cx="5029200" cy="231342"/>
          </a:xfrm>
        </p:spPr>
        <p:txBody>
          <a:bodyPr/>
          <a:lstStyle/>
          <a:p>
            <a:r>
              <a:rPr lang="en-US" dirty="0" smtClean="0"/>
              <a:t>International Fellow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May 23,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</a:t>
            </a:r>
            <a:r>
              <a:rPr lang="en-US" dirty="0" err="1" smtClean="0"/>
              <a:t>Cancún</a:t>
            </a:r>
            <a:r>
              <a:rPr lang="en-US" dirty="0" smtClean="0"/>
              <a:t> transparency </a:t>
            </a:r>
            <a:r>
              <a:rPr lang="en-US" dirty="0"/>
              <a:t>f</a:t>
            </a:r>
            <a:r>
              <a:rPr lang="en-US" dirty="0" smtClean="0"/>
              <a:t>ramework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May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941902"/>
              </p:ext>
            </p:extLst>
          </p:nvPr>
        </p:nvGraphicFramePr>
        <p:xfrm>
          <a:off x="279134" y="986897"/>
          <a:ext cx="8509275" cy="531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080"/>
                <a:gridCol w="4119070"/>
                <a:gridCol w="2965125"/>
              </a:tblGrid>
              <a:tr h="4137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Annex I Parties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Non-Annex I Parties</a:t>
                      </a:r>
                      <a:endParaRPr lang="en-US" dirty="0"/>
                    </a:p>
                  </a:txBody>
                  <a:tcPr/>
                </a:tc>
              </a:tr>
              <a:tr h="25668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Reporting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National communications (every 4 years)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National circumstances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Steps</a:t>
                      </a:r>
                      <a:r>
                        <a:rPr lang="en-US" sz="1400" baseline="0" dirty="0" smtClean="0">
                          <a:effectLst/>
                        </a:rPr>
                        <a:t> taken/envisaged to implement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Vulnerability assessment (impacts, adaptation)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Policies and measures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Projections/effects of policies</a:t>
                      </a:r>
                      <a:r>
                        <a:rPr lang="en-US" sz="1400" baseline="0" dirty="0" smtClean="0">
                          <a:effectLst/>
                        </a:rPr>
                        <a:t> and measures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Provision of finance/technology support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Research and systematic observation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Education, training and public awareness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National GHG inventory </a:t>
                      </a:r>
                      <a:r>
                        <a:rPr lang="en-US" sz="1400" b="1" dirty="0" smtClean="0"/>
                        <a:t>(annually)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400" dirty="0" smtClean="0"/>
                        <a:t>Common</a:t>
                      </a:r>
                      <a:r>
                        <a:rPr lang="en-US" sz="1400" baseline="0" dirty="0" smtClean="0"/>
                        <a:t> reporting format tables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National communications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(frequency at party’s discretion)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National circumstances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Steps</a:t>
                      </a:r>
                      <a:r>
                        <a:rPr lang="en-US" sz="1400" baseline="0" dirty="0" smtClean="0">
                          <a:effectLst/>
                        </a:rPr>
                        <a:t> taken/envisaged to implement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Constraints, gaps, support needs </a:t>
                      </a: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Technical annex (optional)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Contain GHG inventory</a:t>
                      </a:r>
                    </a:p>
                  </a:txBody>
                  <a:tcPr/>
                </a:tc>
              </a:tr>
              <a:tr h="141237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Technical review or analysis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Review of national communications (every 4 years)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400" i="0" dirty="0" smtClean="0">
                          <a:solidFill>
                            <a:schemeClr val="tx1"/>
                          </a:solidFill>
                        </a:rPr>
                        <a:t>In-depth review (desk reviews, centralized reviews or in-country reviews) to assess implementation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Review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of national GHG inventories (annually</a:t>
                      </a:r>
                      <a:r>
                        <a:rPr lang="en-US" sz="1400" b="1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83797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Multilateral process &amp; compliance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Compliance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Mechanism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(KP only)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57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dirty="0" err="1" smtClean="0"/>
              <a:t>Cancún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ransparency </a:t>
            </a:r>
            <a:r>
              <a:rPr lang="en-US" dirty="0"/>
              <a:t>f</a:t>
            </a:r>
            <a:r>
              <a:rPr lang="en-US" dirty="0" smtClean="0"/>
              <a:t>ramework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May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02827" y="1065213"/>
            <a:ext cx="100883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30908" y="1065212"/>
          <a:ext cx="8220074" cy="4961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254"/>
                <a:gridCol w="4071487"/>
                <a:gridCol w="3222333"/>
              </a:tblGrid>
              <a:tr h="396018"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effectLst/>
                        <a:latin typeface="Calibri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Annex I Parties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Non-Annex I Parties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</a:tr>
              <a:tr h="43273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Reporting</a:t>
                      </a:r>
                      <a:endParaRPr lang="en-US" sz="14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National communications (every 4 years)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National circumstances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Steps</a:t>
                      </a:r>
                      <a:r>
                        <a:rPr lang="en-US" sz="1400" baseline="0" dirty="0" smtClean="0">
                          <a:effectLst/>
                        </a:rPr>
                        <a:t> taken/envisaged to implement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Vulnerability </a:t>
                      </a:r>
                      <a:r>
                        <a:rPr lang="en-US" sz="1400" dirty="0">
                          <a:effectLst/>
                        </a:rPr>
                        <a:t>assessment (impacts, adaptation)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Policies and measures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Projections/effects of policies</a:t>
                      </a:r>
                      <a:r>
                        <a:rPr lang="en-US" sz="1400" baseline="0" dirty="0" smtClean="0">
                          <a:effectLst/>
                        </a:rPr>
                        <a:t> and measures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Provision of finance/technology support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Research </a:t>
                      </a:r>
                      <a:r>
                        <a:rPr lang="en-US" sz="1400" dirty="0">
                          <a:effectLst/>
                        </a:rPr>
                        <a:t>and systematic observation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Education</a:t>
                      </a:r>
                      <a:r>
                        <a:rPr lang="en-US" sz="1400" dirty="0">
                          <a:effectLst/>
                        </a:rPr>
                        <a:t>, training and public </a:t>
                      </a:r>
                      <a:r>
                        <a:rPr lang="en-US" sz="1400" dirty="0" smtClean="0">
                          <a:effectLst/>
                        </a:rPr>
                        <a:t>awareness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National GHG inventory (annually)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Common </a:t>
                      </a:r>
                      <a:r>
                        <a:rPr lang="en-US" sz="1400" dirty="0">
                          <a:effectLst/>
                        </a:rPr>
                        <a:t>reporting format </a:t>
                      </a:r>
                      <a:r>
                        <a:rPr lang="en-US" sz="1400" dirty="0" smtClean="0">
                          <a:effectLst/>
                        </a:rPr>
                        <a:t>tables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457200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2006 IPCC guidelines mandatory - parties choose among methodological tiers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Biennial reports (every 2 years)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GHG inventory update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Progress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towards achieving economy-wide emissions reduction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target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Arial" charset="0"/>
                        <a:buChar char="•"/>
                        <a:tabLst>
                          <a:tab pos="457200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Projections/effects of policies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and measures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Support provided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National communications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(every 4 years)</a:t>
                      </a: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National circumstances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Steps</a:t>
                      </a:r>
                      <a:r>
                        <a:rPr lang="en-US" sz="1400" baseline="0" dirty="0" smtClean="0">
                          <a:effectLst/>
                        </a:rPr>
                        <a:t> taken/envisaged to implement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Constraints</a:t>
                      </a:r>
                      <a:r>
                        <a:rPr lang="en-US" sz="1400" dirty="0">
                          <a:effectLst/>
                        </a:rPr>
                        <a:t>, gaps, support needs </a:t>
                      </a:r>
                    </a:p>
                    <a:p>
                      <a:pPr marL="285750" marR="0" lvl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Technical annex (optional)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Contain GHG inventory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2006 IPCC guidelines encouraged - parties choose among methodological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tiers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Biennial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update reports (contain GHG inventory) (every 2 years)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Updates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national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communication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(GHG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inventories, mitigation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actions)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Constraints, gaps, support needed, received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Description of domestic MRV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dirty="0" err="1" smtClean="0"/>
              <a:t>Cancún</a:t>
            </a:r>
            <a:r>
              <a:rPr lang="en-US" dirty="0" smtClean="0"/>
              <a:t> transparency </a:t>
            </a:r>
            <a:r>
              <a:rPr lang="en-US" dirty="0"/>
              <a:t>f</a:t>
            </a:r>
            <a:r>
              <a:rPr lang="en-US" dirty="0" smtClean="0"/>
              <a:t>ramework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May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63531" y="990979"/>
          <a:ext cx="8220074" cy="5248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134"/>
                <a:gridCol w="4084726"/>
                <a:gridCol w="3026214"/>
              </a:tblGrid>
              <a:tr h="347479"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effectLst/>
                        <a:latin typeface="Calibri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Annex I Parties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Non-Annex I Parties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84913" marR="84913" marT="42457" marB="42457"/>
                </a:tc>
              </a:tr>
              <a:tr h="33959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Technical review or analysis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Review of national communications (every 4 years)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In-depth review (desk reviews, centralized reviews or in-country reviews) to assess implementation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Expert review team (ERT) produces in-depth review 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report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Review of national GHG inventories (annually)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Technical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review of biennial reports (every 2 years)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Aim: Review progress made in achieving economy-wide emissions reduction target; </a:t>
                      </a: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support 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provided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kern="12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ERT produces technical review report with recommendations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Technical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analysis of biennial update reports (every 2 years)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Aim: Increase the transparency of mitigation actions and their effects; identify capacity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needs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team of experts (TTE) produces summary report</a:t>
                      </a:r>
                      <a:r>
                        <a:rPr lang="en-US" sz="14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 recommendations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</a:tr>
              <a:tr h="13564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Multilateral process &amp; compliance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Compliance 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Mechanism (KP only</a:t>
                      </a:r>
                      <a:r>
                        <a:rPr lang="en-US" sz="14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Multilateral assessment (every 2 years)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Of national reports (NCs, BRs, GHG inventories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Party record published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Facilitative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sharing of views (every 2 years)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On biennial update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report and summary report only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of the facilitative sharing of views published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96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8bl1bxD5Ei3VshRkl_K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r6Do9BdGEGzAluv9EDH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2ES_Template_PNG_03-25-14">
  <a:themeElements>
    <a:clrScheme name="C2ES_1-17-12">
      <a:dk1>
        <a:srgbClr val="031C3C"/>
      </a:dk1>
      <a:lt1>
        <a:srgbClr val="FFFFFF"/>
      </a:lt1>
      <a:dk2>
        <a:srgbClr val="000000"/>
      </a:dk2>
      <a:lt2>
        <a:srgbClr val="6699CC"/>
      </a:lt2>
      <a:accent1>
        <a:srgbClr val="516896"/>
      </a:accent1>
      <a:accent2>
        <a:srgbClr val="D15120"/>
      </a:accent2>
      <a:accent3>
        <a:srgbClr val="2D642C"/>
      </a:accent3>
      <a:accent4>
        <a:srgbClr val="993333"/>
      </a:accent4>
      <a:accent5>
        <a:srgbClr val="989263"/>
      </a:accent5>
      <a:accent6>
        <a:srgbClr val="663366"/>
      </a:accent6>
      <a:hlink>
        <a:srgbClr val="505F82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9050">
          <a:noFill/>
        </a:ln>
        <a:effectLst/>
      </a:spPr>
      <a:bodyPr rtlCol="0" anchor="ctr"/>
      <a:lstStyle>
        <a:defPPr algn="ctr">
          <a:defRPr sz="12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 marL="176213" marR="0" indent="-176213" algn="l" defTabSz="457200" rtl="0" eaLnBrk="1" fontAlgn="base" latinLnBrk="0" hangingPunct="1">
          <a:spcBef>
            <a:spcPts val="0"/>
          </a:spcBef>
          <a:spcAft>
            <a:spcPct val="0"/>
          </a:spcAft>
          <a:buClr>
            <a:srgbClr val="155E98"/>
          </a:buClr>
          <a:buSzPct val="100000"/>
          <a:buFont typeface="Arial" pitchFamily="34" charset="0"/>
          <a:buChar char="•"/>
          <a:tabLst/>
          <a:defRPr kumimoji="0" sz="1600" b="0" i="0" u="none" strike="noStrike" kern="1200" cap="none" spc="0" normalizeH="0" baseline="0" noProof="0" dirty="0" err="1" smtClean="0">
            <a:ln>
              <a:noFill/>
            </a:ln>
            <a:solidFill>
              <a:srgbClr val="22222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83F8DB8801CC42A62579923E6E36C1" ma:contentTypeVersion="" ma:contentTypeDescription="Create a new document." ma:contentTypeScope="" ma:versionID="ad5c81247241469912c56ba4ddf3c841">
  <xsd:schema xmlns:xsd="http://www.w3.org/2001/XMLSchema" xmlns:xs="http://www.w3.org/2001/XMLSchema" xmlns:p="http://schemas.microsoft.com/office/2006/metadata/properties" xmlns:ns2="382d1fa8-cc96-4e84-a856-8ffca649c0c7" targetNamespace="http://schemas.microsoft.com/office/2006/metadata/properties" ma:root="true" ma:fieldsID="0997ceee7df9747b4ca2d56061f20703" ns2:_="">
    <xsd:import namespace="382d1fa8-cc96-4e84-a856-8ffca649c0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d1fa8-cc96-4e84-a856-8ffca649c0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82d1fa8-cc96-4e84-a856-8ffca649c0c7">
      <UserInfo>
        <DisplayName>Amy Morsch</DisplayName>
        <AccountId>28</AccountId>
        <AccountType/>
      </UserInfo>
      <UserInfo>
        <DisplayName>Elliot Diringer</DisplayName>
        <AccountId>34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30F983-58B8-45D5-905A-591B37ABE5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d1fa8-cc96-4e84-a856-8ffca649c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D3CCD2-3EB1-49F5-9AE0-9EE736BF5D6F}">
  <ds:schemaRefs>
    <ds:schemaRef ds:uri="382d1fa8-cc96-4e84-a856-8ffca649c0c7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065CE8C-F20A-48B4-A0EF-45A82A2584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C2ES_Template_PNG_03-25-14.potx</Template>
  <TotalTime>24590</TotalTime>
  <Words>522</Words>
  <Application>Microsoft Macintosh PowerPoint</Application>
  <PresentationFormat>On-screen Show (4:3)</PresentationFormat>
  <Paragraphs>112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Times New Roman</vt:lpstr>
      <vt:lpstr>Wingdings</vt:lpstr>
      <vt:lpstr>Arial</vt:lpstr>
      <vt:lpstr>C2ES_Template_PNG_03-25-14</vt:lpstr>
      <vt:lpstr>think-cell Slide</vt:lpstr>
      <vt:lpstr>Learning from UNFCCC Transparency Experience: Perspectives of Parties and Expert Reviewers</vt:lpstr>
      <vt:lpstr>Pre-Cancún transparency framework</vt:lpstr>
      <vt:lpstr>Post-Cancún transparency framework</vt:lpstr>
      <vt:lpstr>Post-Cancún transparency framework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Jennifer Huang</cp:lastModifiedBy>
  <cp:revision>524</cp:revision>
  <cp:lastPrinted>2016-02-18T16:07:57Z</cp:lastPrinted>
  <dcterms:created xsi:type="dcterms:W3CDTF">2010-09-08T19:34:32Z</dcterms:created>
  <dcterms:modified xsi:type="dcterms:W3CDTF">2016-05-24T07:47:59Z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0x010100B283F8DB8801CC42A62579923E6E36C1</vt:lpwstr>
  </property>
</Properties>
</file>