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484" r:id="rId2"/>
    <p:sldId id="486" r:id="rId3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é L. Chávez" initials="JLCh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00"/>
    <a:srgbClr val="0000FF"/>
    <a:srgbClr val="006600"/>
    <a:srgbClr val="339933"/>
    <a:srgbClr val="CCFFCC"/>
    <a:srgbClr val="A8F4AA"/>
    <a:srgbClr val="99FF99"/>
    <a:srgbClr val="3333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5262" autoAdjust="0"/>
  </p:normalViewPr>
  <p:slideViewPr>
    <p:cSldViewPr>
      <p:cViewPr varScale="1">
        <p:scale>
          <a:sx n="64" d="100"/>
          <a:sy n="64" d="100"/>
        </p:scale>
        <p:origin x="60" y="186"/>
      </p:cViewPr>
      <p:guideLst>
        <p:guide orient="horz" pos="2208"/>
        <p:guide pos="3840"/>
      </p:guideLst>
    </p:cSldViewPr>
  </p:slideViewPr>
  <p:outlineViewPr>
    <p:cViewPr>
      <p:scale>
        <a:sx n="33" d="100"/>
        <a:sy n="33" d="100"/>
      </p:scale>
      <p:origin x="0" y="-10757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228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C699710-1287-4046-BFC1-66E8751152CE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027A8DA6-ADDF-440B-B4F7-867580C61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86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9AED465F-1F12-4C7E-AEBE-E734C366870C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A0F270CB-92E6-4DB4-9B36-067C39FC1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FC6D32-D255-427A-A11D-506AF1842850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9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BA10-92C9-4997-9EAE-E034F4F8CE56}" type="datetime1">
              <a:rPr lang="en-US" smtClean="0"/>
              <a:pPr/>
              <a:t>12/3/2023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4B1C-8F37-4B76-9E6F-9561A5C89B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3" name="Picture 2" descr="A person on a boat with a sail&#10;&#10;Description automatically generated">
            <a:extLst>
              <a:ext uri="{FF2B5EF4-FFF2-40B4-BE49-F238E27FC236}">
                <a16:creationId xmlns:a16="http://schemas.microsoft.com/office/drawing/2014/main" id="{9389A88F-1603-3F94-5B91-CA8041672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62200"/>
            <a:ext cx="1066800" cy="15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E4F7-CAF8-4B3D-9AD7-EC4E2054D508}" type="datetime1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4B1C-8F37-4B76-9E6F-9561A5C89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heme" Target="../theme/them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647D2BF-C81F-4956-B2B7-9FBCF9DED1D7}"/>
              </a:ext>
            </a:extLst>
          </p:cNvPr>
          <p:cNvSpPr/>
          <p:nvPr userDrawn="1"/>
        </p:nvSpPr>
        <p:spPr>
          <a:xfrm>
            <a:off x="0" y="0"/>
            <a:ext cx="1264159" cy="684896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EB2C240-38F6-43F0-973F-AE2395EDB86C}" type="datetime1">
              <a:rPr lang="en-US" smtClean="0"/>
              <a:pPr/>
              <a:t>12/3/2023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E74B1C-8F37-4B76-9E6F-9561A5C89BE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C3C0A3-434F-42BD-AC0F-A9D76BE9A46D}"/>
              </a:ext>
            </a:extLst>
          </p:cNvPr>
          <p:cNvCxnSpPr>
            <a:cxnSpLocks/>
          </p:cNvCxnSpPr>
          <p:nvPr userDrawn="1"/>
        </p:nvCxnSpPr>
        <p:spPr>
          <a:xfrm>
            <a:off x="1289304" y="1219200"/>
            <a:ext cx="10902696" cy="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D75D7A-FABB-4ADA-9682-6476811D8DAD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9304" y="1191768"/>
            <a:ext cx="0" cy="5666232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fish&#10;&#10;Description automatically generated">
            <a:extLst>
              <a:ext uri="{FF2B5EF4-FFF2-40B4-BE49-F238E27FC236}">
                <a16:creationId xmlns:a16="http://schemas.microsoft.com/office/drawing/2014/main" id="{3A1B2DE3-0184-4CF1-B7FD-61BF724011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456" y="4091604"/>
            <a:ext cx="1136799" cy="546936"/>
          </a:xfrm>
          <a:prstGeom prst="rect">
            <a:avLst/>
          </a:prstGeom>
        </p:spPr>
      </p:pic>
      <p:pic>
        <p:nvPicPr>
          <p:cNvPr id="27" name="Picture 26" descr="A bird flying in the sky&#10;&#10;Description automatically generated">
            <a:extLst>
              <a:ext uri="{FF2B5EF4-FFF2-40B4-BE49-F238E27FC236}">
                <a16:creationId xmlns:a16="http://schemas.microsoft.com/office/drawing/2014/main" id="{62FEB92E-7F37-4D5F-8C98-37C224624D7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599" y="5071244"/>
            <a:ext cx="892906" cy="9148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C37F23-9E25-4DC3-9AA8-433088078698}"/>
              </a:ext>
            </a:extLst>
          </p:cNvPr>
          <p:cNvSpPr/>
          <p:nvPr userDrawn="1"/>
        </p:nvSpPr>
        <p:spPr>
          <a:xfrm>
            <a:off x="1264159" y="0"/>
            <a:ext cx="10927841" cy="119174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9FFD799-9DB7-4298-9CA8-CA956D70A65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5936652"/>
            <a:ext cx="993033" cy="8962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B1F3A8C-9DE7-4D87-B584-52E082CC759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56" y="1323197"/>
            <a:ext cx="1198959" cy="936990"/>
          </a:xfrm>
          <a:prstGeom prst="rect">
            <a:avLst/>
          </a:prstGeom>
        </p:spPr>
      </p:pic>
      <p:pic>
        <p:nvPicPr>
          <p:cNvPr id="12" name="Picture 11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5162AD1E-B983-1E18-DC67-08BE8B939F6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" y="101593"/>
            <a:ext cx="1198963" cy="9532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95400" y="146171"/>
            <a:ext cx="10896600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DeltasUNite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- UNCCRD </a:t>
            </a:r>
            <a:r>
              <a:rPr lang="en-US" altLang="en-US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INDUS @ COP28 </a:t>
            </a:r>
            <a:endParaRPr lang="en-US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125" name="AutoShape 2" descr="https://www.agric.wa.gov.au/sites/gateway/files/styles/original/public/wheat%20salt%20paddock%20view_0.jpg?itok=wvevsveq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Gill Sans MT" panose="020B0502020104020203" pitchFamily="34" charset="0"/>
            </a:endParaRPr>
          </a:p>
        </p:txBody>
      </p:sp>
      <p:pic>
        <p:nvPicPr>
          <p:cNvPr id="5126" name="Picture 4" descr="A map of a land with different colors&#10;&#10;Description automatically generated with medium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3684588"/>
            <a:ext cx="32766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 descr="ac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20800"/>
            <a:ext cx="3244850" cy="256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3288" y="5924415"/>
            <a:ext cx="7354021" cy="8669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b="1" u="sng" dirty="0" smtClean="0">
              <a:solidFill>
                <a:schemeClr val="accent3"/>
              </a:solidFill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chemeClr val="accent3"/>
                </a:solidFill>
              </a:rPr>
              <a:t>PAKISTAN:</a:t>
            </a:r>
            <a:r>
              <a:rPr lang="en-US" b="1" dirty="0" smtClean="0">
                <a:solidFill>
                  <a:schemeClr val="accent3"/>
                </a:solidFill>
              </a:rPr>
              <a:t>  </a:t>
            </a:r>
            <a:r>
              <a:rPr lang="en-US" b="1" dirty="0" smtClean="0">
                <a:solidFill>
                  <a:schemeClr val="tx1"/>
                </a:solidFill>
              </a:rPr>
              <a:t>GLOBAL &amp; NATIONAL PLAN &amp; POLICIES, </a:t>
            </a:r>
            <a:r>
              <a:rPr lang="en-US" sz="1600" b="1" i="1" dirty="0" smtClean="0">
                <a:solidFill>
                  <a:schemeClr val="tx1"/>
                </a:solidFill>
              </a:rPr>
              <a:t>MOUNTAINS TO DELTAS</a:t>
            </a:r>
            <a:r>
              <a:rPr lang="en-US" sz="1600" b="1" dirty="0" smtClean="0">
                <a:solidFill>
                  <a:schemeClr val="tx1"/>
                </a:solidFill>
              </a:rPr>
              <a:t>,  NDC </a:t>
            </a:r>
            <a:r>
              <a:rPr lang="en-US" sz="1600" b="1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600" b="1" i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NCCFund</a:t>
            </a:r>
            <a:r>
              <a:rPr lang="en-US" sz="1600" b="1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 National Adaptation Projects</a:t>
            </a:r>
          </a:p>
          <a:p>
            <a:pPr eaLnBrk="1" hangingPunct="1">
              <a:defRPr/>
            </a:pPr>
            <a:r>
              <a:rPr lang="en-US" sz="1600" b="1" i="1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LIVING INDUS INITIATIVE 11-17B$ </a:t>
            </a:r>
            <a:r>
              <a:rPr lang="en-US" sz="16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+ </a:t>
            </a:r>
            <a:r>
              <a:rPr lang="en-US" sz="1600" b="1" i="1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RECHARGE PAKISTAN PROJECT 78 M$ </a:t>
            </a:r>
          </a:p>
          <a:p>
            <a:pPr eaLnBrk="1" hangingPunct="1">
              <a:defRPr/>
            </a:pPr>
            <a:endParaRPr lang="en-US" sz="2400" b="1" u="sng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0113" y="3675063"/>
            <a:ext cx="1168400" cy="2174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RIVER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52813" y="5486400"/>
            <a:ext cx="1143000" cy="209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DELTA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95436" y="1304489"/>
            <a:ext cx="3381764" cy="357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800" dirty="0">
                <a:solidFill>
                  <a:schemeClr val="tx1"/>
                </a:solidFill>
              </a:rPr>
              <a:t>CHALLENGES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77200" y="4401527"/>
            <a:ext cx="4136953" cy="904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chemeClr val="accent3"/>
                </a:solidFill>
              </a:rPr>
              <a:t>ISSUES </a:t>
            </a:r>
            <a:r>
              <a:rPr lang="en-US" sz="1400" b="1" dirty="0">
                <a:solidFill>
                  <a:schemeClr val="accent3"/>
                </a:solidFill>
              </a:rPr>
              <a:t>BEYOND </a:t>
            </a:r>
            <a:r>
              <a:rPr lang="en-US" sz="1400" b="1" dirty="0" smtClean="0">
                <a:solidFill>
                  <a:schemeClr val="accent3"/>
                </a:solidFill>
              </a:rPr>
              <a:t>BORDERS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Focus </a:t>
            </a:r>
            <a:r>
              <a:rPr lang="en-US" sz="1400" b="1" dirty="0">
                <a:solidFill>
                  <a:schemeClr val="tx1"/>
                </a:solidFill>
              </a:rPr>
              <a:t>on NATURE, LIVES &amp; LIVELIHOOD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</a:rPr>
              <a:t>Deliver </a:t>
            </a:r>
            <a:r>
              <a:rPr lang="en-US" sz="1400" b="1" dirty="0">
                <a:solidFill>
                  <a:schemeClr val="accent3"/>
                </a:solidFill>
              </a:rPr>
              <a:t>MITIGATION &amp; 2x ADAPTATION</a:t>
            </a:r>
          </a:p>
        </p:txBody>
      </p:sp>
      <p:sp>
        <p:nvSpPr>
          <p:cNvPr id="6" name="Down Arrow 5"/>
          <p:cNvSpPr/>
          <p:nvPr/>
        </p:nvSpPr>
        <p:spPr>
          <a:xfrm>
            <a:off x="4038600" y="4168631"/>
            <a:ext cx="544512" cy="860569"/>
          </a:xfrm>
          <a:prstGeom prst="downArrow">
            <a:avLst>
              <a:gd name="adj1" fmla="val 50000"/>
              <a:gd name="adj2" fmla="val 45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/>
              <a:t> </a:t>
            </a:r>
          </a:p>
          <a:p>
            <a:pPr algn="ctr">
              <a:defRPr/>
            </a:pPr>
            <a:r>
              <a:rPr lang="en-US" sz="1050" dirty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18309" y="1676400"/>
            <a:ext cx="3358891" cy="31904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AutoNum type="arabicPeriod"/>
              <a:defRPr/>
            </a:pPr>
            <a:r>
              <a:rPr lang="en-US" b="1" dirty="0" smtClean="0">
                <a:solidFill>
                  <a:schemeClr val="accent3"/>
                </a:solidFill>
              </a:rPr>
              <a:t>CLIMATE CHANGE</a:t>
            </a:r>
          </a:p>
          <a:p>
            <a:pPr marL="342900" indent="-342900">
              <a:buAutoNum type="arabicPeriod"/>
              <a:defRPr/>
            </a:pPr>
            <a:r>
              <a:rPr lang="en-US" b="1" dirty="0" smtClean="0">
                <a:solidFill>
                  <a:schemeClr val="accent3"/>
                </a:solidFill>
              </a:rPr>
              <a:t>FLOWS </a:t>
            </a:r>
            <a:r>
              <a:rPr lang="en-US" b="1" dirty="0">
                <a:solidFill>
                  <a:schemeClr val="accent3"/>
                </a:solidFill>
              </a:rPr>
              <a:t>TO </a:t>
            </a:r>
            <a:r>
              <a:rPr lang="en-US" b="1" dirty="0" smtClean="0">
                <a:solidFill>
                  <a:schemeClr val="accent3"/>
                </a:solidFill>
              </a:rPr>
              <a:t>DELTA</a:t>
            </a:r>
          </a:p>
          <a:p>
            <a:pPr marL="342900" indent="-342900">
              <a:buAutoNum type="arabicPeriod"/>
              <a:defRPr/>
            </a:pPr>
            <a:endParaRPr lang="en-US" b="1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HIGH RISKS OF COASTAL POLLUTION &amp; </a:t>
            </a:r>
            <a:r>
              <a:rPr lang="en-US" b="1" dirty="0">
                <a:solidFill>
                  <a:schemeClr val="tx1"/>
                </a:solidFill>
              </a:rPr>
              <a:t>FLOODING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accent3"/>
                </a:solidFill>
              </a:rPr>
              <a:t>SEA WATER INTRUSION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LAND DEGRADATION &amp; </a:t>
            </a:r>
            <a:r>
              <a:rPr lang="en-US" b="1" dirty="0">
                <a:solidFill>
                  <a:schemeClr val="tx1"/>
                </a:solidFill>
              </a:rPr>
              <a:t>GROUNDWATER CONTAMINATION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3"/>
                </a:solidFill>
              </a:rPr>
              <a:t>LIVELIHOOD, </a:t>
            </a:r>
            <a:r>
              <a:rPr lang="en-US" b="1" dirty="0">
                <a:solidFill>
                  <a:schemeClr val="accent3"/>
                </a:solidFill>
              </a:rPr>
              <a:t>MIGRATION</a:t>
            </a:r>
            <a:r>
              <a:rPr lang="en-US" dirty="0">
                <a:solidFill>
                  <a:schemeClr val="accent3"/>
                </a:solidFill>
              </a:rPr>
              <a:t> &amp; </a:t>
            </a:r>
            <a:r>
              <a:rPr lang="en-US" b="1" dirty="0">
                <a:solidFill>
                  <a:schemeClr val="accent3"/>
                </a:solidFill>
              </a:rPr>
              <a:t>SOCIETAL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ISSUES</a:t>
            </a:r>
          </a:p>
        </p:txBody>
      </p:sp>
      <p:sp>
        <p:nvSpPr>
          <p:cNvPr id="2" name="Down Arrow 1"/>
          <p:cNvSpPr/>
          <p:nvPr/>
        </p:nvSpPr>
        <p:spPr>
          <a:xfrm>
            <a:off x="6019800" y="2305340"/>
            <a:ext cx="570641" cy="285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57800" y="5345202"/>
            <a:ext cx="6781800" cy="4007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PRESIDENT</a:t>
            </a:r>
            <a:r>
              <a:rPr lang="en-US" sz="1600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asks for</a:t>
            </a:r>
            <a:r>
              <a:rPr lang="en-US" b="1" dirty="0" smtClean="0">
                <a:solidFill>
                  <a:schemeClr val="accent1"/>
                </a:solidFill>
              </a:rPr>
              <a:t>: </a:t>
            </a:r>
            <a:r>
              <a:rPr lang="en-US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“</a:t>
            </a:r>
            <a:r>
              <a:rPr lang="en-US" b="1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COMMITMENTS </a:t>
            </a:r>
            <a:r>
              <a:rPr lang="en-US" b="1" u="sng" dirty="0">
                <a:solidFill>
                  <a:srgbClr val="C00000"/>
                </a:solidFill>
                <a:sym typeface="Wingdings" panose="05000000000000000000" pitchFamily="2" charset="2"/>
              </a:rPr>
              <a:t>to SAVE </a:t>
            </a:r>
            <a:r>
              <a:rPr lang="en-US" b="1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  DELTAS</a:t>
            </a: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”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13547" y="1525353"/>
            <a:ext cx="3516312" cy="357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UNCCRD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23289" y="1944941"/>
            <a:ext cx="3516311" cy="2854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STAKEHOLDER </a:t>
            </a:r>
            <a:r>
              <a:rPr lang="en-US" b="1" dirty="0" smtClean="0">
                <a:solidFill>
                  <a:schemeClr val="tx1"/>
                </a:solidFill>
              </a:rPr>
              <a:t>AWARENESS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23289" y="2258091"/>
            <a:ext cx="3516311" cy="2854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 &amp; PRIVATE  PARTNERSHIP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03879" y="2570021"/>
            <a:ext cx="3516311" cy="2854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TRANSBOUNDARY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COOPERATION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03878" y="2872495"/>
            <a:ext cx="3516311" cy="2854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FINANCIAL EDUCATION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13548" y="3185923"/>
            <a:ext cx="3516311" cy="2854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SDG GOALS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90298" y="4077267"/>
            <a:ext cx="3516311" cy="2854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COP28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AutoShape 2" descr="35 3D Pakistani Flag Illustrations - Free in PNG, BLE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88" y="5924415"/>
            <a:ext cx="1324001" cy="33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896856" cy="792162"/>
          </a:xfrm>
        </p:spPr>
        <p:txBody>
          <a:bodyPr/>
          <a:lstStyle/>
          <a:p>
            <a:r>
              <a:rPr lang="en-US" dirty="0" smtClean="0"/>
              <a:t>Indus Delta &amp; City </a:t>
            </a:r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706125" y="6899275"/>
            <a:ext cx="3860800" cy="476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4B1C-8F37-4B76-9E6F-9561A5C89BE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General Photos: Pakistan | Family staying in a small hut in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61414"/>
            <a:ext cx="3205737" cy="20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,517 Pakistani Village People Images, Stock Photos, 3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57" y="3375635"/>
            <a:ext cx="3143643" cy="228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dern buildings near bay in karachi modern office buildings near bay in midtown of karachi pakistan urban stock pictures, royalty-free photos &amp;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938" y="1276793"/>
            <a:ext cx="3453462" cy="243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erson sailing on a boat&#10;&#10;Description automatically generated">
            <a:extLst>
              <a:ext uri="{FF2B5EF4-FFF2-40B4-BE49-F238E27FC236}">
                <a16:creationId xmlns:a16="http://schemas.microsoft.com/office/drawing/2014/main" id="{3DF82C09-F015-FD6E-538E-5FF8B9616C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137" y="1262673"/>
            <a:ext cx="3369463" cy="2092940"/>
          </a:xfrm>
          <a:prstGeom prst="rect">
            <a:avLst/>
          </a:prstGeom>
        </p:spPr>
      </p:pic>
      <p:pic>
        <p:nvPicPr>
          <p:cNvPr id="11" name="Picture 2" descr="A dying delta | Political Economy | thenews.com.pk">
            <a:extLst>
              <a:ext uri="{FF2B5EF4-FFF2-40B4-BE49-F238E27FC236}">
                <a16:creationId xmlns:a16="http://schemas.microsoft.com/office/drawing/2014/main" id="{C8FF2E28-E621-E7A4-636E-4B49C1E8C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50" y="3268767"/>
            <a:ext cx="3402519" cy="213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8D0EFE86-9D27-9814-E300-9AB44EE39E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257800"/>
            <a:ext cx="3174689" cy="1600200"/>
          </a:xfrm>
          <a:prstGeom prst="rect">
            <a:avLst/>
          </a:prstGeom>
        </p:spPr>
      </p:pic>
      <p:pic>
        <p:nvPicPr>
          <p:cNvPr id="13" name="Picture 4" descr="The palla, the shrine, the catch and the cook - DAWN.COM">
            <a:extLst>
              <a:ext uri="{FF2B5EF4-FFF2-40B4-BE49-F238E27FC236}">
                <a16:creationId xmlns:a16="http://schemas.microsoft.com/office/drawing/2014/main" id="{506762C9-24BE-6262-45A6-4113079EB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99" y="5227525"/>
            <a:ext cx="3406583" cy="16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5 Agha Steel Industries Ltd Executive Director Hussain Agha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382" y="5465986"/>
            <a:ext cx="1912018" cy="138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CAP - The Karachi School of Business and Leadership (KSBL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219574"/>
            <a:ext cx="1562226" cy="1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Karachi City traffic at KPT Interchange Karachi – Pakistan: Birds eye view of KPT interchange in Karachi with afternoon traffic. pakistan urban stock pictures, royalty-free photos &amp; imag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156" y="3355613"/>
            <a:ext cx="3474244" cy="207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6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17142</TotalTime>
  <Words>117</Words>
  <Application>Microsoft Office PowerPoint</Application>
  <PresentationFormat>Widescreen</PresentationFormat>
  <Paragraphs>30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Gill Sans MT</vt:lpstr>
      <vt:lpstr>Verdana</vt:lpstr>
      <vt:lpstr>Wingdings</vt:lpstr>
      <vt:lpstr>Wingdings 2</vt:lpstr>
      <vt:lpstr>Solstice</vt:lpstr>
      <vt:lpstr>PowerPoint Presentation</vt:lpstr>
      <vt:lpstr>Indus Delta &amp; City People</vt:lpstr>
    </vt:vector>
  </TitlesOfParts>
  <Company>MUET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DRAINAGE ENGINEERING</dc:title>
  <dc:creator>Dr Altaf Siyal</dc:creator>
  <cp:lastModifiedBy>Nisar Memon</cp:lastModifiedBy>
  <cp:revision>702</cp:revision>
  <dcterms:created xsi:type="dcterms:W3CDTF">2009-02-18T10:33:06Z</dcterms:created>
  <dcterms:modified xsi:type="dcterms:W3CDTF">2023-12-03T13:24:35Z</dcterms:modified>
</cp:coreProperties>
</file>