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3"/>
  </p:notesMasterIdLst>
  <p:handoutMasterIdLst>
    <p:handoutMasterId r:id="rId14"/>
  </p:handoutMasterIdLst>
  <p:sldIdLst>
    <p:sldId id="362" r:id="rId2"/>
    <p:sldId id="363" r:id="rId3"/>
    <p:sldId id="283" r:id="rId4"/>
    <p:sldId id="349" r:id="rId5"/>
    <p:sldId id="350" r:id="rId6"/>
    <p:sldId id="292" r:id="rId7"/>
    <p:sldId id="342" r:id="rId8"/>
    <p:sldId id="344" r:id="rId9"/>
    <p:sldId id="352" r:id="rId10"/>
    <p:sldId id="360" r:id="rId11"/>
    <p:sldId id="358" r:id="rId12"/>
  </p:sldIdLst>
  <p:sldSz cx="9144000" cy="6858000" type="screen4x3"/>
  <p:notesSz cx="6934200" cy="9220200"/>
  <p:custDataLst>
    <p:tags r:id="rId15"/>
  </p:custDataLst>
  <p:defaultTextStyle>
    <a:defPPr>
      <a:defRPr lang="en-US"/>
    </a:defPPr>
    <a:lvl1pPr algn="l" rtl="0" fontAlgn="base">
      <a:spcBef>
        <a:spcPct val="0"/>
      </a:spcBef>
      <a:spcAft>
        <a:spcPct val="0"/>
      </a:spcAft>
      <a:defRPr sz="1200" kern="1200">
        <a:solidFill>
          <a:srgbClr val="171717"/>
        </a:solidFill>
        <a:latin typeface="Calibri" pitchFamily="34" charset="0"/>
        <a:ea typeface="ＭＳ Ｐゴシック" pitchFamily="34" charset="-128"/>
        <a:cs typeface="Arial" charset="0"/>
      </a:defRPr>
    </a:lvl1pPr>
    <a:lvl2pPr marL="457200" algn="l" rtl="0" fontAlgn="base">
      <a:spcBef>
        <a:spcPct val="0"/>
      </a:spcBef>
      <a:spcAft>
        <a:spcPct val="0"/>
      </a:spcAft>
      <a:defRPr sz="1200" kern="1200">
        <a:solidFill>
          <a:srgbClr val="171717"/>
        </a:solidFill>
        <a:latin typeface="Calibri" pitchFamily="34" charset="0"/>
        <a:ea typeface="ＭＳ Ｐゴシック" pitchFamily="34" charset="-128"/>
        <a:cs typeface="Arial" charset="0"/>
      </a:defRPr>
    </a:lvl2pPr>
    <a:lvl3pPr marL="914400" algn="l" rtl="0" fontAlgn="base">
      <a:spcBef>
        <a:spcPct val="0"/>
      </a:spcBef>
      <a:spcAft>
        <a:spcPct val="0"/>
      </a:spcAft>
      <a:defRPr sz="1200" kern="1200">
        <a:solidFill>
          <a:srgbClr val="171717"/>
        </a:solidFill>
        <a:latin typeface="Calibri" pitchFamily="34" charset="0"/>
        <a:ea typeface="ＭＳ Ｐゴシック" pitchFamily="34" charset="-128"/>
        <a:cs typeface="Arial" charset="0"/>
      </a:defRPr>
    </a:lvl3pPr>
    <a:lvl4pPr marL="1371600" algn="l" rtl="0" fontAlgn="base">
      <a:spcBef>
        <a:spcPct val="0"/>
      </a:spcBef>
      <a:spcAft>
        <a:spcPct val="0"/>
      </a:spcAft>
      <a:defRPr sz="1200" kern="1200">
        <a:solidFill>
          <a:srgbClr val="171717"/>
        </a:solidFill>
        <a:latin typeface="Calibri" pitchFamily="34" charset="0"/>
        <a:ea typeface="ＭＳ Ｐゴシック" pitchFamily="34" charset="-128"/>
        <a:cs typeface="Arial" charset="0"/>
      </a:defRPr>
    </a:lvl4pPr>
    <a:lvl5pPr marL="1828800" algn="l" rtl="0" fontAlgn="base">
      <a:spcBef>
        <a:spcPct val="0"/>
      </a:spcBef>
      <a:spcAft>
        <a:spcPct val="0"/>
      </a:spcAft>
      <a:defRPr sz="1200" kern="1200">
        <a:solidFill>
          <a:srgbClr val="171717"/>
        </a:solidFill>
        <a:latin typeface="Calibri" pitchFamily="34" charset="0"/>
        <a:ea typeface="ＭＳ Ｐゴシック" pitchFamily="34" charset="-128"/>
        <a:cs typeface="Arial" charset="0"/>
      </a:defRPr>
    </a:lvl5pPr>
    <a:lvl6pPr marL="2286000" algn="l" defTabSz="914400" rtl="0" eaLnBrk="1" latinLnBrk="0" hangingPunct="1">
      <a:defRPr sz="1200" kern="1200">
        <a:solidFill>
          <a:srgbClr val="171717"/>
        </a:solidFill>
        <a:latin typeface="Calibri" pitchFamily="34" charset="0"/>
        <a:ea typeface="ＭＳ Ｐゴシック" pitchFamily="34" charset="-128"/>
        <a:cs typeface="Arial" charset="0"/>
      </a:defRPr>
    </a:lvl6pPr>
    <a:lvl7pPr marL="2743200" algn="l" defTabSz="914400" rtl="0" eaLnBrk="1" latinLnBrk="0" hangingPunct="1">
      <a:defRPr sz="1200" kern="1200">
        <a:solidFill>
          <a:srgbClr val="171717"/>
        </a:solidFill>
        <a:latin typeface="Calibri" pitchFamily="34" charset="0"/>
        <a:ea typeface="ＭＳ Ｐゴシック" pitchFamily="34" charset="-128"/>
        <a:cs typeface="Arial" charset="0"/>
      </a:defRPr>
    </a:lvl7pPr>
    <a:lvl8pPr marL="3200400" algn="l" defTabSz="914400" rtl="0" eaLnBrk="1" latinLnBrk="0" hangingPunct="1">
      <a:defRPr sz="1200" kern="1200">
        <a:solidFill>
          <a:srgbClr val="171717"/>
        </a:solidFill>
        <a:latin typeface="Calibri" pitchFamily="34" charset="0"/>
        <a:ea typeface="ＭＳ Ｐゴシック" pitchFamily="34" charset="-128"/>
        <a:cs typeface="Arial" charset="0"/>
      </a:defRPr>
    </a:lvl8pPr>
    <a:lvl9pPr marL="3657600" algn="l" defTabSz="914400" rtl="0" eaLnBrk="1" latinLnBrk="0" hangingPunct="1">
      <a:defRPr sz="1200" kern="1200">
        <a:solidFill>
          <a:srgbClr val="171717"/>
        </a:solidFill>
        <a:latin typeface="Calibri" pitchFamily="34"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00"/>
    <a:srgbClr val="008000"/>
    <a:srgbClr val="CCFF66"/>
    <a:srgbClr val="808000"/>
    <a:srgbClr val="663300"/>
    <a:srgbClr val="996633"/>
    <a:srgbClr val="8B8B8B"/>
    <a:srgbClr val="A2A2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6610" autoAdjust="0"/>
  </p:normalViewPr>
  <p:slideViewPr>
    <p:cSldViewPr>
      <p:cViewPr>
        <p:scale>
          <a:sx n="100" d="100"/>
          <a:sy n="100" d="100"/>
        </p:scale>
        <p:origin x="-528"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608" y="76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a:ea typeface="ＭＳ Ｐゴシック"/>
                <a:cs typeface="ＭＳ Ｐゴシック"/>
              </a:defRPr>
            </a:lvl1pPr>
          </a:lstStyle>
          <a:p>
            <a:pPr>
              <a:defRPr/>
            </a:pPr>
            <a:fld id="{949BBD68-4F29-469C-A33F-E234B78DECA9}" type="datetimeFigureOut">
              <a:rPr lang="en-US"/>
              <a:pPr>
                <a:defRPr/>
              </a:pPr>
              <a:t>5/16/2012</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a:ea typeface="ＭＳ Ｐゴシック"/>
                <a:cs typeface="ＭＳ Ｐゴシック"/>
              </a:defRPr>
            </a:lvl1pPr>
          </a:lstStyle>
          <a:p>
            <a:pPr>
              <a:defRPr/>
            </a:pPr>
            <a:fld id="{5787FB84-7409-4F9D-A56F-3491583A41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eaLnBrk="0" hangingPunct="0">
              <a:defRPr>
                <a:solidFill>
                  <a:schemeClr val="tx1"/>
                </a:solidFill>
                <a:latin typeface="Arial" charset="0"/>
                <a:ea typeface="ＭＳ Ｐゴシック" pitchFamily="-105" charset="-128"/>
                <a:cs typeface="+mn-cs"/>
              </a:defRPr>
            </a:lvl1pPr>
          </a:lstStyle>
          <a:p>
            <a:pPr>
              <a:defRPr/>
            </a:pPr>
            <a:endParaRPr lang="en-GB"/>
          </a:p>
        </p:txBody>
      </p:sp>
      <p:sp>
        <p:nvSpPr>
          <p:cNvPr id="64515"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eaLnBrk="0" hangingPunct="0">
              <a:defRPr>
                <a:solidFill>
                  <a:schemeClr val="tx1"/>
                </a:solidFill>
                <a:latin typeface="Arial" charset="0"/>
                <a:ea typeface="ＭＳ Ｐゴシック" pitchFamily="-105" charset="-128"/>
                <a:cs typeface="+mn-cs"/>
              </a:defRPr>
            </a:lvl1pPr>
          </a:lstStyle>
          <a:p>
            <a:pPr>
              <a:defRPr/>
            </a:pPr>
            <a:fld id="{EAA3ADD0-E7B3-4ACE-BDA6-42EA3DFFEDB7}" type="datetimeFigureOut">
              <a:rPr lang="en-GB"/>
              <a:pPr>
                <a:defRPr/>
              </a:pPr>
              <a:t>16/05/2012</a:t>
            </a:fld>
            <a:endParaRPr lang="en-GB"/>
          </a:p>
        </p:txBody>
      </p:sp>
      <p:sp>
        <p:nvSpPr>
          <p:cNvPr id="1741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eaLnBrk="0" hangingPunct="0">
              <a:defRPr>
                <a:solidFill>
                  <a:schemeClr val="tx1"/>
                </a:solidFill>
                <a:latin typeface="Arial" charset="0"/>
                <a:ea typeface="ＭＳ Ｐゴシック" pitchFamily="-105" charset="-128"/>
                <a:cs typeface="+mn-cs"/>
              </a:defRPr>
            </a:lvl1pPr>
          </a:lstStyle>
          <a:p>
            <a:pPr>
              <a:defRPr/>
            </a:pPr>
            <a:endParaRPr lang="en-GB"/>
          </a:p>
        </p:txBody>
      </p:sp>
      <p:sp>
        <p:nvSpPr>
          <p:cNvPr id="64519"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eaLnBrk="0" hangingPunct="0">
              <a:defRPr>
                <a:solidFill>
                  <a:schemeClr val="tx1"/>
                </a:solidFill>
                <a:latin typeface="Arial" charset="0"/>
                <a:ea typeface="ＭＳ Ｐゴシック" pitchFamily="-105" charset="-128"/>
                <a:cs typeface="+mn-cs"/>
              </a:defRPr>
            </a:lvl1pPr>
          </a:lstStyle>
          <a:p>
            <a:pPr>
              <a:defRPr/>
            </a:pPr>
            <a:fld id="{D18BE489-3C92-4B55-8831-B3CD70B1085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B95F43E4-D618-4652-B38E-DB6835CB9CF8}" type="slidenum">
              <a:rPr lang="en-GB" smtClean="0">
                <a:ea typeface="ＭＳ Ｐゴシック" pitchFamily="34" charset="-128"/>
              </a:rPr>
              <a:pPr/>
              <a:t>1</a:t>
            </a:fld>
            <a:endParaRPr lang="en-GB"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r>
              <a:rPr lang="en-GB" smtClean="0"/>
              <a:t>The overriding goal of SFM has driven global, regional and national forest policy for over two decades. The concept of SFM has been universally accepted.  The description adopted by the UN General Assembly is that SFM seeks to maintain and enhance the economic, social and environmental value of all types of forests for the benefit of present and future generations.  </a:t>
            </a:r>
          </a:p>
          <a:p>
            <a:pPr eaLnBrk="1" hangingPunct="1"/>
            <a:r>
              <a:rPr lang="en-GB" smtClean="0"/>
              <a:t>Seven thematic elements of SFM – defining its scope --have been identified.  </a:t>
            </a:r>
          </a:p>
          <a:p>
            <a:pPr eaLnBrk="1" hangingPunct="1"/>
            <a:endParaRPr lang="en-GB" smtClean="0"/>
          </a:p>
          <a:p>
            <a:pPr eaLnBrk="1" hangingPunct="1"/>
            <a:r>
              <a:rPr lang="en-GB" smtClean="0"/>
              <a:t>National forest programmes is a commonly agreed  policy framework, guided by a set of principles, to support country efforts in SFM.  A range of approaches, tools and practices, as already mentioned, support the application of good management practice in the field.</a:t>
            </a:r>
          </a:p>
          <a:p>
            <a:pPr eaLnBrk="1" hangingPunct="1"/>
            <a:endParaRPr lang="en-GB" smtClean="0"/>
          </a:p>
          <a:p>
            <a:pPr eaLnBrk="1" hangingPunct="1"/>
            <a:r>
              <a:rPr lang="en-GB" smtClean="0"/>
              <a:t>SFM is considered to be a robust foundation to support climate change adaptation.  It recognizes the need to adapt to changing circumstances, to work intersectorally and to use participatory processes to reach agreement on the appropriate balance of social, environmental and economic functions of forests and the benefit sharing thereof.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xfrm>
            <a:off x="693738" y="4379913"/>
            <a:ext cx="5668962" cy="4148137"/>
          </a:xfrm>
          <a:noFill/>
          <a:ln/>
        </p:spPr>
        <p:txBody>
          <a:bodyPr/>
          <a:lstStyle/>
          <a:p>
            <a:pPr eaLnBrk="1" hangingPunct="1"/>
            <a:endParaRPr lang="en-GB" sz="1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xfrm>
            <a:off x="693738" y="4379913"/>
            <a:ext cx="5668962" cy="4148137"/>
          </a:xfrm>
          <a:noFill/>
          <a:ln/>
        </p:spPr>
        <p:txBody>
          <a:bodyPr/>
          <a:lstStyle/>
          <a:p>
            <a:pPr eaLnBrk="1" hangingPunct="1"/>
            <a:endParaRPr lang="en-GB"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xfrm>
            <a:off x="723900" y="4381500"/>
            <a:ext cx="5546725" cy="4724400"/>
          </a:xfrm>
          <a:noFill/>
          <a:ln/>
        </p:spPr>
        <p:txBody>
          <a:bodyPr/>
          <a:lstStyle/>
          <a:p>
            <a:pPr>
              <a:lnSpc>
                <a:spcPct val="90000"/>
              </a:lnSpc>
            </a:pPr>
            <a:r>
              <a:rPr lang="en-US" sz="1300" smtClean="0"/>
              <a:t>Forest and tree management can contribute significantly to increasing human resilience and adaptation to climate change</a:t>
            </a:r>
          </a:p>
          <a:p>
            <a:pPr>
              <a:lnSpc>
                <a:spcPct val="90000"/>
              </a:lnSpc>
            </a:pPr>
            <a:r>
              <a:rPr lang="en-US" sz="1300" smtClean="0"/>
              <a:t>1) </a:t>
            </a:r>
            <a:r>
              <a:rPr lang="en-US" sz="1300" u="sng" smtClean="0"/>
              <a:t>Diversification of production in agroforestry and reducing biophysical and economic risk </a:t>
            </a:r>
            <a:r>
              <a:rPr lang="en-US" sz="1300" smtClean="0"/>
              <a:t>may be an important adaptive strategy for farmers </a:t>
            </a:r>
          </a:p>
          <a:p>
            <a:pPr eaLnBrk="1" hangingPunct="1">
              <a:lnSpc>
                <a:spcPct val="90000"/>
              </a:lnSpc>
            </a:pPr>
            <a:r>
              <a:rPr lang="en-US" sz="1300" smtClean="0"/>
              <a:t>This picture, taken in Makamba province in Burundi shows hillsides subdivided in small plots ploughed along the contour lines and separated by greenbelts of leguminous and fodder species. Fruit trees and agroforestry are progressively expanding.</a:t>
            </a:r>
          </a:p>
          <a:p>
            <a:pPr>
              <a:lnSpc>
                <a:spcPct val="90000"/>
              </a:lnSpc>
            </a:pPr>
            <a:r>
              <a:rPr lang="en-US" sz="1300" smtClean="0"/>
              <a:t>2) Forests can also offer </a:t>
            </a:r>
            <a:r>
              <a:rPr lang="en-US" sz="1300" u="sng" smtClean="0"/>
              <a:t>alternative or supplementary employment </a:t>
            </a:r>
          </a:p>
          <a:p>
            <a:pPr>
              <a:lnSpc>
                <a:spcPct val="90000"/>
              </a:lnSpc>
            </a:pPr>
            <a:r>
              <a:rPr lang="en-US" sz="1300" smtClean="0"/>
              <a:t>- Some examples of small forest enterprises are shown here: </a:t>
            </a:r>
          </a:p>
          <a:p>
            <a:pPr eaLnBrk="1" hangingPunct="1">
              <a:lnSpc>
                <a:spcPct val="90000"/>
              </a:lnSpc>
            </a:pPr>
            <a:r>
              <a:rPr lang="en-US" sz="1300" smtClean="0"/>
              <a:t>- Furniture made from bamboo in Cameroon</a:t>
            </a:r>
          </a:p>
          <a:p>
            <a:pPr eaLnBrk="1" hangingPunct="1">
              <a:lnSpc>
                <a:spcPct val="90000"/>
              </a:lnSpc>
            </a:pPr>
            <a:r>
              <a:rPr lang="en-GB" sz="1300" smtClean="0"/>
              <a:t>- Mobile sawmill in Peru</a:t>
            </a:r>
          </a:p>
          <a:p>
            <a:pPr eaLnBrk="1" hangingPunct="1">
              <a:lnSpc>
                <a:spcPct val="90000"/>
              </a:lnSpc>
            </a:pPr>
            <a:r>
              <a:rPr lang="en-GB" sz="1300" smtClean="0"/>
              <a:t>- Forest communities  tapping resin – or Manila copan --  an important export crop of the Philippines </a:t>
            </a:r>
          </a:p>
          <a:p>
            <a:pPr eaLnBrk="1" hangingPunct="1">
              <a:lnSpc>
                <a:spcPct val="90000"/>
              </a:lnSpc>
            </a:pPr>
            <a:endParaRPr lang="en-GB" sz="1300" smtClean="0"/>
          </a:p>
          <a:p>
            <a:pPr>
              <a:lnSpc>
                <a:spcPct val="90000"/>
              </a:lnSpc>
            </a:pPr>
            <a:r>
              <a:rPr lang="en-US" sz="1300" smtClean="0"/>
              <a:t>3) Forests are important as </a:t>
            </a:r>
            <a:r>
              <a:rPr lang="en-US" sz="1300" u="sng" smtClean="0"/>
              <a:t>safety-nets</a:t>
            </a:r>
            <a:r>
              <a:rPr lang="en-US" sz="1300" smtClean="0"/>
              <a:t> for families in times of emergency – providing food and products for sale to keep the family alive</a:t>
            </a:r>
          </a:p>
          <a:p>
            <a:pPr>
              <a:lnSpc>
                <a:spcPct val="90000"/>
              </a:lnSpc>
            </a:pPr>
            <a:endParaRPr lang="en-US" sz="1300" smtClean="0"/>
          </a:p>
          <a:p>
            <a:pPr>
              <a:lnSpc>
                <a:spcPct val="90000"/>
              </a:lnSpc>
            </a:pPr>
            <a:r>
              <a:rPr lang="en-US" sz="1300" smtClean="0"/>
              <a:t>4) Using and sharing traditional coping mechanisms </a:t>
            </a:r>
            <a:r>
              <a:rPr lang="en-GB" sz="1300" smtClean="0"/>
              <a:t>of forest dwellers and forest communities is important for facilitating adaptation.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876300" y="723900"/>
            <a:ext cx="4610100" cy="3457575"/>
          </a:xfrm>
          <a:ln/>
        </p:spPr>
      </p:sp>
      <p:sp>
        <p:nvSpPr>
          <p:cNvPr id="28674" name="Rectangle 3"/>
          <p:cNvSpPr>
            <a:spLocks noGrp="1" noChangeArrowheads="1"/>
          </p:cNvSpPr>
          <p:nvPr>
            <p:ph type="body" idx="1"/>
          </p:nvPr>
        </p:nvSpPr>
        <p:spPr>
          <a:noFill/>
          <a:ln/>
        </p:spPr>
        <p:txBody>
          <a:bodyPr/>
          <a:lstStyle/>
          <a:p>
            <a:pPr eaLnBrk="1" hangingPunct="1"/>
            <a:r>
              <a:rPr lang="en-GB" sz="1300" smtClean="0"/>
              <a:t>At the landscape level, I would like to mention two approaches for increasing resilience and adaptation to climate change.  </a:t>
            </a:r>
          </a:p>
          <a:p>
            <a:pPr eaLnBrk="1" hangingPunct="1"/>
            <a:endParaRPr lang="en-GB" sz="1300" smtClean="0"/>
          </a:p>
          <a:p>
            <a:pPr eaLnBrk="1" hangingPunct="1"/>
            <a:r>
              <a:rPr lang="en-GB" sz="1300" smtClean="0"/>
              <a:t>One is to increase </a:t>
            </a:r>
            <a:r>
              <a:rPr lang="en-GB" sz="1300" u="sng" smtClean="0"/>
              <a:t>connectivity in the landscape</a:t>
            </a:r>
            <a:r>
              <a:rPr lang="en-GB" sz="1300" smtClean="0"/>
              <a:t>, for example through forest corridors which allow species to migrate. Maintaining biodiversity and thus ecosystem functions facilitates spontaneous adaptation to climate change.  </a:t>
            </a:r>
          </a:p>
          <a:p>
            <a:pPr eaLnBrk="1" hangingPunct="1"/>
            <a:endParaRPr lang="en-GB" sz="1300" smtClean="0"/>
          </a:p>
          <a:p>
            <a:pPr eaLnBrk="1" hangingPunct="1"/>
            <a:r>
              <a:rPr lang="en-GB" sz="1300" smtClean="0"/>
              <a:t>Another is </a:t>
            </a:r>
            <a:r>
              <a:rPr lang="en-GB" sz="1300" u="sng" smtClean="0"/>
              <a:t>adopting a landscape approach to land use planning and management</a:t>
            </a:r>
            <a:r>
              <a:rPr lang="en-GB" sz="1300" smtClean="0"/>
              <a:t>, or   managing the natural resources and land uses in a landscape in a coherent and integrated manner to meet human needs sustainably. </a:t>
            </a:r>
            <a:r>
              <a:rPr lang="en-US" sz="1300" smtClean="0">
                <a:solidFill>
                  <a:srgbClr val="171717"/>
                </a:solidFill>
              </a:rPr>
              <a:t>Integrated mountain development, watershed management, drylands management and coastal zone management will be increasingly important for rational land use in the face of climate change and climate variability.  </a:t>
            </a:r>
            <a:endParaRPr lang="en-GB" sz="1300" smtClean="0">
              <a:solidFill>
                <a:srgbClr val="171717"/>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GB" smtClean="0"/>
          </a:p>
          <a:p>
            <a:pPr eaLnBrk="1" hangingPunct="1"/>
            <a:r>
              <a:rPr lang="en-GB" sz="1600" smtClean="0"/>
              <a:t>The Prime Minister of Ethiopia spoke eloquently at the last UNFCCC COP in Durban about his country’s integrated approach for achieving climate smart agriculture.  Agricultural production relies on soil and water conservation, including through reforestation for watershed  protection and rehabilitation  </a:t>
            </a:r>
          </a:p>
          <a:p>
            <a:pPr eaLnBrk="1" hangingPunct="1"/>
            <a:endParaRPr lang="en-GB" sz="1600" smtClean="0"/>
          </a:p>
          <a:p>
            <a:pPr eaLnBrk="1" hangingPunct="1"/>
            <a:r>
              <a:rPr lang="en-GB" sz="1600" smtClean="0"/>
              <a:t>This arial photograph in Ethiopia shows trees grown in mixed cropping systems and forests retained in the upper watershed.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xfrm>
            <a:off x="723900" y="4381500"/>
            <a:ext cx="5546725" cy="4148138"/>
          </a:xfrm>
          <a:noFill/>
          <a:ln/>
        </p:spPr>
        <p:txBody>
          <a:bodyPr/>
          <a:lstStyle/>
          <a:p>
            <a:pPr>
              <a:spcBef>
                <a:spcPct val="0"/>
              </a:spcBef>
            </a:pPr>
            <a:r>
              <a:rPr lang="en-GB" sz="1600" smtClean="0"/>
              <a:t>Here we see two examples of integrated watershed management.  </a:t>
            </a:r>
          </a:p>
          <a:p>
            <a:pPr>
              <a:spcBef>
                <a:spcPct val="0"/>
              </a:spcBef>
            </a:pPr>
            <a:endParaRPr lang="en-GB" sz="1600" smtClean="0"/>
          </a:p>
          <a:p>
            <a:pPr>
              <a:spcBef>
                <a:spcPct val="0"/>
              </a:spcBef>
            </a:pPr>
            <a:r>
              <a:rPr lang="en-GB" sz="1600" smtClean="0"/>
              <a:t>1) Forest and trees are well integrated into farming systems in Nepal. The slide shows forests on steep slopes and interspersed in the farming systems.  Forests are important for a range of products for household use and sale but also for fodder and bedding for livestock. </a:t>
            </a:r>
          </a:p>
          <a:p>
            <a:pPr>
              <a:spcBef>
                <a:spcPct val="0"/>
              </a:spcBef>
            </a:pPr>
            <a:endParaRPr lang="en-GB" sz="1600" smtClean="0"/>
          </a:p>
          <a:p>
            <a:pPr>
              <a:spcBef>
                <a:spcPct val="0"/>
              </a:spcBef>
            </a:pPr>
            <a:r>
              <a:rPr lang="en-GB" sz="1600" smtClean="0"/>
              <a:t>2) The other  slide shows a community-developed land use map for Bodomo in Tajikistan  watershed where FAO is supporting integrated watershed management through participatory planning.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spcBef>
                <a:spcPct val="0"/>
              </a:spcBef>
            </a:pPr>
            <a:r>
              <a:rPr lang="en-GB" sz="1300" smtClean="0"/>
              <a:t>Trees and forests are integral part of the agricultural landscapes in Africa, providing a range of products as well as protection against land degradation. </a:t>
            </a:r>
          </a:p>
          <a:p>
            <a:pPr eaLnBrk="1" hangingPunct="1">
              <a:spcBef>
                <a:spcPct val="0"/>
              </a:spcBef>
            </a:pPr>
            <a:endParaRPr lang="en-GB" sz="1300" smtClean="0"/>
          </a:p>
          <a:p>
            <a:pPr eaLnBrk="1" hangingPunct="1">
              <a:spcBef>
                <a:spcPct val="0"/>
              </a:spcBef>
            </a:pPr>
            <a:r>
              <a:rPr lang="en-GB" sz="1300" smtClean="0"/>
              <a:t>Here we see two examples.  </a:t>
            </a:r>
          </a:p>
          <a:p>
            <a:pPr eaLnBrk="1" hangingPunct="1">
              <a:spcBef>
                <a:spcPct val="0"/>
              </a:spcBef>
            </a:pPr>
            <a:endParaRPr lang="en-GB" sz="1300" smtClean="0"/>
          </a:p>
          <a:p>
            <a:pPr eaLnBrk="1" hangingPunct="1">
              <a:spcBef>
                <a:spcPct val="0"/>
              </a:spcBef>
            </a:pPr>
            <a:r>
              <a:rPr lang="en-GB" sz="1300" smtClean="0"/>
              <a:t>1) The photograph in Guinea shows a mosaic of crop fields, pastures and house with boundary trees and windbreaks. </a:t>
            </a:r>
          </a:p>
          <a:p>
            <a:pPr eaLnBrk="1" hangingPunct="1">
              <a:spcBef>
                <a:spcPct val="0"/>
              </a:spcBef>
            </a:pPr>
            <a:endParaRPr lang="en-GB" sz="1300" smtClean="0"/>
          </a:p>
          <a:p>
            <a:pPr eaLnBrk="1" hangingPunct="1">
              <a:spcBef>
                <a:spcPct val="0"/>
              </a:spcBef>
            </a:pPr>
            <a:r>
              <a:rPr lang="en-GB" sz="1300" smtClean="0"/>
              <a:t>2) Trees in the acacia parkland agroforestry system, common throughout the Sahelian region of west Africa, contribute to soil fertility of croplands, provide food and shade for livestock, furnish wood for human use, and offer some protection to soils from erosion.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181100" y="723900"/>
            <a:ext cx="4610100" cy="3457575"/>
          </a:xfrm>
          <a:ln/>
        </p:spPr>
      </p:sp>
      <p:sp>
        <p:nvSpPr>
          <p:cNvPr id="36866" name="Rectangle 3"/>
          <p:cNvSpPr>
            <a:spLocks noGrp="1" noChangeArrowheads="1"/>
          </p:cNvSpPr>
          <p:nvPr>
            <p:ph type="body" idx="1"/>
          </p:nvPr>
        </p:nvSpPr>
        <p:spPr>
          <a:xfrm>
            <a:off x="723900" y="4381500"/>
            <a:ext cx="5546725" cy="4148138"/>
          </a:xfrm>
          <a:noFill/>
          <a:ln/>
        </p:spPr>
        <p:txBody>
          <a:bodyPr/>
          <a:lstStyle/>
          <a:p>
            <a:pPr eaLnBrk="1" hangingPunct="1"/>
            <a:r>
              <a:rPr lang="en-US" sz="1400" smtClean="0"/>
              <a:t>Enabling policies and strong institutions are needed to support adaptation actions on the ground. </a:t>
            </a:r>
          </a:p>
          <a:p>
            <a:pPr eaLnBrk="1" hangingPunct="1"/>
            <a:r>
              <a:rPr lang="en-US" sz="1400" smtClean="0"/>
              <a:t>Forest policies may have to be adapted.  Active intersectoral coordination is needed more than ever. </a:t>
            </a:r>
          </a:p>
          <a:p>
            <a:pPr eaLnBrk="1" hangingPunct="1"/>
            <a:endParaRPr lang="en-US" sz="1400" smtClean="0"/>
          </a:p>
          <a:p>
            <a:pPr eaLnBrk="1" hangingPunct="1"/>
            <a:r>
              <a:rPr lang="en-US" sz="1400" smtClean="0"/>
              <a:t>Strengthening local institutions so that they are able to take appropriate and timely action  and empowered to do so, is crucial.  We see examples here in the sellers of non-wood forest products in front of their stand in a market in Cameroon, and a meeting of a women’s forest users group in Nepal. </a:t>
            </a:r>
          </a:p>
          <a:p>
            <a:pPr eaLnBrk="1" hangingPunct="1"/>
            <a:endParaRPr lang="en-US" sz="1400" smtClean="0"/>
          </a:p>
          <a:p>
            <a:pPr eaLnBrk="1" hangingPunct="1"/>
            <a:r>
              <a:rPr lang="en-US" sz="1400" smtClean="0"/>
              <a:t>Monitoring of forests and forest products and their use will help to identify needs and opportunities for climate change adaptation. This and adaptive research will help drive adaptive management.  </a:t>
            </a:r>
          </a:p>
          <a:p>
            <a:pPr eaLnBrk="1" hangingPunct="1"/>
            <a:endParaRPr lang="en-US" sz="1400" b="1"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da-DK"/>
              <a:t>Your footnote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da-DK"/>
              <a:t>Your footnote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da-DK"/>
              <a:t>Your footnote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mtClean="0"/>
            </a:lvl1pPr>
          </a:lstStyle>
          <a:p>
            <a:pPr>
              <a:defRPr/>
            </a:pPr>
            <a:r>
              <a:rPr lang="da-DK"/>
              <a:t>Your footnote</a:t>
            </a:r>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3"/>
          <p:cNvSpPr>
            <a:spLocks noGrp="1"/>
          </p:cNvSpPr>
          <p:nvPr>
            <p:ph type="dt" sz="half" idx="10"/>
          </p:nvPr>
        </p:nvSpPr>
        <p:spPr/>
        <p:txBody>
          <a:bodyPr/>
          <a:lstStyle>
            <a:lvl1pPr>
              <a:defRPr sz="1800">
                <a:solidFill>
                  <a:srgbClr val="000000"/>
                </a:solidFill>
                <a:latin typeface="Calibri" pitchFamily="-109" charset="0"/>
                <a:ea typeface="+mn-ea"/>
              </a:defRPr>
            </a:lvl1pPr>
          </a:lstStyle>
          <a:p>
            <a:pPr>
              <a:defRPr/>
            </a:pPr>
            <a:r>
              <a:rPr lang="da-DK"/>
              <a:t>Your footnote</a:t>
            </a:r>
          </a:p>
        </p:txBody>
      </p:sp>
      <p:sp>
        <p:nvSpPr>
          <p:cNvPr id="4" name="Pladsholder til diasnummer 5"/>
          <p:cNvSpPr>
            <a:spLocks noGrp="1"/>
          </p:cNvSpPr>
          <p:nvPr>
            <p:ph type="sldNum" sz="quarter" idx="11"/>
          </p:nvPr>
        </p:nvSpPr>
        <p:spPr/>
        <p:txBody>
          <a:bodyPr/>
          <a:lstStyle>
            <a:lvl1pPr>
              <a:defRPr sz="1800">
                <a:solidFill>
                  <a:srgbClr val="000000"/>
                </a:solidFill>
                <a:latin typeface="Calibri" pitchFamily="-109" charset="0"/>
                <a:ea typeface="+mn-ea"/>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sz="1800">
                <a:solidFill>
                  <a:srgbClr val="000000"/>
                </a:solidFill>
                <a:latin typeface="Calibri" pitchFamily="-109" charset="0"/>
                <a:ea typeface="+mn-ea"/>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sz="1800">
                <a:solidFill>
                  <a:srgbClr val="000000"/>
                </a:solidFill>
                <a:latin typeface="Calibri" pitchFamily="-109" charset="0"/>
                <a:ea typeface="+mn-ea"/>
              </a:defRPr>
            </a:lvl1pPr>
          </a:lstStyle>
          <a:p>
            <a:pPr>
              <a:defRPr/>
            </a:pPr>
            <a:r>
              <a:rPr lang="da-DK"/>
              <a:t>Your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da-DK"/>
              <a:t>Your footnote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da-DK"/>
              <a:t>Your footnote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r>
              <a:rPr lang="da-DK"/>
              <a:t>Your footnote</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r>
              <a:rPr lang="da-DK"/>
              <a:t>Your footnote</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r>
              <a:rPr lang="da-DK"/>
              <a:t>Your footnote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r>
              <a:rPr lang="da-DK"/>
              <a:t>Your footnote</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da-DK"/>
              <a:t>Your footnote</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da-DK"/>
              <a:t>Your footnote</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r>
              <a:rPr lang="da-DK"/>
              <a:t>Your Logo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da-DK"/>
              <a:t>Your footnote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r>
              <a:rPr lang="da-DK"/>
              <a:t>Your Logo</a:t>
            </a:r>
          </a:p>
        </p:txBody>
      </p:sp>
      <p:pic>
        <p:nvPicPr>
          <p:cNvPr id="1031" name="Picture 7" descr="ppp-footer.jpg"/>
          <p:cNvPicPr>
            <a:picLocks noChangeAspect="1"/>
          </p:cNvPicPr>
          <p:nvPr/>
        </p:nvPicPr>
        <p:blipFill>
          <a:blip r:embed="rId17" cstate="print"/>
          <a:srcRect/>
          <a:stretch>
            <a:fillRect/>
          </a:stretch>
        </p:blipFill>
        <p:spPr bwMode="auto">
          <a:xfrm>
            <a:off x="0" y="5649913"/>
            <a:ext cx="9144000" cy="1208087"/>
          </a:xfrm>
          <a:prstGeom prst="rect">
            <a:avLst/>
          </a:prstGeom>
          <a:noFill/>
          <a:ln w="9525">
            <a:noFill/>
            <a:miter lim="800000"/>
            <a:headEnd/>
            <a:tailEnd/>
          </a:ln>
        </p:spPr>
      </p:pic>
      <p:sp>
        <p:nvSpPr>
          <p:cNvPr id="8"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109" charset="0"/>
                <a:ea typeface="+mn-ea"/>
                <a:cs typeface="+mn-cs"/>
              </a:defRPr>
            </a:lvl1pPr>
          </a:lstStyle>
          <a:p>
            <a:pPr>
              <a:defRPr/>
            </a:pPr>
            <a:r>
              <a:rPr lang="da-DK"/>
              <a:t>Your footnote</a:t>
            </a:r>
          </a:p>
        </p:txBody>
      </p:sp>
      <p:sp>
        <p:nvSpPr>
          <p:cNvPr id="9"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latin typeface="Calibri" pitchFamily="-109" charset="0"/>
                <a:ea typeface="+mn-ea"/>
                <a:cs typeface="+mn-cs"/>
              </a:defRPr>
            </a:lvl1pPr>
          </a:lstStyle>
          <a:p>
            <a:pPr>
              <a:defRPr/>
            </a:pPr>
            <a:r>
              <a:rPr lang="da-DK"/>
              <a:t>Your Logo</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algn="ctr" rtl="0" fontAlgn="base">
        <a:spcBef>
          <a:spcPct val="0"/>
        </a:spcBef>
        <a:spcAft>
          <a:spcPct val="0"/>
        </a:spcAft>
        <a:defRPr sz="4400" kern="1200">
          <a:solidFill>
            <a:srgbClr val="0070C0"/>
          </a:solidFill>
          <a:latin typeface="+mj-lt"/>
          <a:ea typeface="+mj-ea"/>
          <a:cs typeface="+mj-cs"/>
        </a:defRPr>
      </a:lvl1pPr>
      <a:lvl2pPr algn="ctr" rtl="0" fontAlgn="base">
        <a:spcBef>
          <a:spcPct val="0"/>
        </a:spcBef>
        <a:spcAft>
          <a:spcPct val="0"/>
        </a:spcAft>
        <a:defRPr sz="4400">
          <a:solidFill>
            <a:srgbClr val="0070C0"/>
          </a:solidFill>
          <a:latin typeface="Verdana" pitchFamily="34" charset="0"/>
        </a:defRPr>
      </a:lvl2pPr>
      <a:lvl3pPr algn="ctr" rtl="0" fontAlgn="base">
        <a:spcBef>
          <a:spcPct val="0"/>
        </a:spcBef>
        <a:spcAft>
          <a:spcPct val="0"/>
        </a:spcAft>
        <a:defRPr sz="4400">
          <a:solidFill>
            <a:srgbClr val="0070C0"/>
          </a:solidFill>
          <a:latin typeface="Verdana" pitchFamily="34" charset="0"/>
        </a:defRPr>
      </a:lvl3pPr>
      <a:lvl4pPr algn="ctr" rtl="0" fontAlgn="base">
        <a:spcBef>
          <a:spcPct val="0"/>
        </a:spcBef>
        <a:spcAft>
          <a:spcPct val="0"/>
        </a:spcAft>
        <a:defRPr sz="4400">
          <a:solidFill>
            <a:srgbClr val="0070C0"/>
          </a:solidFill>
          <a:latin typeface="Verdana" pitchFamily="34" charset="0"/>
        </a:defRPr>
      </a:lvl4pPr>
      <a:lvl5pPr algn="ctr" rtl="0" fontAlgn="base">
        <a:spcBef>
          <a:spcPct val="0"/>
        </a:spcBef>
        <a:spcAft>
          <a:spcPct val="0"/>
        </a:spcAft>
        <a:defRPr sz="4400">
          <a:solidFill>
            <a:srgbClr val="0070C0"/>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3200" kern="1200">
          <a:solidFill>
            <a:srgbClr val="595959"/>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595959"/>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09600" y="1219200"/>
            <a:ext cx="7772400" cy="1470025"/>
          </a:xfrm>
        </p:spPr>
        <p:txBody>
          <a:bodyPr/>
          <a:lstStyle/>
          <a:p>
            <a:r>
              <a:rPr lang="en-US" sz="3200" b="1" smtClean="0"/>
              <a:t>Building Resilience to </a:t>
            </a:r>
            <a:br>
              <a:rPr lang="en-US" sz="3200" b="1" smtClean="0"/>
            </a:br>
            <a:r>
              <a:rPr lang="en-US" sz="3200" b="1" smtClean="0"/>
              <a:t>Climate Change through </a:t>
            </a:r>
            <a:br>
              <a:rPr lang="en-US" sz="3200" b="1" smtClean="0"/>
            </a:br>
            <a:r>
              <a:rPr lang="en-US" sz="3200" b="1" smtClean="0"/>
              <a:t>Sustainable Forest Management</a:t>
            </a:r>
          </a:p>
        </p:txBody>
      </p:sp>
      <p:sp>
        <p:nvSpPr>
          <p:cNvPr id="3" name="Subtitle 2"/>
          <p:cNvSpPr>
            <a:spLocks noGrp="1"/>
          </p:cNvSpPr>
          <p:nvPr>
            <p:ph type="subTitle" idx="1"/>
          </p:nvPr>
        </p:nvSpPr>
        <p:spPr>
          <a:xfrm>
            <a:off x="609600" y="3352800"/>
            <a:ext cx="7924800" cy="1752600"/>
          </a:xfrm>
        </p:spPr>
        <p:txBody>
          <a:bodyPr/>
          <a:lstStyle/>
          <a:p>
            <a:pPr>
              <a:lnSpc>
                <a:spcPct val="80000"/>
              </a:lnSpc>
            </a:pPr>
            <a:r>
              <a:rPr lang="en-GB" sz="2600" i="1" dirty="0" smtClean="0">
                <a:solidFill>
                  <a:srgbClr val="7F7F7F"/>
                </a:solidFill>
              </a:rPr>
              <a:t>Building resilience in the agricultural sectors for adaptation to climate change</a:t>
            </a:r>
          </a:p>
          <a:p>
            <a:pPr>
              <a:lnSpc>
                <a:spcPct val="80000"/>
              </a:lnSpc>
            </a:pPr>
            <a:endParaRPr lang="en-GB" sz="2600" i="1" dirty="0" smtClean="0">
              <a:solidFill>
                <a:srgbClr val="7F7F7F"/>
              </a:solidFill>
            </a:endParaRPr>
          </a:p>
          <a:p>
            <a:pPr>
              <a:lnSpc>
                <a:spcPct val="80000"/>
              </a:lnSpc>
            </a:pPr>
            <a:r>
              <a:rPr lang="en-US" sz="1800" dirty="0" smtClean="0">
                <a:solidFill>
                  <a:srgbClr val="898989"/>
                </a:solidFill>
              </a:rPr>
              <a:t>FAO side event, UNFCCC, Bonn, 15 May 2012</a:t>
            </a:r>
          </a:p>
          <a:p>
            <a:pPr>
              <a:lnSpc>
                <a:spcPct val="80000"/>
              </a:lnSpc>
            </a:pPr>
            <a:r>
              <a:rPr lang="en-US" sz="1800" dirty="0" smtClean="0">
                <a:solidFill>
                  <a:srgbClr val="898989"/>
                </a:solidFill>
              </a:rPr>
              <a:t>Tiina </a:t>
            </a:r>
            <a:r>
              <a:rPr lang="en-US" sz="1800" dirty="0" err="1" smtClean="0">
                <a:solidFill>
                  <a:srgbClr val="898989"/>
                </a:solidFill>
              </a:rPr>
              <a:t>Vähänen</a:t>
            </a:r>
            <a:r>
              <a:rPr lang="en-US" sz="1800" dirty="0" smtClean="0">
                <a:solidFill>
                  <a:srgbClr val="898989"/>
                </a:solidFill>
              </a:rPr>
              <a:t>, FAO</a:t>
            </a:r>
          </a:p>
          <a:p>
            <a:pPr>
              <a:lnSpc>
                <a:spcPct val="80000"/>
              </a:lnSpc>
            </a:pPr>
            <a:r>
              <a:rPr lang="en-US" sz="1800" dirty="0" smtClean="0">
                <a:solidFill>
                  <a:srgbClr val="898989"/>
                </a:solidFill>
              </a:rPr>
              <a:t>Susan Braatz, FAO</a:t>
            </a:r>
          </a:p>
          <a:p>
            <a:pPr>
              <a:lnSpc>
                <a:spcPct val="80000"/>
              </a:lnSpc>
            </a:pPr>
            <a:endParaRPr lang="en-US" i="1"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3200" b="1" dirty="0">
                <a:solidFill>
                  <a:srgbClr val="333300"/>
                </a:solidFill>
                <a:latin typeface="Calibri" pitchFamily="34" charset="0"/>
              </a:rPr>
              <a:t>  </a:t>
            </a:r>
            <a:r>
              <a:rPr lang="en-US" sz="3200" b="1" dirty="0">
                <a:solidFill>
                  <a:schemeClr val="tx1"/>
                </a:solidFill>
                <a:latin typeface="Calibri" pitchFamily="34" charset="0"/>
              </a:rPr>
              <a:t>Content</a:t>
            </a:r>
          </a:p>
        </p:txBody>
      </p:sp>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0070C0"/>
                </a:solidFill>
                <a:latin typeface="Calibri" pitchFamily="34" charset="0"/>
              </a:rPr>
              <a:t>Sustainable Forest Management</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37892" name="Rectangle 4"/>
          <p:cNvSpPr>
            <a:spLocks noChangeArrowheads="1"/>
          </p:cNvSpPr>
          <p:nvPr/>
        </p:nvSpPr>
        <p:spPr bwMode="gray">
          <a:xfrm>
            <a:off x="874713" y="6162675"/>
            <a:ext cx="1792287" cy="358775"/>
          </a:xfrm>
          <a:prstGeom prst="rect">
            <a:avLst/>
          </a:prstGeom>
          <a:noFill/>
          <a:ln w="9525">
            <a:noFill/>
            <a:miter lim="800000"/>
            <a:headEnd/>
            <a:tailEnd/>
          </a:ln>
        </p:spPr>
        <p:txBody>
          <a:bodyPr lIns="0" tIns="0" rIns="0" bIns="0" anchor="ctr"/>
          <a:lstStyle/>
          <a:p>
            <a:pPr defTabSz="801688"/>
            <a:endParaRPr lang="en-US" sz="1000" b="1"/>
          </a:p>
        </p:txBody>
      </p:sp>
      <p:sp>
        <p:nvSpPr>
          <p:cNvPr id="9222" name="Tekstboks 12"/>
          <p:cNvSpPr txBox="1">
            <a:spLocks noChangeArrowheads="1"/>
          </p:cNvSpPr>
          <p:nvPr/>
        </p:nvSpPr>
        <p:spPr bwMode="auto">
          <a:xfrm>
            <a:off x="381000" y="1371600"/>
            <a:ext cx="8153400" cy="6086475"/>
          </a:xfrm>
          <a:prstGeom prst="rect">
            <a:avLst/>
          </a:prstGeom>
          <a:noFill/>
          <a:ln w="9525">
            <a:noFill/>
            <a:miter lim="800000"/>
            <a:headEnd/>
            <a:tailEnd/>
          </a:ln>
        </p:spPr>
        <p:txBody>
          <a:bodyPr>
            <a:spAutoFit/>
          </a:bodyPr>
          <a:lstStyle/>
          <a:p>
            <a:pPr marL="266700" indent="-266700">
              <a:lnSpc>
                <a:spcPct val="90000"/>
              </a:lnSpc>
            </a:pPr>
            <a:r>
              <a:rPr lang="en-US" sz="2000" b="1"/>
              <a:t>“ a dynamic and evolving </a:t>
            </a:r>
            <a:r>
              <a:rPr lang="en-US" sz="2000" b="1">
                <a:solidFill>
                  <a:srgbClr val="0070C0"/>
                </a:solidFill>
              </a:rPr>
              <a:t>concept</a:t>
            </a:r>
            <a:r>
              <a:rPr lang="en-US" sz="2000" b="1">
                <a:solidFill>
                  <a:srgbClr val="002060"/>
                </a:solidFill>
              </a:rPr>
              <a:t> </a:t>
            </a:r>
            <a:r>
              <a:rPr lang="en-US" sz="2000" b="1"/>
              <a:t>intended to maintain and enhance the economic, social and environmental value of all types of forests for the benefit of present and future generations”</a:t>
            </a:r>
            <a:r>
              <a:rPr lang="en-US" sz="2000"/>
              <a:t> (</a:t>
            </a:r>
            <a:r>
              <a:rPr lang="en-US" sz="2000" i="1"/>
              <a:t>UN General Assembly</a:t>
            </a:r>
            <a:r>
              <a:rPr lang="en-US" sz="2000"/>
              <a:t>)</a:t>
            </a:r>
          </a:p>
          <a:p>
            <a:pPr marL="266700" indent="-266700">
              <a:lnSpc>
                <a:spcPct val="90000"/>
              </a:lnSpc>
            </a:pPr>
            <a:endParaRPr lang="en-US" sz="2000" b="1"/>
          </a:p>
          <a:p>
            <a:pPr marL="266700" indent="-266700">
              <a:lnSpc>
                <a:spcPct val="90000"/>
              </a:lnSpc>
            </a:pPr>
            <a:r>
              <a:rPr lang="en-US" sz="2000" b="1"/>
              <a:t>Seven thematic elements of SFM: </a:t>
            </a:r>
          </a:p>
          <a:p>
            <a:pPr marL="266700" indent="-266700">
              <a:lnSpc>
                <a:spcPct val="90000"/>
              </a:lnSpc>
              <a:buFont typeface="Arial" charset="0"/>
              <a:buChar char="•"/>
            </a:pPr>
            <a:r>
              <a:rPr lang="en-US" sz="2000"/>
              <a:t>Extent of forest resources</a:t>
            </a:r>
          </a:p>
          <a:p>
            <a:pPr marL="266700" indent="-266700">
              <a:lnSpc>
                <a:spcPct val="90000"/>
              </a:lnSpc>
              <a:buFont typeface="Arial" charset="0"/>
              <a:buChar char="•"/>
            </a:pPr>
            <a:r>
              <a:rPr lang="en-US" sz="2000"/>
              <a:t>Forest biodiversity</a:t>
            </a:r>
          </a:p>
          <a:p>
            <a:pPr marL="266700" indent="-266700">
              <a:lnSpc>
                <a:spcPct val="90000"/>
              </a:lnSpc>
              <a:buFont typeface="Arial" charset="0"/>
              <a:buChar char="•"/>
            </a:pPr>
            <a:r>
              <a:rPr lang="en-US" sz="2000"/>
              <a:t>Forest health and vitality</a:t>
            </a:r>
          </a:p>
          <a:p>
            <a:pPr marL="266700" indent="-266700">
              <a:lnSpc>
                <a:spcPct val="90000"/>
              </a:lnSpc>
              <a:buFont typeface="Arial" charset="0"/>
              <a:buChar char="•"/>
            </a:pPr>
            <a:r>
              <a:rPr lang="en-US" sz="2000"/>
              <a:t>Productive functions of forest resources</a:t>
            </a:r>
          </a:p>
          <a:p>
            <a:pPr marL="266700" indent="-266700">
              <a:lnSpc>
                <a:spcPct val="90000"/>
              </a:lnSpc>
              <a:buFont typeface="Arial" charset="0"/>
              <a:buChar char="•"/>
            </a:pPr>
            <a:r>
              <a:rPr lang="en-US" sz="2000"/>
              <a:t>Protective functions of forest resources</a:t>
            </a:r>
          </a:p>
          <a:p>
            <a:pPr marL="266700" indent="-266700">
              <a:lnSpc>
                <a:spcPct val="90000"/>
              </a:lnSpc>
              <a:buFont typeface="Arial" charset="0"/>
              <a:buChar char="•"/>
            </a:pPr>
            <a:r>
              <a:rPr lang="en-US" sz="2000"/>
              <a:t>Socio-economic functions of forests</a:t>
            </a:r>
          </a:p>
          <a:p>
            <a:pPr marL="266700" indent="-266700">
              <a:lnSpc>
                <a:spcPct val="90000"/>
              </a:lnSpc>
              <a:buFont typeface="Arial" charset="0"/>
              <a:buChar char="•"/>
            </a:pPr>
            <a:r>
              <a:rPr lang="en-US" sz="2000"/>
              <a:t>Legal, policy and institutional framework </a:t>
            </a:r>
          </a:p>
          <a:p>
            <a:pPr marL="266700" indent="-266700">
              <a:lnSpc>
                <a:spcPct val="90000"/>
              </a:lnSpc>
            </a:pPr>
            <a:endParaRPr lang="en-US" sz="2000"/>
          </a:p>
          <a:p>
            <a:pPr marL="266700" indent="-266700">
              <a:lnSpc>
                <a:spcPct val="90000"/>
              </a:lnSpc>
            </a:pPr>
            <a:r>
              <a:rPr lang="en-US" sz="2000" b="1"/>
              <a:t>National Forest Programmes: </a:t>
            </a:r>
          </a:p>
          <a:p>
            <a:pPr marL="266700" indent="-266700">
              <a:lnSpc>
                <a:spcPct val="90000"/>
              </a:lnSpc>
              <a:buFont typeface="Arial" charset="0"/>
              <a:buChar char="•"/>
            </a:pPr>
            <a:r>
              <a:rPr lang="en-US" sz="2000"/>
              <a:t>first commonly agreed framework for SFM - applicable to all countries and to all types of forests - promote </a:t>
            </a:r>
            <a:r>
              <a:rPr lang="en-US" sz="2000" b="1"/>
              <a:t>participatory</a:t>
            </a:r>
            <a:r>
              <a:rPr lang="en-US" sz="2000"/>
              <a:t> approaches</a:t>
            </a:r>
          </a:p>
          <a:p>
            <a:pPr marL="266700" indent="-266700">
              <a:lnSpc>
                <a:spcPct val="90000"/>
              </a:lnSpc>
            </a:pPr>
            <a:endParaRPr lang="en-US" sz="1600"/>
          </a:p>
          <a:p>
            <a:pPr marL="266700" indent="-266700">
              <a:lnSpc>
                <a:spcPct val="90000"/>
              </a:lnSpc>
            </a:pPr>
            <a:endParaRPr lang="en-US" sz="1600"/>
          </a:p>
          <a:p>
            <a:pPr marL="266700" indent="-266700">
              <a:lnSpc>
                <a:spcPct val="90000"/>
              </a:lnSpc>
            </a:pPr>
            <a:endParaRPr lang="en-US" sz="2000" b="1">
              <a:latin typeface="Georgia" pitchFamily="18" charset="0"/>
            </a:endParaRPr>
          </a:p>
          <a:p>
            <a:pPr marL="266700" indent="-266700">
              <a:lnSpc>
                <a:spcPct val="90000"/>
              </a:lnSpc>
            </a:pPr>
            <a:endParaRPr lang="en-US" sz="2000">
              <a:latin typeface="Georgia" pitchFamily="18" charset="0"/>
            </a:endParaRPr>
          </a:p>
          <a:p>
            <a:pPr marL="266700" indent="-266700"/>
            <a:endParaRPr lang="da-DK" sz="2000">
              <a:solidFill>
                <a:srgbClr val="000000"/>
              </a:solidFill>
              <a:latin typeface="Georgia" pitchFamily="18" charset="0"/>
            </a:endParaRPr>
          </a:p>
          <a:p>
            <a:pPr marL="266700" indent="-266700"/>
            <a:endParaRPr lang="da-DK" sz="2000">
              <a:solidFill>
                <a:srgbClr val="000000"/>
              </a:solidFill>
              <a:latin typeface="Georgia" pitchFamily="18" charset="0"/>
            </a:endParaRPr>
          </a:p>
        </p:txBody>
      </p:sp>
      <p:pic>
        <p:nvPicPr>
          <p:cNvPr id="37894"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gradFill>
            <a:gsLst>
              <a:gs pos="50000">
                <a:schemeClr val="bg1"/>
              </a:gs>
              <a:gs pos="100000">
                <a:schemeClr val="bg1">
                  <a:lumMod val="75000"/>
                </a:schemeClr>
              </a:gs>
              <a:gs pos="74000">
                <a:schemeClr val="bg1">
                  <a:lumMod val="95000"/>
                </a:schemeClr>
              </a:gs>
            </a:gsLst>
          </a:gra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rPr>
              <a:t>z</a:t>
            </a:r>
          </a:p>
        </p:txBody>
      </p:sp>
      <p:sp>
        <p:nvSpPr>
          <p:cNvPr id="19" name="Rectangle 18"/>
          <p:cNvSpPr/>
          <p:nvPr/>
        </p:nvSpPr>
        <p:spPr>
          <a:xfrm>
            <a:off x="0" y="0"/>
            <a:ext cx="9144000" cy="1219200"/>
          </a:xfrm>
          <a:prstGeom prst="rect">
            <a:avLst/>
          </a:prstGeom>
          <a:gradFill>
            <a:gsLst>
              <a:gs pos="50000">
                <a:schemeClr val="bg1"/>
              </a:gs>
              <a:gs pos="100000">
                <a:schemeClr val="bg1">
                  <a:lumMod val="75000"/>
                </a:schemeClr>
              </a:gs>
              <a:gs pos="74000">
                <a:schemeClr val="bg1">
                  <a:lumMod val="95000"/>
                </a:schemeClr>
              </a:gs>
            </a:gsLst>
          </a:gra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dirty="0"/>
              <a:t>Policy Framework for SFM</a:t>
            </a:r>
            <a:endParaRPr lang="en-US" sz="1800" dirty="0">
              <a:solidFill>
                <a:srgbClr val="FFFFFF"/>
              </a:solidFill>
            </a:endParaRPr>
          </a:p>
        </p:txBody>
      </p:sp>
      <p:sp>
        <p:nvSpPr>
          <p:cNvPr id="39939" name="Rectangle 4"/>
          <p:cNvSpPr>
            <a:spLocks noChangeArrowheads="1"/>
          </p:cNvSpPr>
          <p:nvPr/>
        </p:nvSpPr>
        <p:spPr bwMode="gray">
          <a:xfrm>
            <a:off x="762000" y="6172200"/>
            <a:ext cx="1792288" cy="304800"/>
          </a:xfrm>
          <a:prstGeom prst="rect">
            <a:avLst/>
          </a:prstGeom>
          <a:noFill/>
          <a:ln w="9525">
            <a:noFill/>
            <a:miter lim="800000"/>
            <a:headEnd/>
            <a:tailEnd/>
          </a:ln>
        </p:spPr>
        <p:txBody>
          <a:bodyPr lIns="0" tIns="0" rIns="0" bIns="0" anchor="ctr"/>
          <a:lstStyle/>
          <a:p>
            <a:pPr defTabSz="801688"/>
            <a:r>
              <a:rPr lang="en-US" sz="1000" b="1">
                <a:solidFill>
                  <a:schemeClr val="bg1"/>
                </a:solidFill>
              </a:rPr>
              <a:t>FAO Forestry</a:t>
            </a:r>
          </a:p>
        </p:txBody>
      </p:sp>
      <p:sp>
        <p:nvSpPr>
          <p:cNvPr id="39940" name="Tekstboks 12"/>
          <p:cNvSpPr txBox="1">
            <a:spLocks noChangeArrowheads="1"/>
          </p:cNvSpPr>
          <p:nvPr/>
        </p:nvSpPr>
        <p:spPr bwMode="auto">
          <a:xfrm>
            <a:off x="619125" y="1739900"/>
            <a:ext cx="7915275" cy="708025"/>
          </a:xfrm>
          <a:prstGeom prst="rect">
            <a:avLst/>
          </a:prstGeom>
          <a:noFill/>
          <a:ln w="9525">
            <a:noFill/>
            <a:miter lim="800000"/>
            <a:headEnd/>
            <a:tailEnd/>
          </a:ln>
        </p:spPr>
        <p:txBody>
          <a:bodyPr>
            <a:spAutoFit/>
          </a:bodyPr>
          <a:lstStyle/>
          <a:p>
            <a:pPr indent="342900"/>
            <a:endParaRPr lang="da-DK" sz="2000" b="1">
              <a:solidFill>
                <a:srgbClr val="000000"/>
              </a:solidFill>
              <a:latin typeface="Georgia" pitchFamily="18" charset="0"/>
            </a:endParaRPr>
          </a:p>
          <a:p>
            <a:pPr indent="342900">
              <a:buFontTx/>
              <a:buChar char="•"/>
            </a:pPr>
            <a:endParaRPr lang="da-DK" sz="2000" b="1">
              <a:solidFill>
                <a:srgbClr val="000000"/>
              </a:solidFill>
              <a:latin typeface="Georgia" pitchFamily="18" charset="0"/>
            </a:endParaRPr>
          </a:p>
        </p:txBody>
      </p:sp>
      <p:sp>
        <p:nvSpPr>
          <p:cNvPr id="17" name="Rectangle 16"/>
          <p:cNvSpPr>
            <a:spLocks noChangeArrowheads="1"/>
          </p:cNvSpPr>
          <p:nvPr/>
        </p:nvSpPr>
        <p:spPr bwMode="auto">
          <a:xfrm>
            <a:off x="0" y="838200"/>
            <a:ext cx="9144000" cy="381000"/>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70663" name="Rectangle 8"/>
          <p:cNvSpPr>
            <a:spLocks noChangeArrowheads="1"/>
          </p:cNvSpPr>
          <p:nvPr/>
        </p:nvSpPr>
        <p:spPr bwMode="auto">
          <a:xfrm>
            <a:off x="685800" y="1371600"/>
            <a:ext cx="7239000" cy="5638800"/>
          </a:xfrm>
          <a:prstGeom prst="rect">
            <a:avLst/>
          </a:prstGeom>
          <a:noFill/>
          <a:ln w="9525">
            <a:noFill/>
            <a:miter lim="800000"/>
            <a:headEnd/>
            <a:tailEnd/>
          </a:ln>
        </p:spPr>
        <p:txBody>
          <a:bodyPr>
            <a:spAutoFit/>
          </a:bodyPr>
          <a:lstStyle/>
          <a:p>
            <a:pPr lvl="1" indent="266700">
              <a:lnSpc>
                <a:spcPct val="90000"/>
              </a:lnSpc>
              <a:tabLst>
                <a:tab pos="266700" algn="l"/>
                <a:tab pos="1076325" algn="l"/>
              </a:tabLst>
            </a:pPr>
            <a:endParaRPr lang="en-US" sz="2400"/>
          </a:p>
          <a:p>
            <a:pPr marL="266700" indent="-266700">
              <a:lnSpc>
                <a:spcPct val="90000"/>
              </a:lnSpc>
              <a:buFont typeface="Arial" charset="0"/>
              <a:buChar char="•"/>
              <a:tabLst>
                <a:tab pos="266700" algn="l"/>
                <a:tab pos="1076325" algn="l"/>
              </a:tabLst>
            </a:pPr>
            <a:r>
              <a:rPr lang="en-US" sz="2000" b="1"/>
              <a:t>Sustainable Forest Management (SFM) provides a solid foundation for reducing risk, enhancing resilience and implementing adaptation measures </a:t>
            </a:r>
          </a:p>
          <a:p>
            <a:pPr marL="266700" indent="-266700">
              <a:lnSpc>
                <a:spcPct val="90000"/>
              </a:lnSpc>
              <a:buFont typeface="Arial" charset="0"/>
              <a:buChar char="•"/>
              <a:tabLst>
                <a:tab pos="266700" algn="l"/>
                <a:tab pos="1076325" algn="l"/>
              </a:tabLst>
            </a:pPr>
            <a:endParaRPr lang="en-US" sz="2000" b="1"/>
          </a:p>
          <a:p>
            <a:pPr marL="266700" indent="-266700">
              <a:lnSpc>
                <a:spcPct val="90000"/>
              </a:lnSpc>
              <a:buFont typeface="Arial" charset="0"/>
              <a:buChar char="•"/>
              <a:tabLst>
                <a:tab pos="266700" algn="l"/>
                <a:tab pos="1076325" algn="l"/>
              </a:tabLst>
            </a:pPr>
            <a:r>
              <a:rPr lang="en-US" sz="2000" b="1"/>
              <a:t>Many tools and successful approaches to support SFM exist  </a:t>
            </a:r>
          </a:p>
          <a:p>
            <a:pPr marL="266700" indent="-266700">
              <a:lnSpc>
                <a:spcPct val="90000"/>
              </a:lnSpc>
              <a:buFont typeface="Arial" charset="0"/>
              <a:buChar char="•"/>
              <a:tabLst>
                <a:tab pos="266700" algn="l"/>
                <a:tab pos="1076325" algn="l"/>
              </a:tabLst>
            </a:pPr>
            <a:endParaRPr lang="en-US" sz="2000" b="1"/>
          </a:p>
          <a:p>
            <a:pPr marL="266700" indent="-266700">
              <a:lnSpc>
                <a:spcPct val="90000"/>
              </a:lnSpc>
              <a:buFont typeface="Arial" charset="0"/>
              <a:buChar char="•"/>
              <a:tabLst>
                <a:tab pos="266700" algn="l"/>
                <a:tab pos="1076325" algn="l"/>
              </a:tabLst>
            </a:pPr>
            <a:r>
              <a:rPr lang="en-US" sz="2000" b="1"/>
              <a:t>More needs to be known about climate change impacts and resilience of both natural and human systems</a:t>
            </a:r>
          </a:p>
          <a:p>
            <a:pPr marL="266700" indent="-266700">
              <a:lnSpc>
                <a:spcPct val="90000"/>
              </a:lnSpc>
              <a:buFont typeface="Arial" charset="0"/>
              <a:buChar char="•"/>
              <a:tabLst>
                <a:tab pos="266700" algn="l"/>
                <a:tab pos="1076325" algn="l"/>
              </a:tabLst>
            </a:pPr>
            <a:endParaRPr lang="en-US" sz="2000" b="1"/>
          </a:p>
          <a:p>
            <a:pPr marL="266700" indent="-266700">
              <a:lnSpc>
                <a:spcPct val="90000"/>
              </a:lnSpc>
              <a:buFont typeface="Arial" charset="0"/>
              <a:buChar char="•"/>
              <a:tabLst>
                <a:tab pos="266700" algn="l"/>
                <a:tab pos="1076325" algn="l"/>
              </a:tabLst>
            </a:pPr>
            <a:r>
              <a:rPr lang="en-US" sz="2000" b="1"/>
              <a:t>Building local capacities and institutions to provide for adaptive decision making is crucial </a:t>
            </a:r>
          </a:p>
          <a:p>
            <a:pPr marL="266700" indent="-266700">
              <a:lnSpc>
                <a:spcPct val="90000"/>
              </a:lnSpc>
              <a:tabLst>
                <a:tab pos="266700" algn="l"/>
                <a:tab pos="1076325" algn="l"/>
              </a:tabLst>
            </a:pPr>
            <a:endParaRPr lang="en-US" sz="2000" b="1"/>
          </a:p>
          <a:p>
            <a:pPr marL="266700" indent="-266700">
              <a:lnSpc>
                <a:spcPct val="90000"/>
              </a:lnSpc>
              <a:buFont typeface="Arial" charset="0"/>
              <a:buChar char="•"/>
              <a:tabLst>
                <a:tab pos="266700" algn="l"/>
                <a:tab pos="1076325" algn="l"/>
              </a:tabLst>
            </a:pPr>
            <a:r>
              <a:rPr lang="en-US" sz="2000" b="1">
                <a:solidFill>
                  <a:srgbClr val="FF0000"/>
                </a:solidFill>
              </a:rPr>
              <a:t>Resilient forest ecosystems support landscape resilience</a:t>
            </a:r>
          </a:p>
          <a:p>
            <a:pPr marL="266700" indent="-266700">
              <a:lnSpc>
                <a:spcPct val="90000"/>
              </a:lnSpc>
              <a:buFont typeface="Wingdings" pitchFamily="2" charset="2"/>
              <a:buChar char="Ø"/>
              <a:tabLst>
                <a:tab pos="266700" algn="l"/>
                <a:tab pos="1076325" algn="l"/>
              </a:tabLst>
            </a:pPr>
            <a:r>
              <a:rPr lang="en-US" sz="2000" b="1">
                <a:solidFill>
                  <a:srgbClr val="FF0000"/>
                </a:solidFill>
              </a:rPr>
              <a:t>Increased livelihoods resilience </a:t>
            </a:r>
          </a:p>
          <a:p>
            <a:pPr marL="266700" indent="-266700">
              <a:lnSpc>
                <a:spcPct val="90000"/>
              </a:lnSpc>
              <a:buFont typeface="Wingdings" pitchFamily="2" charset="2"/>
              <a:buChar char="Ø"/>
              <a:tabLst>
                <a:tab pos="266700" algn="l"/>
                <a:tab pos="1076325" algn="l"/>
              </a:tabLst>
            </a:pPr>
            <a:r>
              <a:rPr lang="en-US" sz="2000" b="1">
                <a:solidFill>
                  <a:srgbClr val="FF0000"/>
                </a:solidFill>
              </a:rPr>
              <a:t>Multiple benefits for people and environment</a:t>
            </a:r>
          </a:p>
          <a:p>
            <a:pPr marL="266700" indent="-266700">
              <a:lnSpc>
                <a:spcPct val="90000"/>
              </a:lnSpc>
              <a:buFont typeface="Arial" charset="0"/>
              <a:buNone/>
              <a:tabLst>
                <a:tab pos="266700" algn="l"/>
                <a:tab pos="1076325" algn="l"/>
              </a:tabLst>
            </a:pPr>
            <a:endParaRPr lang="en-US" sz="2000" b="1"/>
          </a:p>
          <a:p>
            <a:pPr marL="266700" indent="-266700">
              <a:lnSpc>
                <a:spcPct val="90000"/>
              </a:lnSpc>
              <a:tabLst>
                <a:tab pos="266700" algn="l"/>
                <a:tab pos="1076325" algn="l"/>
              </a:tabLst>
            </a:pPr>
            <a:r>
              <a:rPr lang="en-US" sz="2000">
                <a:latin typeface="Georgia" pitchFamily="18" charset="0"/>
              </a:rPr>
              <a:t> </a:t>
            </a:r>
          </a:p>
          <a:p>
            <a:pPr marL="266700" indent="-266700">
              <a:lnSpc>
                <a:spcPct val="90000"/>
              </a:lnSpc>
              <a:tabLst>
                <a:tab pos="266700" algn="l"/>
                <a:tab pos="1076325" algn="l"/>
              </a:tabLst>
            </a:pPr>
            <a:endParaRPr lang="en-US" sz="2000">
              <a:latin typeface="Georgia" pitchFamily="18" charset="0"/>
            </a:endParaRPr>
          </a:p>
          <a:p>
            <a:pPr marL="266700" indent="-266700">
              <a:lnSpc>
                <a:spcPct val="90000"/>
              </a:lnSpc>
              <a:tabLst>
                <a:tab pos="266700" algn="l"/>
                <a:tab pos="1076325" algn="l"/>
              </a:tabLst>
            </a:pPr>
            <a:endParaRPr lang="en-US" sz="2000">
              <a:latin typeface="Georgia" pitchFamily="18" charset="0"/>
            </a:endParaRPr>
          </a:p>
        </p:txBody>
      </p:sp>
      <p:sp>
        <p:nvSpPr>
          <p:cNvPr id="39943" name="TextBox 9"/>
          <p:cNvSpPr txBox="1">
            <a:spLocks noChangeArrowheads="1"/>
          </p:cNvSpPr>
          <p:nvPr/>
        </p:nvSpPr>
        <p:spPr bwMode="auto">
          <a:xfrm>
            <a:off x="228600" y="152400"/>
            <a:ext cx="4953000" cy="523875"/>
          </a:xfrm>
          <a:prstGeom prst="rect">
            <a:avLst/>
          </a:prstGeom>
          <a:noFill/>
          <a:ln w="9525">
            <a:noFill/>
            <a:miter lim="800000"/>
            <a:headEnd/>
            <a:tailEnd/>
          </a:ln>
        </p:spPr>
        <p:txBody>
          <a:bodyPr>
            <a:spAutoFit/>
          </a:bodyPr>
          <a:lstStyle/>
          <a:p>
            <a:r>
              <a:rPr lang="en-US" sz="2800" b="1">
                <a:solidFill>
                  <a:srgbClr val="0070C0"/>
                </a:solidFill>
              </a:rPr>
              <a:t>Key messages</a:t>
            </a:r>
          </a:p>
        </p:txBody>
      </p:sp>
      <p:pic>
        <p:nvPicPr>
          <p:cNvPr id="39944" name="Picture 34"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333300"/>
                </a:solidFill>
                <a:latin typeface="Calibri" pitchFamily="34" charset="0"/>
              </a:rPr>
              <a:t>  </a:t>
            </a:r>
            <a:r>
              <a:rPr lang="en-US" sz="2800" b="1" dirty="0">
                <a:solidFill>
                  <a:srgbClr val="0070C0"/>
                </a:solidFill>
                <a:latin typeface="Calibri" pitchFamily="34" charset="0"/>
              </a:rPr>
              <a:t>Contents</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50181" name="Tekstboks 12"/>
          <p:cNvSpPr txBox="1">
            <a:spLocks noChangeArrowheads="1"/>
          </p:cNvSpPr>
          <p:nvPr/>
        </p:nvSpPr>
        <p:spPr bwMode="auto">
          <a:xfrm>
            <a:off x="533400" y="1676400"/>
            <a:ext cx="7915275" cy="5694363"/>
          </a:xfrm>
          <a:prstGeom prst="rect">
            <a:avLst/>
          </a:prstGeom>
          <a:noFill/>
          <a:ln w="9525">
            <a:noFill/>
            <a:miter lim="800000"/>
            <a:headEnd/>
            <a:tailEnd/>
          </a:ln>
        </p:spPr>
        <p:txBody>
          <a:bodyPr>
            <a:spAutoFit/>
          </a:bodyPr>
          <a:lstStyle/>
          <a:p>
            <a:pPr marL="361950" indent="-361950">
              <a:defRPr/>
            </a:pPr>
            <a:endParaRPr lang="da-DK" sz="2000" dirty="0">
              <a:solidFill>
                <a:srgbClr val="000000"/>
              </a:solidFill>
              <a:latin typeface="Georgia" pitchFamily="18" charset="0"/>
              <a:cs typeface="+mn-cs"/>
            </a:endParaRPr>
          </a:p>
          <a:p>
            <a:pPr marL="361950" indent="-361950">
              <a:buFontTx/>
              <a:buAutoNum type="arabicPeriod"/>
              <a:defRPr/>
            </a:pPr>
            <a:r>
              <a:rPr lang="da-DK" sz="2800" b="1" dirty="0">
                <a:solidFill>
                  <a:srgbClr val="000000"/>
                </a:solidFill>
                <a:cs typeface="+mn-cs"/>
              </a:rPr>
              <a:t>Risks, implications and responses</a:t>
            </a:r>
          </a:p>
          <a:p>
            <a:pPr marL="361950" indent="-361950">
              <a:buFont typeface="+mj-lt"/>
              <a:buAutoNum type="arabicPeriod"/>
              <a:defRPr/>
            </a:pPr>
            <a:endParaRPr lang="da-DK" sz="2800" b="1" dirty="0">
              <a:solidFill>
                <a:srgbClr val="000000"/>
              </a:solidFill>
              <a:cs typeface="+mn-cs"/>
            </a:endParaRPr>
          </a:p>
          <a:p>
            <a:pPr marL="361950" indent="-361950">
              <a:buFontTx/>
              <a:buAutoNum type="arabicPeriod"/>
              <a:defRPr/>
            </a:pPr>
            <a:r>
              <a:rPr lang="da-DK" sz="2800" b="1" dirty="0">
                <a:solidFill>
                  <a:srgbClr val="000000"/>
                </a:solidFill>
                <a:cs typeface="+mn-cs"/>
              </a:rPr>
              <a:t>Building resilience in natural and human systems</a:t>
            </a:r>
          </a:p>
          <a:p>
            <a:pPr marL="361950" indent="-361950">
              <a:buFontTx/>
              <a:buAutoNum type="arabicPeriod"/>
              <a:defRPr/>
            </a:pPr>
            <a:endParaRPr lang="da-DK" sz="2800" b="1" dirty="0">
              <a:solidFill>
                <a:srgbClr val="000000"/>
              </a:solidFill>
              <a:cs typeface="+mn-cs"/>
            </a:endParaRPr>
          </a:p>
          <a:p>
            <a:pPr marL="361950" indent="-361950">
              <a:buFontTx/>
              <a:buAutoNum type="arabicPeriod"/>
              <a:defRPr/>
            </a:pPr>
            <a:r>
              <a:rPr lang="da-DK" sz="2800" b="1" dirty="0">
                <a:solidFill>
                  <a:srgbClr val="000000"/>
                </a:solidFill>
                <a:cs typeface="+mn-cs"/>
              </a:rPr>
              <a:t>Building institutions that support resilience </a:t>
            </a:r>
          </a:p>
          <a:p>
            <a:pPr marL="361950" indent="-361950">
              <a:buFontTx/>
              <a:buAutoNum type="arabicPeriod"/>
              <a:defRPr/>
            </a:pPr>
            <a:endParaRPr lang="da-DK" sz="2800" b="1" dirty="0">
              <a:solidFill>
                <a:srgbClr val="000000"/>
              </a:solidFill>
              <a:cs typeface="+mn-cs"/>
            </a:endParaRPr>
          </a:p>
          <a:p>
            <a:pPr marL="361950" indent="-361950">
              <a:buFontTx/>
              <a:buAutoNum type="arabicPeriod"/>
              <a:defRPr/>
            </a:pPr>
            <a:r>
              <a:rPr lang="da-DK" sz="2800" b="1" dirty="0">
                <a:solidFill>
                  <a:srgbClr val="000000"/>
                </a:solidFill>
                <a:cs typeface="+mn-cs"/>
              </a:rPr>
              <a:t>Sustainable Forest Management as a framework for action</a:t>
            </a:r>
          </a:p>
          <a:p>
            <a:pPr marL="361950" indent="-361950">
              <a:buFontTx/>
              <a:buAutoNum type="arabicPeriod"/>
              <a:defRPr/>
            </a:pPr>
            <a:endParaRPr lang="da-DK" sz="2000" b="1" dirty="0">
              <a:solidFill>
                <a:srgbClr val="000000"/>
              </a:solidFill>
              <a:cs typeface="+mn-cs"/>
            </a:endParaRPr>
          </a:p>
          <a:p>
            <a:pPr indent="342900">
              <a:buFontTx/>
              <a:buAutoNum type="arabicPeriod"/>
              <a:defRPr/>
            </a:pPr>
            <a:endParaRPr lang="da-DK" sz="2000" b="1" dirty="0">
              <a:solidFill>
                <a:srgbClr val="000000"/>
              </a:solidFill>
              <a:cs typeface="+mn-cs"/>
            </a:endParaRPr>
          </a:p>
          <a:p>
            <a:pPr indent="342900">
              <a:defRPr/>
            </a:pPr>
            <a:endParaRPr lang="da-DK" sz="2000" dirty="0">
              <a:solidFill>
                <a:srgbClr val="000000"/>
              </a:solidFill>
              <a:cs typeface="+mn-cs"/>
            </a:endParaRPr>
          </a:p>
          <a:p>
            <a:pPr indent="342900">
              <a:defRPr/>
            </a:pPr>
            <a:r>
              <a:rPr lang="da-DK" sz="2000" dirty="0">
                <a:solidFill>
                  <a:srgbClr val="000000"/>
                </a:solidFill>
                <a:cs typeface="+mn-cs"/>
              </a:rPr>
              <a:t>  </a:t>
            </a:r>
          </a:p>
          <a:p>
            <a:pPr indent="342900">
              <a:buFontTx/>
              <a:buAutoNum type="arabicPeriod"/>
              <a:defRPr/>
            </a:pPr>
            <a:endParaRPr lang="da-DK" sz="2000" dirty="0">
              <a:solidFill>
                <a:srgbClr val="000000"/>
              </a:solidFill>
              <a:cs typeface="+mn-cs"/>
            </a:endParaRPr>
          </a:p>
          <a:p>
            <a:pPr indent="342900">
              <a:defRPr/>
            </a:pPr>
            <a:endParaRPr lang="da-DK" sz="2000" dirty="0">
              <a:solidFill>
                <a:srgbClr val="000000"/>
              </a:solidFill>
              <a:cs typeface="+mn-cs"/>
            </a:endParaRPr>
          </a:p>
        </p:txBody>
      </p:sp>
      <p:pic>
        <p:nvPicPr>
          <p:cNvPr id="21508"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333300"/>
                </a:solidFill>
                <a:latin typeface="Calibri" pitchFamily="34" charset="0"/>
              </a:rPr>
              <a:t>  </a:t>
            </a:r>
            <a:r>
              <a:rPr lang="en-US" sz="2800" b="1" dirty="0">
                <a:solidFill>
                  <a:srgbClr val="0070C0"/>
                </a:solidFill>
                <a:latin typeface="Calibri" pitchFamily="34" charset="0"/>
              </a:rPr>
              <a:t>Risks, implications and responses</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23555" name="Tekstboks 12"/>
          <p:cNvSpPr txBox="1">
            <a:spLocks noChangeArrowheads="1"/>
          </p:cNvSpPr>
          <p:nvPr/>
        </p:nvSpPr>
        <p:spPr bwMode="auto">
          <a:xfrm>
            <a:off x="533400" y="1676400"/>
            <a:ext cx="7915275" cy="2862263"/>
          </a:xfrm>
          <a:prstGeom prst="rect">
            <a:avLst/>
          </a:prstGeom>
          <a:noFill/>
          <a:ln w="9525">
            <a:noFill/>
            <a:miter lim="800000"/>
            <a:headEnd/>
            <a:tailEnd/>
          </a:ln>
        </p:spPr>
        <p:txBody>
          <a:bodyPr>
            <a:spAutoFit/>
          </a:bodyPr>
          <a:lstStyle/>
          <a:p>
            <a:pPr indent="342900"/>
            <a:endParaRPr lang="da-DK" sz="2000">
              <a:solidFill>
                <a:srgbClr val="000000"/>
              </a:solidFill>
              <a:latin typeface="Georgia" pitchFamily="18" charset="0"/>
            </a:endParaRPr>
          </a:p>
          <a:p>
            <a:pPr indent="342900"/>
            <a:endParaRPr lang="da-DK" sz="2000" b="1">
              <a:solidFill>
                <a:srgbClr val="000000"/>
              </a:solidFill>
            </a:endParaRPr>
          </a:p>
          <a:p>
            <a:pPr indent="342900">
              <a:buFontTx/>
              <a:buAutoNum type="arabicPeriod"/>
            </a:pPr>
            <a:endParaRPr lang="da-DK" sz="2000" b="1">
              <a:solidFill>
                <a:srgbClr val="000000"/>
              </a:solidFill>
            </a:endParaRPr>
          </a:p>
          <a:p>
            <a:pPr indent="342900"/>
            <a:endParaRPr lang="da-DK" sz="2000" b="1">
              <a:solidFill>
                <a:srgbClr val="000000"/>
              </a:solidFill>
            </a:endParaRPr>
          </a:p>
          <a:p>
            <a:pPr indent="342900">
              <a:buFontTx/>
              <a:buAutoNum type="arabicPeriod"/>
            </a:pPr>
            <a:endParaRPr lang="da-DK" sz="2000" b="1">
              <a:solidFill>
                <a:srgbClr val="000000"/>
              </a:solidFill>
            </a:endParaRPr>
          </a:p>
          <a:p>
            <a:pPr indent="342900"/>
            <a:endParaRPr lang="da-DK" sz="2000">
              <a:solidFill>
                <a:srgbClr val="000000"/>
              </a:solidFill>
            </a:endParaRPr>
          </a:p>
          <a:p>
            <a:pPr indent="342900"/>
            <a:r>
              <a:rPr lang="da-DK" sz="2000">
                <a:solidFill>
                  <a:srgbClr val="000000"/>
                </a:solidFill>
              </a:rPr>
              <a:t>  </a:t>
            </a:r>
          </a:p>
          <a:p>
            <a:pPr indent="342900">
              <a:buFontTx/>
              <a:buAutoNum type="arabicPeriod"/>
            </a:pPr>
            <a:endParaRPr lang="da-DK" sz="2000">
              <a:solidFill>
                <a:srgbClr val="000000"/>
              </a:solidFill>
            </a:endParaRPr>
          </a:p>
          <a:p>
            <a:pPr indent="342900"/>
            <a:endParaRPr lang="da-DK" sz="2000">
              <a:solidFill>
                <a:srgbClr val="000000"/>
              </a:solidFill>
            </a:endParaRPr>
          </a:p>
        </p:txBody>
      </p:sp>
      <p:pic>
        <p:nvPicPr>
          <p:cNvPr id="23556"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8" name="Rectangle 7"/>
          <p:cNvSpPr/>
          <p:nvPr/>
        </p:nvSpPr>
        <p:spPr>
          <a:xfrm>
            <a:off x="304800" y="1295400"/>
            <a:ext cx="8839200" cy="4664075"/>
          </a:xfrm>
          <a:prstGeom prst="rect">
            <a:avLst/>
          </a:prstGeom>
        </p:spPr>
        <p:txBody>
          <a:bodyPr>
            <a:spAutoFit/>
          </a:bodyPr>
          <a:lstStyle/>
          <a:p>
            <a:pPr marL="266700" indent="-266700"/>
            <a:r>
              <a:rPr lang="en-GB" sz="2000" b="1"/>
              <a:t>Risks and impacts of climate change:</a:t>
            </a:r>
          </a:p>
          <a:p>
            <a:pPr marL="266700" indent="-266700">
              <a:buFont typeface="Arial" charset="0"/>
              <a:buChar char="•"/>
            </a:pPr>
            <a:r>
              <a:rPr lang="en-GB" sz="2000"/>
              <a:t>Decreased forest and tree vitality and productivity; extinctions of species</a:t>
            </a:r>
            <a:r>
              <a:rPr lang="en-GB" sz="2000" b="1"/>
              <a:t> </a:t>
            </a:r>
            <a:endParaRPr lang="en-GB" sz="2000"/>
          </a:p>
          <a:p>
            <a:pPr marL="266700" indent="-266700">
              <a:buFont typeface="Arial" charset="0"/>
              <a:buChar char="•"/>
            </a:pPr>
            <a:r>
              <a:rPr lang="en-GB" sz="2000"/>
              <a:t>Increased risk of pests &amp; diseases; wildfires; erosion; landslides, land degradation</a:t>
            </a:r>
          </a:p>
          <a:p>
            <a:pPr marL="266700" indent="-266700"/>
            <a:r>
              <a:rPr lang="en-GB" sz="2000" b="1"/>
              <a:t>Socio-economic implications:</a:t>
            </a:r>
          </a:p>
          <a:p>
            <a:pPr marL="266700" indent="-266700">
              <a:buFont typeface="Arial" charset="0"/>
              <a:buChar char="•"/>
            </a:pPr>
            <a:r>
              <a:rPr lang="en-GB" sz="2000"/>
              <a:t>Reduced forest revenue &amp; ecosystem services</a:t>
            </a:r>
          </a:p>
          <a:p>
            <a:pPr marL="266700" indent="-266700">
              <a:buFont typeface="Arial" charset="0"/>
              <a:buChar char="•"/>
            </a:pPr>
            <a:r>
              <a:rPr lang="en-GB" sz="2000"/>
              <a:t>Loss of life and property &amp; damage to infrastructure  </a:t>
            </a:r>
          </a:p>
          <a:p>
            <a:pPr marL="266700" indent="-266700"/>
            <a:r>
              <a:rPr lang="en-GB" sz="2000" b="1"/>
              <a:t>Response measures:</a:t>
            </a:r>
          </a:p>
          <a:p>
            <a:pPr marL="266700" indent="-266700">
              <a:buFont typeface="Arial" charset="0"/>
              <a:buChar char="•"/>
            </a:pPr>
            <a:r>
              <a:rPr lang="en-GB" sz="2000"/>
              <a:t>Changes to silvicultural practices and species composition; intensified pest, disease and wildfire management; increased watershed protection... </a:t>
            </a:r>
            <a:r>
              <a:rPr lang="en-GB" sz="2000" b="1"/>
              <a:t> </a:t>
            </a:r>
          </a:p>
          <a:p>
            <a:pPr marL="266700" indent="-266700">
              <a:buFont typeface="Wingdings" pitchFamily="2" charset="2"/>
              <a:buChar char="Ø"/>
            </a:pPr>
            <a:endParaRPr lang="en-GB" sz="1000" b="1" i="1"/>
          </a:p>
          <a:p>
            <a:pPr marL="266700" indent="-266700">
              <a:buFont typeface="Wingdings" pitchFamily="2" charset="2"/>
              <a:buChar char="Ø"/>
            </a:pPr>
            <a:r>
              <a:rPr lang="en-GB" sz="2000" b="1" i="1"/>
              <a:t>Maintaining healthy ecosystems and restoring degraded ones are the keystones of adaptation </a:t>
            </a:r>
          </a:p>
          <a:p>
            <a:pPr marL="266700" indent="-266700"/>
            <a:endParaRPr lang="en-GB" sz="1000" b="1" i="1"/>
          </a:p>
          <a:p>
            <a:pPr marL="266700" indent="-266700">
              <a:buFont typeface="Wingdings" pitchFamily="2" charset="2"/>
              <a:buChar char="Ø"/>
            </a:pPr>
            <a:r>
              <a:rPr lang="da-DK" sz="2000" b="1">
                <a:solidFill>
                  <a:srgbClr val="0070C0"/>
                </a:solidFill>
              </a:rPr>
              <a:t>Sustainable Forest Management (SFM) provides a robust framework for action in climate change risk reduction, resilience and adaptation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3200" b="1" dirty="0">
                <a:solidFill>
                  <a:srgbClr val="333300"/>
                </a:solidFill>
                <a:latin typeface="Calibri" pitchFamily="34" charset="0"/>
              </a:rPr>
              <a:t>  </a:t>
            </a:r>
            <a:r>
              <a:rPr lang="en-US" sz="3200" b="1" dirty="0">
                <a:solidFill>
                  <a:schemeClr val="tx1"/>
                </a:solidFill>
                <a:latin typeface="Calibri" pitchFamily="34" charset="0"/>
              </a:rPr>
              <a:t>Content</a:t>
            </a:r>
          </a:p>
        </p:txBody>
      </p:sp>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0070C0"/>
                </a:solidFill>
                <a:latin typeface="Calibri" pitchFamily="34" charset="0"/>
              </a:rPr>
              <a:t>Forests/trees to increase human resilience</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9222" name="Tekstboks 12"/>
          <p:cNvSpPr txBox="1">
            <a:spLocks noChangeArrowheads="1"/>
          </p:cNvSpPr>
          <p:nvPr/>
        </p:nvSpPr>
        <p:spPr bwMode="auto">
          <a:xfrm>
            <a:off x="152400" y="1371600"/>
            <a:ext cx="8382000" cy="3646488"/>
          </a:xfrm>
          <a:prstGeom prst="rect">
            <a:avLst/>
          </a:prstGeom>
          <a:noFill/>
          <a:ln w="9525">
            <a:noFill/>
            <a:miter lim="800000"/>
            <a:headEnd/>
            <a:tailEnd/>
          </a:ln>
        </p:spPr>
        <p:txBody>
          <a:bodyPr>
            <a:spAutoFit/>
          </a:bodyPr>
          <a:lstStyle/>
          <a:p>
            <a:pPr marL="266700" indent="-266700">
              <a:lnSpc>
                <a:spcPct val="90000"/>
              </a:lnSpc>
            </a:pPr>
            <a:endParaRPr lang="en-US" sz="800"/>
          </a:p>
          <a:p>
            <a:pPr marL="266700" indent="-266700">
              <a:buFont typeface="Arial" charset="0"/>
              <a:buChar char="•"/>
            </a:pPr>
            <a:r>
              <a:rPr lang="en-US" sz="2000" b="1"/>
              <a:t>Diversify production to reduce economic risk,</a:t>
            </a:r>
          </a:p>
          <a:p>
            <a:pPr marL="266700" indent="-266700"/>
            <a:r>
              <a:rPr lang="en-US" sz="2000" b="1"/>
              <a:t>     e.g. agroforestry </a:t>
            </a:r>
          </a:p>
          <a:p>
            <a:pPr marL="266700" indent="-266700">
              <a:lnSpc>
                <a:spcPct val="150000"/>
              </a:lnSpc>
              <a:buFont typeface="Arial" charset="0"/>
              <a:buChar char="•"/>
            </a:pPr>
            <a:r>
              <a:rPr lang="en-US" sz="2000" b="1"/>
              <a:t>Offer alternative or additional employment,</a:t>
            </a:r>
          </a:p>
          <a:p>
            <a:pPr marL="266700" indent="-266700"/>
            <a:r>
              <a:rPr lang="en-US" sz="2000" b="1"/>
              <a:t>     e.g. small forest enterprises</a:t>
            </a:r>
          </a:p>
          <a:p>
            <a:pPr marL="266700" indent="-266700">
              <a:lnSpc>
                <a:spcPct val="150000"/>
              </a:lnSpc>
              <a:buFont typeface="Arial" charset="0"/>
              <a:buChar char="•"/>
            </a:pPr>
            <a:r>
              <a:rPr lang="en-US" sz="2000" b="1"/>
              <a:t>Use of forests as safety-nets</a:t>
            </a:r>
          </a:p>
          <a:p>
            <a:pPr marL="266700" indent="-266700">
              <a:lnSpc>
                <a:spcPct val="150000"/>
              </a:lnSpc>
              <a:buFont typeface="Arial" charset="0"/>
              <a:buChar char="•"/>
            </a:pPr>
            <a:r>
              <a:rPr lang="en-US" sz="2000" b="1"/>
              <a:t>Adapt and adopt traditional coping mechanisms</a:t>
            </a:r>
          </a:p>
          <a:p>
            <a:pPr marL="266700" indent="-266700">
              <a:lnSpc>
                <a:spcPct val="90000"/>
              </a:lnSpc>
              <a:buFont typeface="Arial" charset="0"/>
              <a:buChar char="•"/>
            </a:pPr>
            <a:endParaRPr lang="en-US" sz="2000">
              <a:latin typeface="Georgia" pitchFamily="18" charset="0"/>
            </a:endParaRPr>
          </a:p>
          <a:p>
            <a:pPr marL="266700" indent="-266700">
              <a:lnSpc>
                <a:spcPct val="90000"/>
              </a:lnSpc>
            </a:pPr>
            <a:endParaRPr lang="en-US" sz="2000">
              <a:latin typeface="Georgia" pitchFamily="18" charset="0"/>
            </a:endParaRPr>
          </a:p>
          <a:p>
            <a:pPr marL="266700" indent="-266700"/>
            <a:endParaRPr lang="da-DK" sz="2000">
              <a:solidFill>
                <a:srgbClr val="000000"/>
              </a:solidFill>
              <a:latin typeface="Georgia" pitchFamily="18" charset="0"/>
            </a:endParaRPr>
          </a:p>
          <a:p>
            <a:pPr marL="266700" indent="-266700"/>
            <a:endParaRPr lang="da-DK" sz="2000">
              <a:solidFill>
                <a:srgbClr val="000000"/>
              </a:solidFill>
              <a:latin typeface="Georgia" pitchFamily="18" charset="0"/>
            </a:endParaRPr>
          </a:p>
        </p:txBody>
      </p:sp>
      <p:pic>
        <p:nvPicPr>
          <p:cNvPr id="25605"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pic>
        <p:nvPicPr>
          <p:cNvPr id="25606" name="Picture 5"/>
          <p:cNvPicPr>
            <a:picLocks noGrp="1" noChangeAspect="1" noChangeArrowheads="1"/>
          </p:cNvPicPr>
          <p:nvPr>
            <p:ph idx="1"/>
          </p:nvPr>
        </p:nvPicPr>
        <p:blipFill>
          <a:blip r:embed="rId4" cstate="print"/>
          <a:srcRect/>
          <a:stretch>
            <a:fillRect/>
          </a:stretch>
        </p:blipFill>
        <p:spPr>
          <a:xfrm>
            <a:off x="3200400" y="3886200"/>
            <a:ext cx="2819400" cy="2066925"/>
          </a:xfrm>
        </p:spPr>
      </p:pic>
      <p:pic>
        <p:nvPicPr>
          <p:cNvPr id="25607" name="Picture 2" descr="http://www.fao.org/mediabase/forestry/photolibrary/photos/2004/Apr2004/1135_lwr.jpg"/>
          <p:cNvPicPr>
            <a:picLocks noChangeAspect="1" noChangeArrowheads="1"/>
          </p:cNvPicPr>
          <p:nvPr/>
        </p:nvPicPr>
        <p:blipFill>
          <a:blip r:embed="rId5" cstate="print"/>
          <a:srcRect/>
          <a:stretch>
            <a:fillRect/>
          </a:stretch>
        </p:blipFill>
        <p:spPr bwMode="auto">
          <a:xfrm>
            <a:off x="5638800" y="1600200"/>
            <a:ext cx="3200400" cy="2133600"/>
          </a:xfrm>
          <a:prstGeom prst="rect">
            <a:avLst/>
          </a:prstGeom>
          <a:noFill/>
          <a:ln w="9525">
            <a:noFill/>
            <a:miter lim="800000"/>
            <a:headEnd/>
            <a:tailEnd/>
          </a:ln>
        </p:spPr>
      </p:pic>
      <p:pic>
        <p:nvPicPr>
          <p:cNvPr id="25608" name="Picture 3" descr="http://www.fao.org/mediabase/forestry/photolibrary/photos/2007/Apr2007/6089_lwr.jpg"/>
          <p:cNvPicPr>
            <a:picLocks noChangeAspect="1" noChangeArrowheads="1"/>
          </p:cNvPicPr>
          <p:nvPr/>
        </p:nvPicPr>
        <p:blipFill>
          <a:blip r:embed="rId6" cstate="print"/>
          <a:srcRect/>
          <a:stretch>
            <a:fillRect/>
          </a:stretch>
        </p:blipFill>
        <p:spPr bwMode="auto">
          <a:xfrm>
            <a:off x="6172200" y="3886200"/>
            <a:ext cx="2857500" cy="2057400"/>
          </a:xfrm>
          <a:prstGeom prst="rect">
            <a:avLst/>
          </a:prstGeom>
          <a:noFill/>
          <a:ln w="9525">
            <a:noFill/>
            <a:miter lim="800000"/>
            <a:headEnd/>
            <a:tailEnd/>
          </a:ln>
        </p:spPr>
      </p:pic>
      <p:pic>
        <p:nvPicPr>
          <p:cNvPr id="25609" name="Picture 4" descr="http://www.fao.org/mediabase/forestry/photolibrary/photos/2010/Jul2010/7072_lwr.jpg"/>
          <p:cNvPicPr>
            <a:picLocks noChangeAspect="1" noChangeArrowheads="1"/>
          </p:cNvPicPr>
          <p:nvPr/>
        </p:nvPicPr>
        <p:blipFill>
          <a:blip r:embed="rId7" cstate="print"/>
          <a:srcRect/>
          <a:stretch>
            <a:fillRect/>
          </a:stretch>
        </p:blipFill>
        <p:spPr bwMode="auto">
          <a:xfrm>
            <a:off x="152400" y="3886200"/>
            <a:ext cx="285750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3200" b="1" dirty="0">
                <a:solidFill>
                  <a:srgbClr val="333300"/>
                </a:solidFill>
                <a:latin typeface="Calibri" pitchFamily="34" charset="0"/>
              </a:rPr>
              <a:t>  </a:t>
            </a:r>
            <a:r>
              <a:rPr lang="en-US" sz="3200" b="1" dirty="0">
                <a:solidFill>
                  <a:schemeClr val="tx1"/>
                </a:solidFill>
                <a:latin typeface="Calibri" pitchFamily="34" charset="0"/>
              </a:rPr>
              <a:t>Content</a:t>
            </a:r>
          </a:p>
        </p:txBody>
      </p:sp>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0070C0"/>
                </a:solidFill>
                <a:latin typeface="Calibri" pitchFamily="34" charset="0"/>
              </a:rPr>
              <a:t>Building resilient landscapes</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9222" name="Tekstboks 12"/>
          <p:cNvSpPr txBox="1">
            <a:spLocks noChangeArrowheads="1"/>
          </p:cNvSpPr>
          <p:nvPr/>
        </p:nvSpPr>
        <p:spPr bwMode="auto">
          <a:xfrm>
            <a:off x="619125" y="1739900"/>
            <a:ext cx="7915275" cy="5715000"/>
          </a:xfrm>
          <a:prstGeom prst="rect">
            <a:avLst/>
          </a:prstGeom>
          <a:noFill/>
          <a:ln w="9525">
            <a:noFill/>
            <a:miter lim="800000"/>
            <a:headEnd/>
            <a:tailEnd/>
          </a:ln>
        </p:spPr>
        <p:txBody>
          <a:bodyPr>
            <a:spAutoFit/>
          </a:bodyPr>
          <a:lstStyle/>
          <a:p>
            <a:pPr marL="266700" indent="-266700">
              <a:lnSpc>
                <a:spcPct val="90000"/>
              </a:lnSpc>
            </a:pPr>
            <a:endParaRPr lang="en-US" sz="2000"/>
          </a:p>
          <a:p>
            <a:pPr marL="266700" indent="-266700">
              <a:lnSpc>
                <a:spcPct val="90000"/>
              </a:lnSpc>
              <a:buFont typeface="Arial" charset="0"/>
              <a:buChar char="•"/>
            </a:pPr>
            <a:r>
              <a:rPr lang="en-US" sz="2800" b="1"/>
              <a:t>Increase connectivity in the landscape </a:t>
            </a:r>
          </a:p>
          <a:p>
            <a:pPr marL="266700" indent="-266700">
              <a:lnSpc>
                <a:spcPct val="90000"/>
              </a:lnSpc>
              <a:buFont typeface="Arial" charset="0"/>
              <a:buChar char="•"/>
            </a:pPr>
            <a:endParaRPr lang="en-US" sz="2800" b="1"/>
          </a:p>
          <a:p>
            <a:pPr marL="266700" indent="-266700">
              <a:lnSpc>
                <a:spcPct val="90000"/>
              </a:lnSpc>
              <a:buFont typeface="Arial" charset="0"/>
              <a:buChar char="•"/>
            </a:pPr>
            <a:r>
              <a:rPr lang="en-US" sz="2800" b="1"/>
              <a:t>Adopt a landscape approach to planning and management</a:t>
            </a:r>
          </a:p>
          <a:p>
            <a:pPr marL="266700" indent="-266700">
              <a:lnSpc>
                <a:spcPct val="90000"/>
              </a:lnSpc>
              <a:buFont typeface="Arial" charset="0"/>
              <a:buChar char="•"/>
            </a:pPr>
            <a:endParaRPr lang="en-US" sz="2000" b="1"/>
          </a:p>
          <a:p>
            <a:pPr marL="712788" lvl="1" indent="-266700">
              <a:spcBef>
                <a:spcPts val="1200"/>
              </a:spcBef>
              <a:buFont typeface="Wingdings" pitchFamily="2" charset="2"/>
              <a:buChar char="Ø"/>
            </a:pPr>
            <a:r>
              <a:rPr lang="en-US" sz="2000" b="1"/>
              <a:t>Integrated forest management, mountain development, watershed management, drylands management, coastal zone management… </a:t>
            </a:r>
          </a:p>
          <a:p>
            <a:pPr marL="712788" lvl="1" indent="-266700">
              <a:spcBef>
                <a:spcPts val="1200"/>
              </a:spcBef>
              <a:buFont typeface="Wingdings" pitchFamily="2" charset="2"/>
              <a:buChar char="Ø"/>
            </a:pPr>
            <a:r>
              <a:rPr lang="en-US" sz="2000" b="1">
                <a:solidFill>
                  <a:srgbClr val="0070C0"/>
                </a:solidFill>
              </a:rPr>
              <a:t>Overall:  more integrated natural resources management and land use planning are needed</a:t>
            </a:r>
          </a:p>
          <a:p>
            <a:pPr marL="266700" indent="-266700">
              <a:lnSpc>
                <a:spcPct val="90000"/>
              </a:lnSpc>
              <a:buFont typeface="Arial" charset="0"/>
              <a:buChar char="•"/>
            </a:pPr>
            <a:endParaRPr lang="en-US" sz="2000" b="1"/>
          </a:p>
          <a:p>
            <a:pPr marL="266700" indent="-266700">
              <a:lnSpc>
                <a:spcPct val="90000"/>
              </a:lnSpc>
              <a:buFont typeface="Arial" charset="0"/>
              <a:buChar char="•"/>
            </a:pPr>
            <a:endParaRPr lang="en-US" sz="2000" b="1"/>
          </a:p>
          <a:p>
            <a:pPr marL="266700" indent="-266700">
              <a:lnSpc>
                <a:spcPct val="90000"/>
              </a:lnSpc>
            </a:pPr>
            <a:endParaRPr lang="en-US" sz="2000">
              <a:latin typeface="Georgia" pitchFamily="18" charset="0"/>
            </a:endParaRPr>
          </a:p>
          <a:p>
            <a:pPr marL="266700" indent="-266700">
              <a:lnSpc>
                <a:spcPct val="90000"/>
              </a:lnSpc>
            </a:pPr>
            <a:endParaRPr lang="en-US" sz="2000">
              <a:latin typeface="Georgia" pitchFamily="18" charset="0"/>
            </a:endParaRPr>
          </a:p>
          <a:p>
            <a:pPr marL="266700" indent="-266700"/>
            <a:endParaRPr lang="da-DK" sz="2000">
              <a:solidFill>
                <a:srgbClr val="000000"/>
              </a:solidFill>
              <a:latin typeface="Georgia" pitchFamily="18" charset="0"/>
            </a:endParaRPr>
          </a:p>
          <a:p>
            <a:pPr marL="266700" indent="-266700"/>
            <a:endParaRPr lang="da-DK" sz="2000">
              <a:solidFill>
                <a:srgbClr val="000000"/>
              </a:solidFill>
              <a:latin typeface="Georgia" pitchFamily="18" charset="0"/>
            </a:endParaRPr>
          </a:p>
        </p:txBody>
      </p:sp>
      <p:pic>
        <p:nvPicPr>
          <p:cNvPr id="27653"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nb-NO" sz="3200" b="1" dirty="0">
                <a:solidFill>
                  <a:schemeClr val="tx1"/>
                </a:solidFill>
                <a:latin typeface="Calibri" pitchFamily="34" charset="0"/>
              </a:rPr>
              <a:t>Impacts and response measures </a:t>
            </a:r>
          </a:p>
        </p:txBody>
      </p:sp>
      <p:sp>
        <p:nvSpPr>
          <p:cNvPr id="453" name="Rectangle 452"/>
          <p:cNvSpPr/>
          <p:nvPr/>
        </p:nvSpPr>
        <p:spPr>
          <a:xfrm>
            <a:off x="0" y="0"/>
            <a:ext cx="9144000" cy="1219200"/>
          </a:xfrm>
          <a:prstGeom prst="rect">
            <a:avLst/>
          </a:prstGeom>
          <a:gradFill>
            <a:gsLst>
              <a:gs pos="50000">
                <a:schemeClr val="bg1"/>
              </a:gs>
              <a:gs pos="100000">
                <a:schemeClr val="bg1">
                  <a:lumMod val="75000"/>
                </a:schemeClr>
              </a:gs>
              <a:gs pos="74000">
                <a:schemeClr val="bg1">
                  <a:lumMod val="95000"/>
                </a:schemeClr>
              </a:gs>
            </a:gsLst>
          </a:gra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1800" b="1" dirty="0">
                <a:solidFill>
                  <a:srgbClr val="000000"/>
                </a:solidFill>
                <a:latin typeface="Georgia" pitchFamily="18" charset="0"/>
              </a:rPr>
              <a:t>   </a:t>
            </a:r>
            <a:r>
              <a:rPr lang="da-DK" sz="2800" b="1" dirty="0">
                <a:solidFill>
                  <a:srgbClr val="0070C0"/>
                </a:solidFill>
                <a:latin typeface="Calibri" pitchFamily="34" charset="0"/>
              </a:rPr>
              <a:t>Landscape approaches</a:t>
            </a:r>
          </a:p>
          <a:p>
            <a:pPr>
              <a:defRPr/>
            </a:pPr>
            <a:endParaRPr lang="en-US" sz="2800"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60422" name="Tekstboks 12"/>
          <p:cNvSpPr txBox="1">
            <a:spLocks noChangeArrowheads="1"/>
          </p:cNvSpPr>
          <p:nvPr/>
        </p:nvSpPr>
        <p:spPr bwMode="auto">
          <a:xfrm>
            <a:off x="457200" y="1447800"/>
            <a:ext cx="7915275" cy="3416300"/>
          </a:xfrm>
          <a:prstGeom prst="rect">
            <a:avLst/>
          </a:prstGeom>
          <a:noFill/>
          <a:ln w="9525">
            <a:noFill/>
            <a:miter lim="800000"/>
            <a:headEnd/>
            <a:tailEnd/>
          </a:ln>
        </p:spPr>
        <p:txBody>
          <a:bodyPr>
            <a:spAutoFit/>
          </a:bodyPr>
          <a:lstStyle/>
          <a:p>
            <a:pPr>
              <a:defRPr/>
            </a:pPr>
            <a:r>
              <a:rPr lang="en-US" sz="2000" b="1" dirty="0">
                <a:cs typeface="+mn-cs"/>
              </a:rPr>
              <a:t>“</a:t>
            </a:r>
            <a:r>
              <a:rPr lang="en-US" sz="2000" b="1" i="1" dirty="0">
                <a:cs typeface="+mn-cs"/>
              </a:rPr>
              <a:t>70 % of Africans are small-scale farmers. Agriculture is the key to our future. There is no better way to way to fight poverty and ensure food security”. </a:t>
            </a:r>
            <a:r>
              <a:rPr lang="en-US" sz="2000" dirty="0">
                <a:cs typeface="+mn-cs"/>
              </a:rPr>
              <a:t>(Ethiopian Prime Minister </a:t>
            </a:r>
            <a:r>
              <a:rPr lang="en-US" sz="2000" dirty="0" err="1">
                <a:cs typeface="+mn-cs"/>
              </a:rPr>
              <a:t>Meles</a:t>
            </a:r>
            <a:r>
              <a:rPr lang="en-US" sz="2000" dirty="0">
                <a:cs typeface="+mn-cs"/>
              </a:rPr>
              <a:t> </a:t>
            </a:r>
            <a:r>
              <a:rPr lang="en-US" sz="2000" dirty="0" err="1">
                <a:cs typeface="+mn-cs"/>
              </a:rPr>
              <a:t>Zenawi</a:t>
            </a:r>
            <a:r>
              <a:rPr lang="en-US" sz="2000" dirty="0">
                <a:cs typeface="+mn-cs"/>
              </a:rPr>
              <a:t>)</a:t>
            </a:r>
          </a:p>
          <a:p>
            <a:pPr>
              <a:defRPr/>
            </a:pPr>
            <a:endParaRPr lang="en-US" sz="2000" b="1" dirty="0">
              <a:cs typeface="+mn-cs"/>
            </a:endParaRPr>
          </a:p>
          <a:p>
            <a:pPr>
              <a:defRPr/>
            </a:pPr>
            <a:r>
              <a:rPr lang="en-US" sz="2000" b="1" dirty="0">
                <a:cs typeface="+mn-cs"/>
              </a:rPr>
              <a:t>He advocated the approach which his country had adopted: massive reforestation, widespread irrigation, and soil and water conservation.</a:t>
            </a:r>
          </a:p>
          <a:p>
            <a:pPr indent="342900">
              <a:defRPr/>
            </a:pPr>
            <a:r>
              <a:rPr lang="en-US" sz="1600" b="1" dirty="0">
                <a:cs typeface="+mn-cs"/>
              </a:rPr>
              <a:t>(Climate Smart Agriculture</a:t>
            </a:r>
            <a:r>
              <a:rPr lang="en-US" sz="1600" dirty="0">
                <a:cs typeface="+mn-cs"/>
              </a:rPr>
              <a:t> – </a:t>
            </a:r>
            <a:r>
              <a:rPr lang="en-US" sz="1600" b="1" dirty="0">
                <a:cs typeface="+mn-cs"/>
              </a:rPr>
              <a:t>Africa: A Call to Action, </a:t>
            </a:r>
            <a:r>
              <a:rPr lang="en-US" sz="1600" dirty="0">
                <a:cs typeface="+mn-cs"/>
              </a:rPr>
              <a:t>UNFCCC COP17 in Durban)</a:t>
            </a:r>
          </a:p>
          <a:p>
            <a:pPr indent="342900">
              <a:defRPr/>
            </a:pPr>
            <a:endParaRPr lang="en-US" sz="2000" dirty="0">
              <a:cs typeface="+mn-cs"/>
            </a:endParaRPr>
          </a:p>
          <a:p>
            <a:pPr indent="342900">
              <a:defRPr/>
            </a:pPr>
            <a:endParaRPr lang="da-DK" sz="2000" dirty="0">
              <a:solidFill>
                <a:srgbClr val="000000"/>
              </a:solidFill>
              <a:latin typeface="Georgia" pitchFamily="18" charset="0"/>
              <a:cs typeface="+mn-cs"/>
            </a:endParaRPr>
          </a:p>
          <a:p>
            <a:pPr indent="342900">
              <a:defRPr/>
            </a:pPr>
            <a:endParaRPr lang="da-DK" sz="2000" dirty="0">
              <a:solidFill>
                <a:srgbClr val="000000"/>
              </a:solidFill>
              <a:latin typeface="Georgia" pitchFamily="18" charset="0"/>
              <a:cs typeface="+mn-cs"/>
            </a:endParaRPr>
          </a:p>
          <a:p>
            <a:pPr indent="342900">
              <a:defRPr/>
            </a:pPr>
            <a:endParaRPr lang="da-DK" sz="2000" dirty="0">
              <a:solidFill>
                <a:srgbClr val="000000"/>
              </a:solidFill>
              <a:latin typeface="Georgia" pitchFamily="18" charset="0"/>
              <a:cs typeface="+mn-cs"/>
            </a:endParaRPr>
          </a:p>
        </p:txBody>
      </p:sp>
      <p:pic>
        <p:nvPicPr>
          <p:cNvPr id="29701"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pic>
        <p:nvPicPr>
          <p:cNvPr id="29702" name="Image 8" descr="Image6_interpertation1.png"/>
          <p:cNvPicPr>
            <a:picLocks noChangeAspect="1" noChangeArrowheads="1"/>
          </p:cNvPicPr>
          <p:nvPr/>
        </p:nvPicPr>
        <p:blipFill>
          <a:blip r:embed="rId4" cstate="print"/>
          <a:srcRect/>
          <a:stretch>
            <a:fillRect/>
          </a:stretch>
        </p:blipFill>
        <p:spPr bwMode="auto">
          <a:xfrm>
            <a:off x="1752600" y="3657600"/>
            <a:ext cx="4495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gradFill>
            <a:gsLst>
              <a:gs pos="50000">
                <a:schemeClr val="bg1"/>
              </a:gs>
              <a:gs pos="100000">
                <a:schemeClr val="bg1">
                  <a:lumMod val="75000"/>
                </a:schemeClr>
              </a:gs>
              <a:gs pos="74000">
                <a:schemeClr val="bg1">
                  <a:lumMod val="95000"/>
                </a:schemeClr>
              </a:gs>
            </a:gsLst>
          </a:gra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solidFill>
                  <a:srgbClr val="FFFFFF"/>
                </a:solidFill>
              </a:rPr>
              <a:t>z</a:t>
            </a:r>
          </a:p>
        </p:txBody>
      </p:sp>
      <p:sp>
        <p:nvSpPr>
          <p:cNvPr id="19" name="Rectangle 18"/>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Policy Framework for </a:t>
            </a:r>
            <a:endParaRPr lang="en-US" dirty="0">
              <a:solidFill>
                <a:srgbClr val="FFFFFF"/>
              </a:solidFill>
            </a:endParaRPr>
          </a:p>
        </p:txBody>
      </p:sp>
      <p:sp>
        <p:nvSpPr>
          <p:cNvPr id="12300" name="Tekstboks 12"/>
          <p:cNvSpPr txBox="1">
            <a:spLocks noChangeArrowheads="1"/>
          </p:cNvSpPr>
          <p:nvPr/>
        </p:nvSpPr>
        <p:spPr bwMode="auto">
          <a:xfrm>
            <a:off x="4495800" y="1371600"/>
            <a:ext cx="4029075" cy="1292225"/>
          </a:xfrm>
          <a:prstGeom prst="rect">
            <a:avLst/>
          </a:prstGeom>
          <a:noFill/>
          <a:ln w="9525">
            <a:noFill/>
            <a:miter lim="800000"/>
            <a:headEnd/>
            <a:tailEnd/>
          </a:ln>
        </p:spPr>
        <p:txBody>
          <a:bodyPr>
            <a:spAutoFit/>
          </a:bodyPr>
          <a:lstStyle/>
          <a:p>
            <a:pPr fontAlgn="auto">
              <a:spcBef>
                <a:spcPts val="0"/>
              </a:spcBef>
              <a:spcAft>
                <a:spcPts val="0"/>
              </a:spcAft>
              <a:defRPr/>
            </a:pPr>
            <a:r>
              <a:rPr lang="en-US" sz="1800" b="1" dirty="0" err="1">
                <a:ea typeface="ＭＳ Ｐゴシック"/>
                <a:cs typeface="ＭＳ Ｐゴシック"/>
              </a:rPr>
              <a:t>Jhikhu</a:t>
            </a:r>
            <a:r>
              <a:rPr lang="en-US" sz="1800" b="1" dirty="0">
                <a:ea typeface="ＭＳ Ｐゴシック"/>
                <a:cs typeface="ＭＳ Ｐゴシック"/>
              </a:rPr>
              <a:t> </a:t>
            </a:r>
            <a:r>
              <a:rPr lang="en-US" sz="1800" b="1" dirty="0" err="1">
                <a:ea typeface="ＭＳ Ｐゴシック"/>
                <a:cs typeface="ＭＳ Ｐゴシック"/>
              </a:rPr>
              <a:t>Khola</a:t>
            </a:r>
            <a:r>
              <a:rPr lang="en-US" sz="1800" b="1" dirty="0">
                <a:ea typeface="ＭＳ Ｐゴシック"/>
                <a:cs typeface="ＭＳ Ｐゴシック"/>
              </a:rPr>
              <a:t>, Nepal</a:t>
            </a:r>
          </a:p>
          <a:p>
            <a:pPr fontAlgn="auto">
              <a:spcBef>
                <a:spcPts val="0"/>
              </a:spcBef>
              <a:spcAft>
                <a:spcPts val="0"/>
              </a:spcAft>
              <a:defRPr/>
            </a:pPr>
            <a:r>
              <a:rPr lang="da-DK" sz="1800" dirty="0">
                <a:solidFill>
                  <a:srgbClr val="000000"/>
                </a:solidFill>
                <a:ea typeface="ＭＳ Ｐゴシック"/>
                <a:cs typeface="ＭＳ Ｐゴシック"/>
              </a:rPr>
              <a:t>Forests integrated in farming systems and in the landscape </a:t>
            </a:r>
            <a:r>
              <a:rPr lang="da-DK" sz="2000" dirty="0">
                <a:solidFill>
                  <a:srgbClr val="000000"/>
                </a:solidFill>
                <a:latin typeface="+mn-lt"/>
                <a:ea typeface="ＭＳ Ｐゴシック"/>
                <a:cs typeface="ＭＳ Ｐゴシック"/>
              </a:rPr>
              <a:t>	</a:t>
            </a:r>
            <a:r>
              <a:rPr lang="da-DK" sz="2000" dirty="0">
                <a:solidFill>
                  <a:srgbClr val="000000"/>
                </a:solidFill>
                <a:latin typeface="Georgia" pitchFamily="18" charset="0"/>
                <a:ea typeface="ＭＳ Ｐゴシック"/>
                <a:cs typeface="ＭＳ Ｐゴシック"/>
              </a:rPr>
              <a:t>			</a:t>
            </a:r>
            <a:r>
              <a:rPr lang="da-DK" sz="2000" b="1" dirty="0">
                <a:solidFill>
                  <a:srgbClr val="000000"/>
                </a:solidFill>
                <a:latin typeface="Georgia" pitchFamily="18" charset="0"/>
                <a:ea typeface="ＭＳ Ｐゴシック"/>
                <a:cs typeface="ＭＳ Ｐゴシック"/>
              </a:rPr>
              <a:t>	</a:t>
            </a:r>
          </a:p>
        </p:txBody>
      </p:sp>
      <p:sp>
        <p:nvSpPr>
          <p:cNvPr id="31748" name="Rectangle 16"/>
          <p:cNvSpPr>
            <a:spLocks noChangeArrowheads="1"/>
          </p:cNvSpPr>
          <p:nvPr/>
        </p:nvSpPr>
        <p:spPr bwMode="auto">
          <a:xfrm>
            <a:off x="0" y="838200"/>
            <a:ext cx="9144000" cy="381000"/>
          </a:xfrm>
          <a:prstGeom prst="rect">
            <a:avLst/>
          </a:prstGeom>
          <a:solidFill>
            <a:srgbClr val="003300"/>
          </a:solidFill>
          <a:ln w="9525" algn="ctr">
            <a:noFill/>
            <a:miter lim="800000"/>
            <a:headEnd/>
            <a:tailEnd/>
          </a:ln>
        </p:spPr>
        <p:txBody>
          <a:bodyPr anchor="ctr"/>
          <a:lstStyle/>
          <a:p>
            <a:pPr algn="ctr"/>
            <a:endParaRPr lang="nb-NO">
              <a:solidFill>
                <a:srgbClr val="FFFFFF"/>
              </a:solidFill>
            </a:endParaRPr>
          </a:p>
        </p:txBody>
      </p:sp>
      <p:sp>
        <p:nvSpPr>
          <p:cNvPr id="31749" name="TextBox 9"/>
          <p:cNvSpPr txBox="1">
            <a:spLocks noChangeArrowheads="1"/>
          </p:cNvSpPr>
          <p:nvPr/>
        </p:nvSpPr>
        <p:spPr bwMode="auto">
          <a:xfrm>
            <a:off x="0" y="152400"/>
            <a:ext cx="6400800" cy="523875"/>
          </a:xfrm>
          <a:prstGeom prst="rect">
            <a:avLst/>
          </a:prstGeom>
          <a:noFill/>
          <a:ln w="9525">
            <a:noFill/>
            <a:miter lim="800000"/>
            <a:headEnd/>
            <a:tailEnd/>
          </a:ln>
        </p:spPr>
        <p:txBody>
          <a:bodyPr>
            <a:spAutoFit/>
          </a:bodyPr>
          <a:lstStyle/>
          <a:p>
            <a:r>
              <a:rPr lang="en-US" sz="2800" b="1">
                <a:solidFill>
                  <a:srgbClr val="0070C0"/>
                </a:solidFill>
              </a:rPr>
              <a:t>Integrated watershed management</a:t>
            </a:r>
          </a:p>
        </p:txBody>
      </p:sp>
      <p:pic>
        <p:nvPicPr>
          <p:cNvPr id="31750" name="Picture 34"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pic>
        <p:nvPicPr>
          <p:cNvPr id="31751" name="Picture 10" descr="15.jpg"/>
          <p:cNvPicPr>
            <a:picLocks noChangeAspect="1"/>
          </p:cNvPicPr>
          <p:nvPr/>
        </p:nvPicPr>
        <p:blipFill>
          <a:blip r:embed="rId4" cstate="print"/>
          <a:srcRect/>
          <a:stretch>
            <a:fillRect/>
          </a:stretch>
        </p:blipFill>
        <p:spPr bwMode="auto">
          <a:xfrm>
            <a:off x="0" y="1484313"/>
            <a:ext cx="4495800" cy="2762250"/>
          </a:xfrm>
          <a:prstGeom prst="rect">
            <a:avLst/>
          </a:prstGeom>
          <a:noFill/>
          <a:ln w="9525">
            <a:noFill/>
            <a:miter lim="800000"/>
            <a:headEnd/>
            <a:tailEnd/>
          </a:ln>
        </p:spPr>
      </p:pic>
      <p:pic>
        <p:nvPicPr>
          <p:cNvPr id="31752" name="Picture 5" descr="05"/>
          <p:cNvPicPr>
            <a:picLocks noChangeAspect="1" noChangeArrowheads="1"/>
          </p:cNvPicPr>
          <p:nvPr/>
        </p:nvPicPr>
        <p:blipFill>
          <a:blip r:embed="rId5" cstate="print"/>
          <a:srcRect/>
          <a:stretch>
            <a:fillRect/>
          </a:stretch>
        </p:blipFill>
        <p:spPr bwMode="auto">
          <a:xfrm>
            <a:off x="4500563" y="2819400"/>
            <a:ext cx="4643437" cy="2743200"/>
          </a:xfrm>
          <a:prstGeom prst="rect">
            <a:avLst/>
          </a:prstGeom>
          <a:noFill/>
          <a:ln w="9525">
            <a:noFill/>
            <a:miter lim="800000"/>
            <a:headEnd/>
            <a:tailEnd/>
          </a:ln>
        </p:spPr>
      </p:pic>
      <p:sp>
        <p:nvSpPr>
          <p:cNvPr id="31753" name="TextBox 17"/>
          <p:cNvSpPr txBox="1">
            <a:spLocks noChangeArrowheads="1"/>
          </p:cNvSpPr>
          <p:nvPr/>
        </p:nvSpPr>
        <p:spPr bwMode="auto">
          <a:xfrm>
            <a:off x="1066800" y="4495800"/>
            <a:ext cx="3419475" cy="1200150"/>
          </a:xfrm>
          <a:prstGeom prst="rect">
            <a:avLst/>
          </a:prstGeom>
          <a:noFill/>
          <a:ln w="9525">
            <a:noFill/>
            <a:miter lim="800000"/>
            <a:headEnd/>
            <a:tailEnd/>
          </a:ln>
        </p:spPr>
        <p:txBody>
          <a:bodyPr>
            <a:spAutoFit/>
          </a:bodyPr>
          <a:lstStyle/>
          <a:p>
            <a:pPr algn="r"/>
            <a:r>
              <a:rPr lang="en-US" sz="1800" b="1"/>
              <a:t>Bodomo watershed, Faizabad District, Tajikistan</a:t>
            </a:r>
          </a:p>
          <a:p>
            <a:r>
              <a:rPr lang="en-US" sz="1800"/>
              <a:t>Land use plan developed through a participatory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333300"/>
                </a:solidFill>
                <a:latin typeface="Calibri" pitchFamily="34" charset="0"/>
              </a:rPr>
              <a:t>  </a:t>
            </a:r>
            <a:r>
              <a:rPr lang="en-US" sz="2800" b="1" dirty="0">
                <a:solidFill>
                  <a:schemeClr val="tx1"/>
                </a:solidFill>
                <a:latin typeface="Calibri" pitchFamily="34" charset="0"/>
              </a:rPr>
              <a:t>Content</a:t>
            </a:r>
          </a:p>
        </p:txBody>
      </p:sp>
      <p:sp>
        <p:nvSpPr>
          <p:cNvPr id="453" name="Rectangle 452"/>
          <p:cNvSpPr/>
          <p:nvPr/>
        </p:nvSpPr>
        <p:spPr>
          <a:xfrm>
            <a:off x="0" y="0"/>
            <a:ext cx="9144000" cy="1196975"/>
          </a:xfrm>
          <a:prstGeom prst="rect">
            <a:avLst/>
          </a:prstGeom>
          <a:gradFill>
            <a:gsLst>
              <a:gs pos="50000">
                <a:schemeClr val="bg1"/>
              </a:gs>
              <a:gs pos="100000">
                <a:schemeClr val="bg1">
                  <a:lumMod val="75000"/>
                </a:schemeClr>
              </a:gs>
              <a:gs pos="74000">
                <a:schemeClr val="bg1">
                  <a:lumMod val="95000"/>
                </a:schemeClr>
              </a:gs>
            </a:gsLst>
          </a:gra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z</a:t>
            </a:r>
          </a:p>
        </p:txBody>
      </p:sp>
      <p:sp>
        <p:nvSpPr>
          <p:cNvPr id="33795"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endParaRPr lang="nb-NO">
              <a:solidFill>
                <a:srgbClr val="FFFFFF"/>
              </a:solidFill>
            </a:endParaRPr>
          </a:p>
        </p:txBody>
      </p:sp>
      <p:sp>
        <p:nvSpPr>
          <p:cNvPr id="33796" name="Tekstboks 12"/>
          <p:cNvSpPr txBox="1">
            <a:spLocks noChangeArrowheads="1"/>
          </p:cNvSpPr>
          <p:nvPr/>
        </p:nvSpPr>
        <p:spPr bwMode="auto">
          <a:xfrm>
            <a:off x="619125" y="1739900"/>
            <a:ext cx="7915275" cy="400050"/>
          </a:xfrm>
          <a:prstGeom prst="rect">
            <a:avLst/>
          </a:prstGeom>
          <a:noFill/>
          <a:ln w="9525">
            <a:noFill/>
            <a:miter lim="800000"/>
            <a:headEnd/>
            <a:tailEnd/>
          </a:ln>
        </p:spPr>
        <p:txBody>
          <a:bodyPr>
            <a:spAutoFit/>
          </a:bodyPr>
          <a:lstStyle/>
          <a:p>
            <a:pPr indent="342900"/>
            <a:endParaRPr lang="da-DK" sz="2000">
              <a:solidFill>
                <a:srgbClr val="000000"/>
              </a:solidFill>
              <a:latin typeface="Georgia" pitchFamily="18" charset="0"/>
            </a:endParaRPr>
          </a:p>
        </p:txBody>
      </p:sp>
      <p:pic>
        <p:nvPicPr>
          <p:cNvPr id="33797" name="Picture 16" descr="alberalsol"/>
          <p:cNvPicPr>
            <a:picLocks noChangeAspect="1" noChangeArrowheads="1"/>
          </p:cNvPicPr>
          <p:nvPr/>
        </p:nvPicPr>
        <p:blipFill>
          <a:blip r:embed="rId3" cstate="print"/>
          <a:srcRect l="-78" t="18675" r="26610" b="31006"/>
          <a:stretch>
            <a:fillRect/>
          </a:stretch>
        </p:blipFill>
        <p:spPr bwMode="auto">
          <a:xfrm>
            <a:off x="6459538" y="0"/>
            <a:ext cx="2684462" cy="1231900"/>
          </a:xfrm>
          <a:prstGeom prst="rect">
            <a:avLst/>
          </a:prstGeom>
          <a:noFill/>
          <a:ln w="9525">
            <a:noFill/>
            <a:miter lim="800000"/>
            <a:headEnd/>
            <a:tailEnd/>
          </a:ln>
        </p:spPr>
      </p:pic>
      <p:pic>
        <p:nvPicPr>
          <p:cNvPr id="33798" name="Picture 4" descr="http://www.fao.org/mediabase/forestry/photolibrary/photos/2004/Mar2004/4269_lwr.jpg"/>
          <p:cNvPicPr>
            <a:picLocks noChangeAspect="1" noChangeArrowheads="1"/>
          </p:cNvPicPr>
          <p:nvPr/>
        </p:nvPicPr>
        <p:blipFill>
          <a:blip r:embed="rId4" cstate="print"/>
          <a:srcRect/>
          <a:stretch>
            <a:fillRect/>
          </a:stretch>
        </p:blipFill>
        <p:spPr bwMode="auto">
          <a:xfrm>
            <a:off x="4284663" y="2971800"/>
            <a:ext cx="4859337" cy="3284538"/>
          </a:xfrm>
          <a:prstGeom prst="rect">
            <a:avLst/>
          </a:prstGeom>
          <a:noFill/>
          <a:ln w="9525">
            <a:noFill/>
            <a:miter lim="800000"/>
            <a:headEnd/>
            <a:tailEnd/>
          </a:ln>
        </p:spPr>
      </p:pic>
      <p:pic>
        <p:nvPicPr>
          <p:cNvPr id="33799" name="Image 54" descr="analyse_Image12.jpg"/>
          <p:cNvPicPr>
            <a:picLocks noChangeAspect="1" noChangeArrowheads="1"/>
          </p:cNvPicPr>
          <p:nvPr/>
        </p:nvPicPr>
        <p:blipFill>
          <a:blip r:embed="rId5" cstate="print"/>
          <a:srcRect/>
          <a:stretch>
            <a:fillRect/>
          </a:stretch>
        </p:blipFill>
        <p:spPr bwMode="auto">
          <a:xfrm>
            <a:off x="-152400" y="1295400"/>
            <a:ext cx="4448175" cy="3205163"/>
          </a:xfrm>
          <a:prstGeom prst="rect">
            <a:avLst/>
          </a:prstGeom>
          <a:noFill/>
          <a:ln w="9525">
            <a:noFill/>
            <a:miter lim="800000"/>
            <a:headEnd/>
            <a:tailEnd/>
          </a:ln>
        </p:spPr>
      </p:pic>
      <p:sp>
        <p:nvSpPr>
          <p:cNvPr id="33800" name="TextBox 10"/>
          <p:cNvSpPr txBox="1">
            <a:spLocks noChangeArrowheads="1"/>
          </p:cNvSpPr>
          <p:nvPr/>
        </p:nvSpPr>
        <p:spPr bwMode="auto">
          <a:xfrm>
            <a:off x="4267200" y="1371600"/>
            <a:ext cx="4391025" cy="646113"/>
          </a:xfrm>
          <a:prstGeom prst="rect">
            <a:avLst/>
          </a:prstGeom>
          <a:noFill/>
          <a:ln w="9525">
            <a:noFill/>
            <a:miter lim="800000"/>
            <a:headEnd/>
            <a:tailEnd/>
          </a:ln>
        </p:spPr>
        <p:txBody>
          <a:bodyPr wrap="none">
            <a:spAutoFit/>
          </a:bodyPr>
          <a:lstStyle/>
          <a:p>
            <a:r>
              <a:rPr lang="en-US" sz="1800" b="1"/>
              <a:t>Guinea. </a:t>
            </a:r>
            <a:r>
              <a:rPr lang="en-US" sz="1800"/>
              <a:t>Mosaic of crop fields, pastures and </a:t>
            </a:r>
          </a:p>
          <a:p>
            <a:r>
              <a:rPr lang="en-US" sz="1800"/>
              <a:t>houses with boundary trees and wind breaks</a:t>
            </a:r>
          </a:p>
        </p:txBody>
      </p:sp>
      <p:sp>
        <p:nvSpPr>
          <p:cNvPr id="33801" name="TextBox 11"/>
          <p:cNvSpPr txBox="1">
            <a:spLocks noChangeArrowheads="1"/>
          </p:cNvSpPr>
          <p:nvPr/>
        </p:nvSpPr>
        <p:spPr bwMode="auto">
          <a:xfrm>
            <a:off x="609600" y="5029200"/>
            <a:ext cx="3648075" cy="1106488"/>
          </a:xfrm>
          <a:prstGeom prst="rect">
            <a:avLst/>
          </a:prstGeom>
          <a:noFill/>
          <a:ln w="9525">
            <a:noFill/>
            <a:miter lim="800000"/>
            <a:headEnd/>
            <a:tailEnd/>
          </a:ln>
        </p:spPr>
        <p:txBody>
          <a:bodyPr wrap="none">
            <a:spAutoFit/>
          </a:bodyPr>
          <a:lstStyle/>
          <a:p>
            <a:r>
              <a:rPr lang="en-US" sz="1800" b="1"/>
              <a:t>Mali. </a:t>
            </a:r>
            <a:r>
              <a:rPr lang="en-US" sz="1800"/>
              <a:t>Parkland agroforestry systems.</a:t>
            </a:r>
          </a:p>
          <a:p>
            <a:r>
              <a:rPr lang="en-US" sz="1800"/>
              <a:t>Acacia in sorghum fields, livestock in </a:t>
            </a:r>
          </a:p>
          <a:p>
            <a:r>
              <a:rPr lang="en-US" sz="1800"/>
              <a:t>fields after harvest</a:t>
            </a:r>
          </a:p>
          <a:p>
            <a:r>
              <a:rPr lang="en-US"/>
              <a:t> </a:t>
            </a:r>
          </a:p>
        </p:txBody>
      </p:sp>
      <p:sp>
        <p:nvSpPr>
          <p:cNvPr id="33802" name="TextBox 12"/>
          <p:cNvSpPr txBox="1">
            <a:spLocks noChangeArrowheads="1"/>
          </p:cNvSpPr>
          <p:nvPr/>
        </p:nvSpPr>
        <p:spPr bwMode="auto">
          <a:xfrm>
            <a:off x="107950" y="188913"/>
            <a:ext cx="4619625" cy="523875"/>
          </a:xfrm>
          <a:prstGeom prst="rect">
            <a:avLst/>
          </a:prstGeom>
          <a:noFill/>
          <a:ln w="9525">
            <a:noFill/>
            <a:miter lim="800000"/>
            <a:headEnd/>
            <a:tailEnd/>
          </a:ln>
        </p:spPr>
        <p:txBody>
          <a:bodyPr wrap="none">
            <a:spAutoFit/>
          </a:bodyPr>
          <a:lstStyle/>
          <a:p>
            <a:r>
              <a:rPr lang="en-US" sz="2800" b="1">
                <a:solidFill>
                  <a:srgbClr val="0070C0"/>
                </a:solidFill>
              </a:rPr>
              <a:t>Dryland agroforestry systems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3200" b="1" dirty="0">
                <a:solidFill>
                  <a:srgbClr val="333300"/>
                </a:solidFill>
                <a:latin typeface="Calibri" pitchFamily="34" charset="0"/>
              </a:rPr>
              <a:t>  </a:t>
            </a:r>
            <a:r>
              <a:rPr lang="en-US" sz="3200" b="1" dirty="0">
                <a:solidFill>
                  <a:schemeClr val="tx1"/>
                </a:solidFill>
                <a:latin typeface="Calibri" pitchFamily="34" charset="0"/>
              </a:rPr>
              <a:t>Content</a:t>
            </a:r>
          </a:p>
        </p:txBody>
      </p:sp>
      <p:sp>
        <p:nvSpPr>
          <p:cNvPr id="453" name="Rectangle 452"/>
          <p:cNvSpPr/>
          <p:nvPr/>
        </p:nvSpPr>
        <p:spPr>
          <a:xfrm>
            <a:off x="0" y="0"/>
            <a:ext cx="9144000" cy="12192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solidFill>
                  <a:srgbClr val="0070C0"/>
                </a:solidFill>
                <a:latin typeface="Calibri" pitchFamily="34" charset="0"/>
              </a:rPr>
              <a:t>Policies &amp; institutions supporting resilience</a:t>
            </a:r>
          </a:p>
          <a:p>
            <a:pPr>
              <a:defRPr/>
            </a:pPr>
            <a:endParaRPr lang="en-US" sz="2800" b="1" dirty="0">
              <a:solidFill>
                <a:srgbClr val="0070C0"/>
              </a:solidFill>
              <a:latin typeface="Calibri" pitchFamily="34" charset="0"/>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cs typeface="+mn-cs"/>
            </a:endParaRPr>
          </a:p>
        </p:txBody>
      </p:sp>
      <p:sp>
        <p:nvSpPr>
          <p:cNvPr id="35844" name="Rectangle 4"/>
          <p:cNvSpPr>
            <a:spLocks noChangeArrowheads="1"/>
          </p:cNvSpPr>
          <p:nvPr/>
        </p:nvSpPr>
        <p:spPr bwMode="gray">
          <a:xfrm>
            <a:off x="874713" y="5324475"/>
            <a:ext cx="1792287" cy="358775"/>
          </a:xfrm>
          <a:prstGeom prst="rect">
            <a:avLst/>
          </a:prstGeom>
          <a:noFill/>
          <a:ln w="9525">
            <a:noFill/>
            <a:miter lim="800000"/>
            <a:headEnd/>
            <a:tailEnd/>
          </a:ln>
        </p:spPr>
        <p:txBody>
          <a:bodyPr lIns="0" tIns="0" rIns="0" bIns="0" anchor="ctr"/>
          <a:lstStyle/>
          <a:p>
            <a:pPr defTabSz="801688"/>
            <a:r>
              <a:rPr lang="en-US" sz="1000" b="1"/>
              <a:t>FAO Forestry</a:t>
            </a:r>
          </a:p>
        </p:txBody>
      </p:sp>
      <p:pic>
        <p:nvPicPr>
          <p:cNvPr id="35845" name="Picture 9" descr="FAO_10mm_black"/>
          <p:cNvPicPr>
            <a:picLocks noChangeAspect="1" noChangeArrowheads="1"/>
          </p:cNvPicPr>
          <p:nvPr/>
        </p:nvPicPr>
        <p:blipFill>
          <a:blip r:embed="rId3" cstate="print"/>
          <a:srcRect/>
          <a:stretch>
            <a:fillRect/>
          </a:stretch>
        </p:blipFill>
        <p:spPr bwMode="auto">
          <a:xfrm>
            <a:off x="8229600" y="5334000"/>
            <a:ext cx="360363" cy="360363"/>
          </a:xfrm>
          <a:prstGeom prst="rect">
            <a:avLst/>
          </a:prstGeom>
          <a:noFill/>
          <a:ln w="9525">
            <a:noFill/>
            <a:miter lim="800000"/>
            <a:headEnd/>
            <a:tailEnd/>
          </a:ln>
        </p:spPr>
      </p:pic>
      <p:sp>
        <p:nvSpPr>
          <p:cNvPr id="9222" name="Tekstboks 12"/>
          <p:cNvSpPr txBox="1">
            <a:spLocks noChangeArrowheads="1"/>
          </p:cNvSpPr>
          <p:nvPr/>
        </p:nvSpPr>
        <p:spPr bwMode="auto">
          <a:xfrm>
            <a:off x="688976" y="1371600"/>
            <a:ext cx="8455024" cy="5019836"/>
          </a:xfrm>
          <a:prstGeom prst="rect">
            <a:avLst/>
          </a:prstGeom>
          <a:noFill/>
          <a:ln w="9525">
            <a:noFill/>
            <a:miter lim="800000"/>
            <a:headEnd/>
            <a:tailEnd/>
          </a:ln>
        </p:spPr>
        <p:txBody>
          <a:bodyPr>
            <a:spAutoFit/>
          </a:bodyPr>
          <a:lstStyle/>
          <a:p>
            <a:pPr>
              <a:lnSpc>
                <a:spcPct val="90000"/>
              </a:lnSpc>
              <a:defRPr/>
            </a:pPr>
            <a:endParaRPr lang="en-US" sz="800" dirty="0">
              <a:ea typeface="ＭＳ Ｐゴシック"/>
              <a:cs typeface="ＭＳ Ｐゴシック"/>
            </a:endParaRPr>
          </a:p>
          <a:p>
            <a:pPr marL="2962275" lvl="6" indent="-219075">
              <a:lnSpc>
                <a:spcPct val="90000"/>
              </a:lnSpc>
              <a:buFont typeface="Arial" pitchFamily="34" charset="0"/>
              <a:buChar char="•"/>
              <a:defRPr/>
            </a:pPr>
            <a:r>
              <a:rPr lang="en-US" sz="2000" b="1" dirty="0">
                <a:ea typeface="ＭＳ Ｐゴシック"/>
                <a:cs typeface="ＭＳ Ｐゴシック"/>
              </a:rPr>
              <a:t>Coordinated action and policies at national level</a:t>
            </a:r>
          </a:p>
          <a:p>
            <a:pPr marL="2962275" lvl="6" indent="-219075">
              <a:lnSpc>
                <a:spcPct val="90000"/>
              </a:lnSpc>
              <a:buFont typeface="Arial" pitchFamily="34" charset="0"/>
              <a:buChar char="•"/>
              <a:defRPr/>
            </a:pPr>
            <a:endParaRPr lang="en-US" sz="2000" b="1" dirty="0">
              <a:ea typeface="ＭＳ Ｐゴシック"/>
              <a:cs typeface="ＭＳ Ｐゴシック"/>
            </a:endParaRPr>
          </a:p>
          <a:p>
            <a:pPr marL="2962275" lvl="6" indent="-219075">
              <a:lnSpc>
                <a:spcPct val="90000"/>
              </a:lnSpc>
              <a:buFont typeface="Arial" pitchFamily="34" charset="0"/>
              <a:buChar char="•"/>
              <a:defRPr/>
            </a:pPr>
            <a:r>
              <a:rPr lang="en-US" sz="2000" b="1" dirty="0">
                <a:ea typeface="ＭＳ Ｐゴシック"/>
                <a:cs typeface="ＭＳ Ｐゴシック"/>
              </a:rPr>
              <a:t>Strong local institutions</a:t>
            </a:r>
          </a:p>
          <a:p>
            <a:pPr marL="2962275" lvl="6" indent="-219075">
              <a:lnSpc>
                <a:spcPct val="90000"/>
              </a:lnSpc>
              <a:buFont typeface="Arial" pitchFamily="34" charset="0"/>
              <a:buChar char="•"/>
              <a:defRPr/>
            </a:pPr>
            <a:endParaRPr lang="en-US" sz="2000" b="1" dirty="0">
              <a:ea typeface="ＭＳ Ｐゴシック"/>
              <a:cs typeface="ＭＳ Ｐゴシック"/>
            </a:endParaRPr>
          </a:p>
          <a:p>
            <a:pPr marL="2962275" lvl="6" indent="-219075">
              <a:lnSpc>
                <a:spcPct val="90000"/>
              </a:lnSpc>
              <a:buFont typeface="Arial" pitchFamily="34" charset="0"/>
              <a:buChar char="•"/>
              <a:defRPr/>
            </a:pPr>
            <a:r>
              <a:rPr lang="en-US" sz="2000" b="1" dirty="0">
                <a:ea typeface="ＭＳ Ｐゴシック"/>
                <a:cs typeface="ＭＳ Ｐゴシック"/>
              </a:rPr>
              <a:t>Capabilities for monitoring </a:t>
            </a:r>
          </a:p>
          <a:p>
            <a:pPr marL="2962275" lvl="6" indent="-219075">
              <a:lnSpc>
                <a:spcPct val="90000"/>
              </a:lnSpc>
              <a:buFont typeface="Arial" pitchFamily="34" charset="0"/>
              <a:buChar char="•"/>
              <a:defRPr/>
            </a:pPr>
            <a:endParaRPr lang="en-US" sz="2000" b="1" dirty="0">
              <a:ea typeface="ＭＳ Ｐゴシック"/>
              <a:cs typeface="ＭＳ Ｐゴシック"/>
            </a:endParaRPr>
          </a:p>
          <a:p>
            <a:pPr marL="2962275" lvl="6" indent="-219075">
              <a:lnSpc>
                <a:spcPct val="90000"/>
              </a:lnSpc>
              <a:buFont typeface="Arial" pitchFamily="34" charset="0"/>
              <a:buChar char="•"/>
              <a:defRPr/>
            </a:pPr>
            <a:r>
              <a:rPr lang="en-US" sz="2000" b="1" dirty="0">
                <a:ea typeface="ＭＳ Ｐゴシック"/>
                <a:cs typeface="ＭＳ Ｐゴシック"/>
              </a:rPr>
              <a:t>Support adaptive research</a:t>
            </a:r>
          </a:p>
          <a:p>
            <a:pPr>
              <a:lnSpc>
                <a:spcPct val="90000"/>
              </a:lnSpc>
              <a:defRPr/>
            </a:pPr>
            <a:endParaRPr lang="en-US" sz="2000" b="1" dirty="0">
              <a:ea typeface="ＭＳ Ｐゴシック"/>
              <a:cs typeface="ＭＳ Ｐゴシック"/>
            </a:endParaRPr>
          </a:p>
          <a:p>
            <a:pPr>
              <a:lnSpc>
                <a:spcPct val="90000"/>
              </a:lnSpc>
              <a:defRPr/>
            </a:pPr>
            <a:endParaRPr lang="en-US" sz="2000" b="1" dirty="0">
              <a:ea typeface="ＭＳ Ｐゴシック"/>
              <a:cs typeface="ＭＳ Ｐゴシック"/>
            </a:endParaRPr>
          </a:p>
          <a:p>
            <a:pPr>
              <a:lnSpc>
                <a:spcPct val="90000"/>
              </a:lnSpc>
              <a:defRPr/>
            </a:pPr>
            <a:endParaRPr lang="en-US" sz="2000" b="1" dirty="0">
              <a:ea typeface="ＭＳ Ｐゴシック"/>
              <a:cs typeface="ＭＳ Ｐゴシック"/>
            </a:endParaRPr>
          </a:p>
          <a:p>
            <a:pPr>
              <a:lnSpc>
                <a:spcPct val="90000"/>
              </a:lnSpc>
              <a:defRPr/>
            </a:pPr>
            <a:endParaRPr lang="en-US" sz="2000" b="1" dirty="0">
              <a:ea typeface="ＭＳ Ｐゴシック"/>
              <a:cs typeface="ＭＳ Ｐゴシック"/>
            </a:endParaRPr>
          </a:p>
          <a:p>
            <a:pPr>
              <a:lnSpc>
                <a:spcPct val="90000"/>
              </a:lnSpc>
              <a:defRPr/>
            </a:pPr>
            <a:endParaRPr lang="en-US" sz="1000" b="1" dirty="0">
              <a:ea typeface="ＭＳ Ｐゴシック"/>
              <a:cs typeface="ＭＳ Ｐゴシック"/>
            </a:endParaRPr>
          </a:p>
          <a:p>
            <a:pPr>
              <a:lnSpc>
                <a:spcPct val="150000"/>
              </a:lnSpc>
              <a:defRPr/>
            </a:pPr>
            <a:r>
              <a:rPr lang="en-US" sz="2000" b="1" dirty="0">
                <a:ea typeface="ＭＳ Ｐゴシック"/>
                <a:cs typeface="ＭＳ Ｐゴシック"/>
              </a:rPr>
              <a:t>	</a:t>
            </a:r>
          </a:p>
          <a:p>
            <a:pPr indent="266700">
              <a:lnSpc>
                <a:spcPct val="90000"/>
              </a:lnSpc>
              <a:defRPr/>
            </a:pPr>
            <a:endParaRPr lang="en-US" sz="2000" dirty="0">
              <a:latin typeface="Georgia" pitchFamily="18" charset="0"/>
              <a:ea typeface="ＭＳ Ｐゴシック"/>
              <a:cs typeface="ＭＳ Ｐゴシック"/>
            </a:endParaRPr>
          </a:p>
          <a:p>
            <a:pPr indent="266700">
              <a:lnSpc>
                <a:spcPct val="90000"/>
              </a:lnSpc>
              <a:defRPr/>
            </a:pPr>
            <a:endParaRPr lang="en-US" sz="2000" dirty="0">
              <a:latin typeface="Georgia" pitchFamily="18" charset="0"/>
              <a:ea typeface="ＭＳ Ｐゴシック"/>
              <a:cs typeface="ＭＳ Ｐゴシック"/>
            </a:endParaRPr>
          </a:p>
          <a:p>
            <a:pPr indent="342900">
              <a:defRPr/>
            </a:pPr>
            <a:endParaRPr lang="da-DK" sz="2000" dirty="0">
              <a:solidFill>
                <a:srgbClr val="000000"/>
              </a:solidFill>
              <a:latin typeface="Georgia" pitchFamily="18" charset="0"/>
              <a:ea typeface="ＭＳ Ｐゴシック"/>
              <a:cs typeface="ＭＳ Ｐゴシック"/>
            </a:endParaRPr>
          </a:p>
          <a:p>
            <a:pPr indent="342900">
              <a:defRPr/>
            </a:pPr>
            <a:endParaRPr lang="da-DK" sz="2000" dirty="0">
              <a:solidFill>
                <a:srgbClr val="000000"/>
              </a:solidFill>
              <a:latin typeface="Georgia" pitchFamily="18" charset="0"/>
              <a:ea typeface="ＭＳ Ｐゴシック"/>
              <a:cs typeface="ＭＳ Ｐゴシック"/>
            </a:endParaRPr>
          </a:p>
        </p:txBody>
      </p:sp>
      <p:pic>
        <p:nvPicPr>
          <p:cNvPr id="35847" name="Picture 16" descr="alberalsol"/>
          <p:cNvPicPr>
            <a:picLocks noChangeAspect="1" noChangeArrowheads="1"/>
          </p:cNvPicPr>
          <p:nvPr/>
        </p:nvPicPr>
        <p:blipFill>
          <a:blip r:embed="rId4" cstate="print"/>
          <a:srcRect l="-78" t="18675" r="26610" b="31006"/>
          <a:stretch>
            <a:fillRect/>
          </a:stretch>
        </p:blipFill>
        <p:spPr bwMode="auto">
          <a:xfrm>
            <a:off x="6459538" y="0"/>
            <a:ext cx="2684462" cy="1231900"/>
          </a:xfrm>
          <a:prstGeom prst="rect">
            <a:avLst/>
          </a:prstGeom>
          <a:noFill/>
          <a:ln w="9525">
            <a:noFill/>
            <a:miter lim="800000"/>
            <a:headEnd/>
            <a:tailEnd/>
          </a:ln>
        </p:spPr>
      </p:pic>
      <p:pic>
        <p:nvPicPr>
          <p:cNvPr id="35848" name="Picture 2" descr="http://www.fao.org/mediabase/forestry/photolibrary/photos/2010/Sep2010/7178_lwr.jpg"/>
          <p:cNvPicPr>
            <a:picLocks noChangeAspect="1" noChangeArrowheads="1"/>
          </p:cNvPicPr>
          <p:nvPr/>
        </p:nvPicPr>
        <p:blipFill>
          <a:blip r:embed="rId5" cstate="print"/>
          <a:srcRect/>
          <a:stretch>
            <a:fillRect/>
          </a:stretch>
        </p:blipFill>
        <p:spPr bwMode="auto">
          <a:xfrm>
            <a:off x="152400" y="3657600"/>
            <a:ext cx="2819400" cy="2133600"/>
          </a:xfrm>
          <a:prstGeom prst="rect">
            <a:avLst/>
          </a:prstGeom>
          <a:noFill/>
          <a:ln w="9525">
            <a:noFill/>
            <a:miter lim="800000"/>
            <a:headEnd/>
            <a:tailEnd/>
          </a:ln>
        </p:spPr>
      </p:pic>
      <p:pic>
        <p:nvPicPr>
          <p:cNvPr id="35849" name="Picture 5"/>
          <p:cNvPicPr>
            <a:picLocks noChangeAspect="1" noChangeArrowheads="1"/>
          </p:cNvPicPr>
          <p:nvPr/>
        </p:nvPicPr>
        <p:blipFill>
          <a:blip r:embed="rId6" cstate="print"/>
          <a:srcRect/>
          <a:stretch>
            <a:fillRect/>
          </a:stretch>
        </p:blipFill>
        <p:spPr bwMode="auto">
          <a:xfrm>
            <a:off x="5943600" y="3657600"/>
            <a:ext cx="2971800" cy="2133600"/>
          </a:xfrm>
          <a:prstGeom prst="rect">
            <a:avLst/>
          </a:prstGeom>
          <a:noFill/>
          <a:ln w="9525">
            <a:solidFill>
              <a:srgbClr val="FF0000"/>
            </a:solidFill>
            <a:miter lim="800000"/>
            <a:headEnd/>
            <a:tailEnd/>
          </a:ln>
        </p:spPr>
      </p:pic>
      <p:pic>
        <p:nvPicPr>
          <p:cNvPr id="35850" name="Picture 2" descr="http://www.fao.org/mediabase/forestry/photolibrary/photos/2006/Jul2006/5516_lwr.jpg"/>
          <p:cNvPicPr>
            <a:picLocks noChangeAspect="1" noChangeArrowheads="1"/>
          </p:cNvPicPr>
          <p:nvPr/>
        </p:nvPicPr>
        <p:blipFill>
          <a:blip r:embed="rId7" cstate="print"/>
          <a:srcRect/>
          <a:stretch>
            <a:fillRect/>
          </a:stretch>
        </p:blipFill>
        <p:spPr bwMode="auto">
          <a:xfrm>
            <a:off x="3048000" y="3657600"/>
            <a:ext cx="2857500" cy="2133600"/>
          </a:xfrm>
          <a:prstGeom prst="rect">
            <a:avLst/>
          </a:prstGeom>
          <a:noFill/>
          <a:ln w="9525">
            <a:noFill/>
            <a:miter lim="800000"/>
            <a:headEnd/>
            <a:tailEnd/>
          </a:ln>
        </p:spPr>
      </p:pic>
      <p:pic>
        <p:nvPicPr>
          <p:cNvPr id="35851" name="Picture 4" descr="http://www.fao.org/mediabase/forestry/photolibrary/photos/2007/Mar2007/5691_lwr.jpg"/>
          <p:cNvPicPr>
            <a:picLocks noChangeAspect="1" noChangeArrowheads="1"/>
          </p:cNvPicPr>
          <p:nvPr/>
        </p:nvPicPr>
        <p:blipFill>
          <a:blip r:embed="rId8" cstate="print"/>
          <a:srcRect/>
          <a:stretch>
            <a:fillRect/>
          </a:stretch>
        </p:blipFill>
        <p:spPr bwMode="auto">
          <a:xfrm>
            <a:off x="152400" y="1447800"/>
            <a:ext cx="28575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9"/>
  <p:tag name="MMPROD_UIDATA" val="&lt;database version=&quot;7.0&quot;&gt;&lt;object type=&quot;1&quot; unique_id=&quot;10001&quot;&gt;&lt;object type=&quot;8&quot; unique_id=&quot;10827&quot;&gt;&lt;/object&gt;&lt;object type=&quot;2&quot; unique_id=&quot;10828&quot;&gt;&lt;object type=&quot;3&quot; unique_id=&quot;10829&quot;&gt;&lt;property id=&quot;20148&quot; value=&quot;5&quot;/&gt;&lt;property id=&quot;20300&quot; value=&quot;Slide 1&quot;/&gt;&lt;property id=&quot;20307&quot; value=&quot;256&quot;/&gt;&lt;/object&gt;&lt;object type=&quot;3&quot; unique_id=&quot;10830&quot;&gt;&lt;property id=&quot;20148&quot; value=&quot;5&quot;/&gt;&lt;property id=&quot;20300&quot; value=&quot;Slide 2&quot;/&gt;&lt;property id=&quot;20307&quot; value=&quot;258&quot;/&gt;&lt;/object&gt;&lt;object type=&quot;3&quot; unique_id=&quot;10831&quot;&gt;&lt;property id=&quot;20148&quot; value=&quot;5&quot;/&gt;&lt;property id=&quot;20300&quot; value=&quot;Slide 3&quot;/&gt;&lt;property id=&quot;20307&quot; value=&quot;259&quot;/&gt;&lt;/object&gt;&lt;object type=&quot;3&quot; unique_id=&quot;10832&quot;&gt;&lt;property id=&quot;20148&quot; value=&quot;5&quot;/&gt;&lt;property id=&quot;20300&quot; value=&quot;Slide 4&quot;/&gt;&lt;property id=&quot;20307&quot; value=&quot;260&quot;/&gt;&lt;/object&gt;&lt;object type=&quot;3&quot; unique_id=&quot;10833&quot;&gt;&lt;property id=&quot;20148&quot; value=&quot;5&quot;/&gt;&lt;property id=&quot;20300&quot; value=&quot;Slide 5&quot;/&gt;&lt;property id=&quot;20307&quot; value=&quot;261&quot;/&gt;&lt;/object&gt;&lt;object type=&quot;3&quot; unique_id=&quot;10834&quot;&gt;&lt;property id=&quot;20148&quot; value=&quot;5&quot;/&gt;&lt;property id=&quot;20300&quot; value=&quot;Slide 6&quot;/&gt;&lt;property id=&quot;20307&quot; value=&quot;262&quot;/&gt;&lt;/object&gt;&lt;object type=&quot;3&quot; unique_id=&quot;10835&quot;&gt;&lt;property id=&quot;20148&quot; value=&quot;5&quot;/&gt;&lt;property id=&quot;20300&quot; value=&quot;Slide 7&quot;/&gt;&lt;property id=&quot;20307&quot; value=&quot;263&quot;/&gt;&lt;/object&gt;&lt;object type=&quot;3&quot; unique_id=&quot;10836&quot;&gt;&lt;property id=&quot;20148&quot; value=&quot;5&quot;/&gt;&lt;property id=&quot;20300&quot; value=&quot;Slide 8&quot;/&gt;&lt;property id=&quot;20307&quot; value=&quot;264&quot;/&gt;&lt;/object&gt;&lt;object type=&quot;3&quot; unique_id=&quot;10837&quot;&gt;&lt;property id=&quot;20148&quot; value=&quot;5&quot;/&gt;&lt;property id=&quot;20300&quot; value=&quot;Slide 9&quot;/&gt;&lt;property id=&quot;20307&quot; value=&quot;265&quot;/&gt;&lt;/object&gt;&lt;object type=&quot;3&quot; unique_id=&quot;10838&quot;&gt;&lt;property id=&quot;20148&quot; value=&quot;5&quot;/&gt;&lt;property id=&quot;20300&quot; value=&quot;Slide 10&quot;/&gt;&lt;property id=&quot;20307&quot; value=&quot;266&quot;/&gt;&lt;/object&gt;&lt;object type=&quot;3&quot; unique_id=&quot;10839&quot;&gt;&lt;property id=&quot;20148&quot; value=&quot;5&quot;/&gt;&lt;property id=&quot;20300&quot; value=&quot;Slide 11&quot;/&gt;&lt;property id=&quot;20307&quot; value=&quot;267&quot;/&gt;&lt;/object&gt;&lt;object type=&quot;3&quot; unique_id=&quot;10840&quot;&gt;&lt;property id=&quot;20148&quot; value=&quot;5&quot;/&gt;&lt;property id=&quot;20300&quot; value=&quot;Slide 12&quot;/&gt;&lt;property id=&quot;20307&quot; value=&quot;268&quot;/&gt;&lt;/object&gt;&lt;object type=&quot;3&quot; unique_id=&quot;10841&quot;&gt;&lt;property id=&quot;20148&quot; value=&quot;5&quot;/&gt;&lt;property id=&quot;20300&quot; value=&quot;Slide 13&quot;/&gt;&lt;property id=&quot;20307&quot; value=&quot;269&quot;/&gt;&lt;/object&gt;&lt;object type=&quot;3&quot; unique_id=&quot;10842&quot;&gt;&lt;property id=&quot;20148&quot; value=&quot;5&quot;/&gt;&lt;property id=&quot;20300&quot; value=&quot;Slide 14&quot;/&gt;&lt;property id=&quot;20307&quot; value=&quot;270&quot;/&gt;&lt;/object&gt;&lt;object type=&quot;3&quot; unique_id=&quot;10843&quot;&gt;&lt;property id=&quot;20148&quot; value=&quot;5&quot;/&gt;&lt;property id=&quot;20300&quot; value=&quot;Slide 15&quot;/&gt;&lt;property id=&quot;20307&quot; value=&quot;271&quot;/&gt;&lt;/object&gt;&lt;object type=&quot;3&quot; unique_id=&quot;10844&quot;&gt;&lt;property id=&quot;20148&quot; value=&quot;5&quot;/&gt;&lt;property id=&quot;20300&quot; value=&quot;Slide 16&quot;/&gt;&lt;property id=&quot;20307&quot; value=&quot;272&quot;/&gt;&lt;/object&gt;&lt;object type=&quot;3&quot; unique_id=&quot;10845&quot;&gt;&lt;property id=&quot;20148&quot; value=&quot;5&quot;/&gt;&lt;property id=&quot;20300&quot; value=&quot;Slide 17&quot;/&gt;&lt;property id=&quot;20307&quot; value=&quot;273&quot;/&gt;&lt;/object&gt;&lt;object type=&quot;3&quot; unique_id=&quot;10846&quot;&gt;&lt;property id=&quot;20148&quot; value=&quot;5&quot;/&gt;&lt;property id=&quot;20300&quot; value=&quot;Slide 18&quot;/&gt;&lt;property id=&quot;20307&quot; value=&quot;274&quot;/&gt;&lt;/object&gt;&lt;object type=&quot;3&quot; unique_id=&quot;10847&quot;&gt;&lt;property id=&quot;20148&quot; value=&quot;5&quot;/&gt;&lt;property id=&quot;20300&quot; value=&quot;Slide 19&quot;/&gt;&lt;property id=&quot;20307&quot; value=&quot;275&quot;/&gt;&lt;/object&gt;&lt;object type=&quot;3&quot; unique_id=&quot;10848&quot;&gt;&lt;property id=&quot;20148&quot; value=&quot;5&quot;/&gt;&lt;property id=&quot;20300&quot; value=&quot;Slide 20&quot;/&gt;&lt;property id=&quot;20307&quot; value=&quot;276&quot;/&gt;&lt;/object&gt;&lt;object type=&quot;3&quot; unique_id=&quot;10849&quot;&gt;&lt;property id=&quot;20148&quot; value=&quot;5&quot;/&gt;&lt;property id=&quot;20300&quot; value=&quot;Slide 21&quot;/&gt;&lt;property id=&quot;20307&quot; value=&quot;277&quot;/&gt;&lt;/object&gt;&lt;object type=&quot;3&quot; unique_id=&quot;10850&quot;&gt;&lt;property id=&quot;20148&quot; value=&quot;5&quot;/&gt;&lt;property id=&quot;20300&quot; value=&quot;Slide 22&quot;/&gt;&lt;property id=&quot;20307&quot; value=&quot;278&quot;/&gt;&lt;/object&gt;&lt;object type=&quot;3&quot; unique_id=&quot;10851&quot;&gt;&lt;property id=&quot;20148&quot; value=&quot;5&quot;/&gt;&lt;property id=&quot;20300&quot; value=&quot;Slide 23&quot;/&gt;&lt;property id=&quot;20307&quot; value=&quot;279&quot;/&gt;&lt;/object&gt;&lt;object type=&quot;3&quot; unique_id=&quot;10852&quot;&gt;&lt;property id=&quot;20148&quot; value=&quot;5&quot;/&gt;&lt;property id=&quot;20300&quot; value=&quot;Slide 24&quot;/&gt;&lt;property id=&quot;20307&quot; value=&quot;280&quot;/&gt;&lt;/object&gt;&lt;object type=&quot;3&quot; unique_id=&quot;10853&quot;&gt;&lt;property id=&quot;20148&quot; value=&quot;5&quot;/&gt;&lt;property id=&quot;20300&quot; value=&quot;Slide 25&quot;/&gt;&lt;property id=&quot;20307&quot; value=&quot;281&quot;/&gt;&lt;/object&gt;&lt;object type=&quot;3&quot; unique_id=&quot;10854&quot;&gt;&lt;property id=&quot;20148&quot; value=&quot;5&quot;/&gt;&lt;property id=&quot;20300&quot; value=&quot;Slide 26&quot;/&gt;&lt;property id=&quot;20307&quot; value=&quot;282&quot;/&gt;&lt;/object&gt;&lt;/object&gt;&lt;/object&gt;&lt;/database&gt;"/>
  <p:tag name="SECTOMILLISECCONVERTED" val="1"/>
</p:tagLst>
</file>

<file path=ppt/theme/theme1.xml><?xml version="1.0" encoding="utf-8"?>
<a:theme xmlns:a="http://schemas.openxmlformats.org/drawingml/2006/main" name="PPT template FAO c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FAO cc</Template>
  <TotalTime>4156</TotalTime>
  <Words>1437</Words>
  <Application>Microsoft Office PowerPoint</Application>
  <PresentationFormat>On-screen Show (4:3)</PresentationFormat>
  <Paragraphs>189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PPT template FAO cc</vt:lpstr>
      <vt:lpstr>Building Resilience to  Climate Change through  Sustainable Forest Management</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Vahanen, Tiina (NRC)</dc:creator>
  <cp:lastModifiedBy>Emelyne Cheney</cp:lastModifiedBy>
  <cp:revision>301</cp:revision>
  <dcterms:created xsi:type="dcterms:W3CDTF">2006-08-16T00:00:00Z</dcterms:created>
  <dcterms:modified xsi:type="dcterms:W3CDTF">2012-05-16T14:44:09Z</dcterms:modified>
</cp:coreProperties>
</file>