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5" r:id="rId2"/>
    <p:sldMasterId id="2147483651" r:id="rId3"/>
  </p:sldMasterIdLst>
  <p:notesMasterIdLst>
    <p:notesMasterId r:id="rId17"/>
  </p:notesMasterIdLst>
  <p:handoutMasterIdLst>
    <p:handoutMasterId r:id="rId18"/>
  </p:handoutMasterIdLst>
  <p:sldIdLst>
    <p:sldId id="256" r:id="rId4"/>
    <p:sldId id="262" r:id="rId5"/>
    <p:sldId id="269" r:id="rId6"/>
    <p:sldId id="270" r:id="rId7"/>
    <p:sldId id="271" r:id="rId8"/>
    <p:sldId id="267" r:id="rId9"/>
    <p:sldId id="272" r:id="rId10"/>
    <p:sldId id="268" r:id="rId11"/>
    <p:sldId id="286" r:id="rId12"/>
    <p:sldId id="289" r:id="rId13"/>
    <p:sldId id="280" r:id="rId14"/>
    <p:sldId id="282" r:id="rId15"/>
    <p:sldId id="275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4BC"/>
    <a:srgbClr val="CBC782"/>
    <a:srgbClr val="FED302"/>
    <a:srgbClr val="8DB335"/>
    <a:srgbClr val="000000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67" autoAdjust="0"/>
    <p:restoredTop sz="94681" autoAdjust="0"/>
  </p:normalViewPr>
  <p:slideViewPr>
    <p:cSldViewPr>
      <p:cViewPr varScale="1">
        <p:scale>
          <a:sx n="76" d="100"/>
          <a:sy n="76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F120BC-2ADD-4197-918F-F1B6A0CEA754}" type="datetime1">
              <a:rPr lang="lv-LV"/>
              <a:pPr>
                <a:defRPr/>
              </a:pPr>
              <a:t>11.01.2010</a:t>
            </a:fld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AF65EFB-9311-45D1-9C49-3CC204AABB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C8FD2B4-1FCD-4D73-8C73-01346B9CE148}" type="datetime1">
              <a:rPr lang="lv-LV"/>
              <a:pPr>
                <a:defRPr/>
              </a:pPr>
              <a:t>11.01.2010</a:t>
            </a:fld>
            <a:endParaRPr lang="en-US"/>
          </a:p>
        </p:txBody>
      </p:sp>
      <p:sp>
        <p:nvSpPr>
          <p:cNvPr id="389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5F800-A037-451E-B60D-88400ACA7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734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lv-LV" smtClean="0"/>
          </a:p>
        </p:txBody>
      </p:sp>
      <p:sp>
        <p:nvSpPr>
          <p:cNvPr id="697347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50EE58D-4EDE-4F4D-8576-76142C51489A}" type="datetime1">
              <a:rPr lang="lv-LV" smtClean="0"/>
              <a:pPr/>
              <a:t>11.01.2010</a:t>
            </a:fld>
            <a:endParaRPr lang="en-US" smtClean="0"/>
          </a:p>
        </p:txBody>
      </p:sp>
      <p:sp>
        <p:nvSpPr>
          <p:cNvPr id="697348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F5985C-C7FE-4E42-96B5-E5C0998E9025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993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lv-LV" smtClean="0"/>
          </a:p>
        </p:txBody>
      </p:sp>
      <p:sp>
        <p:nvSpPr>
          <p:cNvPr id="699395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BB53DEB-538C-4292-B86E-AE990590334E}" type="datetime1">
              <a:rPr lang="lv-LV" smtClean="0"/>
              <a:pPr/>
              <a:t>11.01.2010</a:t>
            </a:fld>
            <a:endParaRPr lang="en-US" smtClean="0"/>
          </a:p>
        </p:txBody>
      </p:sp>
      <p:sp>
        <p:nvSpPr>
          <p:cNvPr id="699396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D7E83D-D3F0-4B66-A052-13A11A7BF367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wmf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wmf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0" y="0"/>
            <a:ext cx="2544763" cy="6858000"/>
            <a:chOff x="0" y="-10"/>
            <a:chExt cx="1603" cy="4330"/>
          </a:xfrm>
        </p:grpSpPr>
        <p:grpSp>
          <p:nvGrpSpPr>
            <p:cNvPr id="5" name="Group 2"/>
            <p:cNvGrpSpPr>
              <a:grpSpLocks noChangeAspect="1"/>
            </p:cNvGrpSpPr>
            <p:nvPr userDrawn="1"/>
          </p:nvGrpSpPr>
          <p:grpSpPr bwMode="auto">
            <a:xfrm rot="5400000">
              <a:off x="-1326" y="1388"/>
              <a:ext cx="4325" cy="1535"/>
              <a:chOff x="249" y="2523"/>
              <a:chExt cx="5377" cy="2088"/>
            </a:xfrm>
          </p:grpSpPr>
          <p:pic>
            <p:nvPicPr>
              <p:cNvPr id="18" name="Picture 3"/>
              <p:cNvPicPr>
                <a:picLocks noChangeAspect="1" noChangeArrowheads="1"/>
              </p:cNvPicPr>
              <p:nvPr userDrawn="1"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207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9" name="Picture 4"/>
              <p:cNvPicPr>
                <a:picLocks noChangeAspect="1" noChangeArrowheads="1"/>
              </p:cNvPicPr>
              <p:nvPr userDrawn="1"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711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5"/>
              <p:cNvPicPr>
                <a:picLocks noChangeAspect="1" noChangeArrowheads="1"/>
              </p:cNvPicPr>
              <p:nvPr userDrawn="1"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215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1" name="Picture 6"/>
              <p:cNvPicPr>
                <a:picLocks noChangeAspect="1" noChangeArrowheads="1"/>
              </p:cNvPicPr>
              <p:nvPr userDrawn="1"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3720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2" name="Picture 7"/>
              <p:cNvPicPr>
                <a:picLocks noChangeAspect="1" noChangeArrowheads="1"/>
              </p:cNvPicPr>
              <p:nvPr userDrawn="1"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3224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" name="Picture 8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249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9"/>
              <p:cNvPicPr>
                <a:picLocks noChangeAspect="1" noChangeArrowheads="1"/>
              </p:cNvPicPr>
              <p:nvPr userDrawn="1"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745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5" name="Picture 10"/>
              <p:cNvPicPr>
                <a:picLocks noChangeAspect="1" noChangeArrowheads="1"/>
              </p:cNvPicPr>
              <p:nvPr userDrawn="1"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1241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11"/>
              <p:cNvPicPr>
                <a:picLocks noChangeAspect="1" noChangeArrowheads="1"/>
              </p:cNvPicPr>
              <p:nvPr userDrawn="1"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1736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12"/>
              <p:cNvPicPr>
                <a:picLocks noChangeAspect="1" noChangeArrowheads="1"/>
              </p:cNvPicPr>
              <p:nvPr userDrawn="1"/>
            </p:nvPicPr>
            <p:blipFill>
              <a:blip r:embed="rId11"/>
              <a:srcRect/>
              <a:stretch>
                <a:fillRect/>
              </a:stretch>
            </p:blipFill>
            <p:spPr bwMode="auto">
              <a:xfrm>
                <a:off x="2232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8" name="Picture 13"/>
              <p:cNvPicPr>
                <a:picLocks noChangeAspect="1" noChangeArrowheads="1"/>
              </p:cNvPicPr>
              <p:nvPr userDrawn="1"/>
            </p:nvPicPr>
            <p:blipFill>
              <a:blip r:embed="rId12"/>
              <a:srcRect/>
              <a:stretch>
                <a:fillRect/>
              </a:stretch>
            </p:blipFill>
            <p:spPr bwMode="auto">
              <a:xfrm>
                <a:off x="2728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6" name="Group 19"/>
            <p:cNvGrpSpPr>
              <a:grpSpLocks noChangeAspect="1"/>
            </p:cNvGrpSpPr>
            <p:nvPr userDrawn="1"/>
          </p:nvGrpSpPr>
          <p:grpSpPr bwMode="auto">
            <a:xfrm rot="5400000">
              <a:off x="-2136" y="2131"/>
              <a:ext cx="4323" cy="46"/>
              <a:chOff x="252" y="4701"/>
              <a:chExt cx="5375" cy="45"/>
            </a:xfrm>
          </p:grpSpPr>
          <p:sp>
            <p:nvSpPr>
              <p:cNvPr id="7" name="Rectangle 20"/>
              <p:cNvSpPr>
                <a:spLocks noChangeAspect="1" noChangeArrowheads="1"/>
              </p:cNvSpPr>
              <p:nvPr userDrawn="1"/>
            </p:nvSpPr>
            <p:spPr bwMode="auto">
              <a:xfrm>
                <a:off x="5208" y="4701"/>
                <a:ext cx="419" cy="43"/>
              </a:xfrm>
              <a:prstGeom prst="rect">
                <a:avLst/>
              </a:prstGeom>
              <a:solidFill>
                <a:srgbClr val="F5D4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8" name="Rectangle 21"/>
              <p:cNvSpPr>
                <a:spLocks noChangeAspect="1" noChangeArrowheads="1"/>
              </p:cNvSpPr>
              <p:nvPr userDrawn="1"/>
            </p:nvSpPr>
            <p:spPr bwMode="auto">
              <a:xfrm>
                <a:off x="252" y="4703"/>
                <a:ext cx="419" cy="43"/>
              </a:xfrm>
              <a:prstGeom prst="rect">
                <a:avLst/>
              </a:prstGeom>
              <a:solidFill>
                <a:srgbClr val="326FB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9" name="Freeform 22"/>
              <p:cNvSpPr>
                <a:spLocks noChangeAspect="1"/>
              </p:cNvSpPr>
              <p:nvPr userDrawn="1"/>
            </p:nvSpPr>
            <p:spPr bwMode="auto">
              <a:xfrm>
                <a:off x="4712" y="4701"/>
                <a:ext cx="419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8" y="0"/>
                  </a:cxn>
                  <a:cxn ang="0">
                    <a:pos x="1100" y="0"/>
                  </a:cxn>
                  <a:cxn ang="0">
                    <a:pos x="1021" y="0"/>
                  </a:cxn>
                  <a:cxn ang="0">
                    <a:pos x="942" y="0"/>
                  </a:cxn>
                  <a:cxn ang="0">
                    <a:pos x="864" y="0"/>
                  </a:cxn>
                  <a:cxn ang="0">
                    <a:pos x="785" y="0"/>
                  </a:cxn>
                  <a:cxn ang="0">
                    <a:pos x="706" y="0"/>
                  </a:cxn>
                  <a:cxn ang="0">
                    <a:pos x="628" y="0"/>
                  </a:cxn>
                  <a:cxn ang="0">
                    <a:pos x="549" y="0"/>
                  </a:cxn>
                  <a:cxn ang="0">
                    <a:pos x="471" y="0"/>
                  </a:cxn>
                  <a:cxn ang="0">
                    <a:pos x="392" y="0"/>
                  </a:cxn>
                  <a:cxn ang="0">
                    <a:pos x="313" y="0"/>
                  </a:cxn>
                  <a:cxn ang="0">
                    <a:pos x="235" y="0"/>
                  </a:cxn>
                  <a:cxn ang="0">
                    <a:pos x="157" y="0"/>
                  </a:cxn>
                  <a:cxn ang="0">
                    <a:pos x="78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8" y="128"/>
                  </a:cxn>
                  <a:cxn ang="0">
                    <a:pos x="157" y="128"/>
                  </a:cxn>
                  <a:cxn ang="0">
                    <a:pos x="235" y="128"/>
                  </a:cxn>
                  <a:cxn ang="0">
                    <a:pos x="313" y="128"/>
                  </a:cxn>
                  <a:cxn ang="0">
                    <a:pos x="392" y="128"/>
                  </a:cxn>
                  <a:cxn ang="0">
                    <a:pos x="471" y="128"/>
                  </a:cxn>
                  <a:cxn ang="0">
                    <a:pos x="549" y="128"/>
                  </a:cxn>
                  <a:cxn ang="0">
                    <a:pos x="628" y="128"/>
                  </a:cxn>
                  <a:cxn ang="0">
                    <a:pos x="706" y="128"/>
                  </a:cxn>
                  <a:cxn ang="0">
                    <a:pos x="785" y="128"/>
                  </a:cxn>
                  <a:cxn ang="0">
                    <a:pos x="864" y="128"/>
                  </a:cxn>
                  <a:cxn ang="0">
                    <a:pos x="942" y="128"/>
                  </a:cxn>
                  <a:cxn ang="0">
                    <a:pos x="1021" y="128"/>
                  </a:cxn>
                  <a:cxn ang="0">
                    <a:pos x="1100" y="128"/>
                  </a:cxn>
                  <a:cxn ang="0">
                    <a:pos x="1178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8" y="0"/>
                    </a:lnTo>
                    <a:lnTo>
                      <a:pt x="1100" y="0"/>
                    </a:lnTo>
                    <a:lnTo>
                      <a:pt x="1021" y="0"/>
                    </a:lnTo>
                    <a:lnTo>
                      <a:pt x="942" y="0"/>
                    </a:lnTo>
                    <a:lnTo>
                      <a:pt x="864" y="0"/>
                    </a:lnTo>
                    <a:lnTo>
                      <a:pt x="785" y="0"/>
                    </a:lnTo>
                    <a:lnTo>
                      <a:pt x="706" y="0"/>
                    </a:lnTo>
                    <a:lnTo>
                      <a:pt x="628" y="0"/>
                    </a:lnTo>
                    <a:lnTo>
                      <a:pt x="549" y="0"/>
                    </a:lnTo>
                    <a:lnTo>
                      <a:pt x="471" y="0"/>
                    </a:lnTo>
                    <a:lnTo>
                      <a:pt x="392" y="0"/>
                    </a:lnTo>
                    <a:lnTo>
                      <a:pt x="313" y="0"/>
                    </a:lnTo>
                    <a:lnTo>
                      <a:pt x="235" y="0"/>
                    </a:lnTo>
                    <a:lnTo>
                      <a:pt x="157" y="0"/>
                    </a:lnTo>
                    <a:lnTo>
                      <a:pt x="78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8" y="128"/>
                    </a:lnTo>
                    <a:lnTo>
                      <a:pt x="157" y="128"/>
                    </a:lnTo>
                    <a:lnTo>
                      <a:pt x="235" y="128"/>
                    </a:lnTo>
                    <a:lnTo>
                      <a:pt x="313" y="128"/>
                    </a:lnTo>
                    <a:lnTo>
                      <a:pt x="392" y="128"/>
                    </a:lnTo>
                    <a:lnTo>
                      <a:pt x="471" y="128"/>
                    </a:lnTo>
                    <a:lnTo>
                      <a:pt x="549" y="128"/>
                    </a:lnTo>
                    <a:lnTo>
                      <a:pt x="628" y="128"/>
                    </a:lnTo>
                    <a:lnTo>
                      <a:pt x="706" y="128"/>
                    </a:lnTo>
                    <a:lnTo>
                      <a:pt x="785" y="128"/>
                    </a:lnTo>
                    <a:lnTo>
                      <a:pt x="864" y="128"/>
                    </a:lnTo>
                    <a:lnTo>
                      <a:pt x="942" y="128"/>
                    </a:lnTo>
                    <a:lnTo>
                      <a:pt x="1021" y="128"/>
                    </a:lnTo>
                    <a:lnTo>
                      <a:pt x="1100" y="128"/>
                    </a:lnTo>
                    <a:lnTo>
                      <a:pt x="1178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E5D8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0" name="Freeform 23"/>
              <p:cNvSpPr>
                <a:spLocks noChangeAspect="1"/>
              </p:cNvSpPr>
              <p:nvPr userDrawn="1"/>
            </p:nvSpPr>
            <p:spPr bwMode="auto">
              <a:xfrm>
                <a:off x="4216" y="4701"/>
                <a:ext cx="419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8" y="0"/>
                  </a:cxn>
                  <a:cxn ang="0">
                    <a:pos x="1101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5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9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3" y="0"/>
                  </a:cxn>
                  <a:cxn ang="0">
                    <a:pos x="314" y="0"/>
                  </a:cxn>
                  <a:cxn ang="0">
                    <a:pos x="236" y="0"/>
                  </a:cxn>
                  <a:cxn ang="0">
                    <a:pos x="157" y="0"/>
                  </a:cxn>
                  <a:cxn ang="0">
                    <a:pos x="78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8" y="128"/>
                  </a:cxn>
                  <a:cxn ang="0">
                    <a:pos x="157" y="128"/>
                  </a:cxn>
                  <a:cxn ang="0">
                    <a:pos x="236" y="128"/>
                  </a:cxn>
                  <a:cxn ang="0">
                    <a:pos x="314" y="128"/>
                  </a:cxn>
                  <a:cxn ang="0">
                    <a:pos x="393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9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5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1" y="128"/>
                  </a:cxn>
                  <a:cxn ang="0">
                    <a:pos x="1178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8" y="0"/>
                    </a:lnTo>
                    <a:lnTo>
                      <a:pt x="1101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5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9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3" y="0"/>
                    </a:lnTo>
                    <a:lnTo>
                      <a:pt x="314" y="0"/>
                    </a:lnTo>
                    <a:lnTo>
                      <a:pt x="236" y="0"/>
                    </a:lnTo>
                    <a:lnTo>
                      <a:pt x="157" y="0"/>
                    </a:lnTo>
                    <a:lnTo>
                      <a:pt x="78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8" y="128"/>
                    </a:lnTo>
                    <a:lnTo>
                      <a:pt x="157" y="128"/>
                    </a:lnTo>
                    <a:lnTo>
                      <a:pt x="236" y="128"/>
                    </a:lnTo>
                    <a:lnTo>
                      <a:pt x="314" y="128"/>
                    </a:lnTo>
                    <a:lnTo>
                      <a:pt x="393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9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5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1" y="128"/>
                    </a:lnTo>
                    <a:lnTo>
                      <a:pt x="1178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D8D08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1" name="Freeform 24"/>
              <p:cNvSpPr>
                <a:spLocks noChangeAspect="1"/>
              </p:cNvSpPr>
              <p:nvPr userDrawn="1"/>
            </p:nvSpPr>
            <p:spPr bwMode="auto">
              <a:xfrm>
                <a:off x="3720" y="4701"/>
                <a:ext cx="420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8" y="0"/>
                  </a:cxn>
                  <a:cxn ang="0">
                    <a:pos x="1099" y="0"/>
                  </a:cxn>
                  <a:cxn ang="0">
                    <a:pos x="1021" y="0"/>
                  </a:cxn>
                  <a:cxn ang="0">
                    <a:pos x="942" y="0"/>
                  </a:cxn>
                  <a:cxn ang="0">
                    <a:pos x="864" y="0"/>
                  </a:cxn>
                  <a:cxn ang="0">
                    <a:pos x="785" y="0"/>
                  </a:cxn>
                  <a:cxn ang="0">
                    <a:pos x="707" y="0"/>
                  </a:cxn>
                  <a:cxn ang="0">
                    <a:pos x="629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3" y="0"/>
                  </a:cxn>
                  <a:cxn ang="0">
                    <a:pos x="314" y="0"/>
                  </a:cxn>
                  <a:cxn ang="0">
                    <a:pos x="235" y="0"/>
                  </a:cxn>
                  <a:cxn ang="0">
                    <a:pos x="157" y="0"/>
                  </a:cxn>
                  <a:cxn ang="0">
                    <a:pos x="78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8" y="128"/>
                  </a:cxn>
                  <a:cxn ang="0">
                    <a:pos x="157" y="128"/>
                  </a:cxn>
                  <a:cxn ang="0">
                    <a:pos x="235" y="128"/>
                  </a:cxn>
                  <a:cxn ang="0">
                    <a:pos x="314" y="128"/>
                  </a:cxn>
                  <a:cxn ang="0">
                    <a:pos x="393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9" y="128"/>
                  </a:cxn>
                  <a:cxn ang="0">
                    <a:pos x="707" y="128"/>
                  </a:cxn>
                  <a:cxn ang="0">
                    <a:pos x="785" y="128"/>
                  </a:cxn>
                  <a:cxn ang="0">
                    <a:pos x="864" y="128"/>
                  </a:cxn>
                  <a:cxn ang="0">
                    <a:pos x="942" y="128"/>
                  </a:cxn>
                  <a:cxn ang="0">
                    <a:pos x="1021" y="128"/>
                  </a:cxn>
                  <a:cxn ang="0">
                    <a:pos x="1099" y="128"/>
                  </a:cxn>
                  <a:cxn ang="0">
                    <a:pos x="1178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8" y="0"/>
                    </a:lnTo>
                    <a:lnTo>
                      <a:pt x="1099" y="0"/>
                    </a:lnTo>
                    <a:lnTo>
                      <a:pt x="1021" y="0"/>
                    </a:lnTo>
                    <a:lnTo>
                      <a:pt x="942" y="0"/>
                    </a:lnTo>
                    <a:lnTo>
                      <a:pt x="864" y="0"/>
                    </a:lnTo>
                    <a:lnTo>
                      <a:pt x="785" y="0"/>
                    </a:lnTo>
                    <a:lnTo>
                      <a:pt x="707" y="0"/>
                    </a:lnTo>
                    <a:lnTo>
                      <a:pt x="629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3" y="0"/>
                    </a:lnTo>
                    <a:lnTo>
                      <a:pt x="314" y="0"/>
                    </a:lnTo>
                    <a:lnTo>
                      <a:pt x="235" y="0"/>
                    </a:lnTo>
                    <a:lnTo>
                      <a:pt x="157" y="0"/>
                    </a:lnTo>
                    <a:lnTo>
                      <a:pt x="78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8" y="128"/>
                    </a:lnTo>
                    <a:lnTo>
                      <a:pt x="157" y="128"/>
                    </a:lnTo>
                    <a:lnTo>
                      <a:pt x="235" y="128"/>
                    </a:lnTo>
                    <a:lnTo>
                      <a:pt x="314" y="128"/>
                    </a:lnTo>
                    <a:lnTo>
                      <a:pt x="393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9" y="128"/>
                    </a:lnTo>
                    <a:lnTo>
                      <a:pt x="707" y="128"/>
                    </a:lnTo>
                    <a:lnTo>
                      <a:pt x="785" y="128"/>
                    </a:lnTo>
                    <a:lnTo>
                      <a:pt x="864" y="128"/>
                    </a:lnTo>
                    <a:lnTo>
                      <a:pt x="942" y="128"/>
                    </a:lnTo>
                    <a:lnTo>
                      <a:pt x="1021" y="128"/>
                    </a:lnTo>
                    <a:lnTo>
                      <a:pt x="1099" y="128"/>
                    </a:lnTo>
                    <a:lnTo>
                      <a:pt x="1178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CBC7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2" name="Freeform 25"/>
              <p:cNvSpPr>
                <a:spLocks noChangeAspect="1"/>
              </p:cNvSpPr>
              <p:nvPr userDrawn="1"/>
            </p:nvSpPr>
            <p:spPr bwMode="auto">
              <a:xfrm>
                <a:off x="3224" y="4701"/>
                <a:ext cx="420" cy="43"/>
              </a:xfrm>
              <a:custGeom>
                <a:avLst/>
                <a:gdLst/>
                <a:ahLst/>
                <a:cxnLst>
                  <a:cxn ang="0">
                    <a:pos x="1258" y="128"/>
                  </a:cxn>
                  <a:cxn ang="0">
                    <a:pos x="1258" y="96"/>
                  </a:cxn>
                  <a:cxn ang="0">
                    <a:pos x="1258" y="63"/>
                  </a:cxn>
                  <a:cxn ang="0">
                    <a:pos x="1258" y="31"/>
                  </a:cxn>
                  <a:cxn ang="0">
                    <a:pos x="1258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9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3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8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8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3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9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8" y="128"/>
                  </a:cxn>
                </a:cxnLst>
                <a:rect l="0" t="0" r="r" b="b"/>
                <a:pathLst>
                  <a:path w="1258" h="128">
                    <a:moveTo>
                      <a:pt x="1258" y="128"/>
                    </a:moveTo>
                    <a:lnTo>
                      <a:pt x="1258" y="96"/>
                    </a:lnTo>
                    <a:lnTo>
                      <a:pt x="1258" y="63"/>
                    </a:lnTo>
                    <a:lnTo>
                      <a:pt x="1258" y="31"/>
                    </a:lnTo>
                    <a:lnTo>
                      <a:pt x="1258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9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3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8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8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3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9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8" y="128"/>
                    </a:lnTo>
                    <a:close/>
                  </a:path>
                </a:pathLst>
              </a:custGeom>
              <a:solidFill>
                <a:srgbClr val="BEBD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3" name="Freeform 26"/>
              <p:cNvSpPr>
                <a:spLocks noChangeAspect="1"/>
              </p:cNvSpPr>
              <p:nvPr userDrawn="1"/>
            </p:nvSpPr>
            <p:spPr bwMode="auto">
              <a:xfrm>
                <a:off x="748" y="4703"/>
                <a:ext cx="419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1" y="0"/>
                  </a:cxn>
                  <a:cxn ang="0">
                    <a:pos x="944" y="0"/>
                  </a:cxn>
                  <a:cxn ang="0">
                    <a:pos x="865" y="0"/>
                  </a:cxn>
                  <a:cxn ang="0">
                    <a:pos x="786" y="0"/>
                  </a:cxn>
                  <a:cxn ang="0">
                    <a:pos x="708" y="0"/>
                  </a:cxn>
                  <a:cxn ang="0">
                    <a:pos x="629" y="0"/>
                  </a:cxn>
                  <a:cxn ang="0">
                    <a:pos x="551" y="0"/>
                  </a:cxn>
                  <a:cxn ang="0">
                    <a:pos x="472" y="0"/>
                  </a:cxn>
                  <a:cxn ang="0">
                    <a:pos x="393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7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7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3" y="128"/>
                  </a:cxn>
                  <a:cxn ang="0">
                    <a:pos x="472" y="128"/>
                  </a:cxn>
                  <a:cxn ang="0">
                    <a:pos x="551" y="128"/>
                  </a:cxn>
                  <a:cxn ang="0">
                    <a:pos x="629" y="128"/>
                  </a:cxn>
                  <a:cxn ang="0">
                    <a:pos x="708" y="128"/>
                  </a:cxn>
                  <a:cxn ang="0">
                    <a:pos x="786" y="128"/>
                  </a:cxn>
                  <a:cxn ang="0">
                    <a:pos x="865" y="128"/>
                  </a:cxn>
                  <a:cxn ang="0">
                    <a:pos x="944" y="128"/>
                  </a:cxn>
                  <a:cxn ang="0">
                    <a:pos x="1021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1" y="0"/>
                    </a:lnTo>
                    <a:lnTo>
                      <a:pt x="944" y="0"/>
                    </a:lnTo>
                    <a:lnTo>
                      <a:pt x="865" y="0"/>
                    </a:lnTo>
                    <a:lnTo>
                      <a:pt x="786" y="0"/>
                    </a:lnTo>
                    <a:lnTo>
                      <a:pt x="708" y="0"/>
                    </a:lnTo>
                    <a:lnTo>
                      <a:pt x="629" y="0"/>
                    </a:lnTo>
                    <a:lnTo>
                      <a:pt x="551" y="0"/>
                    </a:lnTo>
                    <a:lnTo>
                      <a:pt x="472" y="0"/>
                    </a:lnTo>
                    <a:lnTo>
                      <a:pt x="393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7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7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3" y="128"/>
                    </a:lnTo>
                    <a:lnTo>
                      <a:pt x="472" y="128"/>
                    </a:lnTo>
                    <a:lnTo>
                      <a:pt x="551" y="128"/>
                    </a:lnTo>
                    <a:lnTo>
                      <a:pt x="629" y="128"/>
                    </a:lnTo>
                    <a:lnTo>
                      <a:pt x="708" y="128"/>
                    </a:lnTo>
                    <a:lnTo>
                      <a:pt x="786" y="128"/>
                    </a:lnTo>
                    <a:lnTo>
                      <a:pt x="865" y="128"/>
                    </a:lnTo>
                    <a:lnTo>
                      <a:pt x="944" y="128"/>
                    </a:lnTo>
                    <a:lnTo>
                      <a:pt x="1021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467DA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4" name="Freeform 27"/>
              <p:cNvSpPr>
                <a:spLocks noChangeAspect="1"/>
              </p:cNvSpPr>
              <p:nvPr userDrawn="1"/>
            </p:nvSpPr>
            <p:spPr bwMode="auto">
              <a:xfrm>
                <a:off x="1244" y="4703"/>
                <a:ext cx="419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1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8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2" y="0"/>
                  </a:cxn>
                  <a:cxn ang="0">
                    <a:pos x="314" y="0"/>
                  </a:cxn>
                  <a:cxn ang="0">
                    <a:pos x="235" y="0"/>
                  </a:cxn>
                  <a:cxn ang="0">
                    <a:pos x="156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6" y="128"/>
                  </a:cxn>
                  <a:cxn ang="0">
                    <a:pos x="235" y="128"/>
                  </a:cxn>
                  <a:cxn ang="0">
                    <a:pos x="314" y="128"/>
                  </a:cxn>
                  <a:cxn ang="0">
                    <a:pos x="392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8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1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1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8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2" y="0"/>
                    </a:lnTo>
                    <a:lnTo>
                      <a:pt x="314" y="0"/>
                    </a:lnTo>
                    <a:lnTo>
                      <a:pt x="235" y="0"/>
                    </a:lnTo>
                    <a:lnTo>
                      <a:pt x="156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6" y="128"/>
                    </a:lnTo>
                    <a:lnTo>
                      <a:pt x="235" y="128"/>
                    </a:lnTo>
                    <a:lnTo>
                      <a:pt x="314" y="128"/>
                    </a:lnTo>
                    <a:lnTo>
                      <a:pt x="392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8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1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588B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5" name="Freeform 28"/>
              <p:cNvSpPr>
                <a:spLocks noChangeAspect="1"/>
              </p:cNvSpPr>
              <p:nvPr userDrawn="1"/>
            </p:nvSpPr>
            <p:spPr bwMode="auto">
              <a:xfrm>
                <a:off x="1737" y="4703"/>
                <a:ext cx="420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8" y="0"/>
                  </a:cxn>
                  <a:cxn ang="0">
                    <a:pos x="550" y="0"/>
                  </a:cxn>
                  <a:cxn ang="0">
                    <a:pos x="472" y="0"/>
                  </a:cxn>
                  <a:cxn ang="0">
                    <a:pos x="393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8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8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3" y="128"/>
                  </a:cxn>
                  <a:cxn ang="0">
                    <a:pos x="472" y="128"/>
                  </a:cxn>
                  <a:cxn ang="0">
                    <a:pos x="550" y="128"/>
                  </a:cxn>
                  <a:cxn ang="0">
                    <a:pos x="628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8" y="0"/>
                    </a:lnTo>
                    <a:lnTo>
                      <a:pt x="550" y="0"/>
                    </a:lnTo>
                    <a:lnTo>
                      <a:pt x="472" y="0"/>
                    </a:lnTo>
                    <a:lnTo>
                      <a:pt x="393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8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8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3" y="128"/>
                    </a:lnTo>
                    <a:lnTo>
                      <a:pt x="472" y="128"/>
                    </a:lnTo>
                    <a:lnTo>
                      <a:pt x="550" y="128"/>
                    </a:lnTo>
                    <a:lnTo>
                      <a:pt x="628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6A987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6" name="Freeform 29"/>
              <p:cNvSpPr>
                <a:spLocks noChangeAspect="1"/>
              </p:cNvSpPr>
              <p:nvPr userDrawn="1"/>
            </p:nvSpPr>
            <p:spPr bwMode="auto">
              <a:xfrm>
                <a:off x="2233" y="4703"/>
                <a:ext cx="420" cy="43"/>
              </a:xfrm>
              <a:custGeom>
                <a:avLst/>
                <a:gdLst/>
                <a:ahLst/>
                <a:cxnLst>
                  <a:cxn ang="0">
                    <a:pos x="1258" y="128"/>
                  </a:cxn>
                  <a:cxn ang="0">
                    <a:pos x="1258" y="96"/>
                  </a:cxn>
                  <a:cxn ang="0">
                    <a:pos x="1258" y="63"/>
                  </a:cxn>
                  <a:cxn ang="0">
                    <a:pos x="1258" y="31"/>
                  </a:cxn>
                  <a:cxn ang="0">
                    <a:pos x="1258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7" y="0"/>
                  </a:cxn>
                  <a:cxn ang="0">
                    <a:pos x="708" y="0"/>
                  </a:cxn>
                  <a:cxn ang="0">
                    <a:pos x="629" y="0"/>
                  </a:cxn>
                  <a:cxn ang="0">
                    <a:pos x="551" y="0"/>
                  </a:cxn>
                  <a:cxn ang="0">
                    <a:pos x="472" y="0"/>
                  </a:cxn>
                  <a:cxn ang="0">
                    <a:pos x="394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8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8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4" y="128"/>
                  </a:cxn>
                  <a:cxn ang="0">
                    <a:pos x="472" y="128"/>
                  </a:cxn>
                  <a:cxn ang="0">
                    <a:pos x="551" y="128"/>
                  </a:cxn>
                  <a:cxn ang="0">
                    <a:pos x="629" y="128"/>
                  </a:cxn>
                  <a:cxn ang="0">
                    <a:pos x="708" y="128"/>
                  </a:cxn>
                  <a:cxn ang="0">
                    <a:pos x="787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8" y="128"/>
                  </a:cxn>
                </a:cxnLst>
                <a:rect l="0" t="0" r="r" b="b"/>
                <a:pathLst>
                  <a:path w="1258" h="128">
                    <a:moveTo>
                      <a:pt x="1258" y="128"/>
                    </a:moveTo>
                    <a:lnTo>
                      <a:pt x="1258" y="96"/>
                    </a:lnTo>
                    <a:lnTo>
                      <a:pt x="1258" y="63"/>
                    </a:lnTo>
                    <a:lnTo>
                      <a:pt x="1258" y="31"/>
                    </a:lnTo>
                    <a:lnTo>
                      <a:pt x="1258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7" y="0"/>
                    </a:lnTo>
                    <a:lnTo>
                      <a:pt x="708" y="0"/>
                    </a:lnTo>
                    <a:lnTo>
                      <a:pt x="629" y="0"/>
                    </a:lnTo>
                    <a:lnTo>
                      <a:pt x="551" y="0"/>
                    </a:lnTo>
                    <a:lnTo>
                      <a:pt x="472" y="0"/>
                    </a:lnTo>
                    <a:lnTo>
                      <a:pt x="394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8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8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4" y="128"/>
                    </a:lnTo>
                    <a:lnTo>
                      <a:pt x="472" y="128"/>
                    </a:lnTo>
                    <a:lnTo>
                      <a:pt x="551" y="128"/>
                    </a:lnTo>
                    <a:lnTo>
                      <a:pt x="629" y="128"/>
                    </a:lnTo>
                    <a:lnTo>
                      <a:pt x="708" y="128"/>
                    </a:lnTo>
                    <a:lnTo>
                      <a:pt x="787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8" y="128"/>
                    </a:lnTo>
                    <a:close/>
                  </a:path>
                </a:pathLst>
              </a:custGeom>
              <a:solidFill>
                <a:srgbClr val="7BA55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17" name="Rectangle 30"/>
              <p:cNvSpPr>
                <a:spLocks noChangeAspect="1" noChangeArrowheads="1"/>
              </p:cNvSpPr>
              <p:nvPr userDrawn="1"/>
            </p:nvSpPr>
            <p:spPr bwMode="auto">
              <a:xfrm>
                <a:off x="2728" y="4701"/>
                <a:ext cx="420" cy="43"/>
              </a:xfrm>
              <a:prstGeom prst="rect">
                <a:avLst/>
              </a:prstGeom>
              <a:solidFill>
                <a:srgbClr val="8DB33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</p:grpSp>
      </p:grpSp>
      <p:pic>
        <p:nvPicPr>
          <p:cNvPr id="29" name="Picture 14" descr="linija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5400000">
            <a:off x="5665787" y="3382963"/>
            <a:ext cx="6873875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 44"/>
          <p:cNvGrpSpPr>
            <a:grpSpLocks/>
          </p:cNvGrpSpPr>
          <p:nvPr userDrawn="1"/>
        </p:nvGrpSpPr>
        <p:grpSpPr bwMode="auto">
          <a:xfrm>
            <a:off x="2362200" y="457200"/>
            <a:ext cx="3487738" cy="1295400"/>
            <a:chOff x="1056" y="576"/>
            <a:chExt cx="2197" cy="816"/>
          </a:xfrm>
        </p:grpSpPr>
        <p:pic>
          <p:nvPicPr>
            <p:cNvPr id="31" name="Picture 45"/>
            <p:cNvPicPr>
              <a:picLocks noChangeAspect="1" noChangeArrowheads="1"/>
            </p:cNvPicPr>
            <p:nvPr/>
          </p:nvPicPr>
          <p:blipFill>
            <a:blip r:embed="rId14"/>
            <a:srcRect l="25581" r="25581" b="47514"/>
            <a:stretch>
              <a:fillRect/>
            </a:stretch>
          </p:blipFill>
          <p:spPr bwMode="auto">
            <a:xfrm>
              <a:off x="1056" y="576"/>
              <a:ext cx="779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2" name="Picture 46"/>
            <p:cNvPicPr>
              <a:picLocks noChangeAspect="1" noChangeArrowheads="1"/>
            </p:cNvPicPr>
            <p:nvPr/>
          </p:nvPicPr>
          <p:blipFill>
            <a:blip r:embed="rId14"/>
            <a:srcRect l="6976" t="52286" r="6976" b="2386"/>
            <a:stretch>
              <a:fillRect/>
            </a:stretch>
          </p:blipFill>
          <p:spPr bwMode="auto">
            <a:xfrm>
              <a:off x="1861" y="634"/>
              <a:ext cx="1392" cy="7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3" name="Picture 47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4267200" y="6172200"/>
            <a:ext cx="47244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8292" name="Rectangle 36"/>
          <p:cNvSpPr>
            <a:spLocks noGrp="1" noChangeArrowheads="1"/>
          </p:cNvSpPr>
          <p:nvPr>
            <p:ph type="ctrTitle" sz="quarter"/>
          </p:nvPr>
        </p:nvSpPr>
        <p:spPr>
          <a:xfrm>
            <a:off x="2555875" y="2565400"/>
            <a:ext cx="5902325" cy="1470025"/>
          </a:xfrm>
        </p:spPr>
        <p:txBody>
          <a:bodyPr lIns="0"/>
          <a:lstStyle>
            <a:lvl1pPr>
              <a:defRPr sz="3600">
                <a:solidFill>
                  <a:srgbClr val="0074BC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8293" name="Rectangle 3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55875" y="4005263"/>
            <a:ext cx="5216525" cy="1368425"/>
          </a:xfrm>
        </p:spPr>
        <p:txBody>
          <a:bodyPr lIns="0"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7C1C-D7E4-44E9-8CF5-C69C255CD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1963" y="188913"/>
            <a:ext cx="1874837" cy="6048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7450" y="188913"/>
            <a:ext cx="5472113" cy="6048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246B3-8CB0-4963-AB61-D110C57BB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450" y="188913"/>
            <a:ext cx="748823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7450" y="1341438"/>
            <a:ext cx="7499350" cy="4895850"/>
          </a:xfrm>
        </p:spPr>
        <p:txBody>
          <a:bodyPr/>
          <a:lstStyle/>
          <a:p>
            <a:pPr lvl="0"/>
            <a:endParaRPr lang="lv-LV" noProof="0"/>
          </a:p>
        </p:txBody>
      </p:sp>
      <p:sp>
        <p:nvSpPr>
          <p:cNvPr id="4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95CB2-C7A3-45A9-B296-CC384A5D5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CDCE9-73E8-4A83-B6B4-3920CAFA7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27465-647B-43DC-9808-361578638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F5422-5DFE-496E-9C7D-1F7C0B8B0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2075" y="3860800"/>
            <a:ext cx="3529013" cy="226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3860800"/>
            <a:ext cx="3529012" cy="2265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CAE32-C324-4E70-8F2A-F4275B532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D3073-2039-4FD1-AE24-4D645EBC9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576FBA-E5E2-48C5-A1F9-0F4B211CB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3D9C6-E1A3-4651-B332-4AC2AA305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AB961-49C6-476D-8CFC-2A3D727F4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FC5F4-A621-4F79-82B3-90BC29676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315E9-788D-4819-855E-F8DF7B57A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133F3-1FA7-4822-A2BC-B937C8111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2646363"/>
            <a:ext cx="1808163" cy="347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62075" y="2646363"/>
            <a:ext cx="5276850" cy="347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82080-FD9C-4ADE-A390-0D7FD3954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0CDBF-2805-4462-8ECB-DB27B4F93D84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D93E7-58E3-48CD-A8DD-65BEAA1A29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E975F-D9D9-48F0-8213-515D6E91962B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7B92E-8B64-4F68-89CC-349D3992CC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067BD-EA34-4CF0-AA9C-88C3E779F198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F6C23-78E6-449A-85FE-672DD7219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9413" y="3573463"/>
            <a:ext cx="2840037" cy="2663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3573463"/>
            <a:ext cx="2840038" cy="2663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07181-31F1-4D96-BB38-BF7F11C3BCFC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1FB3B6-90DA-41D5-9F4B-5EB5C70E4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6DDDE-5BC6-4313-86AE-DF54D225C767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8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0FD7F-C4F5-41F2-BB09-CB245E643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3819-3533-4855-9185-80B985E2909C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70737-4565-4487-AC3D-88DBDB0AD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27E16-F9F1-4BBE-BB7A-FA90D8F93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C9EB4-24D0-4480-90A8-E1B59117896E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3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1C5C3-6785-46C0-B36C-90DEB724F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E9C9E-7DA1-435E-AFC7-CDD94F1006B4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FF1D2-D2EB-45F3-9A0F-6B6445C0C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4A0FC-CB3F-4E29-80EA-BD7180C5B668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6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8D713-8A3C-4BB1-8E11-A5816A7F9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039D9-2D06-46E7-9133-1E376BE190F2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E0B86-B358-453B-9BA6-81980656A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29325" y="2651125"/>
            <a:ext cx="1458913" cy="358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9413" y="2651125"/>
            <a:ext cx="4227512" cy="358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F2EC3-AA99-4A0E-AFE1-DD87B4990520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3E4D2-47EB-4ADB-A580-165A02F07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450" y="1341438"/>
            <a:ext cx="3673475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325" y="1341438"/>
            <a:ext cx="3673475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90878-E044-45F4-BB96-64F6E2562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FDF95-FCDD-40E1-9EC1-7566CD16D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C11A6-2DDB-4222-9983-2D06DC845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960DF-256D-4185-933E-F15197875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0C85D-197E-4C6A-9F6C-11436F1C7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1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2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4DEE4-AB96-4DCC-9B01-C20B9A17E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26" Type="http://schemas.openxmlformats.org/officeDocument/2006/relationships/image" Target="../media/image13.wmf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wmf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Relationship Id="rId22" Type="http://schemas.openxmlformats.org/officeDocument/2006/relationships/image" Target="../media/image9.png"/><Relationship Id="rId27" Type="http://schemas.openxmlformats.org/officeDocument/2006/relationships/image" Target="../media/image14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11.wmf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37.png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17" Type="http://schemas.openxmlformats.org/officeDocument/2006/relationships/image" Target="../media/image33.png"/><Relationship Id="rId25" Type="http://schemas.openxmlformats.org/officeDocument/2006/relationships/image" Target="../media/image26.wmf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29" Type="http://schemas.openxmlformats.org/officeDocument/2006/relationships/image" Target="../media/image14.wmf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image" Target="../media/image40.wmf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13.wmf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35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0.png"/><Relationship Id="rId22" Type="http://schemas.openxmlformats.org/officeDocument/2006/relationships/image" Target="../media/image38.png"/><Relationship Id="rId27" Type="http://schemas.openxmlformats.org/officeDocument/2006/relationships/image" Target="../media/image12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26" Type="http://schemas.openxmlformats.org/officeDocument/2006/relationships/image" Target="../media/image54.png"/><Relationship Id="rId3" Type="http://schemas.openxmlformats.org/officeDocument/2006/relationships/slideLayout" Target="../slideLayouts/slideLayout26.xml"/><Relationship Id="rId21" Type="http://schemas.openxmlformats.org/officeDocument/2006/relationships/image" Target="../media/image49.png"/><Relationship Id="rId34" Type="http://schemas.openxmlformats.org/officeDocument/2006/relationships/image" Target="../media/image62.png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17" Type="http://schemas.openxmlformats.org/officeDocument/2006/relationships/image" Target="../media/image45.png"/><Relationship Id="rId25" Type="http://schemas.openxmlformats.org/officeDocument/2006/relationships/image" Target="../media/image53.png"/><Relationship Id="rId33" Type="http://schemas.openxmlformats.org/officeDocument/2006/relationships/image" Target="../media/image61.png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29" Type="http://schemas.openxmlformats.org/officeDocument/2006/relationships/image" Target="../media/image57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image" Target="../media/image52.png"/><Relationship Id="rId32" Type="http://schemas.openxmlformats.org/officeDocument/2006/relationships/image" Target="../media/image60.png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43.png"/><Relationship Id="rId23" Type="http://schemas.openxmlformats.org/officeDocument/2006/relationships/image" Target="../media/image51.png"/><Relationship Id="rId28" Type="http://schemas.openxmlformats.org/officeDocument/2006/relationships/image" Target="../media/image56.png"/><Relationship Id="rId10" Type="http://schemas.openxmlformats.org/officeDocument/2006/relationships/slideLayout" Target="../slideLayouts/slideLayout33.xml"/><Relationship Id="rId19" Type="http://schemas.openxmlformats.org/officeDocument/2006/relationships/image" Target="../media/image47.png"/><Relationship Id="rId31" Type="http://schemas.openxmlformats.org/officeDocument/2006/relationships/image" Target="../media/image59.png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2.png"/><Relationship Id="rId22" Type="http://schemas.openxmlformats.org/officeDocument/2006/relationships/image" Target="../media/image50.png"/><Relationship Id="rId27" Type="http://schemas.openxmlformats.org/officeDocument/2006/relationships/image" Target="../media/image55.png"/><Relationship Id="rId30" Type="http://schemas.openxmlformats.org/officeDocument/2006/relationships/image" Target="../media/image58.png"/><Relationship Id="rId35" Type="http://schemas.openxmlformats.org/officeDocument/2006/relationships/image" Target="../media/image40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320" name="Rectangle 64"/>
          <p:cNvSpPr>
            <a:spLocks noChangeAspect="1" noChangeArrowheads="1"/>
          </p:cNvSpPr>
          <p:nvPr/>
        </p:nvSpPr>
        <p:spPr bwMode="auto">
          <a:xfrm rot="5400000">
            <a:off x="-232569" y="6571457"/>
            <a:ext cx="534987" cy="69850"/>
          </a:xfrm>
          <a:prstGeom prst="rect">
            <a:avLst/>
          </a:prstGeom>
          <a:solidFill>
            <a:srgbClr val="F5D4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1" name="Rectangle 65"/>
          <p:cNvSpPr>
            <a:spLocks noChangeAspect="1" noChangeArrowheads="1"/>
          </p:cNvSpPr>
          <p:nvPr/>
        </p:nvSpPr>
        <p:spPr bwMode="auto">
          <a:xfrm rot="5400000">
            <a:off x="-568325" y="561975"/>
            <a:ext cx="1200150" cy="69850"/>
          </a:xfrm>
          <a:prstGeom prst="rect">
            <a:avLst/>
          </a:prstGeom>
          <a:solidFill>
            <a:srgbClr val="326FB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2" name="Freeform 66"/>
          <p:cNvSpPr>
            <a:spLocks noChangeAspect="1"/>
          </p:cNvSpPr>
          <p:nvPr/>
        </p:nvSpPr>
        <p:spPr bwMode="auto">
          <a:xfrm rot="5400000">
            <a:off x="-233363" y="5937251"/>
            <a:ext cx="536575" cy="69850"/>
          </a:xfrm>
          <a:custGeom>
            <a:avLst/>
            <a:gdLst/>
            <a:ahLst/>
            <a:cxnLst>
              <a:cxn ang="0">
                <a:pos x="1257" y="128"/>
              </a:cxn>
              <a:cxn ang="0">
                <a:pos x="1257" y="96"/>
              </a:cxn>
              <a:cxn ang="0">
                <a:pos x="1257" y="63"/>
              </a:cxn>
              <a:cxn ang="0">
                <a:pos x="1257" y="31"/>
              </a:cxn>
              <a:cxn ang="0">
                <a:pos x="1257" y="0"/>
              </a:cxn>
              <a:cxn ang="0">
                <a:pos x="1178" y="0"/>
              </a:cxn>
              <a:cxn ang="0">
                <a:pos x="1100" y="0"/>
              </a:cxn>
              <a:cxn ang="0">
                <a:pos x="1021" y="0"/>
              </a:cxn>
              <a:cxn ang="0">
                <a:pos x="942" y="0"/>
              </a:cxn>
              <a:cxn ang="0">
                <a:pos x="864" y="0"/>
              </a:cxn>
              <a:cxn ang="0">
                <a:pos x="785" y="0"/>
              </a:cxn>
              <a:cxn ang="0">
                <a:pos x="706" y="0"/>
              </a:cxn>
              <a:cxn ang="0">
                <a:pos x="628" y="0"/>
              </a:cxn>
              <a:cxn ang="0">
                <a:pos x="549" y="0"/>
              </a:cxn>
              <a:cxn ang="0">
                <a:pos x="471" y="0"/>
              </a:cxn>
              <a:cxn ang="0">
                <a:pos x="392" y="0"/>
              </a:cxn>
              <a:cxn ang="0">
                <a:pos x="313" y="0"/>
              </a:cxn>
              <a:cxn ang="0">
                <a:pos x="235" y="0"/>
              </a:cxn>
              <a:cxn ang="0">
                <a:pos x="157" y="0"/>
              </a:cxn>
              <a:cxn ang="0">
                <a:pos x="78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8" y="128"/>
              </a:cxn>
              <a:cxn ang="0">
                <a:pos x="157" y="128"/>
              </a:cxn>
              <a:cxn ang="0">
                <a:pos x="235" y="128"/>
              </a:cxn>
              <a:cxn ang="0">
                <a:pos x="313" y="128"/>
              </a:cxn>
              <a:cxn ang="0">
                <a:pos x="392" y="128"/>
              </a:cxn>
              <a:cxn ang="0">
                <a:pos x="471" y="128"/>
              </a:cxn>
              <a:cxn ang="0">
                <a:pos x="549" y="128"/>
              </a:cxn>
              <a:cxn ang="0">
                <a:pos x="628" y="128"/>
              </a:cxn>
              <a:cxn ang="0">
                <a:pos x="706" y="128"/>
              </a:cxn>
              <a:cxn ang="0">
                <a:pos x="785" y="128"/>
              </a:cxn>
              <a:cxn ang="0">
                <a:pos x="864" y="128"/>
              </a:cxn>
              <a:cxn ang="0">
                <a:pos x="942" y="128"/>
              </a:cxn>
              <a:cxn ang="0">
                <a:pos x="1021" y="128"/>
              </a:cxn>
              <a:cxn ang="0">
                <a:pos x="1100" y="128"/>
              </a:cxn>
              <a:cxn ang="0">
                <a:pos x="1178" y="128"/>
              </a:cxn>
              <a:cxn ang="0">
                <a:pos x="1257" y="128"/>
              </a:cxn>
            </a:cxnLst>
            <a:rect l="0" t="0" r="r" b="b"/>
            <a:pathLst>
              <a:path w="1257" h="128">
                <a:moveTo>
                  <a:pt x="1257" y="128"/>
                </a:moveTo>
                <a:lnTo>
                  <a:pt x="1257" y="96"/>
                </a:lnTo>
                <a:lnTo>
                  <a:pt x="1257" y="63"/>
                </a:lnTo>
                <a:lnTo>
                  <a:pt x="1257" y="31"/>
                </a:lnTo>
                <a:lnTo>
                  <a:pt x="1257" y="0"/>
                </a:lnTo>
                <a:lnTo>
                  <a:pt x="1178" y="0"/>
                </a:lnTo>
                <a:lnTo>
                  <a:pt x="1100" y="0"/>
                </a:lnTo>
                <a:lnTo>
                  <a:pt x="1021" y="0"/>
                </a:lnTo>
                <a:lnTo>
                  <a:pt x="942" y="0"/>
                </a:lnTo>
                <a:lnTo>
                  <a:pt x="864" y="0"/>
                </a:lnTo>
                <a:lnTo>
                  <a:pt x="785" y="0"/>
                </a:lnTo>
                <a:lnTo>
                  <a:pt x="706" y="0"/>
                </a:lnTo>
                <a:lnTo>
                  <a:pt x="628" y="0"/>
                </a:lnTo>
                <a:lnTo>
                  <a:pt x="549" y="0"/>
                </a:lnTo>
                <a:lnTo>
                  <a:pt x="471" y="0"/>
                </a:lnTo>
                <a:lnTo>
                  <a:pt x="392" y="0"/>
                </a:lnTo>
                <a:lnTo>
                  <a:pt x="313" y="0"/>
                </a:lnTo>
                <a:lnTo>
                  <a:pt x="235" y="0"/>
                </a:lnTo>
                <a:lnTo>
                  <a:pt x="157" y="0"/>
                </a:lnTo>
                <a:lnTo>
                  <a:pt x="78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8" y="128"/>
                </a:lnTo>
                <a:lnTo>
                  <a:pt x="157" y="128"/>
                </a:lnTo>
                <a:lnTo>
                  <a:pt x="235" y="128"/>
                </a:lnTo>
                <a:lnTo>
                  <a:pt x="313" y="128"/>
                </a:lnTo>
                <a:lnTo>
                  <a:pt x="392" y="128"/>
                </a:lnTo>
                <a:lnTo>
                  <a:pt x="471" y="128"/>
                </a:lnTo>
                <a:lnTo>
                  <a:pt x="549" y="128"/>
                </a:lnTo>
                <a:lnTo>
                  <a:pt x="628" y="128"/>
                </a:lnTo>
                <a:lnTo>
                  <a:pt x="706" y="128"/>
                </a:lnTo>
                <a:lnTo>
                  <a:pt x="785" y="128"/>
                </a:lnTo>
                <a:lnTo>
                  <a:pt x="864" y="128"/>
                </a:lnTo>
                <a:lnTo>
                  <a:pt x="942" y="128"/>
                </a:lnTo>
                <a:lnTo>
                  <a:pt x="1021" y="128"/>
                </a:lnTo>
                <a:lnTo>
                  <a:pt x="1100" y="128"/>
                </a:lnTo>
                <a:lnTo>
                  <a:pt x="1178" y="128"/>
                </a:lnTo>
                <a:lnTo>
                  <a:pt x="1257" y="128"/>
                </a:lnTo>
                <a:close/>
              </a:path>
            </a:pathLst>
          </a:custGeom>
          <a:solidFill>
            <a:srgbClr val="E5D8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3" name="Freeform 67"/>
          <p:cNvSpPr>
            <a:spLocks noChangeAspect="1"/>
          </p:cNvSpPr>
          <p:nvPr/>
        </p:nvSpPr>
        <p:spPr bwMode="auto">
          <a:xfrm rot="5400000">
            <a:off x="-232569" y="5303044"/>
            <a:ext cx="534988" cy="69850"/>
          </a:xfrm>
          <a:custGeom>
            <a:avLst/>
            <a:gdLst/>
            <a:ahLst/>
            <a:cxnLst>
              <a:cxn ang="0">
                <a:pos x="1257" y="128"/>
              </a:cxn>
              <a:cxn ang="0">
                <a:pos x="1257" y="96"/>
              </a:cxn>
              <a:cxn ang="0">
                <a:pos x="1257" y="63"/>
              </a:cxn>
              <a:cxn ang="0">
                <a:pos x="1257" y="31"/>
              </a:cxn>
              <a:cxn ang="0">
                <a:pos x="1257" y="0"/>
              </a:cxn>
              <a:cxn ang="0">
                <a:pos x="1178" y="0"/>
              </a:cxn>
              <a:cxn ang="0">
                <a:pos x="1101" y="0"/>
              </a:cxn>
              <a:cxn ang="0">
                <a:pos x="1022" y="0"/>
              </a:cxn>
              <a:cxn ang="0">
                <a:pos x="943" y="0"/>
              </a:cxn>
              <a:cxn ang="0">
                <a:pos x="865" y="0"/>
              </a:cxn>
              <a:cxn ang="0">
                <a:pos x="786" y="0"/>
              </a:cxn>
              <a:cxn ang="0">
                <a:pos x="707" y="0"/>
              </a:cxn>
              <a:cxn ang="0">
                <a:pos x="629" y="0"/>
              </a:cxn>
              <a:cxn ang="0">
                <a:pos x="550" y="0"/>
              </a:cxn>
              <a:cxn ang="0">
                <a:pos x="471" y="0"/>
              </a:cxn>
              <a:cxn ang="0">
                <a:pos x="393" y="0"/>
              </a:cxn>
              <a:cxn ang="0">
                <a:pos x="314" y="0"/>
              </a:cxn>
              <a:cxn ang="0">
                <a:pos x="236" y="0"/>
              </a:cxn>
              <a:cxn ang="0">
                <a:pos x="157" y="0"/>
              </a:cxn>
              <a:cxn ang="0">
                <a:pos x="78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8" y="128"/>
              </a:cxn>
              <a:cxn ang="0">
                <a:pos x="157" y="128"/>
              </a:cxn>
              <a:cxn ang="0">
                <a:pos x="236" y="128"/>
              </a:cxn>
              <a:cxn ang="0">
                <a:pos x="314" y="128"/>
              </a:cxn>
              <a:cxn ang="0">
                <a:pos x="393" y="128"/>
              </a:cxn>
              <a:cxn ang="0">
                <a:pos x="471" y="128"/>
              </a:cxn>
              <a:cxn ang="0">
                <a:pos x="550" y="128"/>
              </a:cxn>
              <a:cxn ang="0">
                <a:pos x="629" y="128"/>
              </a:cxn>
              <a:cxn ang="0">
                <a:pos x="707" y="128"/>
              </a:cxn>
              <a:cxn ang="0">
                <a:pos x="786" y="128"/>
              </a:cxn>
              <a:cxn ang="0">
                <a:pos x="865" y="128"/>
              </a:cxn>
              <a:cxn ang="0">
                <a:pos x="943" y="128"/>
              </a:cxn>
              <a:cxn ang="0">
                <a:pos x="1022" y="128"/>
              </a:cxn>
              <a:cxn ang="0">
                <a:pos x="1101" y="128"/>
              </a:cxn>
              <a:cxn ang="0">
                <a:pos x="1178" y="128"/>
              </a:cxn>
              <a:cxn ang="0">
                <a:pos x="1257" y="128"/>
              </a:cxn>
            </a:cxnLst>
            <a:rect l="0" t="0" r="r" b="b"/>
            <a:pathLst>
              <a:path w="1257" h="128">
                <a:moveTo>
                  <a:pt x="1257" y="128"/>
                </a:moveTo>
                <a:lnTo>
                  <a:pt x="1257" y="96"/>
                </a:lnTo>
                <a:lnTo>
                  <a:pt x="1257" y="63"/>
                </a:lnTo>
                <a:lnTo>
                  <a:pt x="1257" y="31"/>
                </a:lnTo>
                <a:lnTo>
                  <a:pt x="1257" y="0"/>
                </a:lnTo>
                <a:lnTo>
                  <a:pt x="1178" y="0"/>
                </a:lnTo>
                <a:lnTo>
                  <a:pt x="1101" y="0"/>
                </a:lnTo>
                <a:lnTo>
                  <a:pt x="1022" y="0"/>
                </a:lnTo>
                <a:lnTo>
                  <a:pt x="943" y="0"/>
                </a:lnTo>
                <a:lnTo>
                  <a:pt x="865" y="0"/>
                </a:lnTo>
                <a:lnTo>
                  <a:pt x="786" y="0"/>
                </a:lnTo>
                <a:lnTo>
                  <a:pt x="707" y="0"/>
                </a:lnTo>
                <a:lnTo>
                  <a:pt x="629" y="0"/>
                </a:lnTo>
                <a:lnTo>
                  <a:pt x="550" y="0"/>
                </a:lnTo>
                <a:lnTo>
                  <a:pt x="471" y="0"/>
                </a:lnTo>
                <a:lnTo>
                  <a:pt x="393" y="0"/>
                </a:lnTo>
                <a:lnTo>
                  <a:pt x="314" y="0"/>
                </a:lnTo>
                <a:lnTo>
                  <a:pt x="236" y="0"/>
                </a:lnTo>
                <a:lnTo>
                  <a:pt x="157" y="0"/>
                </a:lnTo>
                <a:lnTo>
                  <a:pt x="78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8" y="128"/>
                </a:lnTo>
                <a:lnTo>
                  <a:pt x="157" y="128"/>
                </a:lnTo>
                <a:lnTo>
                  <a:pt x="236" y="128"/>
                </a:lnTo>
                <a:lnTo>
                  <a:pt x="314" y="128"/>
                </a:lnTo>
                <a:lnTo>
                  <a:pt x="393" y="128"/>
                </a:lnTo>
                <a:lnTo>
                  <a:pt x="471" y="128"/>
                </a:lnTo>
                <a:lnTo>
                  <a:pt x="550" y="128"/>
                </a:lnTo>
                <a:lnTo>
                  <a:pt x="629" y="128"/>
                </a:lnTo>
                <a:lnTo>
                  <a:pt x="707" y="128"/>
                </a:lnTo>
                <a:lnTo>
                  <a:pt x="786" y="128"/>
                </a:lnTo>
                <a:lnTo>
                  <a:pt x="865" y="128"/>
                </a:lnTo>
                <a:lnTo>
                  <a:pt x="943" y="128"/>
                </a:lnTo>
                <a:lnTo>
                  <a:pt x="1022" y="128"/>
                </a:lnTo>
                <a:lnTo>
                  <a:pt x="1101" y="128"/>
                </a:lnTo>
                <a:lnTo>
                  <a:pt x="1178" y="128"/>
                </a:lnTo>
                <a:lnTo>
                  <a:pt x="1257" y="128"/>
                </a:lnTo>
                <a:close/>
              </a:path>
            </a:pathLst>
          </a:custGeom>
          <a:solidFill>
            <a:srgbClr val="D8D08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4" name="Freeform 68"/>
          <p:cNvSpPr>
            <a:spLocks noChangeAspect="1"/>
          </p:cNvSpPr>
          <p:nvPr/>
        </p:nvSpPr>
        <p:spPr bwMode="auto">
          <a:xfrm rot="5400000">
            <a:off x="-233363" y="4670426"/>
            <a:ext cx="536575" cy="69850"/>
          </a:xfrm>
          <a:custGeom>
            <a:avLst/>
            <a:gdLst/>
            <a:ahLst/>
            <a:cxnLst>
              <a:cxn ang="0">
                <a:pos x="1257" y="128"/>
              </a:cxn>
              <a:cxn ang="0">
                <a:pos x="1257" y="96"/>
              </a:cxn>
              <a:cxn ang="0">
                <a:pos x="1257" y="63"/>
              </a:cxn>
              <a:cxn ang="0">
                <a:pos x="1257" y="31"/>
              </a:cxn>
              <a:cxn ang="0">
                <a:pos x="1257" y="0"/>
              </a:cxn>
              <a:cxn ang="0">
                <a:pos x="1178" y="0"/>
              </a:cxn>
              <a:cxn ang="0">
                <a:pos x="1099" y="0"/>
              </a:cxn>
              <a:cxn ang="0">
                <a:pos x="1021" y="0"/>
              </a:cxn>
              <a:cxn ang="0">
                <a:pos x="942" y="0"/>
              </a:cxn>
              <a:cxn ang="0">
                <a:pos x="864" y="0"/>
              </a:cxn>
              <a:cxn ang="0">
                <a:pos x="785" y="0"/>
              </a:cxn>
              <a:cxn ang="0">
                <a:pos x="707" y="0"/>
              </a:cxn>
              <a:cxn ang="0">
                <a:pos x="629" y="0"/>
              </a:cxn>
              <a:cxn ang="0">
                <a:pos x="550" y="0"/>
              </a:cxn>
              <a:cxn ang="0">
                <a:pos x="471" y="0"/>
              </a:cxn>
              <a:cxn ang="0">
                <a:pos x="393" y="0"/>
              </a:cxn>
              <a:cxn ang="0">
                <a:pos x="314" y="0"/>
              </a:cxn>
              <a:cxn ang="0">
                <a:pos x="235" y="0"/>
              </a:cxn>
              <a:cxn ang="0">
                <a:pos x="157" y="0"/>
              </a:cxn>
              <a:cxn ang="0">
                <a:pos x="78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8" y="128"/>
              </a:cxn>
              <a:cxn ang="0">
                <a:pos x="157" y="128"/>
              </a:cxn>
              <a:cxn ang="0">
                <a:pos x="235" y="128"/>
              </a:cxn>
              <a:cxn ang="0">
                <a:pos x="314" y="128"/>
              </a:cxn>
              <a:cxn ang="0">
                <a:pos x="393" y="128"/>
              </a:cxn>
              <a:cxn ang="0">
                <a:pos x="471" y="128"/>
              </a:cxn>
              <a:cxn ang="0">
                <a:pos x="550" y="128"/>
              </a:cxn>
              <a:cxn ang="0">
                <a:pos x="629" y="128"/>
              </a:cxn>
              <a:cxn ang="0">
                <a:pos x="707" y="128"/>
              </a:cxn>
              <a:cxn ang="0">
                <a:pos x="785" y="128"/>
              </a:cxn>
              <a:cxn ang="0">
                <a:pos x="864" y="128"/>
              </a:cxn>
              <a:cxn ang="0">
                <a:pos x="942" y="128"/>
              </a:cxn>
              <a:cxn ang="0">
                <a:pos x="1021" y="128"/>
              </a:cxn>
              <a:cxn ang="0">
                <a:pos x="1099" y="128"/>
              </a:cxn>
              <a:cxn ang="0">
                <a:pos x="1178" y="128"/>
              </a:cxn>
              <a:cxn ang="0">
                <a:pos x="1257" y="128"/>
              </a:cxn>
            </a:cxnLst>
            <a:rect l="0" t="0" r="r" b="b"/>
            <a:pathLst>
              <a:path w="1257" h="128">
                <a:moveTo>
                  <a:pt x="1257" y="128"/>
                </a:moveTo>
                <a:lnTo>
                  <a:pt x="1257" y="96"/>
                </a:lnTo>
                <a:lnTo>
                  <a:pt x="1257" y="63"/>
                </a:lnTo>
                <a:lnTo>
                  <a:pt x="1257" y="31"/>
                </a:lnTo>
                <a:lnTo>
                  <a:pt x="1257" y="0"/>
                </a:lnTo>
                <a:lnTo>
                  <a:pt x="1178" y="0"/>
                </a:lnTo>
                <a:lnTo>
                  <a:pt x="1099" y="0"/>
                </a:lnTo>
                <a:lnTo>
                  <a:pt x="1021" y="0"/>
                </a:lnTo>
                <a:lnTo>
                  <a:pt x="942" y="0"/>
                </a:lnTo>
                <a:lnTo>
                  <a:pt x="864" y="0"/>
                </a:lnTo>
                <a:lnTo>
                  <a:pt x="785" y="0"/>
                </a:lnTo>
                <a:lnTo>
                  <a:pt x="707" y="0"/>
                </a:lnTo>
                <a:lnTo>
                  <a:pt x="629" y="0"/>
                </a:lnTo>
                <a:lnTo>
                  <a:pt x="550" y="0"/>
                </a:lnTo>
                <a:lnTo>
                  <a:pt x="471" y="0"/>
                </a:lnTo>
                <a:lnTo>
                  <a:pt x="393" y="0"/>
                </a:lnTo>
                <a:lnTo>
                  <a:pt x="314" y="0"/>
                </a:lnTo>
                <a:lnTo>
                  <a:pt x="235" y="0"/>
                </a:lnTo>
                <a:lnTo>
                  <a:pt x="157" y="0"/>
                </a:lnTo>
                <a:lnTo>
                  <a:pt x="78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8" y="128"/>
                </a:lnTo>
                <a:lnTo>
                  <a:pt x="157" y="128"/>
                </a:lnTo>
                <a:lnTo>
                  <a:pt x="235" y="128"/>
                </a:lnTo>
                <a:lnTo>
                  <a:pt x="314" y="128"/>
                </a:lnTo>
                <a:lnTo>
                  <a:pt x="393" y="128"/>
                </a:lnTo>
                <a:lnTo>
                  <a:pt x="471" y="128"/>
                </a:lnTo>
                <a:lnTo>
                  <a:pt x="550" y="128"/>
                </a:lnTo>
                <a:lnTo>
                  <a:pt x="629" y="128"/>
                </a:lnTo>
                <a:lnTo>
                  <a:pt x="707" y="128"/>
                </a:lnTo>
                <a:lnTo>
                  <a:pt x="785" y="128"/>
                </a:lnTo>
                <a:lnTo>
                  <a:pt x="864" y="128"/>
                </a:lnTo>
                <a:lnTo>
                  <a:pt x="942" y="128"/>
                </a:lnTo>
                <a:lnTo>
                  <a:pt x="1021" y="128"/>
                </a:lnTo>
                <a:lnTo>
                  <a:pt x="1099" y="128"/>
                </a:lnTo>
                <a:lnTo>
                  <a:pt x="1178" y="128"/>
                </a:lnTo>
                <a:lnTo>
                  <a:pt x="1257" y="128"/>
                </a:lnTo>
                <a:close/>
              </a:path>
            </a:pathLst>
          </a:custGeom>
          <a:solidFill>
            <a:srgbClr val="CBC78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5" name="Freeform 69"/>
          <p:cNvSpPr>
            <a:spLocks noChangeAspect="1"/>
          </p:cNvSpPr>
          <p:nvPr/>
        </p:nvSpPr>
        <p:spPr bwMode="auto">
          <a:xfrm rot="5400000">
            <a:off x="-232569" y="4036219"/>
            <a:ext cx="534988" cy="69850"/>
          </a:xfrm>
          <a:custGeom>
            <a:avLst/>
            <a:gdLst/>
            <a:ahLst/>
            <a:cxnLst>
              <a:cxn ang="0">
                <a:pos x="1258" y="128"/>
              </a:cxn>
              <a:cxn ang="0">
                <a:pos x="1258" y="96"/>
              </a:cxn>
              <a:cxn ang="0">
                <a:pos x="1258" y="63"/>
              </a:cxn>
              <a:cxn ang="0">
                <a:pos x="1258" y="31"/>
              </a:cxn>
              <a:cxn ang="0">
                <a:pos x="1258" y="0"/>
              </a:cxn>
              <a:cxn ang="0">
                <a:pos x="1179" y="0"/>
              </a:cxn>
              <a:cxn ang="0">
                <a:pos x="1100" y="0"/>
              </a:cxn>
              <a:cxn ang="0">
                <a:pos x="1022" y="0"/>
              </a:cxn>
              <a:cxn ang="0">
                <a:pos x="943" y="0"/>
              </a:cxn>
              <a:cxn ang="0">
                <a:pos x="864" y="0"/>
              </a:cxn>
              <a:cxn ang="0">
                <a:pos x="786" y="0"/>
              </a:cxn>
              <a:cxn ang="0">
                <a:pos x="707" y="0"/>
              </a:cxn>
              <a:cxn ang="0">
                <a:pos x="629" y="0"/>
              </a:cxn>
              <a:cxn ang="0">
                <a:pos x="550" y="0"/>
              </a:cxn>
              <a:cxn ang="0">
                <a:pos x="471" y="0"/>
              </a:cxn>
              <a:cxn ang="0">
                <a:pos x="393" y="0"/>
              </a:cxn>
              <a:cxn ang="0">
                <a:pos x="315" y="0"/>
              </a:cxn>
              <a:cxn ang="0">
                <a:pos x="236" y="0"/>
              </a:cxn>
              <a:cxn ang="0">
                <a:pos x="158" y="0"/>
              </a:cxn>
              <a:cxn ang="0">
                <a:pos x="79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9" y="128"/>
              </a:cxn>
              <a:cxn ang="0">
                <a:pos x="158" y="128"/>
              </a:cxn>
              <a:cxn ang="0">
                <a:pos x="236" y="128"/>
              </a:cxn>
              <a:cxn ang="0">
                <a:pos x="315" y="128"/>
              </a:cxn>
              <a:cxn ang="0">
                <a:pos x="393" y="128"/>
              </a:cxn>
              <a:cxn ang="0">
                <a:pos x="471" y="128"/>
              </a:cxn>
              <a:cxn ang="0">
                <a:pos x="550" y="128"/>
              </a:cxn>
              <a:cxn ang="0">
                <a:pos x="629" y="128"/>
              </a:cxn>
              <a:cxn ang="0">
                <a:pos x="707" y="128"/>
              </a:cxn>
              <a:cxn ang="0">
                <a:pos x="786" y="128"/>
              </a:cxn>
              <a:cxn ang="0">
                <a:pos x="864" y="128"/>
              </a:cxn>
              <a:cxn ang="0">
                <a:pos x="943" y="128"/>
              </a:cxn>
              <a:cxn ang="0">
                <a:pos x="1022" y="128"/>
              </a:cxn>
              <a:cxn ang="0">
                <a:pos x="1100" y="128"/>
              </a:cxn>
              <a:cxn ang="0">
                <a:pos x="1179" y="128"/>
              </a:cxn>
              <a:cxn ang="0">
                <a:pos x="1258" y="128"/>
              </a:cxn>
            </a:cxnLst>
            <a:rect l="0" t="0" r="r" b="b"/>
            <a:pathLst>
              <a:path w="1258" h="128">
                <a:moveTo>
                  <a:pt x="1258" y="128"/>
                </a:moveTo>
                <a:lnTo>
                  <a:pt x="1258" y="96"/>
                </a:lnTo>
                <a:lnTo>
                  <a:pt x="1258" y="63"/>
                </a:lnTo>
                <a:lnTo>
                  <a:pt x="1258" y="31"/>
                </a:lnTo>
                <a:lnTo>
                  <a:pt x="1258" y="0"/>
                </a:lnTo>
                <a:lnTo>
                  <a:pt x="1179" y="0"/>
                </a:lnTo>
                <a:lnTo>
                  <a:pt x="1100" y="0"/>
                </a:lnTo>
                <a:lnTo>
                  <a:pt x="1022" y="0"/>
                </a:lnTo>
                <a:lnTo>
                  <a:pt x="943" y="0"/>
                </a:lnTo>
                <a:lnTo>
                  <a:pt x="864" y="0"/>
                </a:lnTo>
                <a:lnTo>
                  <a:pt x="786" y="0"/>
                </a:lnTo>
                <a:lnTo>
                  <a:pt x="707" y="0"/>
                </a:lnTo>
                <a:lnTo>
                  <a:pt x="629" y="0"/>
                </a:lnTo>
                <a:lnTo>
                  <a:pt x="550" y="0"/>
                </a:lnTo>
                <a:lnTo>
                  <a:pt x="471" y="0"/>
                </a:lnTo>
                <a:lnTo>
                  <a:pt x="393" y="0"/>
                </a:lnTo>
                <a:lnTo>
                  <a:pt x="315" y="0"/>
                </a:lnTo>
                <a:lnTo>
                  <a:pt x="236" y="0"/>
                </a:lnTo>
                <a:lnTo>
                  <a:pt x="158" y="0"/>
                </a:lnTo>
                <a:lnTo>
                  <a:pt x="79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9" y="128"/>
                </a:lnTo>
                <a:lnTo>
                  <a:pt x="158" y="128"/>
                </a:lnTo>
                <a:lnTo>
                  <a:pt x="236" y="128"/>
                </a:lnTo>
                <a:lnTo>
                  <a:pt x="315" y="128"/>
                </a:lnTo>
                <a:lnTo>
                  <a:pt x="393" y="128"/>
                </a:lnTo>
                <a:lnTo>
                  <a:pt x="471" y="128"/>
                </a:lnTo>
                <a:lnTo>
                  <a:pt x="550" y="128"/>
                </a:lnTo>
                <a:lnTo>
                  <a:pt x="629" y="128"/>
                </a:lnTo>
                <a:lnTo>
                  <a:pt x="707" y="128"/>
                </a:lnTo>
                <a:lnTo>
                  <a:pt x="786" y="128"/>
                </a:lnTo>
                <a:lnTo>
                  <a:pt x="864" y="128"/>
                </a:lnTo>
                <a:lnTo>
                  <a:pt x="943" y="128"/>
                </a:lnTo>
                <a:lnTo>
                  <a:pt x="1022" y="128"/>
                </a:lnTo>
                <a:lnTo>
                  <a:pt x="1100" y="128"/>
                </a:lnTo>
                <a:lnTo>
                  <a:pt x="1179" y="128"/>
                </a:lnTo>
                <a:lnTo>
                  <a:pt x="1258" y="128"/>
                </a:lnTo>
                <a:close/>
              </a:path>
            </a:pathLst>
          </a:custGeom>
          <a:solidFill>
            <a:srgbClr val="BEBD8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7" name="Freeform 71"/>
          <p:cNvSpPr>
            <a:spLocks noChangeAspect="1"/>
          </p:cNvSpPr>
          <p:nvPr/>
        </p:nvSpPr>
        <p:spPr bwMode="auto">
          <a:xfrm rot="5400000">
            <a:off x="-235744" y="1502569"/>
            <a:ext cx="534988" cy="69850"/>
          </a:xfrm>
          <a:custGeom>
            <a:avLst/>
            <a:gdLst/>
            <a:ahLst/>
            <a:cxnLst>
              <a:cxn ang="0">
                <a:pos x="1257" y="128"/>
              </a:cxn>
              <a:cxn ang="0">
                <a:pos x="1257" y="96"/>
              </a:cxn>
              <a:cxn ang="0">
                <a:pos x="1257" y="63"/>
              </a:cxn>
              <a:cxn ang="0">
                <a:pos x="1257" y="31"/>
              </a:cxn>
              <a:cxn ang="0">
                <a:pos x="1257" y="0"/>
              </a:cxn>
              <a:cxn ang="0">
                <a:pos x="1179" y="0"/>
              </a:cxn>
              <a:cxn ang="0">
                <a:pos x="1100" y="0"/>
              </a:cxn>
              <a:cxn ang="0">
                <a:pos x="1021" y="0"/>
              </a:cxn>
              <a:cxn ang="0">
                <a:pos x="943" y="0"/>
              </a:cxn>
              <a:cxn ang="0">
                <a:pos x="864" y="0"/>
              </a:cxn>
              <a:cxn ang="0">
                <a:pos x="786" y="0"/>
              </a:cxn>
              <a:cxn ang="0">
                <a:pos x="707" y="0"/>
              </a:cxn>
              <a:cxn ang="0">
                <a:pos x="628" y="0"/>
              </a:cxn>
              <a:cxn ang="0">
                <a:pos x="550" y="0"/>
              </a:cxn>
              <a:cxn ang="0">
                <a:pos x="471" y="0"/>
              </a:cxn>
              <a:cxn ang="0">
                <a:pos x="392" y="0"/>
              </a:cxn>
              <a:cxn ang="0">
                <a:pos x="314" y="0"/>
              </a:cxn>
              <a:cxn ang="0">
                <a:pos x="235" y="0"/>
              </a:cxn>
              <a:cxn ang="0">
                <a:pos x="156" y="0"/>
              </a:cxn>
              <a:cxn ang="0">
                <a:pos x="79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9" y="128"/>
              </a:cxn>
              <a:cxn ang="0">
                <a:pos x="156" y="128"/>
              </a:cxn>
              <a:cxn ang="0">
                <a:pos x="235" y="128"/>
              </a:cxn>
              <a:cxn ang="0">
                <a:pos x="314" y="128"/>
              </a:cxn>
              <a:cxn ang="0">
                <a:pos x="392" y="128"/>
              </a:cxn>
              <a:cxn ang="0">
                <a:pos x="471" y="128"/>
              </a:cxn>
              <a:cxn ang="0">
                <a:pos x="550" y="128"/>
              </a:cxn>
              <a:cxn ang="0">
                <a:pos x="628" y="128"/>
              </a:cxn>
              <a:cxn ang="0">
                <a:pos x="707" y="128"/>
              </a:cxn>
              <a:cxn ang="0">
                <a:pos x="786" y="128"/>
              </a:cxn>
              <a:cxn ang="0">
                <a:pos x="864" y="128"/>
              </a:cxn>
              <a:cxn ang="0">
                <a:pos x="943" y="128"/>
              </a:cxn>
              <a:cxn ang="0">
                <a:pos x="1021" y="128"/>
              </a:cxn>
              <a:cxn ang="0">
                <a:pos x="1100" y="128"/>
              </a:cxn>
              <a:cxn ang="0">
                <a:pos x="1179" y="128"/>
              </a:cxn>
              <a:cxn ang="0">
                <a:pos x="1257" y="128"/>
              </a:cxn>
            </a:cxnLst>
            <a:rect l="0" t="0" r="r" b="b"/>
            <a:pathLst>
              <a:path w="1257" h="128">
                <a:moveTo>
                  <a:pt x="1257" y="128"/>
                </a:moveTo>
                <a:lnTo>
                  <a:pt x="1257" y="96"/>
                </a:lnTo>
                <a:lnTo>
                  <a:pt x="1257" y="63"/>
                </a:lnTo>
                <a:lnTo>
                  <a:pt x="1257" y="31"/>
                </a:lnTo>
                <a:lnTo>
                  <a:pt x="1257" y="0"/>
                </a:lnTo>
                <a:lnTo>
                  <a:pt x="1179" y="0"/>
                </a:lnTo>
                <a:lnTo>
                  <a:pt x="1100" y="0"/>
                </a:lnTo>
                <a:lnTo>
                  <a:pt x="1021" y="0"/>
                </a:lnTo>
                <a:lnTo>
                  <a:pt x="943" y="0"/>
                </a:lnTo>
                <a:lnTo>
                  <a:pt x="864" y="0"/>
                </a:lnTo>
                <a:lnTo>
                  <a:pt x="786" y="0"/>
                </a:lnTo>
                <a:lnTo>
                  <a:pt x="707" y="0"/>
                </a:lnTo>
                <a:lnTo>
                  <a:pt x="628" y="0"/>
                </a:lnTo>
                <a:lnTo>
                  <a:pt x="550" y="0"/>
                </a:lnTo>
                <a:lnTo>
                  <a:pt x="471" y="0"/>
                </a:lnTo>
                <a:lnTo>
                  <a:pt x="392" y="0"/>
                </a:lnTo>
                <a:lnTo>
                  <a:pt x="314" y="0"/>
                </a:lnTo>
                <a:lnTo>
                  <a:pt x="235" y="0"/>
                </a:lnTo>
                <a:lnTo>
                  <a:pt x="156" y="0"/>
                </a:lnTo>
                <a:lnTo>
                  <a:pt x="79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9" y="128"/>
                </a:lnTo>
                <a:lnTo>
                  <a:pt x="156" y="128"/>
                </a:lnTo>
                <a:lnTo>
                  <a:pt x="235" y="128"/>
                </a:lnTo>
                <a:lnTo>
                  <a:pt x="314" y="128"/>
                </a:lnTo>
                <a:lnTo>
                  <a:pt x="392" y="128"/>
                </a:lnTo>
                <a:lnTo>
                  <a:pt x="471" y="128"/>
                </a:lnTo>
                <a:lnTo>
                  <a:pt x="550" y="128"/>
                </a:lnTo>
                <a:lnTo>
                  <a:pt x="628" y="128"/>
                </a:lnTo>
                <a:lnTo>
                  <a:pt x="707" y="128"/>
                </a:lnTo>
                <a:lnTo>
                  <a:pt x="786" y="128"/>
                </a:lnTo>
                <a:lnTo>
                  <a:pt x="864" y="128"/>
                </a:lnTo>
                <a:lnTo>
                  <a:pt x="943" y="128"/>
                </a:lnTo>
                <a:lnTo>
                  <a:pt x="1021" y="128"/>
                </a:lnTo>
                <a:lnTo>
                  <a:pt x="1100" y="128"/>
                </a:lnTo>
                <a:lnTo>
                  <a:pt x="1179" y="128"/>
                </a:lnTo>
                <a:lnTo>
                  <a:pt x="1257" y="128"/>
                </a:lnTo>
                <a:close/>
              </a:path>
            </a:pathLst>
          </a:custGeom>
          <a:solidFill>
            <a:srgbClr val="588B9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8" name="Freeform 72"/>
          <p:cNvSpPr>
            <a:spLocks noChangeAspect="1"/>
          </p:cNvSpPr>
          <p:nvPr/>
        </p:nvSpPr>
        <p:spPr bwMode="auto">
          <a:xfrm rot="5400000">
            <a:off x="-236538" y="2135188"/>
            <a:ext cx="536575" cy="69850"/>
          </a:xfrm>
          <a:custGeom>
            <a:avLst/>
            <a:gdLst/>
            <a:ahLst/>
            <a:cxnLst>
              <a:cxn ang="0">
                <a:pos x="1257" y="128"/>
              </a:cxn>
              <a:cxn ang="0">
                <a:pos x="1257" y="96"/>
              </a:cxn>
              <a:cxn ang="0">
                <a:pos x="1257" y="63"/>
              </a:cxn>
              <a:cxn ang="0">
                <a:pos x="1257" y="31"/>
              </a:cxn>
              <a:cxn ang="0">
                <a:pos x="1257" y="0"/>
              </a:cxn>
              <a:cxn ang="0">
                <a:pos x="1179" y="0"/>
              </a:cxn>
              <a:cxn ang="0">
                <a:pos x="1100" y="0"/>
              </a:cxn>
              <a:cxn ang="0">
                <a:pos x="1022" y="0"/>
              </a:cxn>
              <a:cxn ang="0">
                <a:pos x="943" y="0"/>
              </a:cxn>
              <a:cxn ang="0">
                <a:pos x="864" y="0"/>
              </a:cxn>
              <a:cxn ang="0">
                <a:pos x="786" y="0"/>
              </a:cxn>
              <a:cxn ang="0">
                <a:pos x="707" y="0"/>
              </a:cxn>
              <a:cxn ang="0">
                <a:pos x="628" y="0"/>
              </a:cxn>
              <a:cxn ang="0">
                <a:pos x="550" y="0"/>
              </a:cxn>
              <a:cxn ang="0">
                <a:pos x="472" y="0"/>
              </a:cxn>
              <a:cxn ang="0">
                <a:pos x="393" y="0"/>
              </a:cxn>
              <a:cxn ang="0">
                <a:pos x="315" y="0"/>
              </a:cxn>
              <a:cxn ang="0">
                <a:pos x="236" y="0"/>
              </a:cxn>
              <a:cxn ang="0">
                <a:pos x="158" y="0"/>
              </a:cxn>
              <a:cxn ang="0">
                <a:pos x="79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9" y="128"/>
              </a:cxn>
              <a:cxn ang="0">
                <a:pos x="158" y="128"/>
              </a:cxn>
              <a:cxn ang="0">
                <a:pos x="236" y="128"/>
              </a:cxn>
              <a:cxn ang="0">
                <a:pos x="315" y="128"/>
              </a:cxn>
              <a:cxn ang="0">
                <a:pos x="393" y="128"/>
              </a:cxn>
              <a:cxn ang="0">
                <a:pos x="472" y="128"/>
              </a:cxn>
              <a:cxn ang="0">
                <a:pos x="550" y="128"/>
              </a:cxn>
              <a:cxn ang="0">
                <a:pos x="628" y="128"/>
              </a:cxn>
              <a:cxn ang="0">
                <a:pos x="707" y="128"/>
              </a:cxn>
              <a:cxn ang="0">
                <a:pos x="786" y="128"/>
              </a:cxn>
              <a:cxn ang="0">
                <a:pos x="864" y="128"/>
              </a:cxn>
              <a:cxn ang="0">
                <a:pos x="943" y="128"/>
              </a:cxn>
              <a:cxn ang="0">
                <a:pos x="1022" y="128"/>
              </a:cxn>
              <a:cxn ang="0">
                <a:pos x="1100" y="128"/>
              </a:cxn>
              <a:cxn ang="0">
                <a:pos x="1179" y="128"/>
              </a:cxn>
              <a:cxn ang="0">
                <a:pos x="1257" y="128"/>
              </a:cxn>
            </a:cxnLst>
            <a:rect l="0" t="0" r="r" b="b"/>
            <a:pathLst>
              <a:path w="1257" h="128">
                <a:moveTo>
                  <a:pt x="1257" y="128"/>
                </a:moveTo>
                <a:lnTo>
                  <a:pt x="1257" y="96"/>
                </a:lnTo>
                <a:lnTo>
                  <a:pt x="1257" y="63"/>
                </a:lnTo>
                <a:lnTo>
                  <a:pt x="1257" y="31"/>
                </a:lnTo>
                <a:lnTo>
                  <a:pt x="1257" y="0"/>
                </a:lnTo>
                <a:lnTo>
                  <a:pt x="1179" y="0"/>
                </a:lnTo>
                <a:lnTo>
                  <a:pt x="1100" y="0"/>
                </a:lnTo>
                <a:lnTo>
                  <a:pt x="1022" y="0"/>
                </a:lnTo>
                <a:lnTo>
                  <a:pt x="943" y="0"/>
                </a:lnTo>
                <a:lnTo>
                  <a:pt x="864" y="0"/>
                </a:lnTo>
                <a:lnTo>
                  <a:pt x="786" y="0"/>
                </a:lnTo>
                <a:lnTo>
                  <a:pt x="707" y="0"/>
                </a:lnTo>
                <a:lnTo>
                  <a:pt x="628" y="0"/>
                </a:lnTo>
                <a:lnTo>
                  <a:pt x="550" y="0"/>
                </a:lnTo>
                <a:lnTo>
                  <a:pt x="472" y="0"/>
                </a:lnTo>
                <a:lnTo>
                  <a:pt x="393" y="0"/>
                </a:lnTo>
                <a:lnTo>
                  <a:pt x="315" y="0"/>
                </a:lnTo>
                <a:lnTo>
                  <a:pt x="236" y="0"/>
                </a:lnTo>
                <a:lnTo>
                  <a:pt x="158" y="0"/>
                </a:lnTo>
                <a:lnTo>
                  <a:pt x="79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9" y="128"/>
                </a:lnTo>
                <a:lnTo>
                  <a:pt x="158" y="128"/>
                </a:lnTo>
                <a:lnTo>
                  <a:pt x="236" y="128"/>
                </a:lnTo>
                <a:lnTo>
                  <a:pt x="315" y="128"/>
                </a:lnTo>
                <a:lnTo>
                  <a:pt x="393" y="128"/>
                </a:lnTo>
                <a:lnTo>
                  <a:pt x="472" y="128"/>
                </a:lnTo>
                <a:lnTo>
                  <a:pt x="550" y="128"/>
                </a:lnTo>
                <a:lnTo>
                  <a:pt x="628" y="128"/>
                </a:lnTo>
                <a:lnTo>
                  <a:pt x="707" y="128"/>
                </a:lnTo>
                <a:lnTo>
                  <a:pt x="786" y="128"/>
                </a:lnTo>
                <a:lnTo>
                  <a:pt x="864" y="128"/>
                </a:lnTo>
                <a:lnTo>
                  <a:pt x="943" y="128"/>
                </a:lnTo>
                <a:lnTo>
                  <a:pt x="1022" y="128"/>
                </a:lnTo>
                <a:lnTo>
                  <a:pt x="1100" y="128"/>
                </a:lnTo>
                <a:lnTo>
                  <a:pt x="1179" y="128"/>
                </a:lnTo>
                <a:lnTo>
                  <a:pt x="1257" y="128"/>
                </a:lnTo>
                <a:close/>
              </a:path>
            </a:pathLst>
          </a:custGeom>
          <a:solidFill>
            <a:srgbClr val="6A987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29" name="Freeform 73"/>
          <p:cNvSpPr>
            <a:spLocks noChangeAspect="1"/>
          </p:cNvSpPr>
          <p:nvPr/>
        </p:nvSpPr>
        <p:spPr bwMode="auto">
          <a:xfrm rot="5400000">
            <a:off x="-235744" y="2769394"/>
            <a:ext cx="534988" cy="69850"/>
          </a:xfrm>
          <a:custGeom>
            <a:avLst/>
            <a:gdLst/>
            <a:ahLst/>
            <a:cxnLst>
              <a:cxn ang="0">
                <a:pos x="1258" y="128"/>
              </a:cxn>
              <a:cxn ang="0">
                <a:pos x="1258" y="96"/>
              </a:cxn>
              <a:cxn ang="0">
                <a:pos x="1258" y="63"/>
              </a:cxn>
              <a:cxn ang="0">
                <a:pos x="1258" y="31"/>
              </a:cxn>
              <a:cxn ang="0">
                <a:pos x="1258" y="0"/>
              </a:cxn>
              <a:cxn ang="0">
                <a:pos x="1179" y="0"/>
              </a:cxn>
              <a:cxn ang="0">
                <a:pos x="1100" y="0"/>
              </a:cxn>
              <a:cxn ang="0">
                <a:pos x="1022" y="0"/>
              </a:cxn>
              <a:cxn ang="0">
                <a:pos x="943" y="0"/>
              </a:cxn>
              <a:cxn ang="0">
                <a:pos x="864" y="0"/>
              </a:cxn>
              <a:cxn ang="0">
                <a:pos x="787" y="0"/>
              </a:cxn>
              <a:cxn ang="0">
                <a:pos x="708" y="0"/>
              </a:cxn>
              <a:cxn ang="0">
                <a:pos x="629" y="0"/>
              </a:cxn>
              <a:cxn ang="0">
                <a:pos x="551" y="0"/>
              </a:cxn>
              <a:cxn ang="0">
                <a:pos x="472" y="0"/>
              </a:cxn>
              <a:cxn ang="0">
                <a:pos x="394" y="0"/>
              </a:cxn>
              <a:cxn ang="0">
                <a:pos x="315" y="0"/>
              </a:cxn>
              <a:cxn ang="0">
                <a:pos x="236" y="0"/>
              </a:cxn>
              <a:cxn ang="0">
                <a:pos x="158" y="0"/>
              </a:cxn>
              <a:cxn ang="0">
                <a:pos x="79" y="0"/>
              </a:cxn>
              <a:cxn ang="0">
                <a:pos x="0" y="0"/>
              </a:cxn>
              <a:cxn ang="0">
                <a:pos x="0" y="31"/>
              </a:cxn>
              <a:cxn ang="0">
                <a:pos x="0" y="63"/>
              </a:cxn>
              <a:cxn ang="0">
                <a:pos x="0" y="96"/>
              </a:cxn>
              <a:cxn ang="0">
                <a:pos x="0" y="128"/>
              </a:cxn>
              <a:cxn ang="0">
                <a:pos x="79" y="128"/>
              </a:cxn>
              <a:cxn ang="0">
                <a:pos x="158" y="128"/>
              </a:cxn>
              <a:cxn ang="0">
                <a:pos x="236" y="128"/>
              </a:cxn>
              <a:cxn ang="0">
                <a:pos x="315" y="128"/>
              </a:cxn>
              <a:cxn ang="0">
                <a:pos x="394" y="128"/>
              </a:cxn>
              <a:cxn ang="0">
                <a:pos x="472" y="128"/>
              </a:cxn>
              <a:cxn ang="0">
                <a:pos x="551" y="128"/>
              </a:cxn>
              <a:cxn ang="0">
                <a:pos x="629" y="128"/>
              </a:cxn>
              <a:cxn ang="0">
                <a:pos x="708" y="128"/>
              </a:cxn>
              <a:cxn ang="0">
                <a:pos x="787" y="128"/>
              </a:cxn>
              <a:cxn ang="0">
                <a:pos x="864" y="128"/>
              </a:cxn>
              <a:cxn ang="0">
                <a:pos x="943" y="128"/>
              </a:cxn>
              <a:cxn ang="0">
                <a:pos x="1022" y="128"/>
              </a:cxn>
              <a:cxn ang="0">
                <a:pos x="1100" y="128"/>
              </a:cxn>
              <a:cxn ang="0">
                <a:pos x="1179" y="128"/>
              </a:cxn>
              <a:cxn ang="0">
                <a:pos x="1258" y="128"/>
              </a:cxn>
            </a:cxnLst>
            <a:rect l="0" t="0" r="r" b="b"/>
            <a:pathLst>
              <a:path w="1258" h="128">
                <a:moveTo>
                  <a:pt x="1258" y="128"/>
                </a:moveTo>
                <a:lnTo>
                  <a:pt x="1258" y="96"/>
                </a:lnTo>
                <a:lnTo>
                  <a:pt x="1258" y="63"/>
                </a:lnTo>
                <a:lnTo>
                  <a:pt x="1258" y="31"/>
                </a:lnTo>
                <a:lnTo>
                  <a:pt x="1258" y="0"/>
                </a:lnTo>
                <a:lnTo>
                  <a:pt x="1179" y="0"/>
                </a:lnTo>
                <a:lnTo>
                  <a:pt x="1100" y="0"/>
                </a:lnTo>
                <a:lnTo>
                  <a:pt x="1022" y="0"/>
                </a:lnTo>
                <a:lnTo>
                  <a:pt x="943" y="0"/>
                </a:lnTo>
                <a:lnTo>
                  <a:pt x="864" y="0"/>
                </a:lnTo>
                <a:lnTo>
                  <a:pt x="787" y="0"/>
                </a:lnTo>
                <a:lnTo>
                  <a:pt x="708" y="0"/>
                </a:lnTo>
                <a:lnTo>
                  <a:pt x="629" y="0"/>
                </a:lnTo>
                <a:lnTo>
                  <a:pt x="551" y="0"/>
                </a:lnTo>
                <a:lnTo>
                  <a:pt x="472" y="0"/>
                </a:lnTo>
                <a:lnTo>
                  <a:pt x="394" y="0"/>
                </a:lnTo>
                <a:lnTo>
                  <a:pt x="315" y="0"/>
                </a:lnTo>
                <a:lnTo>
                  <a:pt x="236" y="0"/>
                </a:lnTo>
                <a:lnTo>
                  <a:pt x="158" y="0"/>
                </a:lnTo>
                <a:lnTo>
                  <a:pt x="79" y="0"/>
                </a:lnTo>
                <a:lnTo>
                  <a:pt x="0" y="0"/>
                </a:lnTo>
                <a:lnTo>
                  <a:pt x="0" y="31"/>
                </a:lnTo>
                <a:lnTo>
                  <a:pt x="0" y="63"/>
                </a:lnTo>
                <a:lnTo>
                  <a:pt x="0" y="96"/>
                </a:lnTo>
                <a:lnTo>
                  <a:pt x="0" y="128"/>
                </a:lnTo>
                <a:lnTo>
                  <a:pt x="79" y="128"/>
                </a:lnTo>
                <a:lnTo>
                  <a:pt x="158" y="128"/>
                </a:lnTo>
                <a:lnTo>
                  <a:pt x="236" y="128"/>
                </a:lnTo>
                <a:lnTo>
                  <a:pt x="315" y="128"/>
                </a:lnTo>
                <a:lnTo>
                  <a:pt x="394" y="128"/>
                </a:lnTo>
                <a:lnTo>
                  <a:pt x="472" y="128"/>
                </a:lnTo>
                <a:lnTo>
                  <a:pt x="551" y="128"/>
                </a:lnTo>
                <a:lnTo>
                  <a:pt x="629" y="128"/>
                </a:lnTo>
                <a:lnTo>
                  <a:pt x="708" y="128"/>
                </a:lnTo>
                <a:lnTo>
                  <a:pt x="787" y="128"/>
                </a:lnTo>
                <a:lnTo>
                  <a:pt x="864" y="128"/>
                </a:lnTo>
                <a:lnTo>
                  <a:pt x="943" y="128"/>
                </a:lnTo>
                <a:lnTo>
                  <a:pt x="1022" y="128"/>
                </a:lnTo>
                <a:lnTo>
                  <a:pt x="1100" y="128"/>
                </a:lnTo>
                <a:lnTo>
                  <a:pt x="1179" y="128"/>
                </a:lnTo>
                <a:lnTo>
                  <a:pt x="1258" y="128"/>
                </a:lnTo>
                <a:close/>
              </a:path>
            </a:pathLst>
          </a:custGeom>
          <a:solidFill>
            <a:srgbClr val="7BA55A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52330" name="Rectangle 74"/>
          <p:cNvSpPr>
            <a:spLocks noChangeAspect="1" noChangeArrowheads="1"/>
          </p:cNvSpPr>
          <p:nvPr/>
        </p:nvSpPr>
        <p:spPr bwMode="auto">
          <a:xfrm rot="5400000">
            <a:off x="-233363" y="3402013"/>
            <a:ext cx="536575" cy="69850"/>
          </a:xfrm>
          <a:prstGeom prst="rect">
            <a:avLst/>
          </a:prstGeom>
          <a:solidFill>
            <a:srgbClr val="8DB335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lv-LV"/>
          </a:p>
        </p:txBody>
      </p:sp>
      <p:pic>
        <p:nvPicPr>
          <p:cNvPr id="1036" name="Picture 76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9063" y="6338888"/>
            <a:ext cx="1068387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77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19063" y="5703888"/>
            <a:ext cx="10683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Picture 78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19063" y="5070475"/>
            <a:ext cx="1068387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Picture 79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119063" y="4437063"/>
            <a:ext cx="10683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0" name="Picture 80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19063" y="3803650"/>
            <a:ext cx="1068387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1" name="Picture 81"/>
          <p:cNvPicPr>
            <a:picLocks noChangeAspect="1" noChangeArrowheads="1"/>
          </p:cNvPicPr>
          <p:nvPr/>
        </p:nvPicPr>
        <p:blipFill>
          <a:blip r:embed="rId19"/>
          <a:srcRect r="49336"/>
          <a:stretch>
            <a:fillRect/>
          </a:stretch>
        </p:blipFill>
        <p:spPr bwMode="auto">
          <a:xfrm>
            <a:off x="117475" y="-4763"/>
            <a:ext cx="9026525" cy="1200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2" name="Picture 8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17475" y="1268413"/>
            <a:ext cx="1068388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3" name="Picture 84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19063" y="1900238"/>
            <a:ext cx="10683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" name="Picture 85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119063" y="2535238"/>
            <a:ext cx="1068387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5" name="Picture 86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119063" y="3168650"/>
            <a:ext cx="10683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Rectangle 88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88913"/>
            <a:ext cx="74882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2347" name="Rectangle 9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27538" y="6497638"/>
            <a:ext cx="316865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2348" name="Rectangle 9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497638"/>
            <a:ext cx="1152525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>
              <a:defRPr/>
            </a:pPr>
            <a:fld id="{BCE7AE39-E3E5-4985-9F18-66C4AD8ED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9" name="Rectangle 9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341438"/>
            <a:ext cx="74993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4BC"/>
        </a:buClr>
        <a:buSzPct val="80000"/>
        <a:buBlip>
          <a:blip r:embed="rId2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8DB335"/>
        </a:buClr>
        <a:buSzPct val="80000"/>
        <a:buBlip>
          <a:blip r:embed="rId25"/>
        </a:buBlip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FED302"/>
        </a:buClr>
        <a:buSzPct val="80000"/>
        <a:buBlip>
          <a:blip r:embed="rId26"/>
        </a:buBlip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CBC782"/>
        </a:buClr>
        <a:buSzPct val="80000"/>
        <a:buBlip>
          <a:blip r:embed="rId27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3"/>
          <p:cNvGrpSpPr>
            <a:grpSpLocks/>
          </p:cNvGrpSpPr>
          <p:nvPr/>
        </p:nvGrpSpPr>
        <p:grpSpPr bwMode="auto">
          <a:xfrm>
            <a:off x="0" y="-9525"/>
            <a:ext cx="1187450" cy="6873875"/>
            <a:chOff x="0" y="-6"/>
            <a:chExt cx="748" cy="4330"/>
          </a:xfrm>
        </p:grpSpPr>
        <p:grpSp>
          <p:nvGrpSpPr>
            <p:cNvPr id="14345" name="Group 7"/>
            <p:cNvGrpSpPr>
              <a:grpSpLocks noChangeAspect="1"/>
            </p:cNvGrpSpPr>
            <p:nvPr userDrawn="1"/>
          </p:nvGrpSpPr>
          <p:grpSpPr bwMode="auto">
            <a:xfrm rot="5400000">
              <a:off x="-2143" y="2137"/>
              <a:ext cx="4330" cy="44"/>
              <a:chOff x="249" y="4701"/>
              <a:chExt cx="5377" cy="43"/>
            </a:xfrm>
          </p:grpSpPr>
          <p:sp>
            <p:nvSpPr>
              <p:cNvPr id="471048" name="Rectangle 8"/>
              <p:cNvSpPr>
                <a:spLocks noChangeAspect="1" noChangeArrowheads="1"/>
              </p:cNvSpPr>
              <p:nvPr userDrawn="1"/>
            </p:nvSpPr>
            <p:spPr bwMode="auto">
              <a:xfrm>
                <a:off x="5208" y="4701"/>
                <a:ext cx="418" cy="43"/>
              </a:xfrm>
              <a:prstGeom prst="rect">
                <a:avLst/>
              </a:prstGeom>
              <a:solidFill>
                <a:srgbClr val="F5D4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49" name="Rectangle 9"/>
              <p:cNvSpPr>
                <a:spLocks noChangeAspect="1" noChangeArrowheads="1"/>
              </p:cNvSpPr>
              <p:nvPr userDrawn="1"/>
            </p:nvSpPr>
            <p:spPr bwMode="auto">
              <a:xfrm>
                <a:off x="251" y="4705"/>
                <a:ext cx="417" cy="43"/>
              </a:xfrm>
              <a:prstGeom prst="rect">
                <a:avLst/>
              </a:prstGeom>
              <a:solidFill>
                <a:srgbClr val="326FB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0" name="Freeform 10"/>
              <p:cNvSpPr>
                <a:spLocks noChangeAspect="1"/>
              </p:cNvSpPr>
              <p:nvPr userDrawn="1"/>
            </p:nvSpPr>
            <p:spPr bwMode="auto">
              <a:xfrm>
                <a:off x="4711" y="4701"/>
                <a:ext cx="420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8" y="0"/>
                  </a:cxn>
                  <a:cxn ang="0">
                    <a:pos x="1100" y="0"/>
                  </a:cxn>
                  <a:cxn ang="0">
                    <a:pos x="1021" y="0"/>
                  </a:cxn>
                  <a:cxn ang="0">
                    <a:pos x="942" y="0"/>
                  </a:cxn>
                  <a:cxn ang="0">
                    <a:pos x="864" y="0"/>
                  </a:cxn>
                  <a:cxn ang="0">
                    <a:pos x="785" y="0"/>
                  </a:cxn>
                  <a:cxn ang="0">
                    <a:pos x="706" y="0"/>
                  </a:cxn>
                  <a:cxn ang="0">
                    <a:pos x="628" y="0"/>
                  </a:cxn>
                  <a:cxn ang="0">
                    <a:pos x="549" y="0"/>
                  </a:cxn>
                  <a:cxn ang="0">
                    <a:pos x="471" y="0"/>
                  </a:cxn>
                  <a:cxn ang="0">
                    <a:pos x="392" y="0"/>
                  </a:cxn>
                  <a:cxn ang="0">
                    <a:pos x="313" y="0"/>
                  </a:cxn>
                  <a:cxn ang="0">
                    <a:pos x="235" y="0"/>
                  </a:cxn>
                  <a:cxn ang="0">
                    <a:pos x="157" y="0"/>
                  </a:cxn>
                  <a:cxn ang="0">
                    <a:pos x="78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8" y="128"/>
                  </a:cxn>
                  <a:cxn ang="0">
                    <a:pos x="157" y="128"/>
                  </a:cxn>
                  <a:cxn ang="0">
                    <a:pos x="235" y="128"/>
                  </a:cxn>
                  <a:cxn ang="0">
                    <a:pos x="313" y="128"/>
                  </a:cxn>
                  <a:cxn ang="0">
                    <a:pos x="392" y="128"/>
                  </a:cxn>
                  <a:cxn ang="0">
                    <a:pos x="471" y="128"/>
                  </a:cxn>
                  <a:cxn ang="0">
                    <a:pos x="549" y="128"/>
                  </a:cxn>
                  <a:cxn ang="0">
                    <a:pos x="628" y="128"/>
                  </a:cxn>
                  <a:cxn ang="0">
                    <a:pos x="706" y="128"/>
                  </a:cxn>
                  <a:cxn ang="0">
                    <a:pos x="785" y="128"/>
                  </a:cxn>
                  <a:cxn ang="0">
                    <a:pos x="864" y="128"/>
                  </a:cxn>
                  <a:cxn ang="0">
                    <a:pos x="942" y="128"/>
                  </a:cxn>
                  <a:cxn ang="0">
                    <a:pos x="1021" y="128"/>
                  </a:cxn>
                  <a:cxn ang="0">
                    <a:pos x="1100" y="128"/>
                  </a:cxn>
                  <a:cxn ang="0">
                    <a:pos x="1178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8" y="0"/>
                    </a:lnTo>
                    <a:lnTo>
                      <a:pt x="1100" y="0"/>
                    </a:lnTo>
                    <a:lnTo>
                      <a:pt x="1021" y="0"/>
                    </a:lnTo>
                    <a:lnTo>
                      <a:pt x="942" y="0"/>
                    </a:lnTo>
                    <a:lnTo>
                      <a:pt x="864" y="0"/>
                    </a:lnTo>
                    <a:lnTo>
                      <a:pt x="785" y="0"/>
                    </a:lnTo>
                    <a:lnTo>
                      <a:pt x="706" y="0"/>
                    </a:lnTo>
                    <a:lnTo>
                      <a:pt x="628" y="0"/>
                    </a:lnTo>
                    <a:lnTo>
                      <a:pt x="549" y="0"/>
                    </a:lnTo>
                    <a:lnTo>
                      <a:pt x="471" y="0"/>
                    </a:lnTo>
                    <a:lnTo>
                      <a:pt x="392" y="0"/>
                    </a:lnTo>
                    <a:lnTo>
                      <a:pt x="313" y="0"/>
                    </a:lnTo>
                    <a:lnTo>
                      <a:pt x="235" y="0"/>
                    </a:lnTo>
                    <a:lnTo>
                      <a:pt x="157" y="0"/>
                    </a:lnTo>
                    <a:lnTo>
                      <a:pt x="78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8" y="128"/>
                    </a:lnTo>
                    <a:lnTo>
                      <a:pt x="157" y="128"/>
                    </a:lnTo>
                    <a:lnTo>
                      <a:pt x="235" y="128"/>
                    </a:lnTo>
                    <a:lnTo>
                      <a:pt x="313" y="128"/>
                    </a:lnTo>
                    <a:lnTo>
                      <a:pt x="392" y="128"/>
                    </a:lnTo>
                    <a:lnTo>
                      <a:pt x="471" y="128"/>
                    </a:lnTo>
                    <a:lnTo>
                      <a:pt x="549" y="128"/>
                    </a:lnTo>
                    <a:lnTo>
                      <a:pt x="628" y="128"/>
                    </a:lnTo>
                    <a:lnTo>
                      <a:pt x="706" y="128"/>
                    </a:lnTo>
                    <a:lnTo>
                      <a:pt x="785" y="128"/>
                    </a:lnTo>
                    <a:lnTo>
                      <a:pt x="864" y="128"/>
                    </a:lnTo>
                    <a:lnTo>
                      <a:pt x="942" y="128"/>
                    </a:lnTo>
                    <a:lnTo>
                      <a:pt x="1021" y="128"/>
                    </a:lnTo>
                    <a:lnTo>
                      <a:pt x="1100" y="128"/>
                    </a:lnTo>
                    <a:lnTo>
                      <a:pt x="1178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E5D8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1" name="Freeform 11"/>
              <p:cNvSpPr>
                <a:spLocks noChangeAspect="1"/>
              </p:cNvSpPr>
              <p:nvPr userDrawn="1"/>
            </p:nvSpPr>
            <p:spPr bwMode="auto">
              <a:xfrm>
                <a:off x="4215" y="4701"/>
                <a:ext cx="417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8" y="0"/>
                  </a:cxn>
                  <a:cxn ang="0">
                    <a:pos x="1101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5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9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3" y="0"/>
                  </a:cxn>
                  <a:cxn ang="0">
                    <a:pos x="314" y="0"/>
                  </a:cxn>
                  <a:cxn ang="0">
                    <a:pos x="236" y="0"/>
                  </a:cxn>
                  <a:cxn ang="0">
                    <a:pos x="157" y="0"/>
                  </a:cxn>
                  <a:cxn ang="0">
                    <a:pos x="78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8" y="128"/>
                  </a:cxn>
                  <a:cxn ang="0">
                    <a:pos x="157" y="128"/>
                  </a:cxn>
                  <a:cxn ang="0">
                    <a:pos x="236" y="128"/>
                  </a:cxn>
                  <a:cxn ang="0">
                    <a:pos x="314" y="128"/>
                  </a:cxn>
                  <a:cxn ang="0">
                    <a:pos x="393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9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5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1" y="128"/>
                  </a:cxn>
                  <a:cxn ang="0">
                    <a:pos x="1178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8" y="0"/>
                    </a:lnTo>
                    <a:lnTo>
                      <a:pt x="1101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5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9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3" y="0"/>
                    </a:lnTo>
                    <a:lnTo>
                      <a:pt x="314" y="0"/>
                    </a:lnTo>
                    <a:lnTo>
                      <a:pt x="236" y="0"/>
                    </a:lnTo>
                    <a:lnTo>
                      <a:pt x="157" y="0"/>
                    </a:lnTo>
                    <a:lnTo>
                      <a:pt x="78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8" y="128"/>
                    </a:lnTo>
                    <a:lnTo>
                      <a:pt x="157" y="128"/>
                    </a:lnTo>
                    <a:lnTo>
                      <a:pt x="236" y="128"/>
                    </a:lnTo>
                    <a:lnTo>
                      <a:pt x="314" y="128"/>
                    </a:lnTo>
                    <a:lnTo>
                      <a:pt x="393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9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5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1" y="128"/>
                    </a:lnTo>
                    <a:lnTo>
                      <a:pt x="1178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D8D08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2" name="Freeform 12"/>
              <p:cNvSpPr>
                <a:spLocks noChangeAspect="1"/>
              </p:cNvSpPr>
              <p:nvPr userDrawn="1"/>
            </p:nvSpPr>
            <p:spPr bwMode="auto">
              <a:xfrm>
                <a:off x="3720" y="4701"/>
                <a:ext cx="420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8" y="0"/>
                  </a:cxn>
                  <a:cxn ang="0">
                    <a:pos x="1099" y="0"/>
                  </a:cxn>
                  <a:cxn ang="0">
                    <a:pos x="1021" y="0"/>
                  </a:cxn>
                  <a:cxn ang="0">
                    <a:pos x="942" y="0"/>
                  </a:cxn>
                  <a:cxn ang="0">
                    <a:pos x="864" y="0"/>
                  </a:cxn>
                  <a:cxn ang="0">
                    <a:pos x="785" y="0"/>
                  </a:cxn>
                  <a:cxn ang="0">
                    <a:pos x="707" y="0"/>
                  </a:cxn>
                  <a:cxn ang="0">
                    <a:pos x="629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3" y="0"/>
                  </a:cxn>
                  <a:cxn ang="0">
                    <a:pos x="314" y="0"/>
                  </a:cxn>
                  <a:cxn ang="0">
                    <a:pos x="235" y="0"/>
                  </a:cxn>
                  <a:cxn ang="0">
                    <a:pos x="157" y="0"/>
                  </a:cxn>
                  <a:cxn ang="0">
                    <a:pos x="78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8" y="128"/>
                  </a:cxn>
                  <a:cxn ang="0">
                    <a:pos x="157" y="128"/>
                  </a:cxn>
                  <a:cxn ang="0">
                    <a:pos x="235" y="128"/>
                  </a:cxn>
                  <a:cxn ang="0">
                    <a:pos x="314" y="128"/>
                  </a:cxn>
                  <a:cxn ang="0">
                    <a:pos x="393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9" y="128"/>
                  </a:cxn>
                  <a:cxn ang="0">
                    <a:pos x="707" y="128"/>
                  </a:cxn>
                  <a:cxn ang="0">
                    <a:pos x="785" y="128"/>
                  </a:cxn>
                  <a:cxn ang="0">
                    <a:pos x="864" y="128"/>
                  </a:cxn>
                  <a:cxn ang="0">
                    <a:pos x="942" y="128"/>
                  </a:cxn>
                  <a:cxn ang="0">
                    <a:pos x="1021" y="128"/>
                  </a:cxn>
                  <a:cxn ang="0">
                    <a:pos x="1099" y="128"/>
                  </a:cxn>
                  <a:cxn ang="0">
                    <a:pos x="1178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8" y="0"/>
                    </a:lnTo>
                    <a:lnTo>
                      <a:pt x="1099" y="0"/>
                    </a:lnTo>
                    <a:lnTo>
                      <a:pt x="1021" y="0"/>
                    </a:lnTo>
                    <a:lnTo>
                      <a:pt x="942" y="0"/>
                    </a:lnTo>
                    <a:lnTo>
                      <a:pt x="864" y="0"/>
                    </a:lnTo>
                    <a:lnTo>
                      <a:pt x="785" y="0"/>
                    </a:lnTo>
                    <a:lnTo>
                      <a:pt x="707" y="0"/>
                    </a:lnTo>
                    <a:lnTo>
                      <a:pt x="629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3" y="0"/>
                    </a:lnTo>
                    <a:lnTo>
                      <a:pt x="314" y="0"/>
                    </a:lnTo>
                    <a:lnTo>
                      <a:pt x="235" y="0"/>
                    </a:lnTo>
                    <a:lnTo>
                      <a:pt x="157" y="0"/>
                    </a:lnTo>
                    <a:lnTo>
                      <a:pt x="78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8" y="128"/>
                    </a:lnTo>
                    <a:lnTo>
                      <a:pt x="157" y="128"/>
                    </a:lnTo>
                    <a:lnTo>
                      <a:pt x="235" y="128"/>
                    </a:lnTo>
                    <a:lnTo>
                      <a:pt x="314" y="128"/>
                    </a:lnTo>
                    <a:lnTo>
                      <a:pt x="393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9" y="128"/>
                    </a:lnTo>
                    <a:lnTo>
                      <a:pt x="707" y="128"/>
                    </a:lnTo>
                    <a:lnTo>
                      <a:pt x="785" y="128"/>
                    </a:lnTo>
                    <a:lnTo>
                      <a:pt x="864" y="128"/>
                    </a:lnTo>
                    <a:lnTo>
                      <a:pt x="942" y="128"/>
                    </a:lnTo>
                    <a:lnTo>
                      <a:pt x="1021" y="128"/>
                    </a:lnTo>
                    <a:lnTo>
                      <a:pt x="1099" y="128"/>
                    </a:lnTo>
                    <a:lnTo>
                      <a:pt x="1178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CBC7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3" name="Freeform 13"/>
              <p:cNvSpPr>
                <a:spLocks noChangeAspect="1"/>
              </p:cNvSpPr>
              <p:nvPr userDrawn="1"/>
            </p:nvSpPr>
            <p:spPr bwMode="auto">
              <a:xfrm>
                <a:off x="3224" y="4701"/>
                <a:ext cx="417" cy="43"/>
              </a:xfrm>
              <a:custGeom>
                <a:avLst/>
                <a:gdLst/>
                <a:ahLst/>
                <a:cxnLst>
                  <a:cxn ang="0">
                    <a:pos x="1258" y="128"/>
                  </a:cxn>
                  <a:cxn ang="0">
                    <a:pos x="1258" y="96"/>
                  </a:cxn>
                  <a:cxn ang="0">
                    <a:pos x="1258" y="63"/>
                  </a:cxn>
                  <a:cxn ang="0">
                    <a:pos x="1258" y="31"/>
                  </a:cxn>
                  <a:cxn ang="0">
                    <a:pos x="1258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9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3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8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8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3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9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8" y="128"/>
                  </a:cxn>
                </a:cxnLst>
                <a:rect l="0" t="0" r="r" b="b"/>
                <a:pathLst>
                  <a:path w="1258" h="128">
                    <a:moveTo>
                      <a:pt x="1258" y="128"/>
                    </a:moveTo>
                    <a:lnTo>
                      <a:pt x="1258" y="96"/>
                    </a:lnTo>
                    <a:lnTo>
                      <a:pt x="1258" y="63"/>
                    </a:lnTo>
                    <a:lnTo>
                      <a:pt x="1258" y="31"/>
                    </a:lnTo>
                    <a:lnTo>
                      <a:pt x="1258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9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3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8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8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3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9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8" y="128"/>
                    </a:lnTo>
                    <a:close/>
                  </a:path>
                </a:pathLst>
              </a:custGeom>
              <a:solidFill>
                <a:srgbClr val="BEBD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4" name="Freeform 14"/>
              <p:cNvSpPr>
                <a:spLocks noChangeAspect="1"/>
              </p:cNvSpPr>
              <p:nvPr userDrawn="1"/>
            </p:nvSpPr>
            <p:spPr bwMode="auto">
              <a:xfrm>
                <a:off x="747" y="4705"/>
                <a:ext cx="420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1" y="0"/>
                  </a:cxn>
                  <a:cxn ang="0">
                    <a:pos x="944" y="0"/>
                  </a:cxn>
                  <a:cxn ang="0">
                    <a:pos x="865" y="0"/>
                  </a:cxn>
                  <a:cxn ang="0">
                    <a:pos x="786" y="0"/>
                  </a:cxn>
                  <a:cxn ang="0">
                    <a:pos x="708" y="0"/>
                  </a:cxn>
                  <a:cxn ang="0">
                    <a:pos x="629" y="0"/>
                  </a:cxn>
                  <a:cxn ang="0">
                    <a:pos x="551" y="0"/>
                  </a:cxn>
                  <a:cxn ang="0">
                    <a:pos x="472" y="0"/>
                  </a:cxn>
                  <a:cxn ang="0">
                    <a:pos x="393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7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7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3" y="128"/>
                  </a:cxn>
                  <a:cxn ang="0">
                    <a:pos x="472" y="128"/>
                  </a:cxn>
                  <a:cxn ang="0">
                    <a:pos x="551" y="128"/>
                  </a:cxn>
                  <a:cxn ang="0">
                    <a:pos x="629" y="128"/>
                  </a:cxn>
                  <a:cxn ang="0">
                    <a:pos x="708" y="128"/>
                  </a:cxn>
                  <a:cxn ang="0">
                    <a:pos x="786" y="128"/>
                  </a:cxn>
                  <a:cxn ang="0">
                    <a:pos x="865" y="128"/>
                  </a:cxn>
                  <a:cxn ang="0">
                    <a:pos x="944" y="128"/>
                  </a:cxn>
                  <a:cxn ang="0">
                    <a:pos x="1021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1" y="0"/>
                    </a:lnTo>
                    <a:lnTo>
                      <a:pt x="944" y="0"/>
                    </a:lnTo>
                    <a:lnTo>
                      <a:pt x="865" y="0"/>
                    </a:lnTo>
                    <a:lnTo>
                      <a:pt x="786" y="0"/>
                    </a:lnTo>
                    <a:lnTo>
                      <a:pt x="708" y="0"/>
                    </a:lnTo>
                    <a:lnTo>
                      <a:pt x="629" y="0"/>
                    </a:lnTo>
                    <a:lnTo>
                      <a:pt x="551" y="0"/>
                    </a:lnTo>
                    <a:lnTo>
                      <a:pt x="472" y="0"/>
                    </a:lnTo>
                    <a:lnTo>
                      <a:pt x="393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7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7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3" y="128"/>
                    </a:lnTo>
                    <a:lnTo>
                      <a:pt x="472" y="128"/>
                    </a:lnTo>
                    <a:lnTo>
                      <a:pt x="551" y="128"/>
                    </a:lnTo>
                    <a:lnTo>
                      <a:pt x="629" y="128"/>
                    </a:lnTo>
                    <a:lnTo>
                      <a:pt x="708" y="128"/>
                    </a:lnTo>
                    <a:lnTo>
                      <a:pt x="786" y="128"/>
                    </a:lnTo>
                    <a:lnTo>
                      <a:pt x="865" y="128"/>
                    </a:lnTo>
                    <a:lnTo>
                      <a:pt x="944" y="128"/>
                    </a:lnTo>
                    <a:lnTo>
                      <a:pt x="1021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467DA3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5" name="Freeform 15"/>
              <p:cNvSpPr>
                <a:spLocks noChangeAspect="1"/>
              </p:cNvSpPr>
              <p:nvPr userDrawn="1"/>
            </p:nvSpPr>
            <p:spPr bwMode="auto">
              <a:xfrm>
                <a:off x="1244" y="4705"/>
                <a:ext cx="417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1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8" y="0"/>
                  </a:cxn>
                  <a:cxn ang="0">
                    <a:pos x="550" y="0"/>
                  </a:cxn>
                  <a:cxn ang="0">
                    <a:pos x="471" y="0"/>
                  </a:cxn>
                  <a:cxn ang="0">
                    <a:pos x="392" y="0"/>
                  </a:cxn>
                  <a:cxn ang="0">
                    <a:pos x="314" y="0"/>
                  </a:cxn>
                  <a:cxn ang="0">
                    <a:pos x="235" y="0"/>
                  </a:cxn>
                  <a:cxn ang="0">
                    <a:pos x="156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6" y="128"/>
                  </a:cxn>
                  <a:cxn ang="0">
                    <a:pos x="235" y="128"/>
                  </a:cxn>
                  <a:cxn ang="0">
                    <a:pos x="314" y="128"/>
                  </a:cxn>
                  <a:cxn ang="0">
                    <a:pos x="392" y="128"/>
                  </a:cxn>
                  <a:cxn ang="0">
                    <a:pos x="471" y="128"/>
                  </a:cxn>
                  <a:cxn ang="0">
                    <a:pos x="550" y="128"/>
                  </a:cxn>
                  <a:cxn ang="0">
                    <a:pos x="628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1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1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8" y="0"/>
                    </a:lnTo>
                    <a:lnTo>
                      <a:pt x="550" y="0"/>
                    </a:lnTo>
                    <a:lnTo>
                      <a:pt x="471" y="0"/>
                    </a:lnTo>
                    <a:lnTo>
                      <a:pt x="392" y="0"/>
                    </a:lnTo>
                    <a:lnTo>
                      <a:pt x="314" y="0"/>
                    </a:lnTo>
                    <a:lnTo>
                      <a:pt x="235" y="0"/>
                    </a:lnTo>
                    <a:lnTo>
                      <a:pt x="156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6" y="128"/>
                    </a:lnTo>
                    <a:lnTo>
                      <a:pt x="235" y="128"/>
                    </a:lnTo>
                    <a:lnTo>
                      <a:pt x="314" y="128"/>
                    </a:lnTo>
                    <a:lnTo>
                      <a:pt x="392" y="128"/>
                    </a:lnTo>
                    <a:lnTo>
                      <a:pt x="471" y="128"/>
                    </a:lnTo>
                    <a:lnTo>
                      <a:pt x="550" y="128"/>
                    </a:lnTo>
                    <a:lnTo>
                      <a:pt x="628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1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588B9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6" name="Freeform 16"/>
              <p:cNvSpPr>
                <a:spLocks noChangeAspect="1"/>
              </p:cNvSpPr>
              <p:nvPr userDrawn="1"/>
            </p:nvSpPr>
            <p:spPr bwMode="auto">
              <a:xfrm>
                <a:off x="1738" y="4705"/>
                <a:ext cx="420" cy="43"/>
              </a:xfrm>
              <a:custGeom>
                <a:avLst/>
                <a:gdLst/>
                <a:ahLst/>
                <a:cxnLst>
                  <a:cxn ang="0">
                    <a:pos x="1257" y="128"/>
                  </a:cxn>
                  <a:cxn ang="0">
                    <a:pos x="1257" y="96"/>
                  </a:cxn>
                  <a:cxn ang="0">
                    <a:pos x="1257" y="63"/>
                  </a:cxn>
                  <a:cxn ang="0">
                    <a:pos x="1257" y="31"/>
                  </a:cxn>
                  <a:cxn ang="0">
                    <a:pos x="1257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6" y="0"/>
                  </a:cxn>
                  <a:cxn ang="0">
                    <a:pos x="707" y="0"/>
                  </a:cxn>
                  <a:cxn ang="0">
                    <a:pos x="628" y="0"/>
                  </a:cxn>
                  <a:cxn ang="0">
                    <a:pos x="550" y="0"/>
                  </a:cxn>
                  <a:cxn ang="0">
                    <a:pos x="472" y="0"/>
                  </a:cxn>
                  <a:cxn ang="0">
                    <a:pos x="393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8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8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3" y="128"/>
                  </a:cxn>
                  <a:cxn ang="0">
                    <a:pos x="472" y="128"/>
                  </a:cxn>
                  <a:cxn ang="0">
                    <a:pos x="550" y="128"/>
                  </a:cxn>
                  <a:cxn ang="0">
                    <a:pos x="628" y="128"/>
                  </a:cxn>
                  <a:cxn ang="0">
                    <a:pos x="707" y="128"/>
                  </a:cxn>
                  <a:cxn ang="0">
                    <a:pos x="786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7" y="128"/>
                  </a:cxn>
                </a:cxnLst>
                <a:rect l="0" t="0" r="r" b="b"/>
                <a:pathLst>
                  <a:path w="1257" h="128">
                    <a:moveTo>
                      <a:pt x="1257" y="128"/>
                    </a:moveTo>
                    <a:lnTo>
                      <a:pt x="1257" y="96"/>
                    </a:lnTo>
                    <a:lnTo>
                      <a:pt x="1257" y="63"/>
                    </a:lnTo>
                    <a:lnTo>
                      <a:pt x="1257" y="31"/>
                    </a:lnTo>
                    <a:lnTo>
                      <a:pt x="1257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6" y="0"/>
                    </a:lnTo>
                    <a:lnTo>
                      <a:pt x="707" y="0"/>
                    </a:lnTo>
                    <a:lnTo>
                      <a:pt x="628" y="0"/>
                    </a:lnTo>
                    <a:lnTo>
                      <a:pt x="550" y="0"/>
                    </a:lnTo>
                    <a:lnTo>
                      <a:pt x="472" y="0"/>
                    </a:lnTo>
                    <a:lnTo>
                      <a:pt x="393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8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8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3" y="128"/>
                    </a:lnTo>
                    <a:lnTo>
                      <a:pt x="472" y="128"/>
                    </a:lnTo>
                    <a:lnTo>
                      <a:pt x="550" y="128"/>
                    </a:lnTo>
                    <a:lnTo>
                      <a:pt x="628" y="128"/>
                    </a:lnTo>
                    <a:lnTo>
                      <a:pt x="707" y="128"/>
                    </a:lnTo>
                    <a:lnTo>
                      <a:pt x="786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7" y="128"/>
                    </a:lnTo>
                    <a:close/>
                  </a:path>
                </a:pathLst>
              </a:custGeom>
              <a:solidFill>
                <a:srgbClr val="6A9878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7" name="Freeform 17"/>
              <p:cNvSpPr>
                <a:spLocks noChangeAspect="1"/>
              </p:cNvSpPr>
              <p:nvPr userDrawn="1"/>
            </p:nvSpPr>
            <p:spPr bwMode="auto">
              <a:xfrm>
                <a:off x="2235" y="4705"/>
                <a:ext cx="417" cy="43"/>
              </a:xfrm>
              <a:custGeom>
                <a:avLst/>
                <a:gdLst/>
                <a:ahLst/>
                <a:cxnLst>
                  <a:cxn ang="0">
                    <a:pos x="1258" y="128"/>
                  </a:cxn>
                  <a:cxn ang="0">
                    <a:pos x="1258" y="96"/>
                  </a:cxn>
                  <a:cxn ang="0">
                    <a:pos x="1258" y="63"/>
                  </a:cxn>
                  <a:cxn ang="0">
                    <a:pos x="1258" y="31"/>
                  </a:cxn>
                  <a:cxn ang="0">
                    <a:pos x="1258" y="0"/>
                  </a:cxn>
                  <a:cxn ang="0">
                    <a:pos x="1179" y="0"/>
                  </a:cxn>
                  <a:cxn ang="0">
                    <a:pos x="1100" y="0"/>
                  </a:cxn>
                  <a:cxn ang="0">
                    <a:pos x="1022" y="0"/>
                  </a:cxn>
                  <a:cxn ang="0">
                    <a:pos x="943" y="0"/>
                  </a:cxn>
                  <a:cxn ang="0">
                    <a:pos x="864" y="0"/>
                  </a:cxn>
                  <a:cxn ang="0">
                    <a:pos x="787" y="0"/>
                  </a:cxn>
                  <a:cxn ang="0">
                    <a:pos x="708" y="0"/>
                  </a:cxn>
                  <a:cxn ang="0">
                    <a:pos x="629" y="0"/>
                  </a:cxn>
                  <a:cxn ang="0">
                    <a:pos x="551" y="0"/>
                  </a:cxn>
                  <a:cxn ang="0">
                    <a:pos x="472" y="0"/>
                  </a:cxn>
                  <a:cxn ang="0">
                    <a:pos x="394" y="0"/>
                  </a:cxn>
                  <a:cxn ang="0">
                    <a:pos x="315" y="0"/>
                  </a:cxn>
                  <a:cxn ang="0">
                    <a:pos x="236" y="0"/>
                  </a:cxn>
                  <a:cxn ang="0">
                    <a:pos x="158" y="0"/>
                  </a:cxn>
                  <a:cxn ang="0">
                    <a:pos x="79" y="0"/>
                  </a:cxn>
                  <a:cxn ang="0">
                    <a:pos x="0" y="0"/>
                  </a:cxn>
                  <a:cxn ang="0">
                    <a:pos x="0" y="31"/>
                  </a:cxn>
                  <a:cxn ang="0">
                    <a:pos x="0" y="63"/>
                  </a:cxn>
                  <a:cxn ang="0">
                    <a:pos x="0" y="96"/>
                  </a:cxn>
                  <a:cxn ang="0">
                    <a:pos x="0" y="128"/>
                  </a:cxn>
                  <a:cxn ang="0">
                    <a:pos x="79" y="128"/>
                  </a:cxn>
                  <a:cxn ang="0">
                    <a:pos x="158" y="128"/>
                  </a:cxn>
                  <a:cxn ang="0">
                    <a:pos x="236" y="128"/>
                  </a:cxn>
                  <a:cxn ang="0">
                    <a:pos x="315" y="128"/>
                  </a:cxn>
                  <a:cxn ang="0">
                    <a:pos x="394" y="128"/>
                  </a:cxn>
                  <a:cxn ang="0">
                    <a:pos x="472" y="128"/>
                  </a:cxn>
                  <a:cxn ang="0">
                    <a:pos x="551" y="128"/>
                  </a:cxn>
                  <a:cxn ang="0">
                    <a:pos x="629" y="128"/>
                  </a:cxn>
                  <a:cxn ang="0">
                    <a:pos x="708" y="128"/>
                  </a:cxn>
                  <a:cxn ang="0">
                    <a:pos x="787" y="128"/>
                  </a:cxn>
                  <a:cxn ang="0">
                    <a:pos x="864" y="128"/>
                  </a:cxn>
                  <a:cxn ang="0">
                    <a:pos x="943" y="128"/>
                  </a:cxn>
                  <a:cxn ang="0">
                    <a:pos x="1022" y="128"/>
                  </a:cxn>
                  <a:cxn ang="0">
                    <a:pos x="1100" y="128"/>
                  </a:cxn>
                  <a:cxn ang="0">
                    <a:pos x="1179" y="128"/>
                  </a:cxn>
                  <a:cxn ang="0">
                    <a:pos x="1258" y="128"/>
                  </a:cxn>
                </a:cxnLst>
                <a:rect l="0" t="0" r="r" b="b"/>
                <a:pathLst>
                  <a:path w="1258" h="128">
                    <a:moveTo>
                      <a:pt x="1258" y="128"/>
                    </a:moveTo>
                    <a:lnTo>
                      <a:pt x="1258" y="96"/>
                    </a:lnTo>
                    <a:lnTo>
                      <a:pt x="1258" y="63"/>
                    </a:lnTo>
                    <a:lnTo>
                      <a:pt x="1258" y="31"/>
                    </a:lnTo>
                    <a:lnTo>
                      <a:pt x="1258" y="0"/>
                    </a:lnTo>
                    <a:lnTo>
                      <a:pt x="1179" y="0"/>
                    </a:lnTo>
                    <a:lnTo>
                      <a:pt x="1100" y="0"/>
                    </a:lnTo>
                    <a:lnTo>
                      <a:pt x="1022" y="0"/>
                    </a:lnTo>
                    <a:lnTo>
                      <a:pt x="943" y="0"/>
                    </a:lnTo>
                    <a:lnTo>
                      <a:pt x="864" y="0"/>
                    </a:lnTo>
                    <a:lnTo>
                      <a:pt x="787" y="0"/>
                    </a:lnTo>
                    <a:lnTo>
                      <a:pt x="708" y="0"/>
                    </a:lnTo>
                    <a:lnTo>
                      <a:pt x="629" y="0"/>
                    </a:lnTo>
                    <a:lnTo>
                      <a:pt x="551" y="0"/>
                    </a:lnTo>
                    <a:lnTo>
                      <a:pt x="472" y="0"/>
                    </a:lnTo>
                    <a:lnTo>
                      <a:pt x="394" y="0"/>
                    </a:lnTo>
                    <a:lnTo>
                      <a:pt x="315" y="0"/>
                    </a:lnTo>
                    <a:lnTo>
                      <a:pt x="236" y="0"/>
                    </a:lnTo>
                    <a:lnTo>
                      <a:pt x="158" y="0"/>
                    </a:lnTo>
                    <a:lnTo>
                      <a:pt x="79" y="0"/>
                    </a:lnTo>
                    <a:lnTo>
                      <a:pt x="0" y="0"/>
                    </a:lnTo>
                    <a:lnTo>
                      <a:pt x="0" y="31"/>
                    </a:lnTo>
                    <a:lnTo>
                      <a:pt x="0" y="63"/>
                    </a:lnTo>
                    <a:lnTo>
                      <a:pt x="0" y="96"/>
                    </a:lnTo>
                    <a:lnTo>
                      <a:pt x="0" y="128"/>
                    </a:lnTo>
                    <a:lnTo>
                      <a:pt x="79" y="128"/>
                    </a:lnTo>
                    <a:lnTo>
                      <a:pt x="158" y="128"/>
                    </a:lnTo>
                    <a:lnTo>
                      <a:pt x="236" y="128"/>
                    </a:lnTo>
                    <a:lnTo>
                      <a:pt x="315" y="128"/>
                    </a:lnTo>
                    <a:lnTo>
                      <a:pt x="394" y="128"/>
                    </a:lnTo>
                    <a:lnTo>
                      <a:pt x="472" y="128"/>
                    </a:lnTo>
                    <a:lnTo>
                      <a:pt x="551" y="128"/>
                    </a:lnTo>
                    <a:lnTo>
                      <a:pt x="629" y="128"/>
                    </a:lnTo>
                    <a:lnTo>
                      <a:pt x="708" y="128"/>
                    </a:lnTo>
                    <a:lnTo>
                      <a:pt x="787" y="128"/>
                    </a:lnTo>
                    <a:lnTo>
                      <a:pt x="864" y="128"/>
                    </a:lnTo>
                    <a:lnTo>
                      <a:pt x="943" y="128"/>
                    </a:lnTo>
                    <a:lnTo>
                      <a:pt x="1022" y="128"/>
                    </a:lnTo>
                    <a:lnTo>
                      <a:pt x="1100" y="128"/>
                    </a:lnTo>
                    <a:lnTo>
                      <a:pt x="1179" y="128"/>
                    </a:lnTo>
                    <a:lnTo>
                      <a:pt x="1258" y="128"/>
                    </a:lnTo>
                    <a:close/>
                  </a:path>
                </a:pathLst>
              </a:custGeom>
              <a:solidFill>
                <a:srgbClr val="7BA55A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  <p:sp>
            <p:nvSpPr>
              <p:cNvPr id="471058" name="Rectangle 18"/>
              <p:cNvSpPr>
                <a:spLocks noChangeAspect="1" noChangeArrowheads="1"/>
              </p:cNvSpPr>
              <p:nvPr userDrawn="1"/>
            </p:nvSpPr>
            <p:spPr bwMode="auto">
              <a:xfrm>
                <a:off x="2728" y="4701"/>
                <a:ext cx="421" cy="43"/>
              </a:xfrm>
              <a:prstGeom prst="rect">
                <a:avLst/>
              </a:prstGeom>
              <a:solidFill>
                <a:srgbClr val="8DB335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lv-LV"/>
              </a:p>
            </p:txBody>
          </p:sp>
        </p:grpSp>
        <p:grpSp>
          <p:nvGrpSpPr>
            <p:cNvPr id="14346" name="Group 19"/>
            <p:cNvGrpSpPr>
              <a:grpSpLocks noChangeAspect="1"/>
            </p:cNvGrpSpPr>
            <p:nvPr userDrawn="1"/>
          </p:nvGrpSpPr>
          <p:grpSpPr bwMode="auto">
            <a:xfrm rot="5400000">
              <a:off x="-1753" y="1822"/>
              <a:ext cx="4330" cy="673"/>
              <a:chOff x="249" y="2523"/>
              <a:chExt cx="5377" cy="2088"/>
            </a:xfrm>
          </p:grpSpPr>
          <p:pic>
            <p:nvPicPr>
              <p:cNvPr id="14347" name="Picture 20"/>
              <p:cNvPicPr>
                <a:picLocks noChangeAspect="1" noChangeArrowheads="1"/>
              </p:cNvPicPr>
              <p:nvPr userDrawn="1"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5207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48" name="Picture 21"/>
              <p:cNvPicPr>
                <a:picLocks noChangeAspect="1" noChangeArrowheads="1"/>
              </p:cNvPicPr>
              <p:nvPr userDrawn="1"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4711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49" name="Picture 22"/>
              <p:cNvPicPr>
                <a:picLocks noChangeAspect="1" noChangeArrowheads="1"/>
              </p:cNvPicPr>
              <p:nvPr userDrawn="1"/>
            </p:nvPicPr>
            <p:blipFill>
              <a:blip r:embed="rId15"/>
              <a:srcRect/>
              <a:stretch>
                <a:fillRect/>
              </a:stretch>
            </p:blipFill>
            <p:spPr bwMode="auto">
              <a:xfrm>
                <a:off x="4215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0" name="Picture 23"/>
              <p:cNvPicPr>
                <a:picLocks noChangeAspect="1" noChangeArrowheads="1"/>
              </p:cNvPicPr>
              <p:nvPr userDrawn="1"/>
            </p:nvPicPr>
            <p:blipFill>
              <a:blip r:embed="rId16"/>
              <a:srcRect/>
              <a:stretch>
                <a:fillRect/>
              </a:stretch>
            </p:blipFill>
            <p:spPr bwMode="auto">
              <a:xfrm>
                <a:off x="3720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1" name="Picture 24"/>
              <p:cNvPicPr>
                <a:picLocks noChangeAspect="1" noChangeArrowheads="1"/>
              </p:cNvPicPr>
              <p:nvPr userDrawn="1"/>
            </p:nvPicPr>
            <p:blipFill>
              <a:blip r:embed="rId17"/>
              <a:srcRect/>
              <a:stretch>
                <a:fillRect/>
              </a:stretch>
            </p:blipFill>
            <p:spPr bwMode="auto">
              <a:xfrm>
                <a:off x="3224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2" name="Picture 25"/>
              <p:cNvPicPr>
                <a:picLocks noChangeAspect="1" noChangeArrowheads="1"/>
              </p:cNvPicPr>
              <p:nvPr userDrawn="1"/>
            </p:nvPicPr>
            <p:blipFill>
              <a:blip r:embed="rId18"/>
              <a:srcRect/>
              <a:stretch>
                <a:fillRect/>
              </a:stretch>
            </p:blipFill>
            <p:spPr bwMode="auto">
              <a:xfrm>
                <a:off x="249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3" name="Picture 26"/>
              <p:cNvPicPr>
                <a:picLocks noChangeAspect="1" noChangeArrowheads="1"/>
              </p:cNvPicPr>
              <p:nvPr userDrawn="1"/>
            </p:nvPicPr>
            <p:blipFill>
              <a:blip r:embed="rId19"/>
              <a:srcRect/>
              <a:stretch>
                <a:fillRect/>
              </a:stretch>
            </p:blipFill>
            <p:spPr bwMode="auto">
              <a:xfrm>
                <a:off x="745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4" name="Picture 27"/>
              <p:cNvPicPr>
                <a:picLocks noChangeAspect="1" noChangeArrowheads="1"/>
              </p:cNvPicPr>
              <p:nvPr userDrawn="1"/>
            </p:nvPicPr>
            <p:blipFill>
              <a:blip r:embed="rId20"/>
              <a:srcRect/>
              <a:stretch>
                <a:fillRect/>
              </a:stretch>
            </p:blipFill>
            <p:spPr bwMode="auto">
              <a:xfrm>
                <a:off x="1241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5" name="Picture 28"/>
              <p:cNvPicPr>
                <a:picLocks noChangeAspect="1" noChangeArrowheads="1"/>
              </p:cNvPicPr>
              <p:nvPr userDrawn="1"/>
            </p:nvPicPr>
            <p:blipFill>
              <a:blip r:embed="rId21"/>
              <a:srcRect/>
              <a:stretch>
                <a:fillRect/>
              </a:stretch>
            </p:blipFill>
            <p:spPr bwMode="auto">
              <a:xfrm>
                <a:off x="1736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6" name="Picture 29"/>
              <p:cNvPicPr>
                <a:picLocks noChangeAspect="1" noChangeArrowheads="1"/>
              </p:cNvPicPr>
              <p:nvPr userDrawn="1"/>
            </p:nvPicPr>
            <p:blipFill>
              <a:blip r:embed="rId22"/>
              <a:srcRect/>
              <a:stretch>
                <a:fillRect/>
              </a:stretch>
            </p:blipFill>
            <p:spPr bwMode="auto">
              <a:xfrm>
                <a:off x="2232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7" name="Picture 30"/>
              <p:cNvPicPr>
                <a:picLocks noChangeAspect="1" noChangeArrowheads="1"/>
              </p:cNvPicPr>
              <p:nvPr userDrawn="1"/>
            </p:nvPicPr>
            <p:blipFill>
              <a:blip r:embed="rId23"/>
              <a:srcRect/>
              <a:stretch>
                <a:fillRect/>
              </a:stretch>
            </p:blipFill>
            <p:spPr bwMode="auto">
              <a:xfrm>
                <a:off x="2728" y="2523"/>
                <a:ext cx="419" cy="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14339" name="Picture 32" descr="KPFI_LV_HOR_CMYK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971550" y="85725"/>
            <a:ext cx="4370388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1" descr="linija"/>
          <p:cNvPicPr>
            <a:picLocks noChangeAspect="1" noChangeArrowheads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 rot="5400000">
            <a:off x="5665787" y="3389313"/>
            <a:ext cx="6873875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89063" y="2646363"/>
            <a:ext cx="7210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62075" y="3860800"/>
            <a:ext cx="7210425" cy="226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572DF6F-7295-4C72-9A64-AEBCC1590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0074B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74BC"/>
        </a:buClr>
        <a:buSzPct val="80000"/>
        <a:buBlip>
          <a:blip r:embed="rId26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DB335"/>
        </a:buClr>
        <a:buSzPct val="80000"/>
        <a:buBlip>
          <a:blip r:embed="rId27"/>
        </a:buBlip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ED302"/>
        </a:buClr>
        <a:buSzPct val="80000"/>
        <a:buBlip>
          <a:blip r:embed="rId28"/>
        </a:buBlip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BC782"/>
        </a:buClr>
        <a:buSzPct val="80000"/>
        <a:buBlip>
          <a:blip r:embed="rId29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74BC"/>
        </a:buClr>
        <a:buSzPct val="14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83"/>
          <p:cNvGrpSpPr>
            <a:grpSpLocks noChangeAspect="1"/>
          </p:cNvGrpSpPr>
          <p:nvPr/>
        </p:nvGrpSpPr>
        <p:grpSpPr bwMode="auto">
          <a:xfrm rot="16200000" flipH="1">
            <a:off x="4839494" y="2685256"/>
            <a:ext cx="6873875" cy="1503363"/>
            <a:chOff x="249" y="2523"/>
            <a:chExt cx="5377" cy="2088"/>
          </a:xfrm>
        </p:grpSpPr>
        <p:pic>
          <p:nvPicPr>
            <p:cNvPr id="26669" name="Picture 84"/>
            <p:cNvPicPr>
              <a:picLocks noChangeAspect="1" noChangeArrowheads="1"/>
            </p:cNvPicPr>
            <p:nvPr userDrawn="1"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207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0" name="Picture 85"/>
            <p:cNvPicPr>
              <a:picLocks noChangeAspect="1" noChangeArrowheads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4711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1" name="Picture 86"/>
            <p:cNvPicPr>
              <a:picLocks noChangeAspect="1" noChangeArrowheads="1"/>
            </p:cNvPicPr>
            <p:nvPr userDrawn="1"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4215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2" name="Picture 87"/>
            <p:cNvPicPr>
              <a:picLocks noChangeAspect="1" noChangeArrowheads="1"/>
            </p:cNvPicPr>
            <p:nvPr userDrawn="1"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3720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3" name="Picture 88"/>
            <p:cNvPicPr>
              <a:picLocks noChangeAspect="1" noChangeArrowheads="1"/>
            </p:cNvPicPr>
            <p:nvPr userDrawn="1"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3224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4" name="Picture 89"/>
            <p:cNvPicPr>
              <a:picLocks noChangeAspect="1" noChangeArrowheads="1"/>
            </p:cNvPicPr>
            <p:nvPr userDrawn="1"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249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5" name="Picture 90"/>
            <p:cNvPicPr>
              <a:picLocks noChangeAspect="1" noChangeArrowheads="1"/>
            </p:cNvPicPr>
            <p:nvPr userDrawn="1"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745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6" name="Picture 91"/>
            <p:cNvPicPr>
              <a:picLocks noChangeAspect="1" noChangeArrowheads="1"/>
            </p:cNvPicPr>
            <p:nvPr userDrawn="1"/>
          </p:nvPicPr>
          <p:blipFill>
            <a:blip r:embed="rId20"/>
            <a:srcRect/>
            <a:stretch>
              <a:fillRect/>
            </a:stretch>
          </p:blipFill>
          <p:spPr bwMode="auto">
            <a:xfrm>
              <a:off x="1241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7" name="Picture 92"/>
            <p:cNvPicPr>
              <a:picLocks noChangeAspect="1" noChangeArrowheads="1"/>
            </p:cNvPicPr>
            <p:nvPr userDrawn="1"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1736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8" name="Picture 93"/>
            <p:cNvPicPr>
              <a:picLocks noChangeAspect="1" noChangeArrowheads="1"/>
            </p:cNvPicPr>
            <p:nvPr userDrawn="1"/>
          </p:nvPicPr>
          <p:blipFill>
            <a:blip r:embed="rId22"/>
            <a:srcRect/>
            <a:stretch>
              <a:fillRect/>
            </a:stretch>
          </p:blipFill>
          <p:spPr bwMode="auto">
            <a:xfrm>
              <a:off x="2232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79" name="Picture 94"/>
            <p:cNvPicPr>
              <a:picLocks noChangeAspect="1" noChangeArrowheads="1"/>
            </p:cNvPicPr>
            <p:nvPr userDrawn="1"/>
          </p:nvPicPr>
          <p:blipFill>
            <a:blip r:embed="rId23"/>
            <a:srcRect/>
            <a:stretch>
              <a:fillRect/>
            </a:stretch>
          </p:blipFill>
          <p:spPr bwMode="auto">
            <a:xfrm>
              <a:off x="2728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27" name="Group 95"/>
          <p:cNvGrpSpPr>
            <a:grpSpLocks noChangeAspect="1"/>
          </p:cNvGrpSpPr>
          <p:nvPr/>
        </p:nvGrpSpPr>
        <p:grpSpPr bwMode="auto">
          <a:xfrm rot="16200000" flipH="1">
            <a:off x="5666581" y="3402807"/>
            <a:ext cx="6873875" cy="68262"/>
            <a:chOff x="249" y="4701"/>
            <a:chExt cx="5377" cy="43"/>
          </a:xfrm>
        </p:grpSpPr>
        <p:sp>
          <p:nvSpPr>
            <p:cNvPr id="40032" name="Rectangle 96"/>
            <p:cNvSpPr>
              <a:spLocks noChangeAspect="1" noChangeArrowheads="1"/>
            </p:cNvSpPr>
            <p:nvPr userDrawn="1"/>
          </p:nvSpPr>
          <p:spPr bwMode="auto">
            <a:xfrm>
              <a:off x="5206" y="4701"/>
              <a:ext cx="417" cy="43"/>
            </a:xfrm>
            <a:prstGeom prst="rect">
              <a:avLst/>
            </a:prstGeom>
            <a:solidFill>
              <a:srgbClr val="F5D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3" name="Rectangle 97"/>
            <p:cNvSpPr>
              <a:spLocks noChangeAspect="1" noChangeArrowheads="1"/>
            </p:cNvSpPr>
            <p:nvPr userDrawn="1"/>
          </p:nvSpPr>
          <p:spPr bwMode="auto">
            <a:xfrm>
              <a:off x="247" y="4701"/>
              <a:ext cx="418" cy="43"/>
            </a:xfrm>
            <a:prstGeom prst="rect">
              <a:avLst/>
            </a:prstGeom>
            <a:solidFill>
              <a:srgbClr val="326FB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4" name="Freeform 98"/>
            <p:cNvSpPr>
              <a:spLocks noChangeAspect="1"/>
            </p:cNvSpPr>
            <p:nvPr userDrawn="1"/>
          </p:nvSpPr>
          <p:spPr bwMode="auto">
            <a:xfrm>
              <a:off x="4711" y="4701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8" y="0"/>
                </a:cxn>
                <a:cxn ang="0">
                  <a:pos x="1100" y="0"/>
                </a:cxn>
                <a:cxn ang="0">
                  <a:pos x="1021" y="0"/>
                </a:cxn>
                <a:cxn ang="0">
                  <a:pos x="942" y="0"/>
                </a:cxn>
                <a:cxn ang="0">
                  <a:pos x="864" y="0"/>
                </a:cxn>
                <a:cxn ang="0">
                  <a:pos x="785" y="0"/>
                </a:cxn>
                <a:cxn ang="0">
                  <a:pos x="706" y="0"/>
                </a:cxn>
                <a:cxn ang="0">
                  <a:pos x="628" y="0"/>
                </a:cxn>
                <a:cxn ang="0">
                  <a:pos x="549" y="0"/>
                </a:cxn>
                <a:cxn ang="0">
                  <a:pos x="471" y="0"/>
                </a:cxn>
                <a:cxn ang="0">
                  <a:pos x="392" y="0"/>
                </a:cxn>
                <a:cxn ang="0">
                  <a:pos x="313" y="0"/>
                </a:cxn>
                <a:cxn ang="0">
                  <a:pos x="235" y="0"/>
                </a:cxn>
                <a:cxn ang="0">
                  <a:pos x="157" y="0"/>
                </a:cxn>
                <a:cxn ang="0">
                  <a:pos x="78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8" y="128"/>
                </a:cxn>
                <a:cxn ang="0">
                  <a:pos x="157" y="128"/>
                </a:cxn>
                <a:cxn ang="0">
                  <a:pos x="235" y="128"/>
                </a:cxn>
                <a:cxn ang="0">
                  <a:pos x="313" y="128"/>
                </a:cxn>
                <a:cxn ang="0">
                  <a:pos x="392" y="128"/>
                </a:cxn>
                <a:cxn ang="0">
                  <a:pos x="471" y="128"/>
                </a:cxn>
                <a:cxn ang="0">
                  <a:pos x="549" y="128"/>
                </a:cxn>
                <a:cxn ang="0">
                  <a:pos x="628" y="128"/>
                </a:cxn>
                <a:cxn ang="0">
                  <a:pos x="706" y="128"/>
                </a:cxn>
                <a:cxn ang="0">
                  <a:pos x="785" y="128"/>
                </a:cxn>
                <a:cxn ang="0">
                  <a:pos x="864" y="128"/>
                </a:cxn>
                <a:cxn ang="0">
                  <a:pos x="942" y="128"/>
                </a:cxn>
                <a:cxn ang="0">
                  <a:pos x="1021" y="128"/>
                </a:cxn>
                <a:cxn ang="0">
                  <a:pos x="1100" y="128"/>
                </a:cxn>
                <a:cxn ang="0">
                  <a:pos x="1178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8" y="0"/>
                  </a:lnTo>
                  <a:lnTo>
                    <a:pt x="1100" y="0"/>
                  </a:lnTo>
                  <a:lnTo>
                    <a:pt x="1021" y="0"/>
                  </a:lnTo>
                  <a:lnTo>
                    <a:pt x="942" y="0"/>
                  </a:lnTo>
                  <a:lnTo>
                    <a:pt x="864" y="0"/>
                  </a:lnTo>
                  <a:lnTo>
                    <a:pt x="785" y="0"/>
                  </a:lnTo>
                  <a:lnTo>
                    <a:pt x="706" y="0"/>
                  </a:lnTo>
                  <a:lnTo>
                    <a:pt x="628" y="0"/>
                  </a:lnTo>
                  <a:lnTo>
                    <a:pt x="549" y="0"/>
                  </a:lnTo>
                  <a:lnTo>
                    <a:pt x="471" y="0"/>
                  </a:lnTo>
                  <a:lnTo>
                    <a:pt x="392" y="0"/>
                  </a:lnTo>
                  <a:lnTo>
                    <a:pt x="313" y="0"/>
                  </a:lnTo>
                  <a:lnTo>
                    <a:pt x="235" y="0"/>
                  </a:lnTo>
                  <a:lnTo>
                    <a:pt x="157" y="0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8" y="128"/>
                  </a:lnTo>
                  <a:lnTo>
                    <a:pt x="157" y="128"/>
                  </a:lnTo>
                  <a:lnTo>
                    <a:pt x="235" y="128"/>
                  </a:lnTo>
                  <a:lnTo>
                    <a:pt x="313" y="128"/>
                  </a:lnTo>
                  <a:lnTo>
                    <a:pt x="392" y="128"/>
                  </a:lnTo>
                  <a:lnTo>
                    <a:pt x="471" y="128"/>
                  </a:lnTo>
                  <a:lnTo>
                    <a:pt x="549" y="128"/>
                  </a:lnTo>
                  <a:lnTo>
                    <a:pt x="628" y="128"/>
                  </a:lnTo>
                  <a:lnTo>
                    <a:pt x="706" y="128"/>
                  </a:lnTo>
                  <a:lnTo>
                    <a:pt x="785" y="128"/>
                  </a:lnTo>
                  <a:lnTo>
                    <a:pt x="864" y="128"/>
                  </a:lnTo>
                  <a:lnTo>
                    <a:pt x="942" y="128"/>
                  </a:lnTo>
                  <a:lnTo>
                    <a:pt x="1021" y="128"/>
                  </a:lnTo>
                  <a:lnTo>
                    <a:pt x="1100" y="128"/>
                  </a:lnTo>
                  <a:lnTo>
                    <a:pt x="1178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E5D8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5" name="Freeform 99"/>
            <p:cNvSpPr>
              <a:spLocks noChangeAspect="1"/>
            </p:cNvSpPr>
            <p:nvPr userDrawn="1"/>
          </p:nvSpPr>
          <p:spPr bwMode="auto">
            <a:xfrm>
              <a:off x="4213" y="4701"/>
              <a:ext cx="418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8" y="0"/>
                </a:cxn>
                <a:cxn ang="0">
                  <a:pos x="1101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5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9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3" y="0"/>
                </a:cxn>
                <a:cxn ang="0">
                  <a:pos x="314" y="0"/>
                </a:cxn>
                <a:cxn ang="0">
                  <a:pos x="236" y="0"/>
                </a:cxn>
                <a:cxn ang="0">
                  <a:pos x="157" y="0"/>
                </a:cxn>
                <a:cxn ang="0">
                  <a:pos x="78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8" y="128"/>
                </a:cxn>
                <a:cxn ang="0">
                  <a:pos x="157" y="128"/>
                </a:cxn>
                <a:cxn ang="0">
                  <a:pos x="236" y="128"/>
                </a:cxn>
                <a:cxn ang="0">
                  <a:pos x="314" y="128"/>
                </a:cxn>
                <a:cxn ang="0">
                  <a:pos x="393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9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5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1" y="128"/>
                </a:cxn>
                <a:cxn ang="0">
                  <a:pos x="1178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8" y="0"/>
                  </a:lnTo>
                  <a:lnTo>
                    <a:pt x="1101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5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9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3" y="0"/>
                  </a:lnTo>
                  <a:lnTo>
                    <a:pt x="314" y="0"/>
                  </a:lnTo>
                  <a:lnTo>
                    <a:pt x="236" y="0"/>
                  </a:lnTo>
                  <a:lnTo>
                    <a:pt x="157" y="0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8" y="128"/>
                  </a:lnTo>
                  <a:lnTo>
                    <a:pt x="157" y="128"/>
                  </a:lnTo>
                  <a:lnTo>
                    <a:pt x="236" y="128"/>
                  </a:lnTo>
                  <a:lnTo>
                    <a:pt x="314" y="128"/>
                  </a:lnTo>
                  <a:lnTo>
                    <a:pt x="393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9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5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1" y="128"/>
                  </a:lnTo>
                  <a:lnTo>
                    <a:pt x="1178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D8D08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6" name="Freeform 100"/>
            <p:cNvSpPr>
              <a:spLocks noChangeAspect="1"/>
            </p:cNvSpPr>
            <p:nvPr userDrawn="1"/>
          </p:nvSpPr>
          <p:spPr bwMode="auto">
            <a:xfrm>
              <a:off x="3720" y="4701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8" y="0"/>
                </a:cxn>
                <a:cxn ang="0">
                  <a:pos x="1099" y="0"/>
                </a:cxn>
                <a:cxn ang="0">
                  <a:pos x="1021" y="0"/>
                </a:cxn>
                <a:cxn ang="0">
                  <a:pos x="942" y="0"/>
                </a:cxn>
                <a:cxn ang="0">
                  <a:pos x="864" y="0"/>
                </a:cxn>
                <a:cxn ang="0">
                  <a:pos x="785" y="0"/>
                </a:cxn>
                <a:cxn ang="0">
                  <a:pos x="707" y="0"/>
                </a:cxn>
                <a:cxn ang="0">
                  <a:pos x="629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3" y="0"/>
                </a:cxn>
                <a:cxn ang="0">
                  <a:pos x="314" y="0"/>
                </a:cxn>
                <a:cxn ang="0">
                  <a:pos x="235" y="0"/>
                </a:cxn>
                <a:cxn ang="0">
                  <a:pos x="157" y="0"/>
                </a:cxn>
                <a:cxn ang="0">
                  <a:pos x="78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8" y="128"/>
                </a:cxn>
                <a:cxn ang="0">
                  <a:pos x="157" y="128"/>
                </a:cxn>
                <a:cxn ang="0">
                  <a:pos x="235" y="128"/>
                </a:cxn>
                <a:cxn ang="0">
                  <a:pos x="314" y="128"/>
                </a:cxn>
                <a:cxn ang="0">
                  <a:pos x="393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9" y="128"/>
                </a:cxn>
                <a:cxn ang="0">
                  <a:pos x="707" y="128"/>
                </a:cxn>
                <a:cxn ang="0">
                  <a:pos x="785" y="128"/>
                </a:cxn>
                <a:cxn ang="0">
                  <a:pos x="864" y="128"/>
                </a:cxn>
                <a:cxn ang="0">
                  <a:pos x="942" y="128"/>
                </a:cxn>
                <a:cxn ang="0">
                  <a:pos x="1021" y="128"/>
                </a:cxn>
                <a:cxn ang="0">
                  <a:pos x="1099" y="128"/>
                </a:cxn>
                <a:cxn ang="0">
                  <a:pos x="1178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8" y="0"/>
                  </a:lnTo>
                  <a:lnTo>
                    <a:pt x="1099" y="0"/>
                  </a:lnTo>
                  <a:lnTo>
                    <a:pt x="1021" y="0"/>
                  </a:lnTo>
                  <a:lnTo>
                    <a:pt x="942" y="0"/>
                  </a:lnTo>
                  <a:lnTo>
                    <a:pt x="864" y="0"/>
                  </a:lnTo>
                  <a:lnTo>
                    <a:pt x="785" y="0"/>
                  </a:lnTo>
                  <a:lnTo>
                    <a:pt x="707" y="0"/>
                  </a:lnTo>
                  <a:lnTo>
                    <a:pt x="629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3" y="0"/>
                  </a:lnTo>
                  <a:lnTo>
                    <a:pt x="314" y="0"/>
                  </a:lnTo>
                  <a:lnTo>
                    <a:pt x="235" y="0"/>
                  </a:lnTo>
                  <a:lnTo>
                    <a:pt x="157" y="0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8" y="128"/>
                  </a:lnTo>
                  <a:lnTo>
                    <a:pt x="157" y="128"/>
                  </a:lnTo>
                  <a:lnTo>
                    <a:pt x="235" y="128"/>
                  </a:lnTo>
                  <a:lnTo>
                    <a:pt x="314" y="128"/>
                  </a:lnTo>
                  <a:lnTo>
                    <a:pt x="393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9" y="128"/>
                  </a:lnTo>
                  <a:lnTo>
                    <a:pt x="707" y="128"/>
                  </a:lnTo>
                  <a:lnTo>
                    <a:pt x="785" y="128"/>
                  </a:lnTo>
                  <a:lnTo>
                    <a:pt x="864" y="128"/>
                  </a:lnTo>
                  <a:lnTo>
                    <a:pt x="942" y="128"/>
                  </a:lnTo>
                  <a:lnTo>
                    <a:pt x="1021" y="128"/>
                  </a:lnTo>
                  <a:lnTo>
                    <a:pt x="1099" y="128"/>
                  </a:lnTo>
                  <a:lnTo>
                    <a:pt x="1178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CBC7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7" name="Freeform 101"/>
            <p:cNvSpPr>
              <a:spLocks noChangeAspect="1"/>
            </p:cNvSpPr>
            <p:nvPr userDrawn="1"/>
          </p:nvSpPr>
          <p:spPr bwMode="auto">
            <a:xfrm>
              <a:off x="3222" y="4701"/>
              <a:ext cx="418" cy="43"/>
            </a:xfrm>
            <a:custGeom>
              <a:avLst/>
              <a:gdLst/>
              <a:ahLst/>
              <a:cxnLst>
                <a:cxn ang="0">
                  <a:pos x="1258" y="128"/>
                </a:cxn>
                <a:cxn ang="0">
                  <a:pos x="1258" y="96"/>
                </a:cxn>
                <a:cxn ang="0">
                  <a:pos x="1258" y="63"/>
                </a:cxn>
                <a:cxn ang="0">
                  <a:pos x="1258" y="31"/>
                </a:cxn>
                <a:cxn ang="0">
                  <a:pos x="1258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9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3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8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8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3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9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8" y="128"/>
                </a:cxn>
              </a:cxnLst>
              <a:rect l="0" t="0" r="r" b="b"/>
              <a:pathLst>
                <a:path w="1258" h="128">
                  <a:moveTo>
                    <a:pt x="1258" y="128"/>
                  </a:moveTo>
                  <a:lnTo>
                    <a:pt x="1258" y="96"/>
                  </a:lnTo>
                  <a:lnTo>
                    <a:pt x="1258" y="63"/>
                  </a:lnTo>
                  <a:lnTo>
                    <a:pt x="1258" y="31"/>
                  </a:lnTo>
                  <a:lnTo>
                    <a:pt x="1258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9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3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8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8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3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9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8" y="128"/>
                  </a:lnTo>
                  <a:close/>
                </a:path>
              </a:pathLst>
            </a:custGeom>
            <a:solidFill>
              <a:srgbClr val="BEBD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8" name="Freeform 102"/>
            <p:cNvSpPr>
              <a:spLocks noChangeAspect="1"/>
            </p:cNvSpPr>
            <p:nvPr userDrawn="1"/>
          </p:nvSpPr>
          <p:spPr bwMode="auto">
            <a:xfrm>
              <a:off x="744" y="4701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1" y="0"/>
                </a:cxn>
                <a:cxn ang="0">
                  <a:pos x="944" y="0"/>
                </a:cxn>
                <a:cxn ang="0">
                  <a:pos x="865" y="0"/>
                </a:cxn>
                <a:cxn ang="0">
                  <a:pos x="786" y="0"/>
                </a:cxn>
                <a:cxn ang="0">
                  <a:pos x="708" y="0"/>
                </a:cxn>
                <a:cxn ang="0">
                  <a:pos x="629" y="0"/>
                </a:cxn>
                <a:cxn ang="0">
                  <a:pos x="551" y="0"/>
                </a:cxn>
                <a:cxn ang="0">
                  <a:pos x="472" y="0"/>
                </a:cxn>
                <a:cxn ang="0">
                  <a:pos x="393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7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7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3" y="128"/>
                </a:cxn>
                <a:cxn ang="0">
                  <a:pos x="472" y="128"/>
                </a:cxn>
                <a:cxn ang="0">
                  <a:pos x="551" y="128"/>
                </a:cxn>
                <a:cxn ang="0">
                  <a:pos x="629" y="128"/>
                </a:cxn>
                <a:cxn ang="0">
                  <a:pos x="708" y="128"/>
                </a:cxn>
                <a:cxn ang="0">
                  <a:pos x="786" y="128"/>
                </a:cxn>
                <a:cxn ang="0">
                  <a:pos x="865" y="128"/>
                </a:cxn>
                <a:cxn ang="0">
                  <a:pos x="944" y="128"/>
                </a:cxn>
                <a:cxn ang="0">
                  <a:pos x="1021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1" y="0"/>
                  </a:lnTo>
                  <a:lnTo>
                    <a:pt x="944" y="0"/>
                  </a:lnTo>
                  <a:lnTo>
                    <a:pt x="865" y="0"/>
                  </a:lnTo>
                  <a:lnTo>
                    <a:pt x="786" y="0"/>
                  </a:lnTo>
                  <a:lnTo>
                    <a:pt x="708" y="0"/>
                  </a:lnTo>
                  <a:lnTo>
                    <a:pt x="629" y="0"/>
                  </a:lnTo>
                  <a:lnTo>
                    <a:pt x="551" y="0"/>
                  </a:lnTo>
                  <a:lnTo>
                    <a:pt x="472" y="0"/>
                  </a:lnTo>
                  <a:lnTo>
                    <a:pt x="393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7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7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3" y="128"/>
                  </a:lnTo>
                  <a:lnTo>
                    <a:pt x="472" y="128"/>
                  </a:lnTo>
                  <a:lnTo>
                    <a:pt x="551" y="128"/>
                  </a:lnTo>
                  <a:lnTo>
                    <a:pt x="629" y="128"/>
                  </a:lnTo>
                  <a:lnTo>
                    <a:pt x="708" y="128"/>
                  </a:lnTo>
                  <a:lnTo>
                    <a:pt x="786" y="128"/>
                  </a:lnTo>
                  <a:lnTo>
                    <a:pt x="865" y="128"/>
                  </a:lnTo>
                  <a:lnTo>
                    <a:pt x="944" y="128"/>
                  </a:lnTo>
                  <a:lnTo>
                    <a:pt x="1021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467D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39" name="Freeform 103"/>
            <p:cNvSpPr>
              <a:spLocks noChangeAspect="1"/>
            </p:cNvSpPr>
            <p:nvPr userDrawn="1"/>
          </p:nvSpPr>
          <p:spPr bwMode="auto">
            <a:xfrm>
              <a:off x="1239" y="4701"/>
              <a:ext cx="418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1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8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2" y="0"/>
                </a:cxn>
                <a:cxn ang="0">
                  <a:pos x="314" y="0"/>
                </a:cxn>
                <a:cxn ang="0">
                  <a:pos x="235" y="0"/>
                </a:cxn>
                <a:cxn ang="0">
                  <a:pos x="156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6" y="128"/>
                </a:cxn>
                <a:cxn ang="0">
                  <a:pos x="235" y="128"/>
                </a:cxn>
                <a:cxn ang="0">
                  <a:pos x="314" y="128"/>
                </a:cxn>
                <a:cxn ang="0">
                  <a:pos x="392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8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1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1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8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2" y="0"/>
                  </a:lnTo>
                  <a:lnTo>
                    <a:pt x="314" y="0"/>
                  </a:lnTo>
                  <a:lnTo>
                    <a:pt x="235" y="0"/>
                  </a:lnTo>
                  <a:lnTo>
                    <a:pt x="156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6" y="128"/>
                  </a:lnTo>
                  <a:lnTo>
                    <a:pt x="235" y="128"/>
                  </a:lnTo>
                  <a:lnTo>
                    <a:pt x="314" y="128"/>
                  </a:lnTo>
                  <a:lnTo>
                    <a:pt x="392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8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1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588B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40" name="Freeform 104"/>
            <p:cNvSpPr>
              <a:spLocks noChangeAspect="1"/>
            </p:cNvSpPr>
            <p:nvPr userDrawn="1"/>
          </p:nvSpPr>
          <p:spPr bwMode="auto">
            <a:xfrm>
              <a:off x="1735" y="4701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8" y="0"/>
                </a:cxn>
                <a:cxn ang="0">
                  <a:pos x="550" y="0"/>
                </a:cxn>
                <a:cxn ang="0">
                  <a:pos x="472" y="0"/>
                </a:cxn>
                <a:cxn ang="0">
                  <a:pos x="393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8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8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3" y="128"/>
                </a:cxn>
                <a:cxn ang="0">
                  <a:pos x="472" y="128"/>
                </a:cxn>
                <a:cxn ang="0">
                  <a:pos x="550" y="128"/>
                </a:cxn>
                <a:cxn ang="0">
                  <a:pos x="628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8" y="0"/>
                  </a:lnTo>
                  <a:lnTo>
                    <a:pt x="550" y="0"/>
                  </a:lnTo>
                  <a:lnTo>
                    <a:pt x="472" y="0"/>
                  </a:lnTo>
                  <a:lnTo>
                    <a:pt x="393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8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8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3" y="128"/>
                  </a:lnTo>
                  <a:lnTo>
                    <a:pt x="472" y="128"/>
                  </a:lnTo>
                  <a:lnTo>
                    <a:pt x="550" y="128"/>
                  </a:lnTo>
                  <a:lnTo>
                    <a:pt x="628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6A98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41" name="Freeform 105"/>
            <p:cNvSpPr>
              <a:spLocks noChangeAspect="1"/>
            </p:cNvSpPr>
            <p:nvPr userDrawn="1"/>
          </p:nvSpPr>
          <p:spPr bwMode="auto">
            <a:xfrm>
              <a:off x="2230" y="4701"/>
              <a:ext cx="418" cy="43"/>
            </a:xfrm>
            <a:custGeom>
              <a:avLst/>
              <a:gdLst/>
              <a:ahLst/>
              <a:cxnLst>
                <a:cxn ang="0">
                  <a:pos x="1258" y="128"/>
                </a:cxn>
                <a:cxn ang="0">
                  <a:pos x="1258" y="96"/>
                </a:cxn>
                <a:cxn ang="0">
                  <a:pos x="1258" y="63"/>
                </a:cxn>
                <a:cxn ang="0">
                  <a:pos x="1258" y="31"/>
                </a:cxn>
                <a:cxn ang="0">
                  <a:pos x="1258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7" y="0"/>
                </a:cxn>
                <a:cxn ang="0">
                  <a:pos x="708" y="0"/>
                </a:cxn>
                <a:cxn ang="0">
                  <a:pos x="629" y="0"/>
                </a:cxn>
                <a:cxn ang="0">
                  <a:pos x="551" y="0"/>
                </a:cxn>
                <a:cxn ang="0">
                  <a:pos x="472" y="0"/>
                </a:cxn>
                <a:cxn ang="0">
                  <a:pos x="394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8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8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4" y="128"/>
                </a:cxn>
                <a:cxn ang="0">
                  <a:pos x="472" y="128"/>
                </a:cxn>
                <a:cxn ang="0">
                  <a:pos x="551" y="128"/>
                </a:cxn>
                <a:cxn ang="0">
                  <a:pos x="629" y="128"/>
                </a:cxn>
                <a:cxn ang="0">
                  <a:pos x="708" y="128"/>
                </a:cxn>
                <a:cxn ang="0">
                  <a:pos x="787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8" y="128"/>
                </a:cxn>
              </a:cxnLst>
              <a:rect l="0" t="0" r="r" b="b"/>
              <a:pathLst>
                <a:path w="1258" h="128">
                  <a:moveTo>
                    <a:pt x="1258" y="128"/>
                  </a:moveTo>
                  <a:lnTo>
                    <a:pt x="1258" y="96"/>
                  </a:lnTo>
                  <a:lnTo>
                    <a:pt x="1258" y="63"/>
                  </a:lnTo>
                  <a:lnTo>
                    <a:pt x="1258" y="31"/>
                  </a:lnTo>
                  <a:lnTo>
                    <a:pt x="1258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7" y="0"/>
                  </a:lnTo>
                  <a:lnTo>
                    <a:pt x="708" y="0"/>
                  </a:lnTo>
                  <a:lnTo>
                    <a:pt x="629" y="0"/>
                  </a:lnTo>
                  <a:lnTo>
                    <a:pt x="551" y="0"/>
                  </a:lnTo>
                  <a:lnTo>
                    <a:pt x="472" y="0"/>
                  </a:lnTo>
                  <a:lnTo>
                    <a:pt x="394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8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8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4" y="128"/>
                  </a:lnTo>
                  <a:lnTo>
                    <a:pt x="472" y="128"/>
                  </a:lnTo>
                  <a:lnTo>
                    <a:pt x="551" y="128"/>
                  </a:lnTo>
                  <a:lnTo>
                    <a:pt x="629" y="128"/>
                  </a:lnTo>
                  <a:lnTo>
                    <a:pt x="708" y="128"/>
                  </a:lnTo>
                  <a:lnTo>
                    <a:pt x="787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8" y="128"/>
                  </a:lnTo>
                  <a:close/>
                </a:path>
              </a:pathLst>
            </a:custGeom>
            <a:solidFill>
              <a:srgbClr val="7BA55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40042" name="Rectangle 106"/>
            <p:cNvSpPr>
              <a:spLocks noChangeAspect="1" noChangeArrowheads="1"/>
            </p:cNvSpPr>
            <p:nvPr userDrawn="1"/>
          </p:nvSpPr>
          <p:spPr bwMode="auto">
            <a:xfrm>
              <a:off x="2726" y="4701"/>
              <a:ext cx="421" cy="43"/>
            </a:xfrm>
            <a:prstGeom prst="rect">
              <a:avLst/>
            </a:prstGeom>
            <a:solidFill>
              <a:srgbClr val="8DB3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</p:grpSp>
      <p:grpSp>
        <p:nvGrpSpPr>
          <p:cNvPr id="26628" name="Group 35"/>
          <p:cNvGrpSpPr>
            <a:grpSpLocks noChangeAspect="1"/>
          </p:cNvGrpSpPr>
          <p:nvPr/>
        </p:nvGrpSpPr>
        <p:grpSpPr bwMode="auto">
          <a:xfrm rot="5400000">
            <a:off x="-2559050" y="2679700"/>
            <a:ext cx="6873876" cy="1511300"/>
            <a:chOff x="249" y="2523"/>
            <a:chExt cx="5377" cy="2088"/>
          </a:xfrm>
        </p:grpSpPr>
        <p:pic>
          <p:nvPicPr>
            <p:cNvPr id="26647" name="Picture 36"/>
            <p:cNvPicPr>
              <a:picLocks noChangeAspect="1" noChangeArrowheads="1"/>
            </p:cNvPicPr>
            <p:nvPr userDrawn="1"/>
          </p:nvPicPr>
          <p:blipFill>
            <a:blip r:embed="rId24"/>
            <a:srcRect/>
            <a:stretch>
              <a:fillRect/>
            </a:stretch>
          </p:blipFill>
          <p:spPr bwMode="auto">
            <a:xfrm>
              <a:off x="5207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8" name="Picture 37"/>
            <p:cNvPicPr>
              <a:picLocks noChangeAspect="1" noChangeArrowheads="1"/>
            </p:cNvPicPr>
            <p:nvPr userDrawn="1"/>
          </p:nvPicPr>
          <p:blipFill>
            <a:blip r:embed="rId25"/>
            <a:srcRect/>
            <a:stretch>
              <a:fillRect/>
            </a:stretch>
          </p:blipFill>
          <p:spPr bwMode="auto">
            <a:xfrm>
              <a:off x="4711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49" name="Picture 38"/>
            <p:cNvPicPr>
              <a:picLocks noChangeAspect="1" noChangeArrowheads="1"/>
            </p:cNvPicPr>
            <p:nvPr userDrawn="1"/>
          </p:nvPicPr>
          <p:blipFill>
            <a:blip r:embed="rId26"/>
            <a:srcRect/>
            <a:stretch>
              <a:fillRect/>
            </a:stretch>
          </p:blipFill>
          <p:spPr bwMode="auto">
            <a:xfrm>
              <a:off x="4215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0" name="Picture 39"/>
            <p:cNvPicPr>
              <a:picLocks noChangeAspect="1" noChangeArrowheads="1"/>
            </p:cNvPicPr>
            <p:nvPr userDrawn="1"/>
          </p:nvPicPr>
          <p:blipFill>
            <a:blip r:embed="rId27"/>
            <a:srcRect/>
            <a:stretch>
              <a:fillRect/>
            </a:stretch>
          </p:blipFill>
          <p:spPr bwMode="auto">
            <a:xfrm>
              <a:off x="3720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1" name="Picture 40"/>
            <p:cNvPicPr>
              <a:picLocks noChangeAspect="1" noChangeArrowheads="1"/>
            </p:cNvPicPr>
            <p:nvPr userDrawn="1"/>
          </p:nvPicPr>
          <p:blipFill>
            <a:blip r:embed="rId28"/>
            <a:srcRect/>
            <a:stretch>
              <a:fillRect/>
            </a:stretch>
          </p:blipFill>
          <p:spPr bwMode="auto">
            <a:xfrm>
              <a:off x="3224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2" name="Picture 41"/>
            <p:cNvPicPr>
              <a:picLocks noChangeAspect="1" noChangeArrowheads="1"/>
            </p:cNvPicPr>
            <p:nvPr userDrawn="1"/>
          </p:nvPicPr>
          <p:blipFill>
            <a:blip r:embed="rId29"/>
            <a:srcRect/>
            <a:stretch>
              <a:fillRect/>
            </a:stretch>
          </p:blipFill>
          <p:spPr bwMode="auto">
            <a:xfrm>
              <a:off x="249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3" name="Picture 42"/>
            <p:cNvPicPr>
              <a:picLocks noChangeAspect="1" noChangeArrowheads="1"/>
            </p:cNvPicPr>
            <p:nvPr userDrawn="1"/>
          </p:nvPicPr>
          <p:blipFill>
            <a:blip r:embed="rId30"/>
            <a:srcRect/>
            <a:stretch>
              <a:fillRect/>
            </a:stretch>
          </p:blipFill>
          <p:spPr bwMode="auto">
            <a:xfrm>
              <a:off x="745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4" name="Picture 43"/>
            <p:cNvPicPr>
              <a:picLocks noChangeAspect="1" noChangeArrowheads="1"/>
            </p:cNvPicPr>
            <p:nvPr userDrawn="1"/>
          </p:nvPicPr>
          <p:blipFill>
            <a:blip r:embed="rId31"/>
            <a:srcRect/>
            <a:stretch>
              <a:fillRect/>
            </a:stretch>
          </p:blipFill>
          <p:spPr bwMode="auto">
            <a:xfrm>
              <a:off x="1241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5" name="Picture 44"/>
            <p:cNvPicPr>
              <a:picLocks noChangeAspect="1" noChangeArrowheads="1"/>
            </p:cNvPicPr>
            <p:nvPr userDrawn="1"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1736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6" name="Picture 45"/>
            <p:cNvPicPr>
              <a:picLocks noChangeAspect="1" noChangeArrowheads="1"/>
            </p:cNvPicPr>
            <p:nvPr userDrawn="1"/>
          </p:nvPicPr>
          <p:blipFill>
            <a:blip r:embed="rId33"/>
            <a:srcRect/>
            <a:stretch>
              <a:fillRect/>
            </a:stretch>
          </p:blipFill>
          <p:spPr bwMode="auto">
            <a:xfrm>
              <a:off x="2232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6657" name="Picture 46"/>
            <p:cNvPicPr>
              <a:picLocks noChangeAspect="1" noChangeArrowheads="1"/>
            </p:cNvPicPr>
            <p:nvPr userDrawn="1"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2728" y="2523"/>
              <a:ext cx="419" cy="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29" name="Group 47"/>
          <p:cNvGrpSpPr>
            <a:grpSpLocks noChangeAspect="1"/>
          </p:cNvGrpSpPr>
          <p:nvPr/>
        </p:nvGrpSpPr>
        <p:grpSpPr bwMode="auto">
          <a:xfrm rot="5400000">
            <a:off x="-3402013" y="3398838"/>
            <a:ext cx="6873875" cy="69850"/>
            <a:chOff x="249" y="4701"/>
            <a:chExt cx="5377" cy="43"/>
          </a:xfrm>
        </p:grpSpPr>
        <p:sp>
          <p:nvSpPr>
            <p:cNvPr id="39984" name="Rectangle 48"/>
            <p:cNvSpPr>
              <a:spLocks noChangeAspect="1" noChangeArrowheads="1"/>
            </p:cNvSpPr>
            <p:nvPr userDrawn="1"/>
          </p:nvSpPr>
          <p:spPr bwMode="auto">
            <a:xfrm>
              <a:off x="5208" y="4701"/>
              <a:ext cx="418" cy="43"/>
            </a:xfrm>
            <a:prstGeom prst="rect">
              <a:avLst/>
            </a:prstGeom>
            <a:solidFill>
              <a:srgbClr val="F5D4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85" name="Rectangle 49"/>
            <p:cNvSpPr>
              <a:spLocks noChangeAspect="1" noChangeArrowheads="1"/>
            </p:cNvSpPr>
            <p:nvPr userDrawn="1"/>
          </p:nvSpPr>
          <p:spPr bwMode="auto">
            <a:xfrm>
              <a:off x="251" y="4705"/>
              <a:ext cx="417" cy="43"/>
            </a:xfrm>
            <a:prstGeom prst="rect">
              <a:avLst/>
            </a:prstGeom>
            <a:solidFill>
              <a:srgbClr val="326FB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86" name="Freeform 50"/>
            <p:cNvSpPr>
              <a:spLocks noChangeAspect="1"/>
            </p:cNvSpPr>
            <p:nvPr userDrawn="1"/>
          </p:nvSpPr>
          <p:spPr bwMode="auto">
            <a:xfrm>
              <a:off x="4711" y="4701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8" y="0"/>
                </a:cxn>
                <a:cxn ang="0">
                  <a:pos x="1100" y="0"/>
                </a:cxn>
                <a:cxn ang="0">
                  <a:pos x="1021" y="0"/>
                </a:cxn>
                <a:cxn ang="0">
                  <a:pos x="942" y="0"/>
                </a:cxn>
                <a:cxn ang="0">
                  <a:pos x="864" y="0"/>
                </a:cxn>
                <a:cxn ang="0">
                  <a:pos x="785" y="0"/>
                </a:cxn>
                <a:cxn ang="0">
                  <a:pos x="706" y="0"/>
                </a:cxn>
                <a:cxn ang="0">
                  <a:pos x="628" y="0"/>
                </a:cxn>
                <a:cxn ang="0">
                  <a:pos x="549" y="0"/>
                </a:cxn>
                <a:cxn ang="0">
                  <a:pos x="471" y="0"/>
                </a:cxn>
                <a:cxn ang="0">
                  <a:pos x="392" y="0"/>
                </a:cxn>
                <a:cxn ang="0">
                  <a:pos x="313" y="0"/>
                </a:cxn>
                <a:cxn ang="0">
                  <a:pos x="235" y="0"/>
                </a:cxn>
                <a:cxn ang="0">
                  <a:pos x="157" y="0"/>
                </a:cxn>
                <a:cxn ang="0">
                  <a:pos x="78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8" y="128"/>
                </a:cxn>
                <a:cxn ang="0">
                  <a:pos x="157" y="128"/>
                </a:cxn>
                <a:cxn ang="0">
                  <a:pos x="235" y="128"/>
                </a:cxn>
                <a:cxn ang="0">
                  <a:pos x="313" y="128"/>
                </a:cxn>
                <a:cxn ang="0">
                  <a:pos x="392" y="128"/>
                </a:cxn>
                <a:cxn ang="0">
                  <a:pos x="471" y="128"/>
                </a:cxn>
                <a:cxn ang="0">
                  <a:pos x="549" y="128"/>
                </a:cxn>
                <a:cxn ang="0">
                  <a:pos x="628" y="128"/>
                </a:cxn>
                <a:cxn ang="0">
                  <a:pos x="706" y="128"/>
                </a:cxn>
                <a:cxn ang="0">
                  <a:pos x="785" y="128"/>
                </a:cxn>
                <a:cxn ang="0">
                  <a:pos x="864" y="128"/>
                </a:cxn>
                <a:cxn ang="0">
                  <a:pos x="942" y="128"/>
                </a:cxn>
                <a:cxn ang="0">
                  <a:pos x="1021" y="128"/>
                </a:cxn>
                <a:cxn ang="0">
                  <a:pos x="1100" y="128"/>
                </a:cxn>
                <a:cxn ang="0">
                  <a:pos x="1178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8" y="0"/>
                  </a:lnTo>
                  <a:lnTo>
                    <a:pt x="1100" y="0"/>
                  </a:lnTo>
                  <a:lnTo>
                    <a:pt x="1021" y="0"/>
                  </a:lnTo>
                  <a:lnTo>
                    <a:pt x="942" y="0"/>
                  </a:lnTo>
                  <a:lnTo>
                    <a:pt x="864" y="0"/>
                  </a:lnTo>
                  <a:lnTo>
                    <a:pt x="785" y="0"/>
                  </a:lnTo>
                  <a:lnTo>
                    <a:pt x="706" y="0"/>
                  </a:lnTo>
                  <a:lnTo>
                    <a:pt x="628" y="0"/>
                  </a:lnTo>
                  <a:lnTo>
                    <a:pt x="549" y="0"/>
                  </a:lnTo>
                  <a:lnTo>
                    <a:pt x="471" y="0"/>
                  </a:lnTo>
                  <a:lnTo>
                    <a:pt x="392" y="0"/>
                  </a:lnTo>
                  <a:lnTo>
                    <a:pt x="313" y="0"/>
                  </a:lnTo>
                  <a:lnTo>
                    <a:pt x="235" y="0"/>
                  </a:lnTo>
                  <a:lnTo>
                    <a:pt x="157" y="0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8" y="128"/>
                  </a:lnTo>
                  <a:lnTo>
                    <a:pt x="157" y="128"/>
                  </a:lnTo>
                  <a:lnTo>
                    <a:pt x="235" y="128"/>
                  </a:lnTo>
                  <a:lnTo>
                    <a:pt x="313" y="128"/>
                  </a:lnTo>
                  <a:lnTo>
                    <a:pt x="392" y="128"/>
                  </a:lnTo>
                  <a:lnTo>
                    <a:pt x="471" y="128"/>
                  </a:lnTo>
                  <a:lnTo>
                    <a:pt x="549" y="128"/>
                  </a:lnTo>
                  <a:lnTo>
                    <a:pt x="628" y="128"/>
                  </a:lnTo>
                  <a:lnTo>
                    <a:pt x="706" y="128"/>
                  </a:lnTo>
                  <a:lnTo>
                    <a:pt x="785" y="128"/>
                  </a:lnTo>
                  <a:lnTo>
                    <a:pt x="864" y="128"/>
                  </a:lnTo>
                  <a:lnTo>
                    <a:pt x="942" y="128"/>
                  </a:lnTo>
                  <a:lnTo>
                    <a:pt x="1021" y="128"/>
                  </a:lnTo>
                  <a:lnTo>
                    <a:pt x="1100" y="128"/>
                  </a:lnTo>
                  <a:lnTo>
                    <a:pt x="1178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E5D8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87" name="Freeform 51"/>
            <p:cNvSpPr>
              <a:spLocks noChangeAspect="1"/>
            </p:cNvSpPr>
            <p:nvPr userDrawn="1"/>
          </p:nvSpPr>
          <p:spPr bwMode="auto">
            <a:xfrm>
              <a:off x="4215" y="4701"/>
              <a:ext cx="417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8" y="0"/>
                </a:cxn>
                <a:cxn ang="0">
                  <a:pos x="1101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5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9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3" y="0"/>
                </a:cxn>
                <a:cxn ang="0">
                  <a:pos x="314" y="0"/>
                </a:cxn>
                <a:cxn ang="0">
                  <a:pos x="236" y="0"/>
                </a:cxn>
                <a:cxn ang="0">
                  <a:pos x="157" y="0"/>
                </a:cxn>
                <a:cxn ang="0">
                  <a:pos x="78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8" y="128"/>
                </a:cxn>
                <a:cxn ang="0">
                  <a:pos x="157" y="128"/>
                </a:cxn>
                <a:cxn ang="0">
                  <a:pos x="236" y="128"/>
                </a:cxn>
                <a:cxn ang="0">
                  <a:pos x="314" y="128"/>
                </a:cxn>
                <a:cxn ang="0">
                  <a:pos x="393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9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5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1" y="128"/>
                </a:cxn>
                <a:cxn ang="0">
                  <a:pos x="1178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8" y="0"/>
                  </a:lnTo>
                  <a:lnTo>
                    <a:pt x="1101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5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9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3" y="0"/>
                  </a:lnTo>
                  <a:lnTo>
                    <a:pt x="314" y="0"/>
                  </a:lnTo>
                  <a:lnTo>
                    <a:pt x="236" y="0"/>
                  </a:lnTo>
                  <a:lnTo>
                    <a:pt x="157" y="0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8" y="128"/>
                  </a:lnTo>
                  <a:lnTo>
                    <a:pt x="157" y="128"/>
                  </a:lnTo>
                  <a:lnTo>
                    <a:pt x="236" y="128"/>
                  </a:lnTo>
                  <a:lnTo>
                    <a:pt x="314" y="128"/>
                  </a:lnTo>
                  <a:lnTo>
                    <a:pt x="393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9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5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1" y="128"/>
                  </a:lnTo>
                  <a:lnTo>
                    <a:pt x="1178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D8D08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88" name="Freeform 52"/>
            <p:cNvSpPr>
              <a:spLocks noChangeAspect="1"/>
            </p:cNvSpPr>
            <p:nvPr userDrawn="1"/>
          </p:nvSpPr>
          <p:spPr bwMode="auto">
            <a:xfrm>
              <a:off x="3720" y="4701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8" y="0"/>
                </a:cxn>
                <a:cxn ang="0">
                  <a:pos x="1099" y="0"/>
                </a:cxn>
                <a:cxn ang="0">
                  <a:pos x="1021" y="0"/>
                </a:cxn>
                <a:cxn ang="0">
                  <a:pos x="942" y="0"/>
                </a:cxn>
                <a:cxn ang="0">
                  <a:pos x="864" y="0"/>
                </a:cxn>
                <a:cxn ang="0">
                  <a:pos x="785" y="0"/>
                </a:cxn>
                <a:cxn ang="0">
                  <a:pos x="707" y="0"/>
                </a:cxn>
                <a:cxn ang="0">
                  <a:pos x="629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3" y="0"/>
                </a:cxn>
                <a:cxn ang="0">
                  <a:pos x="314" y="0"/>
                </a:cxn>
                <a:cxn ang="0">
                  <a:pos x="235" y="0"/>
                </a:cxn>
                <a:cxn ang="0">
                  <a:pos x="157" y="0"/>
                </a:cxn>
                <a:cxn ang="0">
                  <a:pos x="78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8" y="128"/>
                </a:cxn>
                <a:cxn ang="0">
                  <a:pos x="157" y="128"/>
                </a:cxn>
                <a:cxn ang="0">
                  <a:pos x="235" y="128"/>
                </a:cxn>
                <a:cxn ang="0">
                  <a:pos x="314" y="128"/>
                </a:cxn>
                <a:cxn ang="0">
                  <a:pos x="393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9" y="128"/>
                </a:cxn>
                <a:cxn ang="0">
                  <a:pos x="707" y="128"/>
                </a:cxn>
                <a:cxn ang="0">
                  <a:pos x="785" y="128"/>
                </a:cxn>
                <a:cxn ang="0">
                  <a:pos x="864" y="128"/>
                </a:cxn>
                <a:cxn ang="0">
                  <a:pos x="942" y="128"/>
                </a:cxn>
                <a:cxn ang="0">
                  <a:pos x="1021" y="128"/>
                </a:cxn>
                <a:cxn ang="0">
                  <a:pos x="1099" y="128"/>
                </a:cxn>
                <a:cxn ang="0">
                  <a:pos x="1178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8" y="0"/>
                  </a:lnTo>
                  <a:lnTo>
                    <a:pt x="1099" y="0"/>
                  </a:lnTo>
                  <a:lnTo>
                    <a:pt x="1021" y="0"/>
                  </a:lnTo>
                  <a:lnTo>
                    <a:pt x="942" y="0"/>
                  </a:lnTo>
                  <a:lnTo>
                    <a:pt x="864" y="0"/>
                  </a:lnTo>
                  <a:lnTo>
                    <a:pt x="785" y="0"/>
                  </a:lnTo>
                  <a:lnTo>
                    <a:pt x="707" y="0"/>
                  </a:lnTo>
                  <a:lnTo>
                    <a:pt x="629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3" y="0"/>
                  </a:lnTo>
                  <a:lnTo>
                    <a:pt x="314" y="0"/>
                  </a:lnTo>
                  <a:lnTo>
                    <a:pt x="235" y="0"/>
                  </a:lnTo>
                  <a:lnTo>
                    <a:pt x="157" y="0"/>
                  </a:lnTo>
                  <a:lnTo>
                    <a:pt x="78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8" y="128"/>
                  </a:lnTo>
                  <a:lnTo>
                    <a:pt x="157" y="128"/>
                  </a:lnTo>
                  <a:lnTo>
                    <a:pt x="235" y="128"/>
                  </a:lnTo>
                  <a:lnTo>
                    <a:pt x="314" y="128"/>
                  </a:lnTo>
                  <a:lnTo>
                    <a:pt x="393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9" y="128"/>
                  </a:lnTo>
                  <a:lnTo>
                    <a:pt x="707" y="128"/>
                  </a:lnTo>
                  <a:lnTo>
                    <a:pt x="785" y="128"/>
                  </a:lnTo>
                  <a:lnTo>
                    <a:pt x="864" y="128"/>
                  </a:lnTo>
                  <a:lnTo>
                    <a:pt x="942" y="128"/>
                  </a:lnTo>
                  <a:lnTo>
                    <a:pt x="1021" y="128"/>
                  </a:lnTo>
                  <a:lnTo>
                    <a:pt x="1099" y="128"/>
                  </a:lnTo>
                  <a:lnTo>
                    <a:pt x="1178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CBC7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89" name="Freeform 53"/>
            <p:cNvSpPr>
              <a:spLocks noChangeAspect="1"/>
            </p:cNvSpPr>
            <p:nvPr userDrawn="1"/>
          </p:nvSpPr>
          <p:spPr bwMode="auto">
            <a:xfrm>
              <a:off x="3224" y="4701"/>
              <a:ext cx="417" cy="43"/>
            </a:xfrm>
            <a:custGeom>
              <a:avLst/>
              <a:gdLst/>
              <a:ahLst/>
              <a:cxnLst>
                <a:cxn ang="0">
                  <a:pos x="1258" y="128"/>
                </a:cxn>
                <a:cxn ang="0">
                  <a:pos x="1258" y="96"/>
                </a:cxn>
                <a:cxn ang="0">
                  <a:pos x="1258" y="63"/>
                </a:cxn>
                <a:cxn ang="0">
                  <a:pos x="1258" y="31"/>
                </a:cxn>
                <a:cxn ang="0">
                  <a:pos x="1258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9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3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8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8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3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9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8" y="128"/>
                </a:cxn>
              </a:cxnLst>
              <a:rect l="0" t="0" r="r" b="b"/>
              <a:pathLst>
                <a:path w="1258" h="128">
                  <a:moveTo>
                    <a:pt x="1258" y="128"/>
                  </a:moveTo>
                  <a:lnTo>
                    <a:pt x="1258" y="96"/>
                  </a:lnTo>
                  <a:lnTo>
                    <a:pt x="1258" y="63"/>
                  </a:lnTo>
                  <a:lnTo>
                    <a:pt x="1258" y="31"/>
                  </a:lnTo>
                  <a:lnTo>
                    <a:pt x="1258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9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3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8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8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3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9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8" y="128"/>
                  </a:lnTo>
                  <a:close/>
                </a:path>
              </a:pathLst>
            </a:custGeom>
            <a:solidFill>
              <a:srgbClr val="BEBD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90" name="Freeform 54"/>
            <p:cNvSpPr>
              <a:spLocks noChangeAspect="1"/>
            </p:cNvSpPr>
            <p:nvPr userDrawn="1"/>
          </p:nvSpPr>
          <p:spPr bwMode="auto">
            <a:xfrm>
              <a:off x="747" y="4705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1" y="0"/>
                </a:cxn>
                <a:cxn ang="0">
                  <a:pos x="944" y="0"/>
                </a:cxn>
                <a:cxn ang="0">
                  <a:pos x="865" y="0"/>
                </a:cxn>
                <a:cxn ang="0">
                  <a:pos x="786" y="0"/>
                </a:cxn>
                <a:cxn ang="0">
                  <a:pos x="708" y="0"/>
                </a:cxn>
                <a:cxn ang="0">
                  <a:pos x="629" y="0"/>
                </a:cxn>
                <a:cxn ang="0">
                  <a:pos x="551" y="0"/>
                </a:cxn>
                <a:cxn ang="0">
                  <a:pos x="472" y="0"/>
                </a:cxn>
                <a:cxn ang="0">
                  <a:pos x="393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7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7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3" y="128"/>
                </a:cxn>
                <a:cxn ang="0">
                  <a:pos x="472" y="128"/>
                </a:cxn>
                <a:cxn ang="0">
                  <a:pos x="551" y="128"/>
                </a:cxn>
                <a:cxn ang="0">
                  <a:pos x="629" y="128"/>
                </a:cxn>
                <a:cxn ang="0">
                  <a:pos x="708" y="128"/>
                </a:cxn>
                <a:cxn ang="0">
                  <a:pos x="786" y="128"/>
                </a:cxn>
                <a:cxn ang="0">
                  <a:pos x="865" y="128"/>
                </a:cxn>
                <a:cxn ang="0">
                  <a:pos x="944" y="128"/>
                </a:cxn>
                <a:cxn ang="0">
                  <a:pos x="1021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1" y="0"/>
                  </a:lnTo>
                  <a:lnTo>
                    <a:pt x="944" y="0"/>
                  </a:lnTo>
                  <a:lnTo>
                    <a:pt x="865" y="0"/>
                  </a:lnTo>
                  <a:lnTo>
                    <a:pt x="786" y="0"/>
                  </a:lnTo>
                  <a:lnTo>
                    <a:pt x="708" y="0"/>
                  </a:lnTo>
                  <a:lnTo>
                    <a:pt x="629" y="0"/>
                  </a:lnTo>
                  <a:lnTo>
                    <a:pt x="551" y="0"/>
                  </a:lnTo>
                  <a:lnTo>
                    <a:pt x="472" y="0"/>
                  </a:lnTo>
                  <a:lnTo>
                    <a:pt x="393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7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7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3" y="128"/>
                  </a:lnTo>
                  <a:lnTo>
                    <a:pt x="472" y="128"/>
                  </a:lnTo>
                  <a:lnTo>
                    <a:pt x="551" y="128"/>
                  </a:lnTo>
                  <a:lnTo>
                    <a:pt x="629" y="128"/>
                  </a:lnTo>
                  <a:lnTo>
                    <a:pt x="708" y="128"/>
                  </a:lnTo>
                  <a:lnTo>
                    <a:pt x="786" y="128"/>
                  </a:lnTo>
                  <a:lnTo>
                    <a:pt x="865" y="128"/>
                  </a:lnTo>
                  <a:lnTo>
                    <a:pt x="944" y="128"/>
                  </a:lnTo>
                  <a:lnTo>
                    <a:pt x="1021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467DA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91" name="Freeform 55"/>
            <p:cNvSpPr>
              <a:spLocks noChangeAspect="1"/>
            </p:cNvSpPr>
            <p:nvPr userDrawn="1"/>
          </p:nvSpPr>
          <p:spPr bwMode="auto">
            <a:xfrm>
              <a:off x="1244" y="4705"/>
              <a:ext cx="417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1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8" y="0"/>
                </a:cxn>
                <a:cxn ang="0">
                  <a:pos x="550" y="0"/>
                </a:cxn>
                <a:cxn ang="0">
                  <a:pos x="471" y="0"/>
                </a:cxn>
                <a:cxn ang="0">
                  <a:pos x="392" y="0"/>
                </a:cxn>
                <a:cxn ang="0">
                  <a:pos x="314" y="0"/>
                </a:cxn>
                <a:cxn ang="0">
                  <a:pos x="235" y="0"/>
                </a:cxn>
                <a:cxn ang="0">
                  <a:pos x="156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6" y="128"/>
                </a:cxn>
                <a:cxn ang="0">
                  <a:pos x="235" y="128"/>
                </a:cxn>
                <a:cxn ang="0">
                  <a:pos x="314" y="128"/>
                </a:cxn>
                <a:cxn ang="0">
                  <a:pos x="392" y="128"/>
                </a:cxn>
                <a:cxn ang="0">
                  <a:pos x="471" y="128"/>
                </a:cxn>
                <a:cxn ang="0">
                  <a:pos x="550" y="128"/>
                </a:cxn>
                <a:cxn ang="0">
                  <a:pos x="628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1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1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8" y="0"/>
                  </a:lnTo>
                  <a:lnTo>
                    <a:pt x="550" y="0"/>
                  </a:lnTo>
                  <a:lnTo>
                    <a:pt x="471" y="0"/>
                  </a:lnTo>
                  <a:lnTo>
                    <a:pt x="392" y="0"/>
                  </a:lnTo>
                  <a:lnTo>
                    <a:pt x="314" y="0"/>
                  </a:lnTo>
                  <a:lnTo>
                    <a:pt x="235" y="0"/>
                  </a:lnTo>
                  <a:lnTo>
                    <a:pt x="156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6" y="128"/>
                  </a:lnTo>
                  <a:lnTo>
                    <a:pt x="235" y="128"/>
                  </a:lnTo>
                  <a:lnTo>
                    <a:pt x="314" y="128"/>
                  </a:lnTo>
                  <a:lnTo>
                    <a:pt x="392" y="128"/>
                  </a:lnTo>
                  <a:lnTo>
                    <a:pt x="471" y="128"/>
                  </a:lnTo>
                  <a:lnTo>
                    <a:pt x="550" y="128"/>
                  </a:lnTo>
                  <a:lnTo>
                    <a:pt x="628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1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588B9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92" name="Freeform 56"/>
            <p:cNvSpPr>
              <a:spLocks noChangeAspect="1"/>
            </p:cNvSpPr>
            <p:nvPr userDrawn="1"/>
          </p:nvSpPr>
          <p:spPr bwMode="auto">
            <a:xfrm>
              <a:off x="1738" y="4705"/>
              <a:ext cx="420" cy="43"/>
            </a:xfrm>
            <a:custGeom>
              <a:avLst/>
              <a:gdLst/>
              <a:ahLst/>
              <a:cxnLst>
                <a:cxn ang="0">
                  <a:pos x="1257" y="128"/>
                </a:cxn>
                <a:cxn ang="0">
                  <a:pos x="1257" y="96"/>
                </a:cxn>
                <a:cxn ang="0">
                  <a:pos x="1257" y="63"/>
                </a:cxn>
                <a:cxn ang="0">
                  <a:pos x="1257" y="31"/>
                </a:cxn>
                <a:cxn ang="0">
                  <a:pos x="1257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6" y="0"/>
                </a:cxn>
                <a:cxn ang="0">
                  <a:pos x="707" y="0"/>
                </a:cxn>
                <a:cxn ang="0">
                  <a:pos x="628" y="0"/>
                </a:cxn>
                <a:cxn ang="0">
                  <a:pos x="550" y="0"/>
                </a:cxn>
                <a:cxn ang="0">
                  <a:pos x="472" y="0"/>
                </a:cxn>
                <a:cxn ang="0">
                  <a:pos x="393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8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8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3" y="128"/>
                </a:cxn>
                <a:cxn ang="0">
                  <a:pos x="472" y="128"/>
                </a:cxn>
                <a:cxn ang="0">
                  <a:pos x="550" y="128"/>
                </a:cxn>
                <a:cxn ang="0">
                  <a:pos x="628" y="128"/>
                </a:cxn>
                <a:cxn ang="0">
                  <a:pos x="707" y="128"/>
                </a:cxn>
                <a:cxn ang="0">
                  <a:pos x="786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7" y="128"/>
                </a:cxn>
              </a:cxnLst>
              <a:rect l="0" t="0" r="r" b="b"/>
              <a:pathLst>
                <a:path w="1257" h="128">
                  <a:moveTo>
                    <a:pt x="1257" y="128"/>
                  </a:moveTo>
                  <a:lnTo>
                    <a:pt x="1257" y="96"/>
                  </a:lnTo>
                  <a:lnTo>
                    <a:pt x="1257" y="63"/>
                  </a:lnTo>
                  <a:lnTo>
                    <a:pt x="1257" y="31"/>
                  </a:lnTo>
                  <a:lnTo>
                    <a:pt x="1257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6" y="0"/>
                  </a:lnTo>
                  <a:lnTo>
                    <a:pt x="707" y="0"/>
                  </a:lnTo>
                  <a:lnTo>
                    <a:pt x="628" y="0"/>
                  </a:lnTo>
                  <a:lnTo>
                    <a:pt x="550" y="0"/>
                  </a:lnTo>
                  <a:lnTo>
                    <a:pt x="472" y="0"/>
                  </a:lnTo>
                  <a:lnTo>
                    <a:pt x="393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8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8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3" y="128"/>
                  </a:lnTo>
                  <a:lnTo>
                    <a:pt x="472" y="128"/>
                  </a:lnTo>
                  <a:lnTo>
                    <a:pt x="550" y="128"/>
                  </a:lnTo>
                  <a:lnTo>
                    <a:pt x="628" y="128"/>
                  </a:lnTo>
                  <a:lnTo>
                    <a:pt x="707" y="128"/>
                  </a:lnTo>
                  <a:lnTo>
                    <a:pt x="786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7" y="128"/>
                  </a:lnTo>
                  <a:close/>
                </a:path>
              </a:pathLst>
            </a:custGeom>
            <a:solidFill>
              <a:srgbClr val="6A987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93" name="Freeform 57"/>
            <p:cNvSpPr>
              <a:spLocks noChangeAspect="1"/>
            </p:cNvSpPr>
            <p:nvPr userDrawn="1"/>
          </p:nvSpPr>
          <p:spPr bwMode="auto">
            <a:xfrm>
              <a:off x="2235" y="4705"/>
              <a:ext cx="417" cy="43"/>
            </a:xfrm>
            <a:custGeom>
              <a:avLst/>
              <a:gdLst/>
              <a:ahLst/>
              <a:cxnLst>
                <a:cxn ang="0">
                  <a:pos x="1258" y="128"/>
                </a:cxn>
                <a:cxn ang="0">
                  <a:pos x="1258" y="96"/>
                </a:cxn>
                <a:cxn ang="0">
                  <a:pos x="1258" y="63"/>
                </a:cxn>
                <a:cxn ang="0">
                  <a:pos x="1258" y="31"/>
                </a:cxn>
                <a:cxn ang="0">
                  <a:pos x="1258" y="0"/>
                </a:cxn>
                <a:cxn ang="0">
                  <a:pos x="1179" y="0"/>
                </a:cxn>
                <a:cxn ang="0">
                  <a:pos x="1100" y="0"/>
                </a:cxn>
                <a:cxn ang="0">
                  <a:pos x="1022" y="0"/>
                </a:cxn>
                <a:cxn ang="0">
                  <a:pos x="943" y="0"/>
                </a:cxn>
                <a:cxn ang="0">
                  <a:pos x="864" y="0"/>
                </a:cxn>
                <a:cxn ang="0">
                  <a:pos x="787" y="0"/>
                </a:cxn>
                <a:cxn ang="0">
                  <a:pos x="708" y="0"/>
                </a:cxn>
                <a:cxn ang="0">
                  <a:pos x="629" y="0"/>
                </a:cxn>
                <a:cxn ang="0">
                  <a:pos x="551" y="0"/>
                </a:cxn>
                <a:cxn ang="0">
                  <a:pos x="472" y="0"/>
                </a:cxn>
                <a:cxn ang="0">
                  <a:pos x="394" y="0"/>
                </a:cxn>
                <a:cxn ang="0">
                  <a:pos x="315" y="0"/>
                </a:cxn>
                <a:cxn ang="0">
                  <a:pos x="236" y="0"/>
                </a:cxn>
                <a:cxn ang="0">
                  <a:pos x="158" y="0"/>
                </a:cxn>
                <a:cxn ang="0">
                  <a:pos x="79" y="0"/>
                </a:cxn>
                <a:cxn ang="0">
                  <a:pos x="0" y="0"/>
                </a:cxn>
                <a:cxn ang="0">
                  <a:pos x="0" y="31"/>
                </a:cxn>
                <a:cxn ang="0">
                  <a:pos x="0" y="63"/>
                </a:cxn>
                <a:cxn ang="0">
                  <a:pos x="0" y="96"/>
                </a:cxn>
                <a:cxn ang="0">
                  <a:pos x="0" y="128"/>
                </a:cxn>
                <a:cxn ang="0">
                  <a:pos x="79" y="128"/>
                </a:cxn>
                <a:cxn ang="0">
                  <a:pos x="158" y="128"/>
                </a:cxn>
                <a:cxn ang="0">
                  <a:pos x="236" y="128"/>
                </a:cxn>
                <a:cxn ang="0">
                  <a:pos x="315" y="128"/>
                </a:cxn>
                <a:cxn ang="0">
                  <a:pos x="394" y="128"/>
                </a:cxn>
                <a:cxn ang="0">
                  <a:pos x="472" y="128"/>
                </a:cxn>
                <a:cxn ang="0">
                  <a:pos x="551" y="128"/>
                </a:cxn>
                <a:cxn ang="0">
                  <a:pos x="629" y="128"/>
                </a:cxn>
                <a:cxn ang="0">
                  <a:pos x="708" y="128"/>
                </a:cxn>
                <a:cxn ang="0">
                  <a:pos x="787" y="128"/>
                </a:cxn>
                <a:cxn ang="0">
                  <a:pos x="864" y="128"/>
                </a:cxn>
                <a:cxn ang="0">
                  <a:pos x="943" y="128"/>
                </a:cxn>
                <a:cxn ang="0">
                  <a:pos x="1022" y="128"/>
                </a:cxn>
                <a:cxn ang="0">
                  <a:pos x="1100" y="128"/>
                </a:cxn>
                <a:cxn ang="0">
                  <a:pos x="1179" y="128"/>
                </a:cxn>
                <a:cxn ang="0">
                  <a:pos x="1258" y="128"/>
                </a:cxn>
              </a:cxnLst>
              <a:rect l="0" t="0" r="r" b="b"/>
              <a:pathLst>
                <a:path w="1258" h="128">
                  <a:moveTo>
                    <a:pt x="1258" y="128"/>
                  </a:moveTo>
                  <a:lnTo>
                    <a:pt x="1258" y="96"/>
                  </a:lnTo>
                  <a:lnTo>
                    <a:pt x="1258" y="63"/>
                  </a:lnTo>
                  <a:lnTo>
                    <a:pt x="1258" y="31"/>
                  </a:lnTo>
                  <a:lnTo>
                    <a:pt x="1258" y="0"/>
                  </a:lnTo>
                  <a:lnTo>
                    <a:pt x="1179" y="0"/>
                  </a:lnTo>
                  <a:lnTo>
                    <a:pt x="1100" y="0"/>
                  </a:lnTo>
                  <a:lnTo>
                    <a:pt x="1022" y="0"/>
                  </a:lnTo>
                  <a:lnTo>
                    <a:pt x="943" y="0"/>
                  </a:lnTo>
                  <a:lnTo>
                    <a:pt x="864" y="0"/>
                  </a:lnTo>
                  <a:lnTo>
                    <a:pt x="787" y="0"/>
                  </a:lnTo>
                  <a:lnTo>
                    <a:pt x="708" y="0"/>
                  </a:lnTo>
                  <a:lnTo>
                    <a:pt x="629" y="0"/>
                  </a:lnTo>
                  <a:lnTo>
                    <a:pt x="551" y="0"/>
                  </a:lnTo>
                  <a:lnTo>
                    <a:pt x="472" y="0"/>
                  </a:lnTo>
                  <a:lnTo>
                    <a:pt x="394" y="0"/>
                  </a:lnTo>
                  <a:lnTo>
                    <a:pt x="315" y="0"/>
                  </a:lnTo>
                  <a:lnTo>
                    <a:pt x="236" y="0"/>
                  </a:lnTo>
                  <a:lnTo>
                    <a:pt x="158" y="0"/>
                  </a:lnTo>
                  <a:lnTo>
                    <a:pt x="7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0" y="63"/>
                  </a:lnTo>
                  <a:lnTo>
                    <a:pt x="0" y="96"/>
                  </a:lnTo>
                  <a:lnTo>
                    <a:pt x="0" y="128"/>
                  </a:lnTo>
                  <a:lnTo>
                    <a:pt x="79" y="128"/>
                  </a:lnTo>
                  <a:lnTo>
                    <a:pt x="158" y="128"/>
                  </a:lnTo>
                  <a:lnTo>
                    <a:pt x="236" y="128"/>
                  </a:lnTo>
                  <a:lnTo>
                    <a:pt x="315" y="128"/>
                  </a:lnTo>
                  <a:lnTo>
                    <a:pt x="394" y="128"/>
                  </a:lnTo>
                  <a:lnTo>
                    <a:pt x="472" y="128"/>
                  </a:lnTo>
                  <a:lnTo>
                    <a:pt x="551" y="128"/>
                  </a:lnTo>
                  <a:lnTo>
                    <a:pt x="629" y="128"/>
                  </a:lnTo>
                  <a:lnTo>
                    <a:pt x="708" y="128"/>
                  </a:lnTo>
                  <a:lnTo>
                    <a:pt x="787" y="128"/>
                  </a:lnTo>
                  <a:lnTo>
                    <a:pt x="864" y="128"/>
                  </a:lnTo>
                  <a:lnTo>
                    <a:pt x="943" y="128"/>
                  </a:lnTo>
                  <a:lnTo>
                    <a:pt x="1022" y="128"/>
                  </a:lnTo>
                  <a:lnTo>
                    <a:pt x="1100" y="128"/>
                  </a:lnTo>
                  <a:lnTo>
                    <a:pt x="1179" y="128"/>
                  </a:lnTo>
                  <a:lnTo>
                    <a:pt x="1258" y="128"/>
                  </a:lnTo>
                  <a:close/>
                </a:path>
              </a:pathLst>
            </a:custGeom>
            <a:solidFill>
              <a:srgbClr val="7BA55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  <p:sp>
          <p:nvSpPr>
            <p:cNvPr id="39994" name="Rectangle 58"/>
            <p:cNvSpPr>
              <a:spLocks noChangeAspect="1" noChangeArrowheads="1"/>
            </p:cNvSpPr>
            <p:nvPr userDrawn="1"/>
          </p:nvSpPr>
          <p:spPr bwMode="auto">
            <a:xfrm>
              <a:off x="2728" y="4701"/>
              <a:ext cx="421" cy="43"/>
            </a:xfrm>
            <a:prstGeom prst="rect">
              <a:avLst/>
            </a:prstGeom>
            <a:solidFill>
              <a:srgbClr val="8DB33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lv-LV"/>
            </a:p>
          </p:txBody>
        </p:sp>
      </p:grpSp>
      <p:sp>
        <p:nvSpPr>
          <p:cNvPr id="26630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1655763" y="2651125"/>
            <a:ext cx="583247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31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9413" y="3573463"/>
            <a:ext cx="583247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65" name="Rectangle 2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87450" y="6481763"/>
            <a:ext cx="3097213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916F8758-E1B5-43A6-B049-A6B8D52BC40D}" type="datetime4">
              <a:rPr lang="lv-LV"/>
              <a:pPr>
                <a:defRPr/>
              </a:pPr>
              <a:t>2010. gada 11. janvāris</a:t>
            </a:fld>
            <a:endParaRPr lang="en-US"/>
          </a:p>
        </p:txBody>
      </p:sp>
      <p:sp>
        <p:nvSpPr>
          <p:cNvPr id="39966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27538" y="6481763"/>
            <a:ext cx="316865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67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481763"/>
            <a:ext cx="1152525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>
              <a:defRPr/>
            </a:pPr>
            <a:fld id="{E718F711-1A8C-46FB-A04C-99522BC8F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635" name="Picture 34" descr="KPFI_LV_HOR_CMYK"/>
          <p:cNvPicPr>
            <a:picLocks noChangeAspect="1" noChangeArrowheads="1"/>
          </p:cNvPicPr>
          <p:nvPr/>
        </p:nvPicPr>
        <p:blipFill>
          <a:blip r:embed="rId35"/>
          <a:srcRect/>
          <a:stretch>
            <a:fillRect/>
          </a:stretch>
        </p:blipFill>
        <p:spPr bwMode="auto">
          <a:xfrm>
            <a:off x="2293938" y="85725"/>
            <a:ext cx="4538662" cy="215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88" r:id="rId2"/>
    <p:sldLayoutId id="2147483687" r:id="rId3"/>
    <p:sldLayoutId id="2147483686" r:id="rId4"/>
    <p:sldLayoutId id="2147483685" r:id="rId5"/>
    <p:sldLayoutId id="2147483684" r:id="rId6"/>
    <p:sldLayoutId id="2147483683" r:id="rId7"/>
    <p:sldLayoutId id="2147483682" r:id="rId8"/>
    <p:sldLayoutId id="2147483681" r:id="rId9"/>
    <p:sldLayoutId id="2147483680" r:id="rId10"/>
    <p:sldLayoutId id="214748367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0074BC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rgbClr val="0074BC"/>
        </a:buClr>
        <a:buSzPct val="13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rgbClr val="8DB335"/>
        </a:buClr>
        <a:buSzPct val="130000"/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rgbClr val="FED302"/>
        </a:buClr>
        <a:buSzPct val="13000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rgbClr val="CBC782"/>
        </a:buClr>
        <a:buSzPct val="130000"/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rgbClr val="8DB335"/>
        </a:buClr>
        <a:buSzPct val="130000"/>
        <a:buFont typeface="Wingdings" pitchFamily="2" charset="2"/>
        <a:buChar char="»"/>
        <a:defRPr sz="1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Clr>
          <a:srgbClr val="8DB335"/>
        </a:buClr>
        <a:buSzPct val="130000"/>
        <a:buFont typeface="Wingdings" pitchFamily="2" charset="2"/>
        <a:defRPr sz="1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Clr>
          <a:srgbClr val="8DB335"/>
        </a:buClr>
        <a:buSzPct val="130000"/>
        <a:buFont typeface="Wingdings" pitchFamily="2" charset="2"/>
        <a:defRPr sz="1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Clr>
          <a:srgbClr val="8DB335"/>
        </a:buClr>
        <a:buSzPct val="130000"/>
        <a:buFont typeface="Wingdings" pitchFamily="2" charset="2"/>
        <a:defRPr sz="1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Clr>
          <a:srgbClr val="8DB335"/>
        </a:buClr>
        <a:buSzPct val="130000"/>
        <a:buFont typeface="Wingdings" pitchFamily="2" charset="2"/>
        <a:defRPr sz="1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ctrTitle"/>
          </p:nvPr>
        </p:nvSpPr>
        <p:spPr>
          <a:solidFill>
            <a:srgbClr val="FFFFFF"/>
          </a:solidFill>
        </p:spPr>
        <p:txBody>
          <a:bodyPr/>
          <a:lstStyle/>
          <a:p>
            <a:pPr eaLnBrk="1" hangingPunct="1"/>
            <a:r>
              <a:rPr lang="lv-LV" sz="3200" smtClean="0"/>
              <a:t>GIS as Testing Ground for Post-Kyoto Flexible Mechanisms</a:t>
            </a:r>
            <a:endParaRPr lang="en-US" sz="3200" smtClean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4572000"/>
            <a:ext cx="5638800" cy="1457325"/>
          </a:xfrm>
          <a:solidFill>
            <a:srgbClr val="FFFFFF"/>
          </a:solidFill>
        </p:spPr>
        <p:txBody>
          <a:bodyPr/>
          <a:lstStyle/>
          <a:p>
            <a:pPr algn="r" eaLnBrk="1" hangingPunct="1">
              <a:lnSpc>
                <a:spcPct val="80000"/>
              </a:lnSpc>
              <a:spcAft>
                <a:spcPct val="25000"/>
              </a:spcAft>
            </a:pPr>
            <a:r>
              <a:rPr lang="lv-LV" smtClean="0"/>
              <a:t>Valdis Bisters </a:t>
            </a:r>
          </a:p>
          <a:p>
            <a:pPr algn="r" eaLnBrk="1" hangingPunct="1">
              <a:lnSpc>
                <a:spcPct val="80000"/>
              </a:lnSpc>
              <a:spcAft>
                <a:spcPct val="25000"/>
              </a:spcAft>
            </a:pPr>
            <a:r>
              <a:rPr lang="lv-LV" sz="2000" i="1" smtClean="0"/>
              <a:t>Director </a:t>
            </a:r>
          </a:p>
          <a:p>
            <a:pPr algn="r" eaLnBrk="1" hangingPunct="1">
              <a:lnSpc>
                <a:spcPct val="80000"/>
              </a:lnSpc>
              <a:spcAft>
                <a:spcPct val="25000"/>
              </a:spcAft>
            </a:pPr>
            <a:r>
              <a:rPr lang="lv-LV" sz="2000" i="1" smtClean="0"/>
              <a:t>Climate Policy and Technology </a:t>
            </a:r>
          </a:p>
          <a:p>
            <a:pPr algn="r" eaLnBrk="1" hangingPunct="1">
              <a:lnSpc>
                <a:spcPct val="80000"/>
              </a:lnSpc>
              <a:spcAft>
                <a:spcPct val="25000"/>
              </a:spcAft>
            </a:pPr>
            <a:r>
              <a:rPr lang="lv-LV" sz="2000" i="1" smtClean="0"/>
              <a:t>Department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6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11D9B10-60CF-4E91-8720-9DA108A2897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698370" name="Rectangle 2"/>
          <p:cNvSpPr>
            <a:spLocks noChangeArrowheads="1"/>
          </p:cNvSpPr>
          <p:nvPr/>
        </p:nvSpPr>
        <p:spPr bwMode="auto">
          <a:xfrm>
            <a:off x="8131175" y="6251575"/>
            <a:ext cx="1090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71" name="Rectangle 5"/>
          <p:cNvSpPr>
            <a:spLocks noChangeArrowheads="1"/>
          </p:cNvSpPr>
          <p:nvPr/>
        </p:nvSpPr>
        <p:spPr bwMode="auto">
          <a:xfrm>
            <a:off x="293688" y="6891338"/>
            <a:ext cx="84201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72" name="Rectangle 8"/>
          <p:cNvSpPr>
            <a:spLocks noChangeArrowheads="1"/>
          </p:cNvSpPr>
          <p:nvPr/>
        </p:nvSpPr>
        <p:spPr bwMode="auto">
          <a:xfrm>
            <a:off x="1919288" y="6323013"/>
            <a:ext cx="1090612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73" name="Rectangle 8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Cycle of GIS Financed Project Programme (Several Projects Included)  </a:t>
            </a:r>
            <a:endParaRPr lang="en-US" smtClean="0"/>
          </a:p>
        </p:txBody>
      </p:sp>
      <p:sp>
        <p:nvSpPr>
          <p:cNvPr id="77" name="Isosceles Triangle 76"/>
          <p:cNvSpPr/>
          <p:nvPr/>
        </p:nvSpPr>
        <p:spPr>
          <a:xfrm rot="5400000">
            <a:off x="6823075" y="2362200"/>
            <a:ext cx="2895600" cy="1219200"/>
          </a:xfrm>
          <a:prstGeom prst="triangle">
            <a:avLst/>
          </a:prstGeom>
          <a:solidFill>
            <a:srgbClr val="92D050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v-LV"/>
          </a:p>
        </p:txBody>
      </p:sp>
      <p:sp>
        <p:nvSpPr>
          <p:cNvPr id="698375" name="Rectangle 3"/>
          <p:cNvSpPr>
            <a:spLocks noChangeArrowheads="1"/>
          </p:cNvSpPr>
          <p:nvPr/>
        </p:nvSpPr>
        <p:spPr bwMode="auto">
          <a:xfrm>
            <a:off x="2514600" y="4038600"/>
            <a:ext cx="39163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lv-LV" b="1" u="sng">
                <a:solidFill>
                  <a:srgbClr val="FF0000"/>
                </a:solidFill>
                <a:latin typeface="Tahoma" pitchFamily="34" charset="0"/>
              </a:rPr>
              <a:t>Potential Risks (real or perceived)</a:t>
            </a:r>
            <a:endParaRPr lang="en-GB" sz="32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98376" name="Rectangle 32"/>
          <p:cNvSpPr>
            <a:spLocks noChangeArrowheads="1"/>
          </p:cNvSpPr>
          <p:nvPr/>
        </p:nvSpPr>
        <p:spPr bwMode="auto">
          <a:xfrm>
            <a:off x="3632200" y="5957888"/>
            <a:ext cx="798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77" name="Rectangle 35"/>
          <p:cNvSpPr>
            <a:spLocks noChangeArrowheads="1"/>
          </p:cNvSpPr>
          <p:nvPr/>
        </p:nvSpPr>
        <p:spPr bwMode="auto">
          <a:xfrm>
            <a:off x="365125" y="4738688"/>
            <a:ext cx="14541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78" name="Rectangle 37"/>
          <p:cNvSpPr>
            <a:spLocks noChangeArrowheads="1"/>
          </p:cNvSpPr>
          <p:nvPr/>
        </p:nvSpPr>
        <p:spPr bwMode="auto">
          <a:xfrm>
            <a:off x="4429125" y="5957888"/>
            <a:ext cx="1236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79" name="Rectangle 38"/>
          <p:cNvSpPr>
            <a:spLocks noChangeArrowheads="1"/>
          </p:cNvSpPr>
          <p:nvPr/>
        </p:nvSpPr>
        <p:spPr bwMode="auto">
          <a:xfrm>
            <a:off x="5591175" y="5881688"/>
            <a:ext cx="800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80" name="Rectangle 53"/>
          <p:cNvSpPr>
            <a:spLocks noChangeArrowheads="1"/>
          </p:cNvSpPr>
          <p:nvPr/>
        </p:nvSpPr>
        <p:spPr bwMode="auto">
          <a:xfrm>
            <a:off x="801688" y="5287963"/>
            <a:ext cx="1308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81" name="Rectangle 54"/>
          <p:cNvSpPr>
            <a:spLocks noChangeArrowheads="1"/>
          </p:cNvSpPr>
          <p:nvPr/>
        </p:nvSpPr>
        <p:spPr bwMode="auto">
          <a:xfrm>
            <a:off x="1454150" y="5668963"/>
            <a:ext cx="1163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pic>
        <p:nvPicPr>
          <p:cNvPr id="69838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057400"/>
            <a:ext cx="5984875" cy="197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8386" name="Slide Number Placeholder 4"/>
          <p:cNvSpPr txBox="1">
            <a:spLocks noGrp="1"/>
          </p:cNvSpPr>
          <p:nvPr/>
        </p:nvSpPr>
        <p:spPr bwMode="auto">
          <a:xfrm>
            <a:off x="7740650" y="6497638"/>
            <a:ext cx="1152525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76160CC-1018-4350-A842-BCC0AE8A1B5B}" type="slidenum">
              <a:rPr lang="en-US" sz="1200" b="1"/>
              <a:pPr algn="r"/>
              <a:t>10</a:t>
            </a:fld>
            <a:endParaRPr lang="en-US" sz="1200" b="1"/>
          </a:p>
        </p:txBody>
      </p:sp>
      <p:sp>
        <p:nvSpPr>
          <p:cNvPr id="698387" name="Line 6"/>
          <p:cNvSpPr>
            <a:spLocks noChangeShapeType="1"/>
          </p:cNvSpPr>
          <p:nvPr/>
        </p:nvSpPr>
        <p:spPr bwMode="auto">
          <a:xfrm flipV="1">
            <a:off x="2209800" y="4267200"/>
            <a:ext cx="2209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88" name="Rectangle 8"/>
          <p:cNvSpPr>
            <a:spLocks noChangeArrowheads="1"/>
          </p:cNvSpPr>
          <p:nvPr/>
        </p:nvSpPr>
        <p:spPr bwMode="auto">
          <a:xfrm>
            <a:off x="1919288" y="6323013"/>
            <a:ext cx="1090612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89" name="Rectangle 32"/>
          <p:cNvSpPr>
            <a:spLocks noChangeArrowheads="1"/>
          </p:cNvSpPr>
          <p:nvPr/>
        </p:nvSpPr>
        <p:spPr bwMode="auto">
          <a:xfrm>
            <a:off x="3632200" y="5957888"/>
            <a:ext cx="798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8390" name="Rectangle 33"/>
          <p:cNvSpPr>
            <a:spLocks noChangeArrowheads="1"/>
          </p:cNvSpPr>
          <p:nvPr/>
        </p:nvSpPr>
        <p:spPr bwMode="auto">
          <a:xfrm>
            <a:off x="3409950" y="6192838"/>
            <a:ext cx="11620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Political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8391" name="Rectangle 34"/>
          <p:cNvSpPr>
            <a:spLocks noChangeArrowheads="1"/>
          </p:cNvSpPr>
          <p:nvPr/>
        </p:nvSpPr>
        <p:spPr bwMode="auto">
          <a:xfrm>
            <a:off x="6550025" y="5619750"/>
            <a:ext cx="1565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Technology Risks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8392" name="Rectangle 35"/>
          <p:cNvSpPr>
            <a:spLocks noChangeArrowheads="1"/>
          </p:cNvSpPr>
          <p:nvPr/>
        </p:nvSpPr>
        <p:spPr bwMode="auto">
          <a:xfrm>
            <a:off x="365125" y="4738688"/>
            <a:ext cx="14541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393" name="Rectangle 36"/>
          <p:cNvSpPr>
            <a:spLocks noChangeArrowheads="1"/>
          </p:cNvSpPr>
          <p:nvPr/>
        </p:nvSpPr>
        <p:spPr bwMode="auto">
          <a:xfrm>
            <a:off x="323850" y="4887913"/>
            <a:ext cx="9858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Credit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8394" name="Rectangle 37"/>
          <p:cNvSpPr>
            <a:spLocks noChangeArrowheads="1"/>
          </p:cNvSpPr>
          <p:nvPr/>
        </p:nvSpPr>
        <p:spPr bwMode="auto">
          <a:xfrm>
            <a:off x="4429125" y="5957888"/>
            <a:ext cx="1236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8395" name="Rectangle 38"/>
          <p:cNvSpPr>
            <a:spLocks noChangeArrowheads="1"/>
          </p:cNvSpPr>
          <p:nvPr/>
        </p:nvSpPr>
        <p:spPr bwMode="auto">
          <a:xfrm>
            <a:off x="5591175" y="5881688"/>
            <a:ext cx="800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8399" name="Line 43"/>
          <p:cNvSpPr>
            <a:spLocks noChangeShapeType="1"/>
          </p:cNvSpPr>
          <p:nvPr/>
        </p:nvSpPr>
        <p:spPr bwMode="auto">
          <a:xfrm flipV="1">
            <a:off x="1371600" y="4267200"/>
            <a:ext cx="2667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400" name="Line 45"/>
          <p:cNvSpPr>
            <a:spLocks noChangeShapeType="1"/>
          </p:cNvSpPr>
          <p:nvPr/>
        </p:nvSpPr>
        <p:spPr bwMode="auto">
          <a:xfrm flipV="1">
            <a:off x="4267200" y="4267200"/>
            <a:ext cx="304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402" name="Line 49"/>
          <p:cNvSpPr>
            <a:spLocks noChangeShapeType="1"/>
          </p:cNvSpPr>
          <p:nvPr/>
        </p:nvSpPr>
        <p:spPr bwMode="auto">
          <a:xfrm flipH="1" flipV="1">
            <a:off x="4724400" y="4267200"/>
            <a:ext cx="2286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8403" name="Rectangle 53"/>
          <p:cNvSpPr>
            <a:spLocks noChangeArrowheads="1"/>
          </p:cNvSpPr>
          <p:nvPr/>
        </p:nvSpPr>
        <p:spPr bwMode="auto">
          <a:xfrm>
            <a:off x="801688" y="5287963"/>
            <a:ext cx="1308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8404" name="Rectangle 54"/>
          <p:cNvSpPr>
            <a:spLocks noChangeArrowheads="1"/>
          </p:cNvSpPr>
          <p:nvPr/>
        </p:nvSpPr>
        <p:spPr bwMode="auto">
          <a:xfrm>
            <a:off x="1454150" y="5668963"/>
            <a:ext cx="1163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8405" name="Rectangle 55"/>
          <p:cNvSpPr>
            <a:spLocks noChangeArrowheads="1"/>
          </p:cNvSpPr>
          <p:nvPr/>
        </p:nvSpPr>
        <p:spPr bwMode="auto">
          <a:xfrm>
            <a:off x="1089025" y="5562600"/>
            <a:ext cx="1636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Counterparty Risk</a:t>
            </a:r>
            <a:endParaRPr lang="en-GB" sz="2000" b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F51F52B-83BE-4E03-B4F7-1246178F019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GIS Risk Mitigation at all Levels of </a:t>
            </a:r>
            <a:br>
              <a:rPr lang="lv-LV" smtClean="0"/>
            </a:br>
            <a:r>
              <a:rPr lang="lv-LV" smtClean="0"/>
              <a:t>Im</a:t>
            </a:r>
            <a:r>
              <a:rPr lang="en-US" smtClean="0"/>
              <a:t>p</a:t>
            </a:r>
            <a:r>
              <a:rPr lang="lv-LV" smtClean="0"/>
              <a:t>lementation</a:t>
            </a:r>
            <a:endParaRPr lang="en-US" smtClean="0"/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Close cooperation with buyers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Allocation decision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TORs of open calls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Immediate reporting on open call results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Annual reports, audited by independent auditors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/>
              <a:t>GIS consultative board convened quarterly</a:t>
            </a:r>
            <a:r>
              <a:rPr lang="lv-LV" sz="20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lv-LV" sz="2000" smtClean="0"/>
              <a:t>Programmatic approach</a:t>
            </a:r>
          </a:p>
          <a:p>
            <a:pPr eaLnBrk="1" hangingPunct="1">
              <a:lnSpc>
                <a:spcPct val="80000"/>
              </a:lnSpc>
            </a:pPr>
            <a:r>
              <a:rPr lang="lv-LV" sz="2000" smtClean="0"/>
              <a:t>Greening as guaranteed result </a:t>
            </a:r>
          </a:p>
          <a:p>
            <a:pPr lvl="1" eaLnBrk="1" hangingPunct="1">
              <a:lnSpc>
                <a:spcPct val="80000"/>
              </a:lnSpc>
            </a:pPr>
            <a:r>
              <a:rPr lang="lv-LV" sz="2000" smtClean="0"/>
              <a:t>Climate premium </a:t>
            </a:r>
          </a:p>
          <a:p>
            <a:pPr lvl="1" eaLnBrk="1" hangingPunct="1">
              <a:lnSpc>
                <a:spcPct val="80000"/>
              </a:lnSpc>
            </a:pPr>
            <a:r>
              <a:rPr lang="lv-LV" sz="2000" smtClean="0"/>
              <a:t>Monitoring</a:t>
            </a:r>
          </a:p>
          <a:p>
            <a:pPr lvl="1" eaLnBrk="1" hangingPunct="1">
              <a:lnSpc>
                <a:spcPct val="80000"/>
              </a:lnSpc>
            </a:pPr>
            <a:r>
              <a:rPr lang="lv-LV" sz="2000" smtClean="0"/>
              <a:t>Responsibility of beneficiary for final resluts</a:t>
            </a:r>
          </a:p>
          <a:p>
            <a:pPr lvl="1" eaLnBrk="1" hangingPunct="1">
              <a:lnSpc>
                <a:spcPct val="80000"/>
              </a:lnSpc>
            </a:pPr>
            <a:r>
              <a:rPr lang="lv-LV" sz="2000" smtClean="0"/>
              <a:t>GIS technical assistance</a:t>
            </a:r>
            <a:endParaRPr lang="en-US" sz="2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lv-LV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B72084A-A255-4588-A1AA-B4561424522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Conclusions and Way Forward</a:t>
            </a:r>
            <a:endParaRPr lang="en-US" smtClean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GIS</a:t>
            </a:r>
            <a:r>
              <a:rPr lang="lv-LV" smtClean="0"/>
              <a:t> - </a:t>
            </a:r>
            <a:endParaRPr lang="en-US" smtClean="0"/>
          </a:p>
          <a:p>
            <a:pPr lvl="1" eaLnBrk="1" hangingPunct="1"/>
            <a:r>
              <a:rPr lang="en-US" smtClean="0"/>
              <a:t>Testing ground</a:t>
            </a:r>
            <a:r>
              <a:rPr lang="lv-LV" smtClean="0"/>
              <a:t> (1st KP and beyond)</a:t>
            </a:r>
            <a:endParaRPr lang="en-US" smtClean="0"/>
          </a:p>
          <a:p>
            <a:pPr lvl="1" eaLnBrk="1" hangingPunct="1"/>
            <a:r>
              <a:rPr lang="lv-LV" smtClean="0"/>
              <a:t>Nationally driven implementation systems – transparent, accountable and efficient</a:t>
            </a:r>
            <a:endParaRPr lang="en-US" smtClean="0"/>
          </a:p>
          <a:p>
            <a:pPr lvl="1" eaLnBrk="1" hangingPunct="1"/>
            <a:r>
              <a:rPr lang="en-US" smtClean="0"/>
              <a:t>Programmatic</a:t>
            </a:r>
            <a:r>
              <a:rPr lang="lv-LV" smtClean="0"/>
              <a:t> with</a:t>
            </a:r>
            <a:r>
              <a:rPr lang="en-US" smtClean="0"/>
              <a:t> scaling</a:t>
            </a:r>
            <a:r>
              <a:rPr lang="lv-LV" smtClean="0"/>
              <a:t>-</a:t>
            </a:r>
            <a:r>
              <a:rPr lang="en-US" smtClean="0"/>
              <a:t>up</a:t>
            </a:r>
            <a:r>
              <a:rPr lang="lv-LV" smtClean="0"/>
              <a:t> of technology deployment</a:t>
            </a:r>
            <a:endParaRPr lang="en-US" smtClean="0"/>
          </a:p>
          <a:p>
            <a:pPr lvl="1" eaLnBrk="1" hangingPunct="1"/>
            <a:r>
              <a:rPr lang="lv-LV" smtClean="0"/>
              <a:t>Structural change for reduced sectorial carbon footprint</a:t>
            </a:r>
            <a:endParaRPr lang="en-US" smtClean="0"/>
          </a:p>
          <a:p>
            <a:pPr lvl="1" eaLnBrk="1" hangingPunct="1"/>
            <a:r>
              <a:rPr lang="en-US" smtClean="0"/>
              <a:t>Leverage for low carbon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DAB38F3-A3C3-4382-BECE-7AAC2EEAB13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Thank you for attention</a:t>
            </a:r>
            <a:r>
              <a:rPr lang="lv-LV" smtClean="0"/>
              <a:t>!</a:t>
            </a:r>
            <a:endParaRPr lang="en-US" smtClean="0"/>
          </a:p>
        </p:txBody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Contact information</a:t>
            </a:r>
            <a:r>
              <a:rPr lang="lv-LV" smtClean="0"/>
              <a:t>:</a:t>
            </a:r>
          </a:p>
          <a:p>
            <a:pPr lvl="1" eaLnBrk="1" hangingPunct="1"/>
            <a:r>
              <a:rPr lang="en-US" smtClean="0"/>
              <a:t>Valdis Bisters</a:t>
            </a:r>
            <a:endParaRPr lang="en-US" b="1" smtClean="0"/>
          </a:p>
          <a:p>
            <a:pPr lvl="1" eaLnBrk="1" hangingPunct="1">
              <a:buFontTx/>
              <a:buNone/>
            </a:pPr>
            <a:r>
              <a:rPr lang="en-US" smtClean="0"/>
              <a:t>	</a:t>
            </a:r>
            <a:r>
              <a:rPr lang="lv-LV" sz="1800" i="1" smtClean="0"/>
              <a:t>+371-</a:t>
            </a:r>
            <a:r>
              <a:rPr lang="en-US" sz="1800" i="1" smtClean="0"/>
              <a:t>67026417 </a:t>
            </a:r>
            <a:r>
              <a:rPr lang="lv-LV" sz="1800" i="1" smtClean="0"/>
              <a:t>valdis.bisters@vidm.gov.lv</a:t>
            </a:r>
          </a:p>
          <a:p>
            <a:pPr lvl="1" eaLnBrk="1" hangingPunct="1"/>
            <a:r>
              <a:rPr lang="en-US" smtClean="0"/>
              <a:t>Ilze Prūse</a:t>
            </a:r>
            <a:endParaRPr lang="en-US" b="1" smtClean="0"/>
          </a:p>
          <a:p>
            <a:pPr lvl="1" eaLnBrk="1" hangingPunct="1">
              <a:buFontTx/>
              <a:buNone/>
            </a:pPr>
            <a:r>
              <a:rPr lang="en-US" i="1" smtClean="0"/>
              <a:t>	</a:t>
            </a:r>
            <a:r>
              <a:rPr lang="lv-LV" sz="1800" i="1" smtClean="0"/>
              <a:t>+371-</a:t>
            </a:r>
            <a:r>
              <a:rPr lang="en-US" sz="1800" i="1" smtClean="0"/>
              <a:t> 67026538 </a:t>
            </a:r>
            <a:r>
              <a:rPr lang="lv-LV" sz="1800" i="1" smtClean="0"/>
              <a:t>ilze.pruse@vidm.gov.lv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E1CB8C7-CF70-4D1D-B1A7-C65D0AEED1F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98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GIS Status</a:t>
            </a:r>
            <a:endParaRPr lang="en-US" smtClean="0"/>
          </a:p>
        </p:txBody>
      </p:sp>
      <p:sp>
        <p:nvSpPr>
          <p:cNvPr id="41987" name="Rectangle 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GIS in Latvia - Climate change financial instrument</a:t>
            </a:r>
          </a:p>
          <a:p>
            <a:pPr eaLnBrk="1" hangingPunct="1"/>
            <a:r>
              <a:rPr lang="en-US" smtClean="0"/>
              <a:t>Established by law, implemented as state budgetary programme</a:t>
            </a:r>
          </a:p>
          <a:p>
            <a:pPr eaLnBrk="1" hangingPunct="1"/>
            <a:r>
              <a:rPr lang="en-US" smtClean="0"/>
              <a:t>So far </a:t>
            </a:r>
            <a:r>
              <a:rPr lang="lv-LV" smtClean="0"/>
              <a:t>more than 5</a:t>
            </a:r>
            <a:r>
              <a:rPr lang="en-US" smtClean="0"/>
              <a:t> sale agreements signed with sovereign and private buyers</a:t>
            </a:r>
          </a:p>
          <a:p>
            <a:pPr eaLnBrk="1" hangingPunct="1"/>
            <a:r>
              <a:rPr lang="en-US" smtClean="0"/>
              <a:t>GIS implementation launched </a:t>
            </a:r>
          </a:p>
          <a:p>
            <a:pPr eaLnBrk="1" hangingPunct="1"/>
            <a:r>
              <a:rPr lang="en-US" smtClean="0"/>
              <a:t>GIS guiding principles – transparency, accountability and efficiency</a:t>
            </a:r>
          </a:p>
          <a:p>
            <a:pPr eaLnBrk="1" hangingPunct="1"/>
            <a:r>
              <a:rPr lang="en-US" smtClean="0"/>
              <a:t>First open call completed, contracts for total volume of 37 MEUR signed with beneficiaries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8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AB99348-03C8-436B-8963-7D1881A484C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901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GHG </a:t>
            </a:r>
            <a:r>
              <a:rPr lang="lv-LV" sz="2400" smtClean="0"/>
              <a:t>E</a:t>
            </a:r>
            <a:r>
              <a:rPr lang="en-US" sz="2400" smtClean="0"/>
              <a:t>mission </a:t>
            </a:r>
            <a:r>
              <a:rPr lang="lv-LV" sz="2400" smtClean="0"/>
              <a:t>T</a:t>
            </a:r>
            <a:r>
              <a:rPr lang="en-US" sz="2400" smtClean="0"/>
              <a:t>rends and GIS </a:t>
            </a:r>
            <a:r>
              <a:rPr lang="lv-LV" sz="2400" smtClean="0"/>
              <a:t>N</a:t>
            </a:r>
            <a:r>
              <a:rPr lang="en-US" sz="2400" smtClean="0"/>
              <a:t>eeds</a:t>
            </a:r>
            <a:br>
              <a:rPr lang="en-US" sz="2400" smtClean="0"/>
            </a:br>
            <a:endParaRPr lang="en-US" sz="2400" smtClean="0"/>
          </a:p>
        </p:txBody>
      </p:sp>
      <p:graphicFrame>
        <p:nvGraphicFramePr>
          <p:cNvPr id="690180" name="Object 4"/>
          <p:cNvGraphicFramePr>
            <a:graphicFrameLocks noChangeAspect="1"/>
          </p:cNvGraphicFramePr>
          <p:nvPr>
            <p:ph idx="1"/>
          </p:nvPr>
        </p:nvGraphicFramePr>
        <p:xfrm>
          <a:off x="1447800" y="1371600"/>
          <a:ext cx="7308850" cy="4895850"/>
        </p:xfrm>
        <a:graphic>
          <a:graphicData uri="http://schemas.openxmlformats.org/presentationml/2006/ole">
            <p:oleObj spid="_x0000_s690180" name="Chart" r:id="rId3" imgW="8915497" imgH="5972077" progId="MSGraph.Chart.8">
              <p:embed followColorScheme="full"/>
            </p:oleObj>
          </a:graphicData>
        </a:graphic>
      </p:graphicFrame>
      <p:sp>
        <p:nvSpPr>
          <p:cNvPr id="690183" name="Text Box 6"/>
          <p:cNvSpPr txBox="1">
            <a:spLocks noChangeArrowheads="1"/>
          </p:cNvSpPr>
          <p:nvPr/>
        </p:nvSpPr>
        <p:spPr bwMode="auto">
          <a:xfrm>
            <a:off x="7239000" y="5410200"/>
            <a:ext cx="1149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/>
              <a:t>27% 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0">
                                            <p:oleChartEl type="series" lvl="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0180">
                                            <p:oleChartEl type="series" lvl="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0">
                                            <p:oleChartEl type="series" lvl="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0180">
                                            <p:oleChartEl type="series" lvl="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0">
                                            <p:oleChartEl type="series" lvl="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90180">
                                            <p:oleChartEl type="series" lvl="3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0">
                                            <p:oleChartEl type="series" lvl="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90180">
                                            <p:oleChartEl type="series" lvl="4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80">
                                            <p:oleChartEl type="series" lvl="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0180">
                                            <p:oleChartEl type="series" lvl="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90180" grpId="0" bld="series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F4466AF-1FC7-428C-843E-EE567BAB248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GIS </a:t>
            </a:r>
            <a:r>
              <a:rPr lang="lv-LV" smtClean="0"/>
              <a:t>P</a:t>
            </a:r>
            <a:r>
              <a:rPr lang="en-US" smtClean="0"/>
              <a:t>rogramming </a:t>
            </a:r>
            <a:r>
              <a:rPr lang="lv-LV" smtClean="0"/>
              <a:t>P</a:t>
            </a:r>
            <a:r>
              <a:rPr lang="en-US" smtClean="0"/>
              <a:t>rinciples</a:t>
            </a:r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Additionality </a:t>
            </a:r>
          </a:p>
          <a:p>
            <a:pPr lvl="1" eaLnBrk="1" hangingPunct="1"/>
            <a:r>
              <a:rPr lang="en-US" smtClean="0"/>
              <a:t>Legal </a:t>
            </a:r>
          </a:p>
          <a:p>
            <a:pPr lvl="1" eaLnBrk="1" hangingPunct="1"/>
            <a:r>
              <a:rPr lang="en-US" smtClean="0"/>
              <a:t>Financial</a:t>
            </a:r>
          </a:p>
          <a:p>
            <a:pPr lvl="1" eaLnBrk="1" hangingPunct="1"/>
            <a:r>
              <a:rPr lang="en-US" smtClean="0"/>
              <a:t>Technological</a:t>
            </a:r>
          </a:p>
          <a:p>
            <a:pPr eaLnBrk="1" hangingPunct="1"/>
            <a:r>
              <a:rPr lang="en-US" smtClean="0"/>
              <a:t>Broad involvement of social partners</a:t>
            </a:r>
          </a:p>
          <a:p>
            <a:pPr eaLnBrk="1" hangingPunct="1"/>
            <a:r>
              <a:rPr lang="en-US" smtClean="0"/>
              <a:t>Focus on development of low carbon economy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4A1E693-89DB-468F-94AA-D1785832AD5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</a:t>
            </a:r>
            <a:r>
              <a:rPr lang="lv-LV" smtClean="0"/>
              <a:t>K</a:t>
            </a:r>
            <a:r>
              <a:rPr lang="en-US" smtClean="0"/>
              <a:t>ey </a:t>
            </a:r>
            <a:r>
              <a:rPr lang="lv-LV" smtClean="0"/>
              <a:t>P</a:t>
            </a:r>
            <a:r>
              <a:rPr lang="en-US" smtClean="0"/>
              <a:t>rinciple of GIS </a:t>
            </a:r>
            <a:r>
              <a:rPr lang="lv-LV" smtClean="0"/>
              <a:t>I</a:t>
            </a:r>
            <a:r>
              <a:rPr lang="en-US" smtClean="0"/>
              <a:t>nvestments</a:t>
            </a:r>
          </a:p>
        </p:txBody>
      </p:sp>
      <p:sp>
        <p:nvSpPr>
          <p:cNvPr id="692227" name="Rectangle 3"/>
          <p:cNvSpPr>
            <a:spLocks noChangeArrowheads="1"/>
          </p:cNvSpPr>
          <p:nvPr/>
        </p:nvSpPr>
        <p:spPr bwMode="auto">
          <a:xfrm>
            <a:off x="685800" y="2819400"/>
            <a:ext cx="8294688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ct val="50000"/>
              </a:spcAft>
              <a:buClr>
                <a:srgbClr val="0074BC"/>
              </a:buClr>
              <a:buSzPct val="80000"/>
            </a:pPr>
            <a:r>
              <a:rPr lang="lv-LV" sz="6600" b="1"/>
              <a:t>tCO</a:t>
            </a:r>
            <a:r>
              <a:rPr lang="lv-LV" sz="6600" b="1" baseline="-25000"/>
              <a:t>2</a:t>
            </a:r>
            <a:r>
              <a:rPr lang="lv-LV" sz="6600" b="1"/>
              <a:t> / LVL</a:t>
            </a:r>
            <a:r>
              <a:rPr lang="lv-LV" sz="6600" b="1" baseline="-25000"/>
              <a:t>GIS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2DB39F4-4550-4285-B6CB-DE6319A1A2C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GIS Implementation</a:t>
            </a:r>
            <a:endParaRPr lang="en-US" smtClean="0"/>
          </a:p>
        </p:txBody>
      </p:sp>
      <p:pic>
        <p:nvPicPr>
          <p:cNvPr id="693251" name="Picture 5"/>
          <p:cNvPicPr>
            <a:picLocks noChangeAspect="1" noChangeArrowheads="1"/>
          </p:cNvPicPr>
          <p:nvPr/>
        </p:nvPicPr>
        <p:blipFill>
          <a:blip r:embed="rId2"/>
          <a:srcRect l="5963" t="1457" r="3777"/>
          <a:stretch>
            <a:fillRect/>
          </a:stretch>
        </p:blipFill>
        <p:spPr bwMode="auto">
          <a:xfrm>
            <a:off x="2438400" y="1219200"/>
            <a:ext cx="5638800" cy="549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7B4E639-5699-44F1-8401-72CC1D85D89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Indicative </a:t>
            </a:r>
            <a:r>
              <a:rPr lang="lv-LV" smtClean="0"/>
              <a:t>G</a:t>
            </a:r>
            <a:r>
              <a:rPr lang="en-US" smtClean="0"/>
              <a:t>reening </a:t>
            </a:r>
            <a:r>
              <a:rPr lang="lv-LV" smtClean="0"/>
              <a:t>P</a:t>
            </a:r>
            <a:r>
              <a:rPr lang="en-US" smtClean="0"/>
              <a:t>ipelines</a:t>
            </a:r>
            <a:r>
              <a:rPr lang="lv-LV" smtClean="0"/>
              <a:t> and </a:t>
            </a:r>
            <a:br>
              <a:rPr lang="lv-LV" smtClean="0"/>
            </a:br>
            <a:r>
              <a:rPr lang="lv-LV" smtClean="0"/>
              <a:t>Open Calls</a:t>
            </a:r>
            <a:endParaRPr lang="en-US" smtClean="0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Energy supply-side management</a:t>
            </a:r>
          </a:p>
          <a:p>
            <a:pPr lvl="1" eaLnBrk="1" hangingPunct="1"/>
            <a:r>
              <a:rPr lang="en-US" sz="2000" smtClean="0"/>
              <a:t>Promotion of biomass use including CHP plants</a:t>
            </a:r>
          </a:p>
          <a:p>
            <a:pPr lvl="1" eaLnBrk="1" hangingPunct="1"/>
            <a:r>
              <a:rPr lang="en-US" sz="2000" smtClean="0"/>
              <a:t>Biogas recovery and use, including transport</a:t>
            </a:r>
          </a:p>
          <a:p>
            <a:pPr lvl="1" eaLnBrk="1" hangingPunct="1"/>
            <a:r>
              <a:rPr lang="en-US" sz="2000" smtClean="0"/>
              <a:t>Solar heat, geothermal, small hydro, etc.</a:t>
            </a:r>
          </a:p>
          <a:p>
            <a:pPr eaLnBrk="1" hangingPunct="1"/>
            <a:r>
              <a:rPr lang="en-US" sz="2000" smtClean="0"/>
              <a:t>Energy demand-side management </a:t>
            </a:r>
          </a:p>
          <a:p>
            <a:pPr lvl="1" eaLnBrk="1" hangingPunct="1"/>
            <a:r>
              <a:rPr lang="en-US" sz="2000" smtClean="0"/>
              <a:t>Improved thermal energy efficiency</a:t>
            </a:r>
          </a:p>
          <a:p>
            <a:pPr lvl="1" eaLnBrk="1" hangingPunct="1"/>
            <a:r>
              <a:rPr lang="lv-LV" sz="2000" smtClean="0"/>
              <a:t>Improved use of electricity </a:t>
            </a:r>
            <a:endParaRPr lang="en-US" sz="2000" smtClean="0"/>
          </a:p>
          <a:p>
            <a:pPr lvl="1" eaLnBrk="1" hangingPunct="1"/>
            <a:r>
              <a:rPr lang="en-US" sz="2000" smtClean="0"/>
              <a:t>Technological processes and product design</a:t>
            </a:r>
          </a:p>
          <a:p>
            <a:pPr eaLnBrk="1" hangingPunct="1"/>
            <a:r>
              <a:rPr lang="en-US" sz="2000" smtClean="0"/>
              <a:t>Integrated projects</a:t>
            </a:r>
          </a:p>
          <a:p>
            <a:pPr eaLnBrk="1" hangingPunct="1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EA25C5-84EF-434E-9FA4-3D06DFB05BA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GIS </a:t>
            </a:r>
            <a:r>
              <a:rPr lang="lv-LV" smtClean="0"/>
              <a:t>vs JI/CDM</a:t>
            </a:r>
            <a:endParaRPr lang="en-US" smtClean="0"/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341438"/>
            <a:ext cx="7499350" cy="5287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smtClean="0"/>
              <a:t>CDM &amp; JI create an additional </a:t>
            </a:r>
            <a:r>
              <a:rPr lang="en-US" sz="2200" u="sng" smtClean="0"/>
              <a:t>revenue stream for projects in the future</a:t>
            </a:r>
            <a:r>
              <a:rPr lang="en-US" sz="2200" smtClean="0"/>
              <a:t> – they are not really an investment mechanism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The typical transaction structure for CDM is based on an ERPA with “standard off-take” agreements – i.e. Buyer agrees to </a:t>
            </a:r>
            <a:r>
              <a:rPr lang="en-US" sz="2200" u="sng" smtClean="0"/>
              <a:t>pay X on delivery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So most of the focus for JI/CDM “buyers” is on </a:t>
            </a:r>
            <a:r>
              <a:rPr lang="en-US" sz="2200" u="sng" smtClean="0"/>
              <a:t>trading &amp; trading risks</a:t>
            </a:r>
            <a:r>
              <a:rPr lang="en-US" sz="2200" smtClean="0"/>
              <a:t>, i.e. delivery risk, price volatility etc.</a:t>
            </a:r>
            <a:endParaRPr lang="lv-LV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u="sng" smtClean="0"/>
              <a:t>Carbon </a:t>
            </a:r>
            <a:r>
              <a:rPr lang="lv-LV" sz="2200" u="sng" smtClean="0"/>
              <a:t>t</a:t>
            </a:r>
            <a:r>
              <a:rPr lang="en-US" sz="2200" u="sng" smtClean="0"/>
              <a:t>ransaction</a:t>
            </a:r>
            <a:r>
              <a:rPr lang="en-US" sz="2200" smtClean="0"/>
              <a:t> can take place at any time during the cycle</a:t>
            </a:r>
            <a:r>
              <a:rPr lang="lv-LV" sz="2200" smtClean="0"/>
              <a:t> but t</a:t>
            </a:r>
            <a:r>
              <a:rPr lang="en-US" sz="2200" smtClean="0"/>
              <a:t>ypically the earlier in the cycle the greater the discount for risk</a:t>
            </a:r>
            <a:endParaRPr lang="lv-LV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The focus of GIS is </a:t>
            </a:r>
            <a:r>
              <a:rPr lang="en-US" sz="2200" u="sng" smtClean="0"/>
              <a:t>investment</a:t>
            </a:r>
            <a:r>
              <a:rPr lang="en-US" sz="2200" smtClean="0"/>
              <a:t>, not trading</a:t>
            </a:r>
            <a:r>
              <a:rPr lang="lv-LV" sz="2200" smtClean="0"/>
              <a:t> but mutually agreed </a:t>
            </a:r>
            <a:r>
              <a:rPr lang="lv-LV" sz="2200" u="sng" smtClean="0"/>
              <a:t>scale of greening</a:t>
            </a:r>
            <a:r>
              <a:rPr lang="lv-LV" sz="2200" smtClean="0"/>
              <a:t> and </a:t>
            </a:r>
            <a:r>
              <a:rPr lang="lv-LV" sz="2200" u="sng" smtClean="0"/>
              <a:t>leverage for private funding</a:t>
            </a:r>
            <a:endParaRPr lang="en-US" sz="22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DBD4DE7-95B6-47A1-AC17-A93ECEBA3E4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96322" name="Rectangle 2"/>
          <p:cNvSpPr>
            <a:spLocks noChangeArrowheads="1"/>
          </p:cNvSpPr>
          <p:nvPr/>
        </p:nvSpPr>
        <p:spPr bwMode="auto">
          <a:xfrm>
            <a:off x="8131175" y="6251575"/>
            <a:ext cx="1090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23" name="Rectangle 3"/>
          <p:cNvSpPr>
            <a:spLocks noChangeArrowheads="1"/>
          </p:cNvSpPr>
          <p:nvPr/>
        </p:nvSpPr>
        <p:spPr bwMode="auto">
          <a:xfrm>
            <a:off x="2819400" y="3733800"/>
            <a:ext cx="39544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lv-LV" b="1" u="sng">
                <a:solidFill>
                  <a:srgbClr val="FF0000"/>
                </a:solidFill>
                <a:latin typeface="Tahoma" pitchFamily="34" charset="0"/>
              </a:rPr>
              <a:t>Potential Risks (real or perceived)</a:t>
            </a:r>
            <a:endParaRPr lang="en-GB" sz="3200" b="1" u="sng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96324" name="Rectangle 4"/>
          <p:cNvSpPr>
            <a:spLocks noChangeArrowheads="1"/>
          </p:cNvSpPr>
          <p:nvPr/>
        </p:nvSpPr>
        <p:spPr bwMode="auto">
          <a:xfrm>
            <a:off x="7405688" y="5653088"/>
            <a:ext cx="2033587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6325" name="Rectangle 5"/>
          <p:cNvSpPr>
            <a:spLocks noChangeArrowheads="1"/>
          </p:cNvSpPr>
          <p:nvPr/>
        </p:nvSpPr>
        <p:spPr bwMode="auto">
          <a:xfrm>
            <a:off x="293688" y="6891338"/>
            <a:ext cx="84201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26" name="Line 6"/>
          <p:cNvSpPr>
            <a:spLocks noChangeShapeType="1"/>
          </p:cNvSpPr>
          <p:nvPr/>
        </p:nvSpPr>
        <p:spPr bwMode="auto">
          <a:xfrm flipV="1">
            <a:off x="2209800" y="4267200"/>
            <a:ext cx="22098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27" name="Rectangle 8"/>
          <p:cNvSpPr>
            <a:spLocks noChangeArrowheads="1"/>
          </p:cNvSpPr>
          <p:nvPr/>
        </p:nvSpPr>
        <p:spPr bwMode="auto">
          <a:xfrm>
            <a:off x="1919288" y="6323013"/>
            <a:ext cx="1090612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28" name="Line 12"/>
          <p:cNvSpPr>
            <a:spLocks noChangeShapeType="1"/>
          </p:cNvSpPr>
          <p:nvPr/>
        </p:nvSpPr>
        <p:spPr bwMode="auto">
          <a:xfrm>
            <a:off x="1381125" y="2822575"/>
            <a:ext cx="1588" cy="533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29" name="Line 14"/>
          <p:cNvSpPr>
            <a:spLocks noChangeShapeType="1"/>
          </p:cNvSpPr>
          <p:nvPr/>
        </p:nvSpPr>
        <p:spPr bwMode="auto">
          <a:xfrm>
            <a:off x="4740275" y="2895600"/>
            <a:ext cx="15875" cy="4603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0" name="Freeform 19"/>
          <p:cNvSpPr>
            <a:spLocks/>
          </p:cNvSpPr>
          <p:nvPr/>
        </p:nvSpPr>
        <p:spPr bwMode="auto">
          <a:xfrm>
            <a:off x="2973388" y="3103563"/>
            <a:ext cx="9525" cy="47625"/>
          </a:xfrm>
          <a:custGeom>
            <a:avLst/>
            <a:gdLst>
              <a:gd name="T0" fmla="*/ 9525 w 6"/>
              <a:gd name="T1" fmla="*/ 4763 h 30"/>
              <a:gd name="T2" fmla="*/ 9525 w 6"/>
              <a:gd name="T3" fmla="*/ 3175 h 30"/>
              <a:gd name="T4" fmla="*/ 9525 w 6"/>
              <a:gd name="T5" fmla="*/ 1588 h 30"/>
              <a:gd name="T6" fmla="*/ 7938 w 6"/>
              <a:gd name="T7" fmla="*/ 0 h 30"/>
              <a:gd name="T8" fmla="*/ 6350 w 6"/>
              <a:gd name="T9" fmla="*/ 0 h 30"/>
              <a:gd name="T10" fmla="*/ 4763 w 6"/>
              <a:gd name="T11" fmla="*/ 0 h 30"/>
              <a:gd name="T12" fmla="*/ 3175 w 6"/>
              <a:gd name="T13" fmla="*/ 0 h 30"/>
              <a:gd name="T14" fmla="*/ 1588 w 6"/>
              <a:gd name="T15" fmla="*/ 1588 h 30"/>
              <a:gd name="T16" fmla="*/ 0 w 6"/>
              <a:gd name="T17" fmla="*/ 3175 h 30"/>
              <a:gd name="T18" fmla="*/ 0 w 6"/>
              <a:gd name="T19" fmla="*/ 41275 h 30"/>
              <a:gd name="T20" fmla="*/ 0 w 6"/>
              <a:gd name="T21" fmla="*/ 42863 h 30"/>
              <a:gd name="T22" fmla="*/ 1588 w 6"/>
              <a:gd name="T23" fmla="*/ 44450 h 30"/>
              <a:gd name="T24" fmla="*/ 3175 w 6"/>
              <a:gd name="T25" fmla="*/ 46038 h 30"/>
              <a:gd name="T26" fmla="*/ 4763 w 6"/>
              <a:gd name="T27" fmla="*/ 47625 h 30"/>
              <a:gd name="T28" fmla="*/ 6350 w 6"/>
              <a:gd name="T29" fmla="*/ 47625 h 30"/>
              <a:gd name="T30" fmla="*/ 7938 w 6"/>
              <a:gd name="T31" fmla="*/ 46038 h 30"/>
              <a:gd name="T32" fmla="*/ 9525 w 6"/>
              <a:gd name="T33" fmla="*/ 44450 h 30"/>
              <a:gd name="T34" fmla="*/ 9525 w 6"/>
              <a:gd name="T35" fmla="*/ 42863 h 30"/>
              <a:gd name="T36" fmla="*/ 9525 w 6"/>
              <a:gd name="T37" fmla="*/ 4763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30"/>
              <a:gd name="T59" fmla="*/ 6 w 6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30">
                <a:moveTo>
                  <a:pt x="6" y="3"/>
                </a:moveTo>
                <a:lnTo>
                  <a:pt x="6" y="2"/>
                </a:lnTo>
                <a:lnTo>
                  <a:pt x="6" y="1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1" y="1"/>
                </a:lnTo>
                <a:lnTo>
                  <a:pt x="0" y="2"/>
                </a:lnTo>
                <a:lnTo>
                  <a:pt x="0" y="26"/>
                </a:lnTo>
                <a:lnTo>
                  <a:pt x="0" y="27"/>
                </a:lnTo>
                <a:lnTo>
                  <a:pt x="1" y="28"/>
                </a:lnTo>
                <a:lnTo>
                  <a:pt x="2" y="29"/>
                </a:lnTo>
                <a:lnTo>
                  <a:pt x="3" y="30"/>
                </a:lnTo>
                <a:lnTo>
                  <a:pt x="4" y="30"/>
                </a:lnTo>
                <a:lnTo>
                  <a:pt x="5" y="29"/>
                </a:lnTo>
                <a:lnTo>
                  <a:pt x="6" y="28"/>
                </a:lnTo>
                <a:lnTo>
                  <a:pt x="6" y="27"/>
                </a:lnTo>
                <a:lnTo>
                  <a:pt x="6" y="3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1" name="Freeform 20"/>
          <p:cNvSpPr>
            <a:spLocks/>
          </p:cNvSpPr>
          <p:nvPr/>
        </p:nvSpPr>
        <p:spPr bwMode="auto">
          <a:xfrm>
            <a:off x="2973388" y="3170238"/>
            <a:ext cx="9525" cy="19050"/>
          </a:xfrm>
          <a:custGeom>
            <a:avLst/>
            <a:gdLst>
              <a:gd name="T0" fmla="*/ 9525 w 6"/>
              <a:gd name="T1" fmla="*/ 4763 h 12"/>
              <a:gd name="T2" fmla="*/ 9525 w 6"/>
              <a:gd name="T3" fmla="*/ 3175 h 12"/>
              <a:gd name="T4" fmla="*/ 9525 w 6"/>
              <a:gd name="T5" fmla="*/ 1588 h 12"/>
              <a:gd name="T6" fmla="*/ 7938 w 6"/>
              <a:gd name="T7" fmla="*/ 0 h 12"/>
              <a:gd name="T8" fmla="*/ 6350 w 6"/>
              <a:gd name="T9" fmla="*/ 0 h 12"/>
              <a:gd name="T10" fmla="*/ 4763 w 6"/>
              <a:gd name="T11" fmla="*/ 0 h 12"/>
              <a:gd name="T12" fmla="*/ 3175 w 6"/>
              <a:gd name="T13" fmla="*/ 0 h 12"/>
              <a:gd name="T14" fmla="*/ 1588 w 6"/>
              <a:gd name="T15" fmla="*/ 1588 h 12"/>
              <a:gd name="T16" fmla="*/ 0 w 6"/>
              <a:gd name="T17" fmla="*/ 3175 h 12"/>
              <a:gd name="T18" fmla="*/ 0 w 6"/>
              <a:gd name="T19" fmla="*/ 12700 h 12"/>
              <a:gd name="T20" fmla="*/ 0 w 6"/>
              <a:gd name="T21" fmla="*/ 14288 h 12"/>
              <a:gd name="T22" fmla="*/ 1588 w 6"/>
              <a:gd name="T23" fmla="*/ 15875 h 12"/>
              <a:gd name="T24" fmla="*/ 3175 w 6"/>
              <a:gd name="T25" fmla="*/ 17463 h 12"/>
              <a:gd name="T26" fmla="*/ 4763 w 6"/>
              <a:gd name="T27" fmla="*/ 19050 h 12"/>
              <a:gd name="T28" fmla="*/ 6350 w 6"/>
              <a:gd name="T29" fmla="*/ 19050 h 12"/>
              <a:gd name="T30" fmla="*/ 7938 w 6"/>
              <a:gd name="T31" fmla="*/ 17463 h 12"/>
              <a:gd name="T32" fmla="*/ 9525 w 6"/>
              <a:gd name="T33" fmla="*/ 15875 h 12"/>
              <a:gd name="T34" fmla="*/ 9525 w 6"/>
              <a:gd name="T35" fmla="*/ 14288 h 12"/>
              <a:gd name="T36" fmla="*/ 9525 w 6"/>
              <a:gd name="T37" fmla="*/ 4763 h 1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12"/>
              <a:gd name="T59" fmla="*/ 6 w 6"/>
              <a:gd name="T60" fmla="*/ 12 h 1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12">
                <a:moveTo>
                  <a:pt x="6" y="3"/>
                </a:moveTo>
                <a:lnTo>
                  <a:pt x="6" y="2"/>
                </a:lnTo>
                <a:lnTo>
                  <a:pt x="6" y="1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1" y="1"/>
                </a:lnTo>
                <a:lnTo>
                  <a:pt x="0" y="2"/>
                </a:lnTo>
                <a:lnTo>
                  <a:pt x="0" y="8"/>
                </a:lnTo>
                <a:lnTo>
                  <a:pt x="0" y="9"/>
                </a:lnTo>
                <a:lnTo>
                  <a:pt x="1" y="10"/>
                </a:lnTo>
                <a:lnTo>
                  <a:pt x="2" y="11"/>
                </a:lnTo>
                <a:lnTo>
                  <a:pt x="3" y="12"/>
                </a:lnTo>
                <a:lnTo>
                  <a:pt x="4" y="12"/>
                </a:lnTo>
                <a:lnTo>
                  <a:pt x="5" y="11"/>
                </a:lnTo>
                <a:lnTo>
                  <a:pt x="6" y="10"/>
                </a:lnTo>
                <a:lnTo>
                  <a:pt x="6" y="9"/>
                </a:lnTo>
                <a:lnTo>
                  <a:pt x="6" y="3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2" name="Freeform 21"/>
          <p:cNvSpPr>
            <a:spLocks/>
          </p:cNvSpPr>
          <p:nvPr/>
        </p:nvSpPr>
        <p:spPr bwMode="auto">
          <a:xfrm>
            <a:off x="2973388" y="3208338"/>
            <a:ext cx="9525" cy="47625"/>
          </a:xfrm>
          <a:custGeom>
            <a:avLst/>
            <a:gdLst>
              <a:gd name="T0" fmla="*/ 9525 w 6"/>
              <a:gd name="T1" fmla="*/ 4763 h 30"/>
              <a:gd name="T2" fmla="*/ 9525 w 6"/>
              <a:gd name="T3" fmla="*/ 3175 h 30"/>
              <a:gd name="T4" fmla="*/ 9525 w 6"/>
              <a:gd name="T5" fmla="*/ 1588 h 30"/>
              <a:gd name="T6" fmla="*/ 7938 w 6"/>
              <a:gd name="T7" fmla="*/ 0 h 30"/>
              <a:gd name="T8" fmla="*/ 6350 w 6"/>
              <a:gd name="T9" fmla="*/ 0 h 30"/>
              <a:gd name="T10" fmla="*/ 4763 w 6"/>
              <a:gd name="T11" fmla="*/ 0 h 30"/>
              <a:gd name="T12" fmla="*/ 3175 w 6"/>
              <a:gd name="T13" fmla="*/ 0 h 30"/>
              <a:gd name="T14" fmla="*/ 1588 w 6"/>
              <a:gd name="T15" fmla="*/ 1588 h 30"/>
              <a:gd name="T16" fmla="*/ 0 w 6"/>
              <a:gd name="T17" fmla="*/ 3175 h 30"/>
              <a:gd name="T18" fmla="*/ 0 w 6"/>
              <a:gd name="T19" fmla="*/ 41275 h 30"/>
              <a:gd name="T20" fmla="*/ 0 w 6"/>
              <a:gd name="T21" fmla="*/ 42863 h 30"/>
              <a:gd name="T22" fmla="*/ 1588 w 6"/>
              <a:gd name="T23" fmla="*/ 44450 h 30"/>
              <a:gd name="T24" fmla="*/ 3175 w 6"/>
              <a:gd name="T25" fmla="*/ 46038 h 30"/>
              <a:gd name="T26" fmla="*/ 4763 w 6"/>
              <a:gd name="T27" fmla="*/ 47625 h 30"/>
              <a:gd name="T28" fmla="*/ 6350 w 6"/>
              <a:gd name="T29" fmla="*/ 47625 h 30"/>
              <a:gd name="T30" fmla="*/ 7938 w 6"/>
              <a:gd name="T31" fmla="*/ 46038 h 30"/>
              <a:gd name="T32" fmla="*/ 9525 w 6"/>
              <a:gd name="T33" fmla="*/ 44450 h 30"/>
              <a:gd name="T34" fmla="*/ 9525 w 6"/>
              <a:gd name="T35" fmla="*/ 42863 h 30"/>
              <a:gd name="T36" fmla="*/ 9525 w 6"/>
              <a:gd name="T37" fmla="*/ 4763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30"/>
              <a:gd name="T59" fmla="*/ 6 w 6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30">
                <a:moveTo>
                  <a:pt x="6" y="3"/>
                </a:moveTo>
                <a:lnTo>
                  <a:pt x="6" y="2"/>
                </a:lnTo>
                <a:lnTo>
                  <a:pt x="6" y="1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1" y="1"/>
                </a:lnTo>
                <a:lnTo>
                  <a:pt x="0" y="2"/>
                </a:lnTo>
                <a:lnTo>
                  <a:pt x="0" y="26"/>
                </a:lnTo>
                <a:lnTo>
                  <a:pt x="0" y="27"/>
                </a:lnTo>
                <a:lnTo>
                  <a:pt x="1" y="28"/>
                </a:lnTo>
                <a:lnTo>
                  <a:pt x="2" y="29"/>
                </a:lnTo>
                <a:lnTo>
                  <a:pt x="3" y="30"/>
                </a:lnTo>
                <a:lnTo>
                  <a:pt x="4" y="30"/>
                </a:lnTo>
                <a:lnTo>
                  <a:pt x="5" y="29"/>
                </a:lnTo>
                <a:lnTo>
                  <a:pt x="6" y="28"/>
                </a:lnTo>
                <a:lnTo>
                  <a:pt x="6" y="27"/>
                </a:lnTo>
                <a:lnTo>
                  <a:pt x="6" y="3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3" name="Oval 22"/>
          <p:cNvSpPr>
            <a:spLocks noChangeArrowheads="1"/>
          </p:cNvSpPr>
          <p:nvPr/>
        </p:nvSpPr>
        <p:spPr bwMode="auto">
          <a:xfrm>
            <a:off x="4648200" y="3279775"/>
            <a:ext cx="220663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4" name="Line 24"/>
          <p:cNvSpPr>
            <a:spLocks noChangeShapeType="1"/>
          </p:cNvSpPr>
          <p:nvPr/>
        </p:nvSpPr>
        <p:spPr bwMode="auto">
          <a:xfrm>
            <a:off x="5792788" y="1603375"/>
            <a:ext cx="1587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5" name="Oval 25"/>
          <p:cNvSpPr>
            <a:spLocks noChangeArrowheads="1"/>
          </p:cNvSpPr>
          <p:nvPr/>
        </p:nvSpPr>
        <p:spPr bwMode="auto">
          <a:xfrm>
            <a:off x="2057400" y="3276600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6" name="Oval 26"/>
          <p:cNvSpPr>
            <a:spLocks noChangeArrowheads="1"/>
          </p:cNvSpPr>
          <p:nvPr/>
        </p:nvSpPr>
        <p:spPr bwMode="auto">
          <a:xfrm>
            <a:off x="3703638" y="3279775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7" name="Oval 27"/>
          <p:cNvSpPr>
            <a:spLocks noChangeArrowheads="1"/>
          </p:cNvSpPr>
          <p:nvPr/>
        </p:nvSpPr>
        <p:spPr bwMode="auto">
          <a:xfrm>
            <a:off x="5686425" y="3279775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8" name="Oval 28"/>
          <p:cNvSpPr>
            <a:spLocks noChangeArrowheads="1"/>
          </p:cNvSpPr>
          <p:nvPr/>
        </p:nvSpPr>
        <p:spPr bwMode="auto">
          <a:xfrm>
            <a:off x="6588125" y="3279775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39" name="Oval 29"/>
          <p:cNvSpPr>
            <a:spLocks noChangeArrowheads="1"/>
          </p:cNvSpPr>
          <p:nvPr/>
        </p:nvSpPr>
        <p:spPr bwMode="auto">
          <a:xfrm>
            <a:off x="7462838" y="3279775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40" name="Oval 30"/>
          <p:cNvSpPr>
            <a:spLocks noChangeArrowheads="1"/>
          </p:cNvSpPr>
          <p:nvPr/>
        </p:nvSpPr>
        <p:spPr bwMode="auto">
          <a:xfrm>
            <a:off x="2867025" y="3279775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41" name="Oval 31"/>
          <p:cNvSpPr>
            <a:spLocks noChangeArrowheads="1"/>
          </p:cNvSpPr>
          <p:nvPr/>
        </p:nvSpPr>
        <p:spPr bwMode="auto">
          <a:xfrm>
            <a:off x="1270000" y="3279775"/>
            <a:ext cx="219075" cy="2301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42" name="Rectangle 32"/>
          <p:cNvSpPr>
            <a:spLocks noChangeArrowheads="1"/>
          </p:cNvSpPr>
          <p:nvPr/>
        </p:nvSpPr>
        <p:spPr bwMode="auto">
          <a:xfrm>
            <a:off x="3632200" y="5957888"/>
            <a:ext cx="798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6343" name="Rectangle 33"/>
          <p:cNvSpPr>
            <a:spLocks noChangeArrowheads="1"/>
          </p:cNvSpPr>
          <p:nvPr/>
        </p:nvSpPr>
        <p:spPr bwMode="auto">
          <a:xfrm>
            <a:off x="3409950" y="6192838"/>
            <a:ext cx="11620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Political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44" name="Rectangle 34"/>
          <p:cNvSpPr>
            <a:spLocks noChangeArrowheads="1"/>
          </p:cNvSpPr>
          <p:nvPr/>
        </p:nvSpPr>
        <p:spPr bwMode="auto">
          <a:xfrm>
            <a:off x="6550025" y="5619750"/>
            <a:ext cx="15652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Technology Risks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45" name="Rectangle 35"/>
          <p:cNvSpPr>
            <a:spLocks noChangeArrowheads="1"/>
          </p:cNvSpPr>
          <p:nvPr/>
        </p:nvSpPr>
        <p:spPr bwMode="auto">
          <a:xfrm>
            <a:off x="365125" y="4738688"/>
            <a:ext cx="14541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46" name="Rectangle 36"/>
          <p:cNvSpPr>
            <a:spLocks noChangeArrowheads="1"/>
          </p:cNvSpPr>
          <p:nvPr/>
        </p:nvSpPr>
        <p:spPr bwMode="auto">
          <a:xfrm>
            <a:off x="323850" y="4887913"/>
            <a:ext cx="9858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Credit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47" name="Rectangle 37"/>
          <p:cNvSpPr>
            <a:spLocks noChangeArrowheads="1"/>
          </p:cNvSpPr>
          <p:nvPr/>
        </p:nvSpPr>
        <p:spPr bwMode="auto">
          <a:xfrm>
            <a:off x="4429125" y="5957888"/>
            <a:ext cx="1236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6348" name="Rectangle 38"/>
          <p:cNvSpPr>
            <a:spLocks noChangeArrowheads="1"/>
          </p:cNvSpPr>
          <p:nvPr/>
        </p:nvSpPr>
        <p:spPr bwMode="auto">
          <a:xfrm>
            <a:off x="5591175" y="5881688"/>
            <a:ext cx="800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6349" name="Rectangle 39"/>
          <p:cNvSpPr>
            <a:spLocks noChangeArrowheads="1"/>
          </p:cNvSpPr>
          <p:nvPr/>
        </p:nvSpPr>
        <p:spPr bwMode="auto">
          <a:xfrm>
            <a:off x="6035675" y="5956300"/>
            <a:ext cx="8223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DOE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50" name="Rectangle 40"/>
          <p:cNvSpPr>
            <a:spLocks noChangeArrowheads="1"/>
          </p:cNvSpPr>
          <p:nvPr/>
        </p:nvSpPr>
        <p:spPr bwMode="auto">
          <a:xfrm>
            <a:off x="1828800" y="5867400"/>
            <a:ext cx="2514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“New EB Decisions”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51" name="Line 41"/>
          <p:cNvSpPr>
            <a:spLocks noChangeShapeType="1"/>
          </p:cNvSpPr>
          <p:nvPr/>
        </p:nvSpPr>
        <p:spPr bwMode="auto">
          <a:xfrm flipV="1">
            <a:off x="3352800" y="4267200"/>
            <a:ext cx="11430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52" name="Line 43"/>
          <p:cNvSpPr>
            <a:spLocks noChangeShapeType="1"/>
          </p:cNvSpPr>
          <p:nvPr/>
        </p:nvSpPr>
        <p:spPr bwMode="auto">
          <a:xfrm flipV="1">
            <a:off x="1371600" y="4267200"/>
            <a:ext cx="2667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53" name="Line 45"/>
          <p:cNvSpPr>
            <a:spLocks noChangeShapeType="1"/>
          </p:cNvSpPr>
          <p:nvPr/>
        </p:nvSpPr>
        <p:spPr bwMode="auto">
          <a:xfrm flipV="1">
            <a:off x="4267200" y="4267200"/>
            <a:ext cx="3048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54" name="Line 47"/>
          <p:cNvSpPr>
            <a:spLocks noChangeShapeType="1"/>
          </p:cNvSpPr>
          <p:nvPr/>
        </p:nvSpPr>
        <p:spPr bwMode="auto">
          <a:xfrm flipH="1" flipV="1">
            <a:off x="4649788" y="4276725"/>
            <a:ext cx="1598612" cy="159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55" name="Line 49"/>
          <p:cNvSpPr>
            <a:spLocks noChangeShapeType="1"/>
          </p:cNvSpPr>
          <p:nvPr/>
        </p:nvSpPr>
        <p:spPr bwMode="auto">
          <a:xfrm flipH="1" flipV="1">
            <a:off x="4724400" y="4267200"/>
            <a:ext cx="2286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56" name="Rectangle 53"/>
          <p:cNvSpPr>
            <a:spLocks noChangeArrowheads="1"/>
          </p:cNvSpPr>
          <p:nvPr/>
        </p:nvSpPr>
        <p:spPr bwMode="auto">
          <a:xfrm>
            <a:off x="801688" y="5287963"/>
            <a:ext cx="1308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6357" name="Rectangle 54"/>
          <p:cNvSpPr>
            <a:spLocks noChangeArrowheads="1"/>
          </p:cNvSpPr>
          <p:nvPr/>
        </p:nvSpPr>
        <p:spPr bwMode="auto">
          <a:xfrm>
            <a:off x="1454150" y="5668963"/>
            <a:ext cx="1163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lv-LV" b="1"/>
          </a:p>
        </p:txBody>
      </p:sp>
      <p:sp>
        <p:nvSpPr>
          <p:cNvPr id="696358" name="Rectangle 55"/>
          <p:cNvSpPr>
            <a:spLocks noChangeArrowheads="1"/>
          </p:cNvSpPr>
          <p:nvPr/>
        </p:nvSpPr>
        <p:spPr bwMode="auto">
          <a:xfrm>
            <a:off x="1089025" y="5562600"/>
            <a:ext cx="1636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Counterparty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59" name="Line 65"/>
          <p:cNvSpPr>
            <a:spLocks noChangeShapeType="1"/>
          </p:cNvSpPr>
          <p:nvPr/>
        </p:nvSpPr>
        <p:spPr bwMode="auto">
          <a:xfrm>
            <a:off x="2155825" y="1600200"/>
            <a:ext cx="1588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0" name="Line 66"/>
          <p:cNvSpPr>
            <a:spLocks noChangeShapeType="1"/>
          </p:cNvSpPr>
          <p:nvPr/>
        </p:nvSpPr>
        <p:spPr bwMode="auto">
          <a:xfrm>
            <a:off x="3814763" y="1984375"/>
            <a:ext cx="1587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1" name="Line 67"/>
          <p:cNvSpPr>
            <a:spLocks noChangeShapeType="1"/>
          </p:cNvSpPr>
          <p:nvPr/>
        </p:nvSpPr>
        <p:spPr bwMode="auto">
          <a:xfrm>
            <a:off x="6689725" y="2365375"/>
            <a:ext cx="1588" cy="914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2" name="Line 68"/>
          <p:cNvSpPr>
            <a:spLocks noChangeShapeType="1"/>
          </p:cNvSpPr>
          <p:nvPr/>
        </p:nvSpPr>
        <p:spPr bwMode="auto">
          <a:xfrm>
            <a:off x="7569200" y="1527175"/>
            <a:ext cx="1588" cy="1828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3" name="Rectangle 69"/>
          <p:cNvSpPr>
            <a:spLocks noChangeArrowheads="1"/>
          </p:cNvSpPr>
          <p:nvPr/>
        </p:nvSpPr>
        <p:spPr bwMode="auto">
          <a:xfrm>
            <a:off x="4714875" y="6002338"/>
            <a:ext cx="1076325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Market/</a:t>
            </a:r>
            <a:r>
              <a:rPr lang="lv-LV" sz="1400" b="1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Price</a:t>
            </a:r>
          </a:p>
          <a:p>
            <a:pPr algn="ctr"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Volatility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64" name="Rectangle 70"/>
          <p:cNvSpPr>
            <a:spLocks noChangeArrowheads="1"/>
          </p:cNvSpPr>
          <p:nvPr/>
        </p:nvSpPr>
        <p:spPr bwMode="auto">
          <a:xfrm>
            <a:off x="7092950" y="5192713"/>
            <a:ext cx="20097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CER/ERU Volume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65" name="Line 72"/>
          <p:cNvSpPr>
            <a:spLocks noChangeShapeType="1"/>
          </p:cNvSpPr>
          <p:nvPr/>
        </p:nvSpPr>
        <p:spPr bwMode="auto">
          <a:xfrm flipV="1">
            <a:off x="1744663" y="4267200"/>
            <a:ext cx="2522537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6" name="Line 75"/>
          <p:cNvSpPr>
            <a:spLocks noChangeShapeType="1"/>
          </p:cNvSpPr>
          <p:nvPr/>
        </p:nvSpPr>
        <p:spPr bwMode="auto">
          <a:xfrm flipH="1" flipV="1">
            <a:off x="4648200" y="4267200"/>
            <a:ext cx="398463" cy="1690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7" name="Line 78"/>
          <p:cNvSpPr>
            <a:spLocks noChangeShapeType="1"/>
          </p:cNvSpPr>
          <p:nvPr/>
        </p:nvSpPr>
        <p:spPr bwMode="auto">
          <a:xfrm flipH="1" flipV="1">
            <a:off x="4800600" y="4267200"/>
            <a:ext cx="3403600" cy="852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68" name="Rectangle 80"/>
          <p:cNvSpPr>
            <a:spLocks noChangeArrowheads="1"/>
          </p:cNvSpPr>
          <p:nvPr/>
        </p:nvSpPr>
        <p:spPr bwMode="auto">
          <a:xfrm>
            <a:off x="508000" y="5332413"/>
            <a:ext cx="12509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GB" sz="1400" b="1">
                <a:solidFill>
                  <a:srgbClr val="FF0000"/>
                </a:solidFill>
                <a:latin typeface="Tahoma" pitchFamily="34" charset="0"/>
              </a:rPr>
              <a:t>Issuance Risk</a:t>
            </a:r>
            <a:endParaRPr lang="en-GB" sz="2000" b="1">
              <a:latin typeface="Times New Roman" pitchFamily="18" charset="0"/>
            </a:endParaRPr>
          </a:p>
        </p:txBody>
      </p:sp>
      <p:sp>
        <p:nvSpPr>
          <p:cNvPr id="696369" name="Line 81"/>
          <p:cNvSpPr>
            <a:spLocks noChangeShapeType="1"/>
          </p:cNvSpPr>
          <p:nvPr/>
        </p:nvSpPr>
        <p:spPr bwMode="auto">
          <a:xfrm>
            <a:off x="2974975" y="2895600"/>
            <a:ext cx="1588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70" name="Rectangle 83"/>
          <p:cNvSpPr>
            <a:spLocks noChangeArrowheads="1"/>
          </p:cNvSpPr>
          <p:nvPr/>
        </p:nvSpPr>
        <p:spPr bwMode="auto">
          <a:xfrm>
            <a:off x="8001000" y="2895600"/>
            <a:ext cx="1104900" cy="838200"/>
          </a:xfrm>
          <a:prstGeom prst="rect">
            <a:avLst/>
          </a:prstGeom>
          <a:solidFill>
            <a:srgbClr val="C0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lv-LV" sz="1400" b="1">
                <a:solidFill>
                  <a:schemeClr val="bg1"/>
                </a:solidFill>
                <a:latin typeface="Tahoma" pitchFamily="34" charset="0"/>
              </a:rPr>
              <a:t>Emission reduction</a:t>
            </a:r>
            <a:endParaRPr lang="en-GB" sz="14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696371" name="Line 86"/>
          <p:cNvSpPr>
            <a:spLocks noChangeShapeType="1"/>
          </p:cNvSpPr>
          <p:nvPr/>
        </p:nvSpPr>
        <p:spPr bwMode="auto">
          <a:xfrm flipV="1">
            <a:off x="685800" y="3406775"/>
            <a:ext cx="7315200" cy="444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lg" len="med"/>
            <a:tailEnd type="triangle" w="lg" len="med"/>
          </a:ln>
        </p:spPr>
        <p:txBody>
          <a:bodyPr/>
          <a:lstStyle/>
          <a:p>
            <a:endParaRPr lang="lv-LV"/>
          </a:p>
        </p:txBody>
      </p:sp>
      <p:sp>
        <p:nvSpPr>
          <p:cNvPr id="696372" name="Rectangle 11"/>
          <p:cNvSpPr>
            <a:spLocks noChangeArrowheads="1"/>
          </p:cNvSpPr>
          <p:nvPr/>
        </p:nvSpPr>
        <p:spPr bwMode="auto">
          <a:xfrm>
            <a:off x="788988" y="2209800"/>
            <a:ext cx="1268412" cy="687388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Feasibility</a:t>
            </a:r>
          </a:p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Assessment/</a:t>
            </a:r>
          </a:p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Financing</a:t>
            </a:r>
          </a:p>
        </p:txBody>
      </p:sp>
      <p:sp>
        <p:nvSpPr>
          <p:cNvPr id="696373" name="Rectangle 13"/>
          <p:cNvSpPr>
            <a:spLocks noChangeArrowheads="1"/>
          </p:cNvSpPr>
          <p:nvPr/>
        </p:nvSpPr>
        <p:spPr bwMode="auto">
          <a:xfrm>
            <a:off x="3962400" y="2209800"/>
            <a:ext cx="1670050" cy="687388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Project Implementation / </a:t>
            </a:r>
          </a:p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Commissioning</a:t>
            </a:r>
          </a:p>
        </p:txBody>
      </p:sp>
      <p:sp>
        <p:nvSpPr>
          <p:cNvPr id="696374" name="Freeform 15"/>
          <p:cNvSpPr>
            <a:spLocks/>
          </p:cNvSpPr>
          <p:nvPr/>
        </p:nvSpPr>
        <p:spPr bwMode="auto">
          <a:xfrm>
            <a:off x="2973388" y="2894013"/>
            <a:ext cx="9525" cy="47625"/>
          </a:xfrm>
          <a:custGeom>
            <a:avLst/>
            <a:gdLst>
              <a:gd name="T0" fmla="*/ 9525 w 6"/>
              <a:gd name="T1" fmla="*/ 6350 h 30"/>
              <a:gd name="T2" fmla="*/ 9525 w 6"/>
              <a:gd name="T3" fmla="*/ 4763 h 30"/>
              <a:gd name="T4" fmla="*/ 7938 w 6"/>
              <a:gd name="T5" fmla="*/ 3175 h 30"/>
              <a:gd name="T6" fmla="*/ 6350 w 6"/>
              <a:gd name="T7" fmla="*/ 1588 h 30"/>
              <a:gd name="T8" fmla="*/ 4763 w 6"/>
              <a:gd name="T9" fmla="*/ 0 h 30"/>
              <a:gd name="T10" fmla="*/ 4763 w 6"/>
              <a:gd name="T11" fmla="*/ 0 h 30"/>
              <a:gd name="T12" fmla="*/ 3175 w 6"/>
              <a:gd name="T13" fmla="*/ 1588 h 30"/>
              <a:gd name="T14" fmla="*/ 1588 w 6"/>
              <a:gd name="T15" fmla="*/ 3175 h 30"/>
              <a:gd name="T16" fmla="*/ 0 w 6"/>
              <a:gd name="T17" fmla="*/ 4763 h 30"/>
              <a:gd name="T18" fmla="*/ 0 w 6"/>
              <a:gd name="T19" fmla="*/ 41275 h 30"/>
              <a:gd name="T20" fmla="*/ 0 w 6"/>
              <a:gd name="T21" fmla="*/ 42863 h 30"/>
              <a:gd name="T22" fmla="*/ 1588 w 6"/>
              <a:gd name="T23" fmla="*/ 44450 h 30"/>
              <a:gd name="T24" fmla="*/ 3175 w 6"/>
              <a:gd name="T25" fmla="*/ 46038 h 30"/>
              <a:gd name="T26" fmla="*/ 4763 w 6"/>
              <a:gd name="T27" fmla="*/ 47625 h 30"/>
              <a:gd name="T28" fmla="*/ 6350 w 6"/>
              <a:gd name="T29" fmla="*/ 47625 h 30"/>
              <a:gd name="T30" fmla="*/ 7938 w 6"/>
              <a:gd name="T31" fmla="*/ 46038 h 30"/>
              <a:gd name="T32" fmla="*/ 9525 w 6"/>
              <a:gd name="T33" fmla="*/ 44450 h 30"/>
              <a:gd name="T34" fmla="*/ 9525 w 6"/>
              <a:gd name="T35" fmla="*/ 42863 h 30"/>
              <a:gd name="T36" fmla="*/ 9525 w 6"/>
              <a:gd name="T37" fmla="*/ 6350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30"/>
              <a:gd name="T59" fmla="*/ 6 w 6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30">
                <a:moveTo>
                  <a:pt x="6" y="4"/>
                </a:moveTo>
                <a:lnTo>
                  <a:pt x="6" y="3"/>
                </a:lnTo>
                <a:lnTo>
                  <a:pt x="5" y="2"/>
                </a:lnTo>
                <a:lnTo>
                  <a:pt x="4" y="1"/>
                </a:lnTo>
                <a:lnTo>
                  <a:pt x="3" y="0"/>
                </a:lnTo>
                <a:lnTo>
                  <a:pt x="2" y="1"/>
                </a:lnTo>
                <a:lnTo>
                  <a:pt x="1" y="2"/>
                </a:lnTo>
                <a:lnTo>
                  <a:pt x="0" y="3"/>
                </a:lnTo>
                <a:lnTo>
                  <a:pt x="0" y="26"/>
                </a:lnTo>
                <a:lnTo>
                  <a:pt x="0" y="27"/>
                </a:lnTo>
                <a:lnTo>
                  <a:pt x="1" y="28"/>
                </a:lnTo>
                <a:lnTo>
                  <a:pt x="2" y="29"/>
                </a:lnTo>
                <a:lnTo>
                  <a:pt x="3" y="30"/>
                </a:lnTo>
                <a:lnTo>
                  <a:pt x="4" y="30"/>
                </a:lnTo>
                <a:lnTo>
                  <a:pt x="5" y="29"/>
                </a:lnTo>
                <a:lnTo>
                  <a:pt x="6" y="28"/>
                </a:lnTo>
                <a:lnTo>
                  <a:pt x="6" y="27"/>
                </a:lnTo>
                <a:lnTo>
                  <a:pt x="6" y="4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75" name="Freeform 16"/>
          <p:cNvSpPr>
            <a:spLocks/>
          </p:cNvSpPr>
          <p:nvPr/>
        </p:nvSpPr>
        <p:spPr bwMode="auto">
          <a:xfrm>
            <a:off x="2973388" y="2960688"/>
            <a:ext cx="9525" cy="19050"/>
          </a:xfrm>
          <a:custGeom>
            <a:avLst/>
            <a:gdLst>
              <a:gd name="T0" fmla="*/ 9525 w 6"/>
              <a:gd name="T1" fmla="*/ 4763 h 12"/>
              <a:gd name="T2" fmla="*/ 9525 w 6"/>
              <a:gd name="T3" fmla="*/ 3175 h 12"/>
              <a:gd name="T4" fmla="*/ 9525 w 6"/>
              <a:gd name="T5" fmla="*/ 1588 h 12"/>
              <a:gd name="T6" fmla="*/ 7938 w 6"/>
              <a:gd name="T7" fmla="*/ 0 h 12"/>
              <a:gd name="T8" fmla="*/ 6350 w 6"/>
              <a:gd name="T9" fmla="*/ 0 h 12"/>
              <a:gd name="T10" fmla="*/ 4763 w 6"/>
              <a:gd name="T11" fmla="*/ 0 h 12"/>
              <a:gd name="T12" fmla="*/ 3175 w 6"/>
              <a:gd name="T13" fmla="*/ 0 h 12"/>
              <a:gd name="T14" fmla="*/ 1588 w 6"/>
              <a:gd name="T15" fmla="*/ 1588 h 12"/>
              <a:gd name="T16" fmla="*/ 0 w 6"/>
              <a:gd name="T17" fmla="*/ 3175 h 12"/>
              <a:gd name="T18" fmla="*/ 0 w 6"/>
              <a:gd name="T19" fmla="*/ 12700 h 12"/>
              <a:gd name="T20" fmla="*/ 0 w 6"/>
              <a:gd name="T21" fmla="*/ 14288 h 12"/>
              <a:gd name="T22" fmla="*/ 1588 w 6"/>
              <a:gd name="T23" fmla="*/ 15875 h 12"/>
              <a:gd name="T24" fmla="*/ 3175 w 6"/>
              <a:gd name="T25" fmla="*/ 17463 h 12"/>
              <a:gd name="T26" fmla="*/ 4763 w 6"/>
              <a:gd name="T27" fmla="*/ 19050 h 12"/>
              <a:gd name="T28" fmla="*/ 6350 w 6"/>
              <a:gd name="T29" fmla="*/ 19050 h 12"/>
              <a:gd name="T30" fmla="*/ 7938 w 6"/>
              <a:gd name="T31" fmla="*/ 17463 h 12"/>
              <a:gd name="T32" fmla="*/ 9525 w 6"/>
              <a:gd name="T33" fmla="*/ 15875 h 12"/>
              <a:gd name="T34" fmla="*/ 9525 w 6"/>
              <a:gd name="T35" fmla="*/ 14288 h 12"/>
              <a:gd name="T36" fmla="*/ 9525 w 6"/>
              <a:gd name="T37" fmla="*/ 4763 h 1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12"/>
              <a:gd name="T59" fmla="*/ 6 w 6"/>
              <a:gd name="T60" fmla="*/ 12 h 1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12">
                <a:moveTo>
                  <a:pt x="6" y="3"/>
                </a:moveTo>
                <a:lnTo>
                  <a:pt x="6" y="2"/>
                </a:lnTo>
                <a:lnTo>
                  <a:pt x="6" y="1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1" y="1"/>
                </a:lnTo>
                <a:lnTo>
                  <a:pt x="0" y="2"/>
                </a:lnTo>
                <a:lnTo>
                  <a:pt x="0" y="8"/>
                </a:lnTo>
                <a:lnTo>
                  <a:pt x="0" y="9"/>
                </a:lnTo>
                <a:lnTo>
                  <a:pt x="1" y="10"/>
                </a:lnTo>
                <a:lnTo>
                  <a:pt x="2" y="11"/>
                </a:lnTo>
                <a:lnTo>
                  <a:pt x="3" y="12"/>
                </a:lnTo>
                <a:lnTo>
                  <a:pt x="4" y="12"/>
                </a:lnTo>
                <a:lnTo>
                  <a:pt x="5" y="11"/>
                </a:lnTo>
                <a:lnTo>
                  <a:pt x="6" y="10"/>
                </a:lnTo>
                <a:lnTo>
                  <a:pt x="6" y="9"/>
                </a:lnTo>
                <a:lnTo>
                  <a:pt x="6" y="3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76" name="Freeform 17"/>
          <p:cNvSpPr>
            <a:spLocks/>
          </p:cNvSpPr>
          <p:nvPr/>
        </p:nvSpPr>
        <p:spPr bwMode="auto">
          <a:xfrm>
            <a:off x="2973388" y="2998788"/>
            <a:ext cx="9525" cy="47625"/>
          </a:xfrm>
          <a:custGeom>
            <a:avLst/>
            <a:gdLst>
              <a:gd name="T0" fmla="*/ 9525 w 6"/>
              <a:gd name="T1" fmla="*/ 4763 h 30"/>
              <a:gd name="T2" fmla="*/ 9525 w 6"/>
              <a:gd name="T3" fmla="*/ 3175 h 30"/>
              <a:gd name="T4" fmla="*/ 9525 w 6"/>
              <a:gd name="T5" fmla="*/ 1588 h 30"/>
              <a:gd name="T6" fmla="*/ 7938 w 6"/>
              <a:gd name="T7" fmla="*/ 0 h 30"/>
              <a:gd name="T8" fmla="*/ 6350 w 6"/>
              <a:gd name="T9" fmla="*/ 0 h 30"/>
              <a:gd name="T10" fmla="*/ 4763 w 6"/>
              <a:gd name="T11" fmla="*/ 0 h 30"/>
              <a:gd name="T12" fmla="*/ 3175 w 6"/>
              <a:gd name="T13" fmla="*/ 0 h 30"/>
              <a:gd name="T14" fmla="*/ 1588 w 6"/>
              <a:gd name="T15" fmla="*/ 1588 h 30"/>
              <a:gd name="T16" fmla="*/ 0 w 6"/>
              <a:gd name="T17" fmla="*/ 3175 h 30"/>
              <a:gd name="T18" fmla="*/ 0 w 6"/>
              <a:gd name="T19" fmla="*/ 41275 h 30"/>
              <a:gd name="T20" fmla="*/ 0 w 6"/>
              <a:gd name="T21" fmla="*/ 42863 h 30"/>
              <a:gd name="T22" fmla="*/ 1588 w 6"/>
              <a:gd name="T23" fmla="*/ 44450 h 30"/>
              <a:gd name="T24" fmla="*/ 3175 w 6"/>
              <a:gd name="T25" fmla="*/ 46038 h 30"/>
              <a:gd name="T26" fmla="*/ 4763 w 6"/>
              <a:gd name="T27" fmla="*/ 47625 h 30"/>
              <a:gd name="T28" fmla="*/ 6350 w 6"/>
              <a:gd name="T29" fmla="*/ 47625 h 30"/>
              <a:gd name="T30" fmla="*/ 7938 w 6"/>
              <a:gd name="T31" fmla="*/ 46038 h 30"/>
              <a:gd name="T32" fmla="*/ 9525 w 6"/>
              <a:gd name="T33" fmla="*/ 44450 h 30"/>
              <a:gd name="T34" fmla="*/ 9525 w 6"/>
              <a:gd name="T35" fmla="*/ 42863 h 30"/>
              <a:gd name="T36" fmla="*/ 9525 w 6"/>
              <a:gd name="T37" fmla="*/ 4763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30"/>
              <a:gd name="T59" fmla="*/ 6 w 6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30">
                <a:moveTo>
                  <a:pt x="6" y="3"/>
                </a:moveTo>
                <a:lnTo>
                  <a:pt x="6" y="2"/>
                </a:lnTo>
                <a:lnTo>
                  <a:pt x="6" y="1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1" y="1"/>
                </a:lnTo>
                <a:lnTo>
                  <a:pt x="0" y="2"/>
                </a:lnTo>
                <a:lnTo>
                  <a:pt x="0" y="26"/>
                </a:lnTo>
                <a:lnTo>
                  <a:pt x="0" y="27"/>
                </a:lnTo>
                <a:lnTo>
                  <a:pt x="1" y="28"/>
                </a:lnTo>
                <a:lnTo>
                  <a:pt x="2" y="29"/>
                </a:lnTo>
                <a:lnTo>
                  <a:pt x="3" y="30"/>
                </a:lnTo>
                <a:lnTo>
                  <a:pt x="4" y="30"/>
                </a:lnTo>
                <a:lnTo>
                  <a:pt x="5" y="29"/>
                </a:lnTo>
                <a:lnTo>
                  <a:pt x="6" y="28"/>
                </a:lnTo>
                <a:lnTo>
                  <a:pt x="6" y="27"/>
                </a:lnTo>
                <a:lnTo>
                  <a:pt x="6" y="3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77" name="Freeform 18"/>
          <p:cNvSpPr>
            <a:spLocks/>
          </p:cNvSpPr>
          <p:nvPr/>
        </p:nvSpPr>
        <p:spPr bwMode="auto">
          <a:xfrm>
            <a:off x="2973388" y="3065463"/>
            <a:ext cx="9525" cy="19050"/>
          </a:xfrm>
          <a:custGeom>
            <a:avLst/>
            <a:gdLst>
              <a:gd name="T0" fmla="*/ 9525 w 6"/>
              <a:gd name="T1" fmla="*/ 4763 h 12"/>
              <a:gd name="T2" fmla="*/ 9525 w 6"/>
              <a:gd name="T3" fmla="*/ 3175 h 12"/>
              <a:gd name="T4" fmla="*/ 9525 w 6"/>
              <a:gd name="T5" fmla="*/ 1588 h 12"/>
              <a:gd name="T6" fmla="*/ 7938 w 6"/>
              <a:gd name="T7" fmla="*/ 0 h 12"/>
              <a:gd name="T8" fmla="*/ 6350 w 6"/>
              <a:gd name="T9" fmla="*/ 0 h 12"/>
              <a:gd name="T10" fmla="*/ 4763 w 6"/>
              <a:gd name="T11" fmla="*/ 0 h 12"/>
              <a:gd name="T12" fmla="*/ 3175 w 6"/>
              <a:gd name="T13" fmla="*/ 0 h 12"/>
              <a:gd name="T14" fmla="*/ 1588 w 6"/>
              <a:gd name="T15" fmla="*/ 1588 h 12"/>
              <a:gd name="T16" fmla="*/ 0 w 6"/>
              <a:gd name="T17" fmla="*/ 3175 h 12"/>
              <a:gd name="T18" fmla="*/ 0 w 6"/>
              <a:gd name="T19" fmla="*/ 12700 h 12"/>
              <a:gd name="T20" fmla="*/ 0 w 6"/>
              <a:gd name="T21" fmla="*/ 14288 h 12"/>
              <a:gd name="T22" fmla="*/ 1588 w 6"/>
              <a:gd name="T23" fmla="*/ 15875 h 12"/>
              <a:gd name="T24" fmla="*/ 3175 w 6"/>
              <a:gd name="T25" fmla="*/ 17463 h 12"/>
              <a:gd name="T26" fmla="*/ 4763 w 6"/>
              <a:gd name="T27" fmla="*/ 19050 h 12"/>
              <a:gd name="T28" fmla="*/ 6350 w 6"/>
              <a:gd name="T29" fmla="*/ 19050 h 12"/>
              <a:gd name="T30" fmla="*/ 7938 w 6"/>
              <a:gd name="T31" fmla="*/ 17463 h 12"/>
              <a:gd name="T32" fmla="*/ 9525 w 6"/>
              <a:gd name="T33" fmla="*/ 15875 h 12"/>
              <a:gd name="T34" fmla="*/ 9525 w 6"/>
              <a:gd name="T35" fmla="*/ 14288 h 12"/>
              <a:gd name="T36" fmla="*/ 9525 w 6"/>
              <a:gd name="T37" fmla="*/ 4763 h 1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6"/>
              <a:gd name="T58" fmla="*/ 0 h 12"/>
              <a:gd name="T59" fmla="*/ 6 w 6"/>
              <a:gd name="T60" fmla="*/ 12 h 1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6" h="12">
                <a:moveTo>
                  <a:pt x="6" y="3"/>
                </a:moveTo>
                <a:lnTo>
                  <a:pt x="6" y="2"/>
                </a:lnTo>
                <a:lnTo>
                  <a:pt x="6" y="1"/>
                </a:lnTo>
                <a:lnTo>
                  <a:pt x="5" y="0"/>
                </a:lnTo>
                <a:lnTo>
                  <a:pt x="4" y="0"/>
                </a:lnTo>
                <a:lnTo>
                  <a:pt x="3" y="0"/>
                </a:lnTo>
                <a:lnTo>
                  <a:pt x="2" y="0"/>
                </a:lnTo>
                <a:lnTo>
                  <a:pt x="1" y="1"/>
                </a:lnTo>
                <a:lnTo>
                  <a:pt x="0" y="2"/>
                </a:lnTo>
                <a:lnTo>
                  <a:pt x="0" y="8"/>
                </a:lnTo>
                <a:lnTo>
                  <a:pt x="0" y="9"/>
                </a:lnTo>
                <a:lnTo>
                  <a:pt x="1" y="10"/>
                </a:lnTo>
                <a:lnTo>
                  <a:pt x="2" y="11"/>
                </a:lnTo>
                <a:lnTo>
                  <a:pt x="3" y="12"/>
                </a:lnTo>
                <a:lnTo>
                  <a:pt x="4" y="12"/>
                </a:lnTo>
                <a:lnTo>
                  <a:pt x="5" y="11"/>
                </a:lnTo>
                <a:lnTo>
                  <a:pt x="6" y="10"/>
                </a:lnTo>
                <a:lnTo>
                  <a:pt x="6" y="9"/>
                </a:lnTo>
                <a:lnTo>
                  <a:pt x="6" y="3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6378" name="Rectangle 23"/>
          <p:cNvSpPr>
            <a:spLocks noChangeArrowheads="1"/>
          </p:cNvSpPr>
          <p:nvPr/>
        </p:nvSpPr>
        <p:spPr bwMode="auto">
          <a:xfrm>
            <a:off x="5097463" y="1371600"/>
            <a:ext cx="1379537" cy="609600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Project Operation</a:t>
            </a:r>
          </a:p>
        </p:txBody>
      </p:sp>
      <p:sp>
        <p:nvSpPr>
          <p:cNvPr id="696379" name="Rectangle 61"/>
          <p:cNvSpPr>
            <a:spLocks noChangeArrowheads="1"/>
          </p:cNvSpPr>
          <p:nvPr/>
        </p:nvSpPr>
        <p:spPr bwMode="auto">
          <a:xfrm>
            <a:off x="2249488" y="2209800"/>
            <a:ext cx="1449387" cy="714375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Project</a:t>
            </a:r>
          </a:p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Development &amp; Construction</a:t>
            </a:r>
          </a:p>
        </p:txBody>
      </p:sp>
      <p:sp>
        <p:nvSpPr>
          <p:cNvPr id="696380" name="Rectangle 62"/>
          <p:cNvSpPr>
            <a:spLocks noChangeArrowheads="1"/>
          </p:cNvSpPr>
          <p:nvPr/>
        </p:nvSpPr>
        <p:spPr bwMode="auto">
          <a:xfrm>
            <a:off x="1443038" y="1370013"/>
            <a:ext cx="1452562" cy="611187"/>
          </a:xfrm>
          <a:prstGeom prst="rect">
            <a:avLst/>
          </a:prstGeom>
          <a:solidFill>
            <a:srgbClr val="0074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600">
                <a:solidFill>
                  <a:schemeClr val="bg1"/>
                </a:solidFill>
                <a:latin typeface="Tahoma" pitchFamily="34" charset="0"/>
              </a:rPr>
              <a:t>Carbon</a:t>
            </a:r>
          </a:p>
          <a:p>
            <a:pPr algn="ctr" eaLnBrk="0" hangingPunct="0"/>
            <a:r>
              <a:rPr lang="en-GB" sz="1600">
                <a:solidFill>
                  <a:schemeClr val="bg1"/>
                </a:solidFill>
                <a:latin typeface="Tahoma" pitchFamily="34" charset="0"/>
              </a:rPr>
              <a:t>Potential/PDD</a:t>
            </a:r>
          </a:p>
        </p:txBody>
      </p:sp>
      <p:sp>
        <p:nvSpPr>
          <p:cNvPr id="696381" name="Rectangle 63"/>
          <p:cNvSpPr>
            <a:spLocks noChangeArrowheads="1"/>
          </p:cNvSpPr>
          <p:nvPr/>
        </p:nvSpPr>
        <p:spPr bwMode="auto">
          <a:xfrm>
            <a:off x="3162300" y="1370013"/>
            <a:ext cx="1308100" cy="611187"/>
          </a:xfrm>
          <a:prstGeom prst="rect">
            <a:avLst/>
          </a:prstGeom>
          <a:solidFill>
            <a:srgbClr val="0074B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600">
                <a:solidFill>
                  <a:schemeClr val="bg1"/>
                </a:solidFill>
                <a:latin typeface="Tahoma" pitchFamily="34" charset="0"/>
              </a:rPr>
              <a:t>Validation &amp;</a:t>
            </a:r>
            <a:r>
              <a:rPr lang="en-GB" sz="1600">
                <a:latin typeface="Tahoma" pitchFamily="34" charset="0"/>
              </a:rPr>
              <a:t> </a:t>
            </a:r>
            <a:r>
              <a:rPr lang="en-GB" sz="1600">
                <a:solidFill>
                  <a:schemeClr val="bg1"/>
                </a:solidFill>
                <a:latin typeface="Tahoma" pitchFamily="34" charset="0"/>
              </a:rPr>
              <a:t>Registration</a:t>
            </a:r>
          </a:p>
        </p:txBody>
      </p:sp>
      <p:sp>
        <p:nvSpPr>
          <p:cNvPr id="696382" name="Rectangle 64"/>
          <p:cNvSpPr>
            <a:spLocks noChangeArrowheads="1"/>
          </p:cNvSpPr>
          <p:nvPr/>
        </p:nvSpPr>
        <p:spPr bwMode="auto">
          <a:xfrm>
            <a:off x="5938838" y="2209800"/>
            <a:ext cx="1452562" cy="685800"/>
          </a:xfrm>
          <a:prstGeom prst="rect">
            <a:avLst/>
          </a:prstGeom>
          <a:solidFill>
            <a:srgbClr val="0074B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Verification &amp;</a:t>
            </a:r>
          </a:p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Certification</a:t>
            </a:r>
          </a:p>
        </p:txBody>
      </p:sp>
      <p:sp>
        <p:nvSpPr>
          <p:cNvPr id="696383" name="Rectangle 82"/>
          <p:cNvSpPr>
            <a:spLocks noChangeArrowheads="1"/>
          </p:cNvSpPr>
          <p:nvPr/>
        </p:nvSpPr>
        <p:spPr bwMode="auto">
          <a:xfrm>
            <a:off x="6751638" y="1219200"/>
            <a:ext cx="1858962" cy="762000"/>
          </a:xfrm>
          <a:prstGeom prst="rect">
            <a:avLst/>
          </a:prstGeom>
          <a:solidFill>
            <a:srgbClr val="0074B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GB" sz="1400">
                <a:solidFill>
                  <a:schemeClr val="bg1"/>
                </a:solidFill>
                <a:latin typeface="Tahoma" pitchFamily="34" charset="0"/>
              </a:rPr>
              <a:t>Issuance of Carbon Credits (ERUs/CERs or VERs)</a:t>
            </a:r>
          </a:p>
        </p:txBody>
      </p:sp>
      <p:sp>
        <p:nvSpPr>
          <p:cNvPr id="696384" name="Rectangle 8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mtClean="0"/>
              <a:t>Cycle of One JI/CDM Project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PFI_4">
  <a:themeElements>
    <a:clrScheme name="KPFI_4 13">
      <a:dk1>
        <a:srgbClr val="000000"/>
      </a:dk1>
      <a:lt1>
        <a:srgbClr val="FFFFFF"/>
      </a:lt1>
      <a:dk2>
        <a:srgbClr val="000000"/>
      </a:dk2>
      <a:lt2>
        <a:srgbClr val="EAEAEA"/>
      </a:lt2>
      <a:accent1>
        <a:srgbClr val="8DB335"/>
      </a:accent1>
      <a:accent2>
        <a:srgbClr val="0074BC"/>
      </a:accent2>
      <a:accent3>
        <a:srgbClr val="FFFFFF"/>
      </a:accent3>
      <a:accent4>
        <a:srgbClr val="000000"/>
      </a:accent4>
      <a:accent5>
        <a:srgbClr val="C5D6AE"/>
      </a:accent5>
      <a:accent6>
        <a:srgbClr val="0068AA"/>
      </a:accent6>
      <a:hlink>
        <a:srgbClr val="FED302"/>
      </a:hlink>
      <a:folHlink>
        <a:srgbClr val="CBC782"/>
      </a:folHlink>
    </a:clrScheme>
    <a:fontScheme name="KPFI_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PFI_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PFI_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PFI_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PFI_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PFI_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PFI_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PFI_4 1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8DB335"/>
        </a:accent1>
        <a:accent2>
          <a:srgbClr val="0074BC"/>
        </a:accent2>
        <a:accent3>
          <a:srgbClr val="FFFFFF"/>
        </a:accent3>
        <a:accent4>
          <a:srgbClr val="000000"/>
        </a:accent4>
        <a:accent5>
          <a:srgbClr val="C5D6AE"/>
        </a:accent5>
        <a:accent6>
          <a:srgbClr val="0068AA"/>
        </a:accent6>
        <a:hlink>
          <a:srgbClr val="FED302"/>
        </a:hlink>
        <a:folHlink>
          <a:srgbClr val="CBC7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arpslaids_temu_virsrakstiem">
  <a:themeElements>
    <a:clrScheme name="Starpslaids_temu_virsrakstie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rpslaids_temu_virsrakstie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rpslaids_temu_virsrakstie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pslaids_temu_virsrakstie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pslaids_temu_virsrakstie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pslaids_temu_virsrakstie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pslaids_temu_virsrakstie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rpslaids_temu_virsrakstie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rpslaids_temu_virsrakstiem 1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8DB335"/>
        </a:accent1>
        <a:accent2>
          <a:srgbClr val="0074BC"/>
        </a:accent2>
        <a:accent3>
          <a:srgbClr val="FFFFFF"/>
        </a:accent3>
        <a:accent4>
          <a:srgbClr val="000000"/>
        </a:accent4>
        <a:accent5>
          <a:srgbClr val="C5D6AE"/>
        </a:accent5>
        <a:accent6>
          <a:srgbClr val="0068AA"/>
        </a:accent6>
        <a:hlink>
          <a:srgbClr val="FED302"/>
        </a:hlink>
        <a:folHlink>
          <a:srgbClr val="CBC7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ksta_lapa_2">
  <a:themeElements>
    <a:clrScheme name="teksta_lapa_2 13">
      <a:dk1>
        <a:srgbClr val="000000"/>
      </a:dk1>
      <a:lt1>
        <a:srgbClr val="FFFFFF"/>
      </a:lt1>
      <a:dk2>
        <a:srgbClr val="000000"/>
      </a:dk2>
      <a:lt2>
        <a:srgbClr val="EAEAEA"/>
      </a:lt2>
      <a:accent1>
        <a:srgbClr val="8DB335"/>
      </a:accent1>
      <a:accent2>
        <a:srgbClr val="0074BC"/>
      </a:accent2>
      <a:accent3>
        <a:srgbClr val="FFFFFF"/>
      </a:accent3>
      <a:accent4>
        <a:srgbClr val="000000"/>
      </a:accent4>
      <a:accent5>
        <a:srgbClr val="C5D6AE"/>
      </a:accent5>
      <a:accent6>
        <a:srgbClr val="0068AA"/>
      </a:accent6>
      <a:hlink>
        <a:srgbClr val="FED302"/>
      </a:hlink>
      <a:folHlink>
        <a:srgbClr val="CBC782"/>
      </a:folHlink>
    </a:clrScheme>
    <a:fontScheme name="teksta_lapa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ksta_lapa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a_lapa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a_lapa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a_lapa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a_lapa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a_lapa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a_lapa_2 1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8DB335"/>
        </a:accent1>
        <a:accent2>
          <a:srgbClr val="0074BC"/>
        </a:accent2>
        <a:accent3>
          <a:srgbClr val="FFFFFF"/>
        </a:accent3>
        <a:accent4>
          <a:srgbClr val="000000"/>
        </a:accent4>
        <a:accent5>
          <a:srgbClr val="C5D6AE"/>
        </a:accent5>
        <a:accent6>
          <a:srgbClr val="0068AA"/>
        </a:accent6>
        <a:hlink>
          <a:srgbClr val="FED302"/>
        </a:hlink>
        <a:folHlink>
          <a:srgbClr val="CBC7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KPFI_4</Template>
  <TotalTime>501</TotalTime>
  <Words>480</Words>
  <Application>Microsoft Office PowerPoint</Application>
  <PresentationFormat>On-screen Show (4:3)</PresentationFormat>
  <Paragraphs>116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Wingdings</vt:lpstr>
      <vt:lpstr>Tahoma</vt:lpstr>
      <vt:lpstr>Times New Roman</vt:lpstr>
      <vt:lpstr>KPFI_4</vt:lpstr>
      <vt:lpstr>Starpslaids_temu_virsrakstiem</vt:lpstr>
      <vt:lpstr>teksta_lapa_2</vt:lpstr>
      <vt:lpstr>KPFI_4</vt:lpstr>
      <vt:lpstr>Chart</vt:lpstr>
      <vt:lpstr>GIS as Testing Ground for Post-Kyoto Flexible Mechanisms</vt:lpstr>
      <vt:lpstr>GIS Status</vt:lpstr>
      <vt:lpstr>GHG Emission Trends and GIS Needs </vt:lpstr>
      <vt:lpstr>GIS Programming Principles</vt:lpstr>
      <vt:lpstr>The Key Principle of GIS Investments</vt:lpstr>
      <vt:lpstr>GIS Implementation</vt:lpstr>
      <vt:lpstr>Indicative Greening Pipelines and  Open Calls</vt:lpstr>
      <vt:lpstr>GIS vs JI/CDM</vt:lpstr>
      <vt:lpstr>Cycle of One JI/CDM Project</vt:lpstr>
      <vt:lpstr>Cycle of GIS Financed Project Programme (Several Projects Included)  </vt:lpstr>
      <vt:lpstr>GIS Risk Mitigation at all Levels of  Implementation</vt:lpstr>
      <vt:lpstr>Conclusions and Way Forward</vt:lpstr>
      <vt:lpstr>Thank you for attention!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valdis</dc:creator>
  <cp:lastModifiedBy>vidm</cp:lastModifiedBy>
  <cp:revision>39</cp:revision>
  <dcterms:created xsi:type="dcterms:W3CDTF">2009-12-13T14:13:08Z</dcterms:created>
  <dcterms:modified xsi:type="dcterms:W3CDTF">2010-01-11T19:10:58Z</dcterms:modified>
</cp:coreProperties>
</file>