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ags/tag20.xml" ContentType="application/vnd.openxmlformats-officedocument.presentationml.tags+xml"/>
  <Override PartName="/ppt/notesSlides/notesSlide2.xml" ContentType="application/vnd.openxmlformats-officedocument.presentationml.notesSlide+xml"/>
  <Override PartName="/ppt/tags/tag2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2.xml" ContentType="application/vnd.openxmlformats-officedocument.presentationml.tags+xml"/>
  <Override PartName="/ppt/notesSlides/notesSlide6.xml" ContentType="application/vnd.openxmlformats-officedocument.presentationml.notesSlide+xml"/>
  <Override PartName="/ppt/tags/tag23.xml" ContentType="application/vnd.openxmlformats-officedocument.presentationml.tags+xml"/>
  <Override PartName="/ppt/notesSlides/notesSlide7.xml" ContentType="application/vnd.openxmlformats-officedocument.presentationml.notesSlide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2"/>
    <p:sldMasterId id="2147483684" r:id="rId3"/>
    <p:sldMasterId id="2147483692" r:id="rId4"/>
  </p:sldMasterIdLst>
  <p:notesMasterIdLst>
    <p:notesMasterId r:id="rId14"/>
  </p:notesMasterIdLst>
  <p:handoutMasterIdLst>
    <p:handoutMasterId r:id="rId15"/>
  </p:handoutMasterIdLst>
  <p:sldIdLst>
    <p:sldId id="293" r:id="rId5"/>
    <p:sldId id="308" r:id="rId6"/>
    <p:sldId id="319" r:id="rId7"/>
    <p:sldId id="328" r:id="rId8"/>
    <p:sldId id="329" r:id="rId9"/>
    <p:sldId id="323" r:id="rId10"/>
    <p:sldId id="324" r:id="rId11"/>
    <p:sldId id="325" r:id="rId12"/>
    <p:sldId id="322" r:id="rId13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 userDrawn="1">
          <p15:clr>
            <a:srgbClr val="A4A3A4"/>
          </p15:clr>
        </p15:guide>
        <p15:guide id="4" pos="288" userDrawn="1">
          <p15:clr>
            <a:srgbClr val="A4A3A4"/>
          </p15:clr>
        </p15:guide>
        <p15:guide id="5" orient="horz" pos="958" userDrawn="1">
          <p15:clr>
            <a:srgbClr val="A4A3A4"/>
          </p15:clr>
        </p15:guide>
        <p15:guide id="6" pos="5465" userDrawn="1">
          <p15:clr>
            <a:srgbClr val="A4A3A4"/>
          </p15:clr>
        </p15:guide>
        <p15:guide id="7" orient="horz" pos="3733" userDrawn="1">
          <p15:clr>
            <a:srgbClr val="A4A3A4"/>
          </p15:clr>
        </p15:guide>
        <p15:guide id="8" orient="horz" pos="2342">
          <p15:clr>
            <a:srgbClr val="A4A3A4"/>
          </p15:clr>
        </p15:guide>
        <p15:guide id="9" pos="490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RLOWJ" initials="JB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21"/>
    <a:srgbClr val="87888A"/>
    <a:srgbClr val="0A4688"/>
    <a:srgbClr val="00946C"/>
    <a:srgbClr val="89C4FF"/>
    <a:srgbClr val="6B5CC8"/>
    <a:srgbClr val="41335B"/>
    <a:srgbClr val="51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00" autoAdjust="0"/>
    <p:restoredTop sz="86439" autoAdjust="0"/>
  </p:normalViewPr>
  <p:slideViewPr>
    <p:cSldViewPr snapToGrid="0">
      <p:cViewPr varScale="1">
        <p:scale>
          <a:sx n="79" d="100"/>
          <a:sy n="79" d="100"/>
        </p:scale>
        <p:origin x="208" y="952"/>
      </p:cViewPr>
      <p:guideLst>
        <p:guide pos="2880"/>
        <p:guide pos="288"/>
        <p:guide orient="horz" pos="958"/>
        <p:guide pos="5465"/>
        <p:guide orient="horz" pos="3733"/>
        <p:guide orient="horz" pos="2342"/>
        <p:guide pos="49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tags" Target="tags/tag1.xml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D8A30-F061-4473-9AE0-83B610955091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6689D-5216-476B-9E94-7A93049FA3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907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66770-A35E-44A5-A890-B37B460F3985}" type="datetimeFigureOut">
              <a:rPr lang="de-AT" smtClean="0"/>
              <a:t>07.12.18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1A0AE-A1A7-4810-BC63-94F2431FB6B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80739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A0AE-A1A7-4810-BC63-94F2431FB6B5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5477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A0AE-A1A7-4810-BC63-94F2431FB6B5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255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A0AE-A1A7-4810-BC63-94F2431FB6B5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4729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A0AE-A1A7-4810-BC63-94F2431FB6B5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619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A0AE-A1A7-4810-BC63-94F2431FB6B5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170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A0AE-A1A7-4810-BC63-94F2431FB6B5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6589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A0AE-A1A7-4810-BC63-94F2431FB6B5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35733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A0AE-A1A7-4810-BC63-94F2431FB6B5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4840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A0AE-A1A7-4810-BC63-94F2431FB6B5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6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6" Type="http://schemas.openxmlformats.org/officeDocument/2006/relationships/image" Target="../media/image3.jpeg"/><Relationship Id="rId7" Type="http://schemas.openxmlformats.org/officeDocument/2006/relationships/image" Target="../media/image4.png"/><Relationship Id="rId1" Type="http://schemas.openxmlformats.org/officeDocument/2006/relationships/vmlDrawing" Target="../drawings/vmlDrawing2.vml"/><Relationship Id="rId2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1.vml"/><Relationship Id="rId2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2.vml"/><Relationship Id="rId2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4" Type="http://schemas.openxmlformats.org/officeDocument/2006/relationships/oleObject" Target="../embeddings/oleObject13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3.vml"/><Relationship Id="rId2" Type="http://schemas.openxmlformats.org/officeDocument/2006/relationships/tags" Target="../tags/tag14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1.emf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1" Type="http://schemas.openxmlformats.org/officeDocument/2006/relationships/vmlDrawing" Target="../drawings/vmlDrawing15.vml"/><Relationship Id="rId2" Type="http://schemas.openxmlformats.org/officeDocument/2006/relationships/tags" Target="../tags/tag16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4" Type="http://schemas.openxmlformats.org/officeDocument/2006/relationships/oleObject" Target="../embeddings/oleObject16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6.vml"/><Relationship Id="rId2" Type="http://schemas.openxmlformats.org/officeDocument/2006/relationships/tags" Target="../tags/tag17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4" Type="http://schemas.openxmlformats.org/officeDocument/2006/relationships/oleObject" Target="../embeddings/oleObject17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7.vml"/><Relationship Id="rId2" Type="http://schemas.openxmlformats.org/officeDocument/2006/relationships/tags" Target="../tags/tag18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4" Type="http://schemas.openxmlformats.org/officeDocument/2006/relationships/oleObject" Target="../embeddings/oleObject18.bin"/><Relationship Id="rId5" Type="http://schemas.openxmlformats.org/officeDocument/2006/relationships/image" Target="../media/image1.emf"/><Relationship Id="rId6" Type="http://schemas.openxmlformats.org/officeDocument/2006/relationships/image" Target="../media/image7.png"/><Relationship Id="rId7" Type="http://schemas.openxmlformats.org/officeDocument/2006/relationships/image" Target="../media/image4.png"/><Relationship Id="rId1" Type="http://schemas.openxmlformats.org/officeDocument/2006/relationships/vmlDrawing" Target="../drawings/vmlDrawing18.vml"/><Relationship Id="rId2" Type="http://schemas.openxmlformats.org/officeDocument/2006/relationships/tags" Target="../tags/tag19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3.vml"/><Relationship Id="rId2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4.vml"/><Relationship Id="rId2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1.emf"/><Relationship Id="rId6" Type="http://schemas.openxmlformats.org/officeDocument/2006/relationships/image" Target="../media/image3.jpeg"/><Relationship Id="rId7" Type="http://schemas.openxmlformats.org/officeDocument/2006/relationships/image" Target="../media/image4.png"/><Relationship Id="rId1" Type="http://schemas.openxmlformats.org/officeDocument/2006/relationships/vmlDrawing" Target="../drawings/vmlDrawing5.vml"/><Relationship Id="rId2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1.emf"/><Relationship Id="rId6" Type="http://schemas.openxmlformats.org/officeDocument/2006/relationships/image" Target="../media/image3.jpeg"/><Relationship Id="rId7" Type="http://schemas.openxmlformats.org/officeDocument/2006/relationships/image" Target="../media/image5.png"/><Relationship Id="rId1" Type="http://schemas.openxmlformats.org/officeDocument/2006/relationships/vmlDrawing" Target="../drawings/vmlDrawing7.vml"/><Relationship Id="rId2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8.vml"/><Relationship Id="rId2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9.vml"/><Relationship Id="rId2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.emf"/><Relationship Id="rId6" Type="http://schemas.openxmlformats.org/officeDocument/2006/relationships/image" Target="../media/image3.jpeg"/><Relationship Id="rId7" Type="http://schemas.openxmlformats.org/officeDocument/2006/relationships/image" Target="../media/image5.png"/><Relationship Id="rId1" Type="http://schemas.openxmlformats.org/officeDocument/2006/relationships/vmlDrawing" Target="../drawings/vmlDrawing10.vml"/><Relationship Id="rId2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8"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8" name="Objekt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hteck 8">
            <a:extLst/>
          </p:cNvPr>
          <p:cNvSpPr/>
          <p:nvPr userDrawn="1"/>
        </p:nvSpPr>
        <p:spPr bwMode="auto">
          <a:xfrm>
            <a:off x="1" y="5092262"/>
            <a:ext cx="9143999" cy="1793122"/>
          </a:xfrm>
          <a:prstGeom prst="rect">
            <a:avLst/>
          </a:prstGeom>
          <a:solidFill>
            <a:srgbClr val="00946C"/>
          </a:solidFill>
          <a:ln>
            <a:noFill/>
          </a:ln>
          <a:effectLst/>
          <a:extLst/>
        </p:spPr>
        <p:txBody>
          <a:bodyPr lIns="0" tIns="0" rIns="0" bIns="0" rtlCol="0" anchor="ctr"/>
          <a:lstStyle/>
          <a:p>
            <a:pPr algn="ctr" defTabSz="457200">
              <a:buClr>
                <a:srgbClr val="00946C"/>
              </a:buClr>
            </a:pPr>
            <a:endParaRPr lang="de-AT" sz="1600" dirty="0" err="1">
              <a:solidFill>
                <a:srgbClr val="000000"/>
              </a:solidFill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1" name="Titel 1">
            <a:extLst>
              <a:ext uri="{FF2B5EF4-FFF2-40B4-BE49-F238E27FC236}">
                <a16:creationId xmlns="" xmlns:a16="http://schemas.microsoft.com/office/drawing/2014/main" id="{A10A531F-731A-4715-AD35-AF528C8A3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641" y="5605449"/>
            <a:ext cx="7167090" cy="492443"/>
          </a:xfrm>
        </p:spPr>
        <p:txBody>
          <a:bodyPr wrap="none" anchor="b">
            <a:spAutoFit/>
          </a:bodyPr>
          <a:lstStyle>
            <a:lvl1pPr marL="0" algn="l" defTabSz="457200" rtl="0" eaLnBrk="1" latinLnBrk="0" hangingPunct="1">
              <a:defRPr lang="en-US" sz="3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14" name="Untertitel 2">
            <a:extLst>
              <a:ext uri="{FF2B5EF4-FFF2-40B4-BE49-F238E27FC236}">
                <a16:creationId xmlns="" xmlns:a16="http://schemas.microsoft.com/office/drawing/2014/main" id="{71FD491A-D1FA-4E9C-84FA-62722B7A3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641" y="6120958"/>
            <a:ext cx="7167090" cy="307777"/>
          </a:xfrm>
        </p:spPr>
        <p:txBody>
          <a:bodyPr wrap="square">
            <a:spAutoFit/>
          </a:bodyPr>
          <a:lstStyle>
            <a:lvl1pPr marL="0" indent="0" algn="l">
              <a:buNone/>
              <a:defRPr lang="de-DE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  <p:pic>
        <p:nvPicPr>
          <p:cNvPr id="38" name="Grafik 37">
            <a:extLst/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933" y="406800"/>
            <a:ext cx="1600166" cy="653005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="" xmlns:a16="http://schemas.microsoft.com/office/drawing/2014/main" id="{ED296F83-C741-42D4-B86B-330544E63F28}"/>
              </a:ext>
            </a:extLst>
          </p:cNvPr>
          <p:cNvSpPr txBox="1"/>
          <p:nvPr userDrawn="1"/>
        </p:nvSpPr>
        <p:spPr bwMode="gray">
          <a:xfrm>
            <a:off x="559923" y="518899"/>
            <a:ext cx="2353758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0" i="0" u="none" strike="noStrike" kern="1200" cap="none" spc="0" normalizeH="0" baseline="0" noProof="0" dirty="0">
                <a:ln>
                  <a:noFill/>
                </a:ln>
                <a:solidFill>
                  <a:srgbClr val="00946C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CONSULTING. FUNDING. PROTECTING.</a:t>
            </a:r>
            <a:r>
              <a:rPr kumimoji="0" lang="de-CH" sz="1000" b="1" i="0" u="none" strike="noStrike" kern="1200" cap="none" spc="0" normalizeH="0" baseline="0" noProof="0" dirty="0">
                <a:ln>
                  <a:noFill/>
                </a:ln>
                <a:solidFill>
                  <a:srgbClr val="00946C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/>
            </a:r>
            <a:br>
              <a:rPr kumimoji="0" lang="de-CH" sz="1000" b="1" i="0" u="none" strike="noStrike" kern="1200" cap="none" spc="0" normalizeH="0" baseline="0" noProof="0" dirty="0">
                <a:ln>
                  <a:noFill/>
                </a:ln>
                <a:solidFill>
                  <a:srgbClr val="00946C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</a:br>
            <a:r>
              <a:rPr kumimoji="0" lang="de-CH" sz="1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www.publicconsulting.at</a:t>
            </a:r>
          </a:p>
        </p:txBody>
      </p:sp>
      <p:cxnSp>
        <p:nvCxnSpPr>
          <p:cNvPr id="17" name="Gerade Verbindung 9">
            <a:extLst>
              <a:ext uri="{FF2B5EF4-FFF2-40B4-BE49-F238E27FC236}">
                <a16:creationId xmlns="" xmlns:a16="http://schemas.microsoft.com/office/drawing/2014/main" id="{0EA50570-0D15-4C82-B08D-01C27BF8D1A5}"/>
              </a:ext>
            </a:extLst>
          </p:cNvPr>
          <p:cNvCxnSpPr>
            <a:cxnSpLocks/>
          </p:cNvCxnSpPr>
          <p:nvPr userDrawn="1"/>
        </p:nvCxnSpPr>
        <p:spPr>
          <a:xfrm>
            <a:off x="477374" y="453600"/>
            <a:ext cx="0" cy="171105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L:\CC\Corporate Design\Brücke 2017\Brücken-Element_rgb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728" y="2456007"/>
            <a:ext cx="6664543" cy="194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6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0600731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0"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 bwMode="gray">
          <a:xfrm>
            <a:off x="457200" y="1530351"/>
            <a:ext cx="8229600" cy="4396896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57200" y="681055"/>
            <a:ext cx="6276975" cy="276999"/>
          </a:xfrm>
        </p:spPr>
        <p:txBody>
          <a:bodyPr>
            <a:noAutofit/>
          </a:bodyPr>
          <a:lstStyle>
            <a:lvl1pPr>
              <a:defRPr sz="18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de-DE" dirty="0"/>
              <a:t>Subheadline durch Klicken hinzufügen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 bwMode="gray">
          <a:xfrm>
            <a:off x="457200" y="338425"/>
            <a:ext cx="6276975" cy="369332"/>
          </a:xfrm>
        </p:spPr>
        <p:txBody>
          <a:bodyPr/>
          <a:lstStyle>
            <a:lvl1pPr>
              <a:defRPr sz="2400" b="0"/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3"/>
          </p:nvPr>
        </p:nvSpPr>
        <p:spPr bwMode="gray">
          <a:xfrm>
            <a:off x="8431148" y="6342643"/>
            <a:ext cx="246862" cy="153888"/>
          </a:xfrm>
        </p:spPr>
        <p:txBody>
          <a:bodyPr/>
          <a:lstStyle/>
          <a:p>
            <a:fld id="{D40CDA62-7663-46B4-B8BD-F955B544289C}" type="slidenum">
              <a:rPr lang="de-DE" altLang="de-DE" smtClean="0">
                <a:solidFill>
                  <a:srgbClr val="87888A"/>
                </a:solidFill>
              </a:rPr>
              <a:pPr/>
              <a:t>‹#›</a:t>
            </a:fld>
            <a:endParaRPr lang="de-DE" altLang="de-DE" dirty="0">
              <a:solidFill>
                <a:srgbClr val="87888A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 bwMode="gray">
          <a:xfrm>
            <a:off x="457200" y="6342643"/>
            <a:ext cx="2231380" cy="4154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CH" sz="1000" dirty="0">
                <a:solidFill>
                  <a:srgbClr val="00946C"/>
                </a:solidFill>
                <a:ea typeface="MS PGothic" pitchFamily="34" charset="-128"/>
              </a:rPr>
              <a:t>BERATEN. FÖRDERN. UMWELT  SCHÜTZEN.</a:t>
            </a:r>
            <a:br>
              <a:rPr lang="de-CH" sz="1000" dirty="0">
                <a:solidFill>
                  <a:srgbClr val="00946C"/>
                </a:solidFill>
                <a:ea typeface="MS PGothic" pitchFamily="34" charset="-128"/>
              </a:rPr>
            </a:br>
            <a:r>
              <a:rPr lang="de-CH" sz="1000" dirty="0">
                <a:solidFill>
                  <a:srgbClr val="00946C"/>
                </a:solidFill>
                <a:ea typeface="MS PGothic" pitchFamily="34" charset="-128"/>
              </a:rPr>
              <a:t>Kommunalkredit Public Consulting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CH" sz="1000" dirty="0">
                <a:solidFill>
                  <a:srgbClr val="87888A"/>
                </a:solidFill>
                <a:ea typeface="MS PGothic" pitchFamily="34" charset="-128"/>
              </a:rPr>
              <a:t>www.publicconsulting.at</a:t>
            </a:r>
          </a:p>
        </p:txBody>
      </p:sp>
    </p:spTree>
    <p:extLst>
      <p:ext uri="{BB962C8B-B14F-4D97-AF65-F5344CB8AC3E}">
        <p14:creationId xmlns:p14="http://schemas.microsoft.com/office/powerpoint/2010/main" val="207923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3903506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4"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 bwMode="gray">
          <a:xfrm>
            <a:off x="457200" y="1530351"/>
            <a:ext cx="8229600" cy="4396896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57200" y="681055"/>
            <a:ext cx="6276975" cy="276999"/>
          </a:xfrm>
        </p:spPr>
        <p:txBody>
          <a:bodyPr>
            <a:noAutofit/>
          </a:bodyPr>
          <a:lstStyle>
            <a:lvl1pPr>
              <a:defRPr sz="18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de-DE" dirty="0"/>
              <a:t>Subheadline durch Klicken hinzufügen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 bwMode="gray">
          <a:xfrm>
            <a:off x="457200" y="338425"/>
            <a:ext cx="6276975" cy="369332"/>
          </a:xfrm>
        </p:spPr>
        <p:txBody>
          <a:bodyPr/>
          <a:lstStyle>
            <a:lvl1pPr>
              <a:defRPr sz="2400" b="0"/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3"/>
          </p:nvPr>
        </p:nvSpPr>
        <p:spPr bwMode="gray">
          <a:xfrm>
            <a:off x="8431148" y="6342643"/>
            <a:ext cx="246862" cy="153888"/>
          </a:xfrm>
        </p:spPr>
        <p:txBody>
          <a:bodyPr/>
          <a:lstStyle/>
          <a:p>
            <a:fld id="{D40CDA62-7663-46B4-B8BD-F955B544289C}" type="slidenum">
              <a:rPr lang="de-DE" altLang="de-DE" smtClean="0">
                <a:solidFill>
                  <a:srgbClr val="87888A"/>
                </a:solidFill>
              </a:rPr>
              <a:pPr/>
              <a:t>‹#›</a:t>
            </a:fld>
            <a:endParaRPr lang="de-DE" altLang="de-DE" dirty="0">
              <a:solidFill>
                <a:srgbClr val="87888A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 bwMode="gray">
          <a:xfrm>
            <a:off x="457200" y="6342643"/>
            <a:ext cx="2231380" cy="4154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CH" sz="1000" dirty="0">
                <a:solidFill>
                  <a:srgbClr val="00946C"/>
                </a:solidFill>
                <a:ea typeface="MS PGothic" pitchFamily="34" charset="-128"/>
              </a:rPr>
              <a:t>BERATEN. FÖRDERN. UMWELT  SCHÜTZEN.</a:t>
            </a:r>
            <a:br>
              <a:rPr lang="de-CH" sz="1000" dirty="0">
                <a:solidFill>
                  <a:srgbClr val="00946C"/>
                </a:solidFill>
                <a:ea typeface="MS PGothic" pitchFamily="34" charset="-128"/>
              </a:rPr>
            </a:br>
            <a:r>
              <a:rPr lang="de-CH" sz="1000" dirty="0">
                <a:solidFill>
                  <a:srgbClr val="00946C"/>
                </a:solidFill>
                <a:ea typeface="MS PGothic" pitchFamily="34" charset="-128"/>
              </a:rPr>
              <a:t>Kommunalkredit Public Consulting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CH" sz="1000" dirty="0">
                <a:solidFill>
                  <a:srgbClr val="87888A"/>
                </a:solidFill>
                <a:ea typeface="MS PGothic" pitchFamily="34" charset="-128"/>
              </a:rPr>
              <a:t>www.publicconsulting.at</a:t>
            </a:r>
          </a:p>
        </p:txBody>
      </p:sp>
    </p:spTree>
    <p:extLst>
      <p:ext uri="{BB962C8B-B14F-4D97-AF65-F5344CB8AC3E}">
        <p14:creationId xmlns:p14="http://schemas.microsoft.com/office/powerpoint/2010/main" val="1247226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8251717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8"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 bwMode="gray">
          <a:xfrm>
            <a:off x="457200" y="1530351"/>
            <a:ext cx="8229600" cy="4396896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57200" y="681055"/>
            <a:ext cx="6276975" cy="276999"/>
          </a:xfrm>
        </p:spPr>
        <p:txBody>
          <a:bodyPr>
            <a:noAutofit/>
          </a:bodyPr>
          <a:lstStyle>
            <a:lvl1pPr>
              <a:defRPr sz="18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de-DE" dirty="0"/>
              <a:t>Subheadline durch Klicken hinzufügen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 bwMode="gray">
          <a:xfrm>
            <a:off x="457200" y="338425"/>
            <a:ext cx="6276975" cy="369332"/>
          </a:xfrm>
        </p:spPr>
        <p:txBody>
          <a:bodyPr/>
          <a:lstStyle>
            <a:lvl1pPr>
              <a:defRPr sz="2400" b="0"/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3"/>
          </p:nvPr>
        </p:nvSpPr>
        <p:spPr bwMode="gray">
          <a:xfrm>
            <a:off x="8431148" y="6342643"/>
            <a:ext cx="246862" cy="153888"/>
          </a:xfrm>
        </p:spPr>
        <p:txBody>
          <a:bodyPr/>
          <a:lstStyle/>
          <a:p>
            <a:fld id="{D40CDA62-7663-46B4-B8BD-F955B544289C}" type="slidenum">
              <a:rPr lang="de-DE" altLang="de-DE" smtClean="0">
                <a:solidFill>
                  <a:srgbClr val="87888A"/>
                </a:solidFill>
              </a:rPr>
              <a:pPr/>
              <a:t>‹#›</a:t>
            </a:fld>
            <a:endParaRPr lang="de-DE" altLang="de-DE" dirty="0">
              <a:solidFill>
                <a:srgbClr val="87888A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 bwMode="gray">
          <a:xfrm>
            <a:off x="457200" y="6342643"/>
            <a:ext cx="2231380" cy="4154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CH" sz="1000" dirty="0">
                <a:solidFill>
                  <a:srgbClr val="00946C"/>
                </a:solidFill>
                <a:ea typeface="MS PGothic" pitchFamily="34" charset="-128"/>
              </a:rPr>
              <a:t>BERATEN. FÖRDERN. UMWELT  SCHÜTZEN.</a:t>
            </a:r>
            <a:br>
              <a:rPr lang="de-CH" sz="1000" dirty="0">
                <a:solidFill>
                  <a:srgbClr val="00946C"/>
                </a:solidFill>
                <a:ea typeface="MS PGothic" pitchFamily="34" charset="-128"/>
              </a:rPr>
            </a:br>
            <a:r>
              <a:rPr lang="de-CH" sz="1000" dirty="0">
                <a:solidFill>
                  <a:srgbClr val="00946C"/>
                </a:solidFill>
                <a:ea typeface="MS PGothic" pitchFamily="34" charset="-128"/>
              </a:rPr>
              <a:t>Kommunalkredit Public Consulting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CH" sz="1000" dirty="0">
                <a:solidFill>
                  <a:srgbClr val="87888A"/>
                </a:solidFill>
                <a:ea typeface="MS PGothic" pitchFamily="34" charset="-128"/>
              </a:rPr>
              <a:t>www.publicconsulting.at</a:t>
            </a:r>
          </a:p>
        </p:txBody>
      </p:sp>
    </p:spTree>
    <p:extLst>
      <p:ext uri="{BB962C8B-B14F-4D97-AF65-F5344CB8AC3E}">
        <p14:creationId xmlns:p14="http://schemas.microsoft.com/office/powerpoint/2010/main" val="3141073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6"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hteck 8">
            <a:extLst/>
          </p:cNvPr>
          <p:cNvSpPr/>
          <p:nvPr userDrawn="1"/>
        </p:nvSpPr>
        <p:spPr bwMode="auto">
          <a:xfrm>
            <a:off x="1" y="5092262"/>
            <a:ext cx="9143999" cy="1793122"/>
          </a:xfrm>
          <a:prstGeom prst="rect">
            <a:avLst/>
          </a:prstGeom>
          <a:solidFill>
            <a:srgbClr val="00946C"/>
          </a:solidFill>
          <a:ln>
            <a:noFill/>
          </a:ln>
          <a:effectLst/>
          <a:extLst/>
        </p:spPr>
        <p:txBody>
          <a:bodyPr lIns="0" tIns="0" rIns="0" bIns="0" rtlCol="0" anchor="ctr"/>
          <a:lstStyle/>
          <a:p>
            <a:pPr algn="ctr">
              <a:buClr>
                <a:srgbClr val="00946C"/>
              </a:buClr>
            </a:pPr>
            <a:endParaRPr lang="de-AT" sz="1600" dirty="0" err="1">
              <a:solidFill>
                <a:srgbClr val="000000"/>
              </a:solidFill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1" name="Titel 1">
            <a:extLst>
              <a:ext uri="{FF2B5EF4-FFF2-40B4-BE49-F238E27FC236}">
                <a16:creationId xmlns="" xmlns:a16="http://schemas.microsoft.com/office/drawing/2014/main" id="{A10A531F-731A-4715-AD35-AF528C8A3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641" y="5605449"/>
            <a:ext cx="7167090" cy="492443"/>
          </a:xfrm>
        </p:spPr>
        <p:txBody>
          <a:bodyPr wrap="none" anchor="b">
            <a:spAutoFit/>
          </a:bodyPr>
          <a:lstStyle>
            <a:lvl1pPr marL="0" algn="l" defTabSz="457200" rtl="0" eaLnBrk="1" latinLnBrk="0" hangingPunct="1">
              <a:defRPr lang="en-US" sz="3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14" name="Untertitel 2">
            <a:extLst>
              <a:ext uri="{FF2B5EF4-FFF2-40B4-BE49-F238E27FC236}">
                <a16:creationId xmlns="" xmlns:a16="http://schemas.microsoft.com/office/drawing/2014/main" id="{71FD491A-D1FA-4E9C-84FA-62722B7A3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641" y="6120958"/>
            <a:ext cx="7167090" cy="307777"/>
          </a:xfrm>
        </p:spPr>
        <p:txBody>
          <a:bodyPr wrap="square">
            <a:spAutoFit/>
          </a:bodyPr>
          <a:lstStyle>
            <a:lvl1pPr marL="0" indent="0" algn="l">
              <a:buNone/>
              <a:defRPr lang="de-DE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  <p:pic>
        <p:nvPicPr>
          <p:cNvPr id="38" name="Grafik 37">
            <a:extLst/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933" y="406800"/>
            <a:ext cx="1600167" cy="653005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20" y="2060848"/>
            <a:ext cx="6898248" cy="18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11">
            <a:extLst/>
          </p:cNvPr>
          <p:cNvSpPr txBox="1"/>
          <p:nvPr userDrawn="1"/>
        </p:nvSpPr>
        <p:spPr bwMode="gray">
          <a:xfrm>
            <a:off x="554414" y="518900"/>
            <a:ext cx="2017520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CH" sz="1000" dirty="0">
                <a:solidFill>
                  <a:srgbClr val="00946C"/>
                </a:solidFill>
                <a:ea typeface="MS PGothic" pitchFamily="34" charset="-128"/>
              </a:rPr>
              <a:t>INFRA BANKING EXPERTS</a:t>
            </a:r>
            <a:r>
              <a:rPr lang="de-CH" sz="1000" b="1" dirty="0">
                <a:solidFill>
                  <a:srgbClr val="00946C"/>
                </a:solidFill>
                <a:ea typeface="MS PGothic" pitchFamily="34" charset="-128"/>
              </a:rPr>
              <a:t/>
            </a:r>
            <a:br>
              <a:rPr lang="de-CH" sz="1000" b="1" dirty="0">
                <a:solidFill>
                  <a:srgbClr val="00946C"/>
                </a:solidFill>
                <a:ea typeface="MS PGothic" pitchFamily="34" charset="-128"/>
              </a:rPr>
            </a:br>
            <a:r>
              <a:rPr lang="de-CH" sz="1000" dirty="0">
                <a:solidFill>
                  <a:srgbClr val="87888A"/>
                </a:solidFill>
                <a:ea typeface="MS PGothic" pitchFamily="34" charset="-128"/>
              </a:rPr>
              <a:t>Österreichs Bank für Infrastruktur</a:t>
            </a:r>
          </a:p>
        </p:txBody>
      </p:sp>
      <p:cxnSp>
        <p:nvCxnSpPr>
          <p:cNvPr id="15" name="Gerade Verbindung 9">
            <a:extLst>
              <a:ext uri="{FF2B5EF4-FFF2-40B4-BE49-F238E27FC236}">
                <a16:creationId xmlns="" xmlns:a16="http://schemas.microsoft.com/office/drawing/2014/main" id="{CFCDFFA7-C911-4C70-9150-77A8CCB461DA}"/>
              </a:ext>
            </a:extLst>
          </p:cNvPr>
          <p:cNvCxnSpPr>
            <a:cxnSpLocks/>
          </p:cNvCxnSpPr>
          <p:nvPr userDrawn="1"/>
        </p:nvCxnSpPr>
        <p:spPr>
          <a:xfrm>
            <a:off x="477374" y="453600"/>
            <a:ext cx="0" cy="171105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989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0"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3"/>
          </p:nvPr>
        </p:nvSpPr>
        <p:spPr bwMode="gray">
          <a:xfrm>
            <a:off x="8431148" y="6342643"/>
            <a:ext cx="246862" cy="153888"/>
          </a:xfrm>
        </p:spPr>
        <p:txBody>
          <a:bodyPr/>
          <a:lstStyle/>
          <a:p>
            <a:fld id="{D40CDA62-7663-46B4-B8BD-F955B544289C}" type="slidenum">
              <a:rPr lang="de-DE" altLang="de-DE" smtClean="0">
                <a:solidFill>
                  <a:srgbClr val="87888A"/>
                </a:solidFill>
              </a:rPr>
              <a:pPr/>
              <a:t>‹#›</a:t>
            </a:fld>
            <a:endParaRPr lang="de-DE" altLang="de-DE" dirty="0">
              <a:solidFill>
                <a:srgbClr val="87888A"/>
              </a:solidFill>
            </a:endParaRPr>
          </a:p>
        </p:txBody>
      </p:sp>
      <p:sp>
        <p:nvSpPr>
          <p:cNvPr id="12" name="Titel 3"/>
          <p:cNvSpPr>
            <a:spLocks noGrp="1"/>
          </p:cNvSpPr>
          <p:nvPr>
            <p:ph type="title"/>
          </p:nvPr>
        </p:nvSpPr>
        <p:spPr bwMode="gray">
          <a:xfrm>
            <a:off x="457200" y="338400"/>
            <a:ext cx="6276975" cy="369332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531587"/>
            <a:ext cx="8220810" cy="496800"/>
          </a:xfrm>
          <a:solidFill>
            <a:schemeClr val="accent1"/>
          </a:solidFill>
        </p:spPr>
        <p:txBody>
          <a:bodyPr lIns="1548000" anchor="ctr" anchorCtr="0"/>
          <a:lstStyle>
            <a:lvl1pPr marL="0" indent="0">
              <a:spcBef>
                <a:spcPts val="0"/>
              </a:spcBef>
              <a:buClr>
                <a:schemeClr val="accent1"/>
              </a:buClr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 1. Kapitel 1</a:t>
            </a:r>
          </a:p>
        </p:txBody>
      </p:sp>
      <p:sp>
        <p:nvSpPr>
          <p:cNvPr id="16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2033412"/>
            <a:ext cx="8220810" cy="496800"/>
          </a:xfrm>
          <a:noFill/>
        </p:spPr>
        <p:txBody>
          <a:bodyPr lIns="1548000" anchor="ctr" anchorCtr="0"/>
          <a:lstStyle>
            <a:lvl1pPr marL="0" indent="0">
              <a:spcBef>
                <a:spcPts val="0"/>
              </a:spcBef>
              <a:buClr>
                <a:schemeClr val="accent1"/>
              </a:buClr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2. Kapitel 2</a:t>
            </a:r>
          </a:p>
        </p:txBody>
      </p:sp>
      <p:sp>
        <p:nvSpPr>
          <p:cNvPr id="17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2535237"/>
            <a:ext cx="8220810" cy="496800"/>
          </a:xfrm>
          <a:noFill/>
        </p:spPr>
        <p:txBody>
          <a:bodyPr lIns="1548000" anchor="ctr" anchorCtr="0"/>
          <a:lstStyle>
            <a:lvl1pPr marL="0" indent="0">
              <a:spcBef>
                <a:spcPts val="0"/>
              </a:spcBef>
              <a:buClr>
                <a:schemeClr val="accent1"/>
              </a:buClr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3. Kapitel 3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037062"/>
            <a:ext cx="8220810" cy="496800"/>
          </a:xfrm>
          <a:noFill/>
        </p:spPr>
        <p:txBody>
          <a:bodyPr lIns="1548000" anchor="ctr" anchorCtr="0"/>
          <a:lstStyle>
            <a:lvl1pPr marL="0" indent="0">
              <a:spcBef>
                <a:spcPts val="0"/>
              </a:spcBef>
              <a:buClr>
                <a:schemeClr val="accent1"/>
              </a:buClr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4. Kapitel 4</a:t>
            </a:r>
          </a:p>
        </p:txBody>
      </p:sp>
      <p:sp>
        <p:nvSpPr>
          <p:cNvPr id="19" name="Textplatzhalt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3538885"/>
            <a:ext cx="8220810" cy="496800"/>
          </a:xfrm>
          <a:noFill/>
        </p:spPr>
        <p:txBody>
          <a:bodyPr lIns="1548000" anchor="ctr" anchorCtr="0"/>
          <a:lstStyle>
            <a:lvl1pPr marL="0" indent="0">
              <a:spcBef>
                <a:spcPts val="0"/>
              </a:spcBef>
              <a:buClr>
                <a:schemeClr val="accent1"/>
              </a:buClr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5. Kapitel 5</a:t>
            </a:r>
          </a:p>
        </p:txBody>
      </p:sp>
      <p:sp>
        <p:nvSpPr>
          <p:cNvPr id="11" name="Textfeld 10"/>
          <p:cNvSpPr txBox="1"/>
          <p:nvPr userDrawn="1"/>
        </p:nvSpPr>
        <p:spPr bwMode="gray">
          <a:xfrm>
            <a:off x="578580" y="6342643"/>
            <a:ext cx="1752083" cy="4154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CH" sz="1000" dirty="0">
                <a:solidFill>
                  <a:srgbClr val="00946C"/>
                </a:solidFill>
                <a:ea typeface="MS PGothic" pitchFamily="34" charset="-128"/>
              </a:rPr>
              <a:t>INFRA BANKING EXPERTS</a:t>
            </a:r>
            <a:br>
              <a:rPr lang="de-CH" sz="1000" dirty="0">
                <a:solidFill>
                  <a:srgbClr val="00946C"/>
                </a:solidFill>
                <a:ea typeface="MS PGothic" pitchFamily="34" charset="-128"/>
              </a:rPr>
            </a:br>
            <a:r>
              <a:rPr lang="de-CH" sz="1000" dirty="0">
                <a:solidFill>
                  <a:srgbClr val="00946C"/>
                </a:solidFill>
                <a:ea typeface="MS PGothic" pitchFamily="34" charset="-128"/>
              </a:rPr>
              <a:t>Österreichs Bank für Infrastruktur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CH" sz="1000" dirty="0">
                <a:solidFill>
                  <a:srgbClr val="87888A"/>
                </a:solidFill>
                <a:ea typeface="MS PGothic" pitchFamily="34" charset="-128"/>
              </a:rPr>
              <a:t>www.kommunalkredit.at</a:t>
            </a:r>
          </a:p>
        </p:txBody>
      </p:sp>
      <p:cxnSp>
        <p:nvCxnSpPr>
          <p:cNvPr id="14" name="Gerade Verbindung 9">
            <a:extLst>
              <a:ext uri="{FF2B5EF4-FFF2-40B4-BE49-F238E27FC236}">
                <a16:creationId xmlns="" xmlns:a16="http://schemas.microsoft.com/office/drawing/2014/main" id="{4C4410E8-8852-4912-B932-FCB216CEB2CA}"/>
              </a:ext>
            </a:extLst>
          </p:cNvPr>
          <p:cNvCxnSpPr>
            <a:cxnSpLocks/>
          </p:cNvCxnSpPr>
          <p:nvPr userDrawn="1"/>
        </p:nvCxnSpPr>
        <p:spPr>
          <a:xfrm>
            <a:off x="477374" y="6271404"/>
            <a:ext cx="0" cy="171105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988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4"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 bwMode="gray">
          <a:xfrm>
            <a:off x="457200" y="1530351"/>
            <a:ext cx="8229600" cy="4396896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57200" y="681055"/>
            <a:ext cx="6276975" cy="276999"/>
          </a:xfrm>
        </p:spPr>
        <p:txBody>
          <a:bodyPr>
            <a:noAutofit/>
          </a:bodyPr>
          <a:lstStyle>
            <a:lvl1pPr>
              <a:defRPr sz="18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de-DE" dirty="0"/>
              <a:t>Subheadline durch Klicken hinzufügen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 bwMode="gray">
          <a:xfrm>
            <a:off x="457200" y="338425"/>
            <a:ext cx="6276975" cy="369332"/>
          </a:xfrm>
        </p:spPr>
        <p:txBody>
          <a:bodyPr/>
          <a:lstStyle>
            <a:lvl1pPr>
              <a:defRPr sz="2400" b="0"/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3"/>
          </p:nvPr>
        </p:nvSpPr>
        <p:spPr bwMode="gray">
          <a:xfrm>
            <a:off x="8431148" y="6342643"/>
            <a:ext cx="246862" cy="153888"/>
          </a:xfrm>
        </p:spPr>
        <p:txBody>
          <a:bodyPr/>
          <a:lstStyle/>
          <a:p>
            <a:fld id="{D40CDA62-7663-46B4-B8BD-F955B544289C}" type="slidenum">
              <a:rPr lang="de-DE" altLang="de-DE" smtClean="0">
                <a:solidFill>
                  <a:srgbClr val="87888A"/>
                </a:solidFill>
              </a:rPr>
              <a:pPr/>
              <a:t>‹#›</a:t>
            </a:fld>
            <a:endParaRPr lang="de-DE" altLang="de-DE" dirty="0">
              <a:solidFill>
                <a:srgbClr val="87888A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 bwMode="gray">
          <a:xfrm>
            <a:off x="578580" y="6342643"/>
            <a:ext cx="12968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CH" sz="1000" dirty="0">
                <a:solidFill>
                  <a:srgbClr val="00946C"/>
                </a:solidFill>
                <a:ea typeface="MS PGothic" pitchFamily="34" charset="-128"/>
              </a:rPr>
              <a:t>INFRA BANKING EXPERTS</a:t>
            </a:r>
            <a:br>
              <a:rPr lang="de-CH" sz="1000" dirty="0">
                <a:solidFill>
                  <a:srgbClr val="00946C"/>
                </a:solidFill>
                <a:ea typeface="MS PGothic" pitchFamily="34" charset="-128"/>
              </a:rPr>
            </a:br>
            <a:r>
              <a:rPr lang="de-CH" sz="1000" dirty="0">
                <a:solidFill>
                  <a:srgbClr val="87888A"/>
                </a:solidFill>
                <a:ea typeface="MS PGothic" pitchFamily="34" charset="-128"/>
              </a:rPr>
              <a:t>www.kommunalkredit.at</a:t>
            </a:r>
          </a:p>
        </p:txBody>
      </p:sp>
      <p:cxnSp>
        <p:nvCxnSpPr>
          <p:cNvPr id="11" name="Gerade Verbindung 9">
            <a:extLst>
              <a:ext uri="{FF2B5EF4-FFF2-40B4-BE49-F238E27FC236}">
                <a16:creationId xmlns="" xmlns:a16="http://schemas.microsoft.com/office/drawing/2014/main" id="{E47F2C40-EA6E-47A0-8978-361DA8FA5B5F}"/>
              </a:ext>
            </a:extLst>
          </p:cNvPr>
          <p:cNvCxnSpPr>
            <a:cxnSpLocks/>
          </p:cNvCxnSpPr>
          <p:nvPr userDrawn="1"/>
        </p:nvCxnSpPr>
        <p:spPr>
          <a:xfrm>
            <a:off x="477374" y="6271404"/>
            <a:ext cx="0" cy="171105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765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/>
          </p:cNvPr>
          <p:cNvSpPr/>
          <p:nvPr userDrawn="1"/>
        </p:nvSpPr>
        <p:spPr bwMode="auto">
          <a:xfrm>
            <a:off x="1" y="5092262"/>
            <a:ext cx="9143999" cy="1793122"/>
          </a:xfrm>
          <a:prstGeom prst="rect">
            <a:avLst/>
          </a:prstGeom>
          <a:solidFill>
            <a:srgbClr val="00946C"/>
          </a:solidFill>
          <a:ln>
            <a:noFill/>
          </a:ln>
          <a:effectLst/>
          <a:extLst/>
        </p:spPr>
        <p:txBody>
          <a:bodyPr lIns="0" tIns="0" rIns="0" bIns="0" rtlCol="0" anchor="ctr"/>
          <a:lstStyle/>
          <a:p>
            <a:pPr algn="ctr">
              <a:buClr>
                <a:srgbClr val="00946C"/>
              </a:buClr>
            </a:pPr>
            <a:endParaRPr lang="de-AT" sz="1600" dirty="0" err="1">
              <a:solidFill>
                <a:srgbClr val="000000"/>
              </a:solidFill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8"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2" name="Grafik 41">
            <a:extLst/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933" y="406800"/>
            <a:ext cx="1600167" cy="653005"/>
          </a:xfrm>
          <a:prstGeom prst="rect">
            <a:avLst/>
          </a:prstGeom>
        </p:spPr>
      </p:pic>
      <p:sp>
        <p:nvSpPr>
          <p:cNvPr id="13" name="Textfeld 12"/>
          <p:cNvSpPr txBox="1"/>
          <p:nvPr userDrawn="1"/>
        </p:nvSpPr>
        <p:spPr>
          <a:xfrm>
            <a:off x="479233" y="5289688"/>
            <a:ext cx="2670283" cy="141577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 err="1">
                <a:solidFill>
                  <a:srgbClr val="FFFFFF"/>
                </a:solidFill>
                <a:latin typeface="Calibri"/>
              </a:rPr>
              <a:t>Kommunalkredit</a:t>
            </a:r>
            <a:r>
              <a:rPr lang="en-GB" dirty="0">
                <a:solidFill>
                  <a:srgbClr val="FFFFFF"/>
                </a:solidFill>
                <a:latin typeface="Calibri"/>
              </a:rPr>
              <a:t> Austria AG</a:t>
            </a:r>
          </a:p>
          <a:p>
            <a:pPr>
              <a:spcBef>
                <a:spcPts val="1200"/>
              </a:spcBef>
            </a:pPr>
            <a:r>
              <a:rPr lang="en-GB" sz="1600" dirty="0" err="1">
                <a:solidFill>
                  <a:srgbClr val="FFFFFF"/>
                </a:solidFill>
              </a:rPr>
              <a:t>Türkenstraße</a:t>
            </a:r>
            <a:r>
              <a:rPr lang="en-GB" sz="1600" dirty="0">
                <a:solidFill>
                  <a:srgbClr val="FFFFFF"/>
                </a:solidFill>
              </a:rPr>
              <a:t> 9, 1092 Wien</a:t>
            </a:r>
            <a:br>
              <a:rPr lang="en-GB" sz="1600" dirty="0">
                <a:solidFill>
                  <a:srgbClr val="FFFFFF"/>
                </a:solidFill>
              </a:rPr>
            </a:br>
            <a:r>
              <a:rPr lang="en-GB" sz="1600" dirty="0" err="1">
                <a:solidFill>
                  <a:srgbClr val="FFFFFF"/>
                </a:solidFill>
              </a:rPr>
              <a:t>Telefon</a:t>
            </a:r>
            <a:r>
              <a:rPr lang="en-GB" sz="1600" dirty="0">
                <a:solidFill>
                  <a:srgbClr val="FFFFFF"/>
                </a:solidFill>
              </a:rPr>
              <a:t>: +43 (0)1/31 6 31-0</a:t>
            </a:r>
            <a:br>
              <a:rPr lang="en-GB" sz="1600" dirty="0">
                <a:solidFill>
                  <a:srgbClr val="FFFFFF"/>
                </a:solidFill>
              </a:rPr>
            </a:br>
            <a:r>
              <a:rPr lang="en-GB" sz="1600" dirty="0">
                <a:solidFill>
                  <a:srgbClr val="FFFFFF"/>
                </a:solidFill>
              </a:rPr>
              <a:t>Fax: +43 (0)1/31 6 31-105</a:t>
            </a:r>
            <a:br>
              <a:rPr lang="en-GB" sz="1600" dirty="0">
                <a:solidFill>
                  <a:srgbClr val="FFFFFF"/>
                </a:solidFill>
              </a:rPr>
            </a:br>
            <a:r>
              <a:rPr lang="en-GB" sz="1600" dirty="0">
                <a:solidFill>
                  <a:srgbClr val="FFFFFF"/>
                </a:solidFill>
              </a:rPr>
              <a:t>www.kommunalkredit.at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9" name="Textfeld 8">
            <a:extLst/>
          </p:cNvPr>
          <p:cNvSpPr txBox="1"/>
          <p:nvPr userDrawn="1"/>
        </p:nvSpPr>
        <p:spPr bwMode="gray">
          <a:xfrm>
            <a:off x="554414" y="518900"/>
            <a:ext cx="2017520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CH" sz="1000" dirty="0">
                <a:solidFill>
                  <a:srgbClr val="00946C"/>
                </a:solidFill>
                <a:ea typeface="MS PGothic" pitchFamily="34" charset="-128"/>
              </a:rPr>
              <a:t>INFRA BANKING EXPERTS</a:t>
            </a:r>
            <a:r>
              <a:rPr lang="de-CH" sz="1000" b="1" dirty="0">
                <a:solidFill>
                  <a:srgbClr val="00946C"/>
                </a:solidFill>
                <a:ea typeface="MS PGothic" pitchFamily="34" charset="-128"/>
              </a:rPr>
              <a:t/>
            </a:r>
            <a:br>
              <a:rPr lang="de-CH" sz="1000" b="1" dirty="0">
                <a:solidFill>
                  <a:srgbClr val="00946C"/>
                </a:solidFill>
                <a:ea typeface="MS PGothic" pitchFamily="34" charset="-128"/>
              </a:rPr>
            </a:br>
            <a:r>
              <a:rPr lang="de-CH" sz="1000" dirty="0">
                <a:solidFill>
                  <a:srgbClr val="87888A"/>
                </a:solidFill>
                <a:ea typeface="MS PGothic" pitchFamily="34" charset="-128"/>
              </a:rPr>
              <a:t>Österreichs Bank für Infrastruktur</a:t>
            </a:r>
          </a:p>
        </p:txBody>
      </p:sp>
      <p:cxnSp>
        <p:nvCxnSpPr>
          <p:cNvPr id="11" name="Gerade Verbindung 9">
            <a:extLst>
              <a:ext uri="{FF2B5EF4-FFF2-40B4-BE49-F238E27FC236}">
                <a16:creationId xmlns="" xmlns:a16="http://schemas.microsoft.com/office/drawing/2014/main" id="{4EE9ACA4-AA0E-40C6-A599-1A0C0876E535}"/>
              </a:ext>
            </a:extLst>
          </p:cNvPr>
          <p:cNvCxnSpPr>
            <a:cxnSpLocks/>
          </p:cNvCxnSpPr>
          <p:nvPr userDrawn="1"/>
        </p:nvCxnSpPr>
        <p:spPr>
          <a:xfrm>
            <a:off x="477374" y="453600"/>
            <a:ext cx="0" cy="171105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L:\CC\Corporate Design\Brücke 2017\Brücken-Element_rgb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201" y="2266951"/>
            <a:ext cx="6664543" cy="194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22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1"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3" name="Objek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3"/>
          </p:nvPr>
        </p:nvSpPr>
        <p:spPr bwMode="gray">
          <a:xfrm>
            <a:off x="8431148" y="6342643"/>
            <a:ext cx="246862" cy="153888"/>
          </a:xfrm>
        </p:spPr>
        <p:txBody>
          <a:bodyPr/>
          <a:lstStyle/>
          <a:p>
            <a:fld id="{D40CDA62-7663-46B4-B8BD-F955B544289C}" type="slidenum">
              <a:rPr lang="de-DE" altLang="de-DE" smtClean="0"/>
              <a:pPr/>
              <a:t>‹#›</a:t>
            </a:fld>
            <a:endParaRPr lang="de-DE" altLang="de-DE" dirty="0"/>
          </a:p>
        </p:txBody>
      </p:sp>
      <p:sp>
        <p:nvSpPr>
          <p:cNvPr id="12" name="Titel 3"/>
          <p:cNvSpPr>
            <a:spLocks noGrp="1"/>
          </p:cNvSpPr>
          <p:nvPr>
            <p:ph type="title"/>
          </p:nvPr>
        </p:nvSpPr>
        <p:spPr bwMode="gray">
          <a:xfrm>
            <a:off x="457200" y="338400"/>
            <a:ext cx="6276975" cy="369332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531587"/>
            <a:ext cx="8220810" cy="496800"/>
          </a:xfrm>
          <a:solidFill>
            <a:schemeClr val="accent1"/>
          </a:solidFill>
        </p:spPr>
        <p:txBody>
          <a:bodyPr lIns="1548000" anchor="ctr" anchorCtr="0"/>
          <a:lstStyle>
            <a:lvl1pPr marL="0" indent="0">
              <a:spcBef>
                <a:spcPts val="0"/>
              </a:spcBef>
              <a:buClr>
                <a:schemeClr val="accent1"/>
              </a:buClr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 1. Kapitel 1</a:t>
            </a:r>
          </a:p>
        </p:txBody>
      </p:sp>
      <p:sp>
        <p:nvSpPr>
          <p:cNvPr id="16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2033412"/>
            <a:ext cx="8220810" cy="496800"/>
          </a:xfrm>
          <a:noFill/>
        </p:spPr>
        <p:txBody>
          <a:bodyPr lIns="1548000" anchor="ctr" anchorCtr="0"/>
          <a:lstStyle>
            <a:lvl1pPr marL="0" indent="0">
              <a:spcBef>
                <a:spcPts val="0"/>
              </a:spcBef>
              <a:buClr>
                <a:schemeClr val="accent1"/>
              </a:buClr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2. Kapitel 2</a:t>
            </a:r>
          </a:p>
        </p:txBody>
      </p:sp>
      <p:sp>
        <p:nvSpPr>
          <p:cNvPr id="17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2535237"/>
            <a:ext cx="8220810" cy="496800"/>
          </a:xfrm>
          <a:noFill/>
        </p:spPr>
        <p:txBody>
          <a:bodyPr lIns="1548000" anchor="ctr" anchorCtr="0"/>
          <a:lstStyle>
            <a:lvl1pPr marL="0" indent="0">
              <a:spcBef>
                <a:spcPts val="0"/>
              </a:spcBef>
              <a:buClr>
                <a:schemeClr val="accent1"/>
              </a:buClr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3. Kapitel 3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17" hasCustomPrompt="1"/>
          </p:nvPr>
        </p:nvSpPr>
        <p:spPr>
          <a:xfrm>
            <a:off x="454658" y="3063187"/>
            <a:ext cx="8220810" cy="496800"/>
          </a:xfrm>
          <a:noFill/>
        </p:spPr>
        <p:txBody>
          <a:bodyPr lIns="1548000" anchor="ctr" anchorCtr="0"/>
          <a:lstStyle>
            <a:lvl1pPr marL="0" indent="0">
              <a:spcBef>
                <a:spcPts val="0"/>
              </a:spcBef>
              <a:buClr>
                <a:schemeClr val="accent1"/>
              </a:buClr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4. Kapitel 4</a:t>
            </a:r>
          </a:p>
        </p:txBody>
      </p:sp>
      <p:sp>
        <p:nvSpPr>
          <p:cNvPr id="19" name="Textplatzhalt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3538885"/>
            <a:ext cx="8220810" cy="496800"/>
          </a:xfrm>
          <a:noFill/>
        </p:spPr>
        <p:txBody>
          <a:bodyPr lIns="1548000" anchor="ctr" anchorCtr="0"/>
          <a:lstStyle>
            <a:lvl1pPr marL="0" indent="0">
              <a:spcBef>
                <a:spcPts val="0"/>
              </a:spcBef>
              <a:buClr>
                <a:schemeClr val="accent1"/>
              </a:buClr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5. Kapitel 5</a:t>
            </a:r>
          </a:p>
        </p:txBody>
      </p:sp>
      <p:sp>
        <p:nvSpPr>
          <p:cNvPr id="11" name="Textfeld 10"/>
          <p:cNvSpPr txBox="1"/>
          <p:nvPr userDrawn="1"/>
        </p:nvSpPr>
        <p:spPr bwMode="gray">
          <a:xfrm>
            <a:off x="561162" y="6342643"/>
            <a:ext cx="200215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0" i="0" u="none" strike="noStrike" kern="1200" cap="none" spc="0" normalizeH="0" baseline="0" noProof="0" dirty="0">
                <a:ln>
                  <a:noFill/>
                </a:ln>
                <a:solidFill>
                  <a:srgbClr val="00946C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CONSULTING. FUNDING. PROTECTING.</a:t>
            </a:r>
            <a:br>
              <a:rPr kumimoji="0" lang="de-CH" sz="1000" b="0" i="0" u="none" strike="noStrike" kern="1200" cap="none" spc="0" normalizeH="0" baseline="0" noProof="0" dirty="0">
                <a:ln>
                  <a:noFill/>
                </a:ln>
                <a:solidFill>
                  <a:srgbClr val="00946C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</a:br>
            <a:r>
              <a:rPr kumimoji="0" lang="de-CH" sz="1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www.publicconsulting.at</a:t>
            </a:r>
          </a:p>
        </p:txBody>
      </p:sp>
      <p:cxnSp>
        <p:nvCxnSpPr>
          <p:cNvPr id="13" name="Gerade Verbindung 9">
            <a:extLst>
              <a:ext uri="{FF2B5EF4-FFF2-40B4-BE49-F238E27FC236}">
                <a16:creationId xmlns="" xmlns:a16="http://schemas.microsoft.com/office/drawing/2014/main" id="{439497FE-89FC-41FB-8C21-921E08077C14}"/>
              </a:ext>
            </a:extLst>
          </p:cNvPr>
          <p:cNvCxnSpPr>
            <a:cxnSpLocks/>
          </p:cNvCxnSpPr>
          <p:nvPr userDrawn="1"/>
        </p:nvCxnSpPr>
        <p:spPr>
          <a:xfrm>
            <a:off x="477374" y="6271404"/>
            <a:ext cx="0" cy="171105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231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6861441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5"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3" name="Objek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 bwMode="gray">
          <a:xfrm>
            <a:off x="457200" y="1530351"/>
            <a:ext cx="8229600" cy="4396896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57200" y="681055"/>
            <a:ext cx="6276975" cy="276999"/>
          </a:xfrm>
        </p:spPr>
        <p:txBody>
          <a:bodyPr>
            <a:noAutofit/>
          </a:bodyPr>
          <a:lstStyle>
            <a:lvl1pPr>
              <a:defRPr sz="18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de-DE" dirty="0"/>
              <a:t>Subheadline durch Klicken hinzufügen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 bwMode="gray">
          <a:xfrm>
            <a:off x="457200" y="338425"/>
            <a:ext cx="6276975" cy="369332"/>
          </a:xfrm>
        </p:spPr>
        <p:txBody>
          <a:bodyPr/>
          <a:lstStyle>
            <a:lvl1pPr>
              <a:defRPr sz="2400" b="0"/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3"/>
          </p:nvPr>
        </p:nvSpPr>
        <p:spPr bwMode="gray">
          <a:xfrm>
            <a:off x="8431148" y="6342643"/>
            <a:ext cx="246862" cy="153888"/>
          </a:xfrm>
        </p:spPr>
        <p:txBody>
          <a:bodyPr/>
          <a:lstStyle/>
          <a:p>
            <a:fld id="{D40CDA62-7663-46B4-B8BD-F955B544289C}" type="slidenum">
              <a:rPr lang="de-DE" altLang="de-DE" smtClean="0"/>
              <a:pPr/>
              <a:t>‹#›</a:t>
            </a:fld>
            <a:endParaRPr lang="de-DE" altLang="de-DE" dirty="0"/>
          </a:p>
        </p:txBody>
      </p:sp>
      <p:sp>
        <p:nvSpPr>
          <p:cNvPr id="15" name="Textfeld 14"/>
          <p:cNvSpPr txBox="1"/>
          <p:nvPr userDrawn="1"/>
        </p:nvSpPr>
        <p:spPr bwMode="gray">
          <a:xfrm>
            <a:off x="561162" y="6342643"/>
            <a:ext cx="200215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0" i="0" u="none" strike="noStrike" kern="1200" cap="none" spc="0" normalizeH="0" baseline="0" noProof="0" dirty="0">
                <a:ln>
                  <a:noFill/>
                </a:ln>
                <a:solidFill>
                  <a:srgbClr val="00946C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CONSULTING. FUNDING. PROTECTING.</a:t>
            </a:r>
            <a:br>
              <a:rPr kumimoji="0" lang="de-CH" sz="1000" b="0" i="0" u="none" strike="noStrike" kern="1200" cap="none" spc="0" normalizeH="0" baseline="0" noProof="0" dirty="0">
                <a:ln>
                  <a:noFill/>
                </a:ln>
                <a:solidFill>
                  <a:srgbClr val="00946C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</a:br>
            <a:r>
              <a:rPr kumimoji="0" lang="de-CH" sz="1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www.publicconsulting.at</a:t>
            </a:r>
          </a:p>
        </p:txBody>
      </p:sp>
      <p:cxnSp>
        <p:nvCxnSpPr>
          <p:cNvPr id="9" name="Gerade Verbindung 9">
            <a:extLst>
              <a:ext uri="{FF2B5EF4-FFF2-40B4-BE49-F238E27FC236}">
                <a16:creationId xmlns="" xmlns:a16="http://schemas.microsoft.com/office/drawing/2014/main" id="{9A155D55-0042-41C6-8B7F-7399030794EC}"/>
              </a:ext>
            </a:extLst>
          </p:cNvPr>
          <p:cNvCxnSpPr>
            <a:cxnSpLocks/>
          </p:cNvCxnSpPr>
          <p:nvPr userDrawn="1"/>
        </p:nvCxnSpPr>
        <p:spPr>
          <a:xfrm>
            <a:off x="477374" y="6271404"/>
            <a:ext cx="0" cy="171105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269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/>
          </p:cNvPr>
          <p:cNvSpPr/>
          <p:nvPr userDrawn="1"/>
        </p:nvSpPr>
        <p:spPr bwMode="auto">
          <a:xfrm>
            <a:off x="1" y="5092262"/>
            <a:ext cx="9143999" cy="1793122"/>
          </a:xfrm>
          <a:prstGeom prst="rect">
            <a:avLst/>
          </a:prstGeom>
          <a:solidFill>
            <a:srgbClr val="00946C"/>
          </a:solidFill>
          <a:ln>
            <a:noFill/>
          </a:ln>
          <a:effectLst/>
          <a:extLst/>
        </p:spPr>
        <p:txBody>
          <a:bodyPr lIns="0" tIns="0" rIns="0" bIns="0" rtlCol="0" anchor="ctr"/>
          <a:lstStyle/>
          <a:p>
            <a:pPr algn="ctr" defTabSz="457200">
              <a:buClr>
                <a:srgbClr val="00946C"/>
              </a:buClr>
            </a:pPr>
            <a:endParaRPr lang="de-AT" sz="1600" dirty="0" err="1">
              <a:solidFill>
                <a:srgbClr val="000000"/>
              </a:solidFill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041052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8"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8" name="Objekt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2" name="Grafik 41">
            <a:extLst/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933" y="406800"/>
            <a:ext cx="1600166" cy="653005"/>
          </a:xfrm>
          <a:prstGeom prst="rect">
            <a:avLst/>
          </a:prstGeom>
        </p:spPr>
      </p:pic>
      <p:sp>
        <p:nvSpPr>
          <p:cNvPr id="13" name="Textfeld 12"/>
          <p:cNvSpPr txBox="1"/>
          <p:nvPr userDrawn="1"/>
        </p:nvSpPr>
        <p:spPr>
          <a:xfrm>
            <a:off x="459981" y="5288400"/>
            <a:ext cx="3875292" cy="141577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>
                <a:solidFill>
                  <a:schemeClr val="bg1"/>
                </a:solidFill>
                <a:latin typeface="+mj-lt"/>
              </a:rPr>
              <a:t>Kommunalkredit Public Consulting</a:t>
            </a:r>
            <a:r>
              <a:rPr lang="en-GB" baseline="0" dirty="0">
                <a:solidFill>
                  <a:schemeClr val="bg1"/>
                </a:solidFill>
                <a:latin typeface="+mj-lt"/>
              </a:rPr>
              <a:t> GmbH</a:t>
            </a:r>
            <a:endParaRPr lang="en-GB" dirty="0">
              <a:solidFill>
                <a:schemeClr val="bg1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en-GB" sz="1600" dirty="0" err="1">
                <a:solidFill>
                  <a:schemeClr val="bg1"/>
                </a:solidFill>
                <a:latin typeface="+mn-lt"/>
              </a:rPr>
              <a:t>Tuerkenstrasse</a:t>
            </a:r>
            <a:r>
              <a:rPr lang="en-GB" sz="1600" dirty="0">
                <a:solidFill>
                  <a:schemeClr val="bg1"/>
                </a:solidFill>
                <a:latin typeface="+mn-lt"/>
              </a:rPr>
              <a:t> 9, 1092 Vienna</a:t>
            </a:r>
            <a:br>
              <a:rPr lang="en-GB" sz="1600" dirty="0">
                <a:solidFill>
                  <a:schemeClr val="bg1"/>
                </a:solidFill>
                <a:latin typeface="+mn-lt"/>
              </a:rPr>
            </a:br>
            <a:r>
              <a:rPr lang="en-GB" sz="1600" dirty="0">
                <a:solidFill>
                  <a:schemeClr val="bg1"/>
                </a:solidFill>
                <a:latin typeface="+mn-lt"/>
              </a:rPr>
              <a:t>Phone: +43 (0)1/31 6 31-0</a:t>
            </a:r>
            <a:br>
              <a:rPr lang="en-GB" sz="1600" dirty="0">
                <a:solidFill>
                  <a:schemeClr val="bg1"/>
                </a:solidFill>
                <a:latin typeface="+mn-lt"/>
              </a:rPr>
            </a:br>
            <a:r>
              <a:rPr lang="en-GB" sz="1600" dirty="0">
                <a:solidFill>
                  <a:schemeClr val="bg1"/>
                </a:solidFill>
                <a:latin typeface="+mn-lt"/>
              </a:rPr>
              <a:t>Fax: +43 (0)1/31 6 31-104</a:t>
            </a:r>
            <a:br>
              <a:rPr lang="en-GB" sz="1600" dirty="0">
                <a:solidFill>
                  <a:schemeClr val="bg1"/>
                </a:solidFill>
                <a:latin typeface="+mn-lt"/>
              </a:rPr>
            </a:br>
            <a:r>
              <a:rPr lang="en-GB" sz="1600" dirty="0">
                <a:solidFill>
                  <a:schemeClr val="bg1"/>
                </a:solidFill>
                <a:latin typeface="+mn-lt"/>
              </a:rPr>
              <a:t>www.publicconsulting.at</a:t>
            </a: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Textfeld 8">
            <a:extLst/>
          </p:cNvPr>
          <p:cNvSpPr txBox="1"/>
          <p:nvPr userDrawn="1"/>
        </p:nvSpPr>
        <p:spPr bwMode="gray">
          <a:xfrm>
            <a:off x="551214" y="518900"/>
            <a:ext cx="2017520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0" i="0" u="none" strike="noStrike" kern="1200" cap="none" spc="0" normalizeH="0" baseline="0" noProof="0" dirty="0">
                <a:ln>
                  <a:noFill/>
                </a:ln>
                <a:solidFill>
                  <a:srgbClr val="00946C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CONSULTING. FUNDING. PROTECTING</a:t>
            </a:r>
            <a:r>
              <a:rPr kumimoji="0" lang="de-CH" sz="1000" b="1" i="0" u="none" strike="noStrike" kern="1200" cap="none" spc="0" normalizeH="0" baseline="0" noProof="0" dirty="0">
                <a:ln>
                  <a:noFill/>
                </a:ln>
                <a:solidFill>
                  <a:srgbClr val="00946C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/>
            </a:r>
            <a:br>
              <a:rPr kumimoji="0" lang="de-CH" sz="1000" b="1" i="0" u="none" strike="noStrike" kern="1200" cap="none" spc="0" normalizeH="0" baseline="0" noProof="0" dirty="0">
                <a:ln>
                  <a:noFill/>
                </a:ln>
                <a:solidFill>
                  <a:srgbClr val="00946C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</a:br>
            <a:r>
              <a:rPr kumimoji="0" lang="de-CH" sz="1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www.publicconsulting.at</a:t>
            </a:r>
          </a:p>
        </p:txBody>
      </p:sp>
      <p:cxnSp>
        <p:nvCxnSpPr>
          <p:cNvPr id="14" name="Gerade Verbindung 9">
            <a:extLst>
              <a:ext uri="{FF2B5EF4-FFF2-40B4-BE49-F238E27FC236}">
                <a16:creationId xmlns="" xmlns:a16="http://schemas.microsoft.com/office/drawing/2014/main" id="{B2E06516-9950-439B-B349-27991959C631}"/>
              </a:ext>
            </a:extLst>
          </p:cNvPr>
          <p:cNvCxnSpPr>
            <a:cxnSpLocks/>
          </p:cNvCxnSpPr>
          <p:nvPr userDrawn="1"/>
        </p:nvCxnSpPr>
        <p:spPr>
          <a:xfrm>
            <a:off x="477374" y="453600"/>
            <a:ext cx="0" cy="171105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L:\CC\Corporate Design\Brücke 2017\Brücken-Element_rgb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728" y="2456007"/>
            <a:ext cx="6664543" cy="194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622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E984257-F2A2-6A42-B73C-12E0E3A50258}" type="datetimeFigureOut">
              <a:rPr lang="en-US" smtClean="0"/>
              <a:t>12/7/18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27328" y="6342643"/>
            <a:ext cx="150682" cy="153888"/>
          </a:xfrm>
        </p:spPr>
        <p:txBody>
          <a:bodyPr/>
          <a:lstStyle/>
          <a:p>
            <a:fld id="{7A56B5BC-956C-ED48-8D0D-D679BE3CD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96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7964338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4"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hteck 8">
            <a:extLst/>
          </p:cNvPr>
          <p:cNvSpPr/>
          <p:nvPr userDrawn="1"/>
        </p:nvSpPr>
        <p:spPr bwMode="auto">
          <a:xfrm>
            <a:off x="1" y="5092262"/>
            <a:ext cx="9143999" cy="1793122"/>
          </a:xfrm>
          <a:prstGeom prst="rect">
            <a:avLst/>
          </a:prstGeom>
          <a:solidFill>
            <a:srgbClr val="00946C"/>
          </a:solidFill>
          <a:ln>
            <a:noFill/>
          </a:ln>
          <a:effectLst/>
          <a:extLst/>
        </p:spPr>
        <p:txBody>
          <a:bodyPr lIns="0" tIns="0" rIns="0" bIns="0" rtlCol="0" anchor="ctr"/>
          <a:lstStyle/>
          <a:p>
            <a:pPr algn="ctr">
              <a:buClr>
                <a:srgbClr val="00946C"/>
              </a:buClr>
            </a:pPr>
            <a:endParaRPr lang="de-AT" sz="1600" dirty="0" err="1">
              <a:solidFill>
                <a:srgbClr val="000000"/>
              </a:solidFill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1" name="Titel 1">
            <a:extLst>
              <a:ext uri="{FF2B5EF4-FFF2-40B4-BE49-F238E27FC236}">
                <a16:creationId xmlns="" xmlns:a16="http://schemas.microsoft.com/office/drawing/2014/main" id="{A10A531F-731A-4715-AD35-AF528C8A3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641" y="5605449"/>
            <a:ext cx="7167090" cy="492443"/>
          </a:xfrm>
        </p:spPr>
        <p:txBody>
          <a:bodyPr wrap="none" anchor="b">
            <a:spAutoFit/>
          </a:bodyPr>
          <a:lstStyle>
            <a:lvl1pPr marL="0" algn="l" defTabSz="457200" rtl="0" eaLnBrk="1" latinLnBrk="0" hangingPunct="1">
              <a:defRPr lang="en-US" sz="3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14" name="Untertitel 2">
            <a:extLst>
              <a:ext uri="{FF2B5EF4-FFF2-40B4-BE49-F238E27FC236}">
                <a16:creationId xmlns="" xmlns:a16="http://schemas.microsoft.com/office/drawing/2014/main" id="{71FD491A-D1FA-4E9C-84FA-62722B7A3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641" y="6120958"/>
            <a:ext cx="7167090" cy="307777"/>
          </a:xfrm>
        </p:spPr>
        <p:txBody>
          <a:bodyPr wrap="square">
            <a:spAutoFit/>
          </a:bodyPr>
          <a:lstStyle>
            <a:lvl1pPr marL="0" indent="0" algn="l">
              <a:buNone/>
              <a:defRPr lang="de-DE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  <p:pic>
        <p:nvPicPr>
          <p:cNvPr id="38" name="Grafik 37">
            <a:extLst/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933" y="406800"/>
            <a:ext cx="1600166" cy="653005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20" y="2060848"/>
            <a:ext cx="6898248" cy="18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11">
            <a:extLst/>
          </p:cNvPr>
          <p:cNvSpPr txBox="1"/>
          <p:nvPr userDrawn="1"/>
        </p:nvSpPr>
        <p:spPr bwMode="gray">
          <a:xfrm>
            <a:off x="554413" y="518900"/>
            <a:ext cx="2367017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CH" sz="1000" dirty="0">
                <a:solidFill>
                  <a:srgbClr val="00946C"/>
                </a:solidFill>
                <a:ea typeface="MS PGothic" pitchFamily="34" charset="-128"/>
              </a:rPr>
              <a:t>BERATEN. FÖRDERN. UMWELT SCHÜTZEN.</a:t>
            </a:r>
            <a:r>
              <a:rPr lang="de-CH" sz="1000" b="1" dirty="0">
                <a:solidFill>
                  <a:srgbClr val="00946C"/>
                </a:solidFill>
                <a:ea typeface="MS PGothic" pitchFamily="34" charset="-128"/>
              </a:rPr>
              <a:t/>
            </a:r>
            <a:br>
              <a:rPr lang="de-CH" sz="1000" b="1" dirty="0">
                <a:solidFill>
                  <a:srgbClr val="00946C"/>
                </a:solidFill>
                <a:ea typeface="MS PGothic" pitchFamily="34" charset="-128"/>
              </a:rPr>
            </a:br>
            <a:r>
              <a:rPr lang="de-CH" sz="1000" dirty="0">
                <a:solidFill>
                  <a:srgbClr val="87888A"/>
                </a:solidFill>
                <a:ea typeface="MS PGothic" pitchFamily="34" charset="-128"/>
              </a:rPr>
              <a:t>Kommunalkredit Public Consulting</a:t>
            </a:r>
          </a:p>
        </p:txBody>
      </p:sp>
      <p:cxnSp>
        <p:nvCxnSpPr>
          <p:cNvPr id="15" name="Gerade Verbindung 9">
            <a:extLst>
              <a:ext uri="{FF2B5EF4-FFF2-40B4-BE49-F238E27FC236}">
                <a16:creationId xmlns="" xmlns:a16="http://schemas.microsoft.com/office/drawing/2014/main" id="{B9EF60A0-BB99-4BB9-B4B3-463C4F1A6E61}"/>
              </a:ext>
            </a:extLst>
          </p:cNvPr>
          <p:cNvCxnSpPr>
            <a:cxnSpLocks/>
          </p:cNvCxnSpPr>
          <p:nvPr userDrawn="1"/>
        </p:nvCxnSpPr>
        <p:spPr>
          <a:xfrm>
            <a:off x="477374" y="454833"/>
            <a:ext cx="0" cy="171105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69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8"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3"/>
          </p:nvPr>
        </p:nvSpPr>
        <p:spPr bwMode="gray">
          <a:xfrm>
            <a:off x="8431148" y="6342643"/>
            <a:ext cx="246862" cy="153888"/>
          </a:xfrm>
        </p:spPr>
        <p:txBody>
          <a:bodyPr/>
          <a:lstStyle/>
          <a:p>
            <a:fld id="{D40CDA62-7663-46B4-B8BD-F955B544289C}" type="slidenum">
              <a:rPr lang="de-DE" altLang="de-DE" smtClean="0">
                <a:solidFill>
                  <a:srgbClr val="87888A"/>
                </a:solidFill>
              </a:rPr>
              <a:pPr/>
              <a:t>‹#›</a:t>
            </a:fld>
            <a:endParaRPr lang="de-DE" altLang="de-DE" dirty="0">
              <a:solidFill>
                <a:srgbClr val="87888A"/>
              </a:solidFill>
            </a:endParaRPr>
          </a:p>
        </p:txBody>
      </p:sp>
      <p:sp>
        <p:nvSpPr>
          <p:cNvPr id="12" name="Titel 3"/>
          <p:cNvSpPr>
            <a:spLocks noGrp="1"/>
          </p:cNvSpPr>
          <p:nvPr>
            <p:ph type="title"/>
          </p:nvPr>
        </p:nvSpPr>
        <p:spPr bwMode="gray">
          <a:xfrm>
            <a:off x="457200" y="338400"/>
            <a:ext cx="6276975" cy="369332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531587"/>
            <a:ext cx="8220810" cy="496800"/>
          </a:xfrm>
          <a:solidFill>
            <a:schemeClr val="accent1"/>
          </a:solidFill>
        </p:spPr>
        <p:txBody>
          <a:bodyPr lIns="1548000" anchor="ctr" anchorCtr="0"/>
          <a:lstStyle>
            <a:lvl1pPr marL="0" indent="0">
              <a:spcBef>
                <a:spcPts val="0"/>
              </a:spcBef>
              <a:buClr>
                <a:schemeClr val="accent1"/>
              </a:buClr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 1. Kapitel 1</a:t>
            </a:r>
          </a:p>
        </p:txBody>
      </p:sp>
      <p:sp>
        <p:nvSpPr>
          <p:cNvPr id="16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2033412"/>
            <a:ext cx="8220810" cy="496800"/>
          </a:xfrm>
          <a:noFill/>
        </p:spPr>
        <p:txBody>
          <a:bodyPr lIns="1548000" anchor="ctr" anchorCtr="0"/>
          <a:lstStyle>
            <a:lvl1pPr marL="0" indent="0">
              <a:spcBef>
                <a:spcPts val="0"/>
              </a:spcBef>
              <a:buClr>
                <a:schemeClr val="accent1"/>
              </a:buClr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2. Kapitel 2</a:t>
            </a:r>
          </a:p>
        </p:txBody>
      </p:sp>
      <p:sp>
        <p:nvSpPr>
          <p:cNvPr id="17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2535237"/>
            <a:ext cx="8220810" cy="496800"/>
          </a:xfrm>
          <a:noFill/>
        </p:spPr>
        <p:txBody>
          <a:bodyPr lIns="1548000" anchor="ctr" anchorCtr="0"/>
          <a:lstStyle>
            <a:lvl1pPr marL="0" indent="0">
              <a:spcBef>
                <a:spcPts val="0"/>
              </a:spcBef>
              <a:buClr>
                <a:schemeClr val="accent1"/>
              </a:buClr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3. Kapitel 3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037062"/>
            <a:ext cx="8220810" cy="496800"/>
          </a:xfrm>
          <a:noFill/>
        </p:spPr>
        <p:txBody>
          <a:bodyPr lIns="1548000" anchor="ctr" anchorCtr="0"/>
          <a:lstStyle>
            <a:lvl1pPr marL="0" indent="0">
              <a:spcBef>
                <a:spcPts val="0"/>
              </a:spcBef>
              <a:buClr>
                <a:schemeClr val="accent1"/>
              </a:buClr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4. Kapitel 4</a:t>
            </a:r>
          </a:p>
        </p:txBody>
      </p:sp>
      <p:sp>
        <p:nvSpPr>
          <p:cNvPr id="19" name="Textplatzhalt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3538885"/>
            <a:ext cx="8220810" cy="496800"/>
          </a:xfrm>
          <a:noFill/>
        </p:spPr>
        <p:txBody>
          <a:bodyPr lIns="1548000" anchor="ctr" anchorCtr="0"/>
          <a:lstStyle>
            <a:lvl1pPr marL="0" indent="0">
              <a:spcBef>
                <a:spcPts val="0"/>
              </a:spcBef>
              <a:buClr>
                <a:schemeClr val="accent1"/>
              </a:buClr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5. Kapitel 5</a:t>
            </a:r>
          </a:p>
        </p:txBody>
      </p:sp>
      <p:sp>
        <p:nvSpPr>
          <p:cNvPr id="11" name="Textfeld 10"/>
          <p:cNvSpPr txBox="1"/>
          <p:nvPr userDrawn="1"/>
        </p:nvSpPr>
        <p:spPr bwMode="gray">
          <a:xfrm>
            <a:off x="578580" y="6342643"/>
            <a:ext cx="2202526" cy="4154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CH" sz="1000" dirty="0">
                <a:solidFill>
                  <a:srgbClr val="00946C"/>
                </a:solidFill>
                <a:ea typeface="MS PGothic" pitchFamily="34" charset="-128"/>
              </a:rPr>
              <a:t>BERATEN. FÖRDERN. UMWELT SCHÜTZEN.</a:t>
            </a:r>
            <a:br>
              <a:rPr lang="de-CH" sz="1000" dirty="0">
                <a:solidFill>
                  <a:srgbClr val="00946C"/>
                </a:solidFill>
                <a:ea typeface="MS PGothic" pitchFamily="34" charset="-128"/>
              </a:rPr>
            </a:br>
            <a:r>
              <a:rPr lang="de-CH" sz="1000" dirty="0">
                <a:solidFill>
                  <a:srgbClr val="00946C"/>
                </a:solidFill>
                <a:ea typeface="MS PGothic" pitchFamily="34" charset="-128"/>
              </a:rPr>
              <a:t>Kommunalkredit Public Consulting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CH" sz="1000" dirty="0">
                <a:solidFill>
                  <a:srgbClr val="87888A"/>
                </a:solidFill>
                <a:ea typeface="MS PGothic" pitchFamily="34" charset="-128"/>
              </a:rPr>
              <a:t>www.publicconsulting.at</a:t>
            </a:r>
          </a:p>
        </p:txBody>
      </p:sp>
      <p:cxnSp>
        <p:nvCxnSpPr>
          <p:cNvPr id="14" name="Gerade Verbindung 9">
            <a:extLst>
              <a:ext uri="{FF2B5EF4-FFF2-40B4-BE49-F238E27FC236}">
                <a16:creationId xmlns="" xmlns:a16="http://schemas.microsoft.com/office/drawing/2014/main" id="{4C4410E8-8852-4912-B932-FCB216CEB2CA}"/>
              </a:ext>
            </a:extLst>
          </p:cNvPr>
          <p:cNvCxnSpPr>
            <a:cxnSpLocks/>
          </p:cNvCxnSpPr>
          <p:nvPr userDrawn="1"/>
        </p:nvCxnSpPr>
        <p:spPr>
          <a:xfrm>
            <a:off x="477374" y="6271404"/>
            <a:ext cx="0" cy="171105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984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2122871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2"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 bwMode="gray">
          <a:xfrm>
            <a:off x="457200" y="1530351"/>
            <a:ext cx="8229600" cy="4396896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57200" y="681055"/>
            <a:ext cx="6276975" cy="276999"/>
          </a:xfrm>
        </p:spPr>
        <p:txBody>
          <a:bodyPr>
            <a:noAutofit/>
          </a:bodyPr>
          <a:lstStyle>
            <a:lvl1pPr>
              <a:defRPr sz="18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de-DE" dirty="0"/>
              <a:t>Subheadline durch Klicken hinzufügen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 bwMode="gray">
          <a:xfrm>
            <a:off x="457200" y="338425"/>
            <a:ext cx="6276975" cy="369332"/>
          </a:xfrm>
        </p:spPr>
        <p:txBody>
          <a:bodyPr/>
          <a:lstStyle>
            <a:lvl1pPr>
              <a:defRPr sz="2400" b="0"/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3"/>
          </p:nvPr>
        </p:nvSpPr>
        <p:spPr bwMode="gray">
          <a:xfrm>
            <a:off x="8431148" y="6342643"/>
            <a:ext cx="246862" cy="153888"/>
          </a:xfrm>
        </p:spPr>
        <p:txBody>
          <a:bodyPr/>
          <a:lstStyle/>
          <a:p>
            <a:fld id="{D40CDA62-7663-46B4-B8BD-F955B544289C}" type="slidenum">
              <a:rPr lang="de-DE" altLang="de-DE" smtClean="0">
                <a:solidFill>
                  <a:srgbClr val="87888A"/>
                </a:solidFill>
              </a:rPr>
              <a:pPr/>
              <a:t>‹#›</a:t>
            </a:fld>
            <a:endParaRPr lang="de-DE" altLang="de-DE" dirty="0">
              <a:solidFill>
                <a:srgbClr val="87888A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 bwMode="gray">
          <a:xfrm>
            <a:off x="578580" y="6342643"/>
            <a:ext cx="2202526" cy="4154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CH" sz="1000" dirty="0">
                <a:solidFill>
                  <a:srgbClr val="00946C"/>
                </a:solidFill>
                <a:ea typeface="MS PGothic" pitchFamily="34" charset="-128"/>
              </a:rPr>
              <a:t>BERATEN. FÖRDERN. UMWELT SCHÜTZEN.</a:t>
            </a:r>
            <a:br>
              <a:rPr lang="de-CH" sz="1000" dirty="0">
                <a:solidFill>
                  <a:srgbClr val="00946C"/>
                </a:solidFill>
                <a:ea typeface="MS PGothic" pitchFamily="34" charset="-128"/>
              </a:rPr>
            </a:br>
            <a:r>
              <a:rPr lang="de-CH" sz="1000" dirty="0">
                <a:solidFill>
                  <a:srgbClr val="00946C"/>
                </a:solidFill>
                <a:ea typeface="MS PGothic" pitchFamily="34" charset="-128"/>
              </a:rPr>
              <a:t>Kommunalkredit Public Consulting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CH" sz="1000" dirty="0">
                <a:solidFill>
                  <a:srgbClr val="87888A"/>
                </a:solidFill>
                <a:ea typeface="MS PGothic" pitchFamily="34" charset="-128"/>
              </a:rPr>
              <a:t>www.publicconsulting.at</a:t>
            </a:r>
          </a:p>
        </p:txBody>
      </p:sp>
      <p:cxnSp>
        <p:nvCxnSpPr>
          <p:cNvPr id="11" name="Gerade Verbindung 9">
            <a:extLst>
              <a:ext uri="{FF2B5EF4-FFF2-40B4-BE49-F238E27FC236}">
                <a16:creationId xmlns="" xmlns:a16="http://schemas.microsoft.com/office/drawing/2014/main" id="{E47F2C40-EA6E-47A0-8978-361DA8FA5B5F}"/>
              </a:ext>
            </a:extLst>
          </p:cNvPr>
          <p:cNvCxnSpPr>
            <a:cxnSpLocks/>
          </p:cNvCxnSpPr>
          <p:nvPr userDrawn="1"/>
        </p:nvCxnSpPr>
        <p:spPr>
          <a:xfrm>
            <a:off x="477374" y="6271404"/>
            <a:ext cx="0" cy="171105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715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/>
          </p:cNvPr>
          <p:cNvSpPr/>
          <p:nvPr userDrawn="1"/>
        </p:nvSpPr>
        <p:spPr bwMode="auto">
          <a:xfrm>
            <a:off x="1" y="5092262"/>
            <a:ext cx="9143999" cy="1793122"/>
          </a:xfrm>
          <a:prstGeom prst="rect">
            <a:avLst/>
          </a:prstGeom>
          <a:solidFill>
            <a:srgbClr val="00946C"/>
          </a:solidFill>
          <a:ln>
            <a:noFill/>
          </a:ln>
          <a:effectLst/>
          <a:extLst/>
        </p:spPr>
        <p:txBody>
          <a:bodyPr lIns="0" tIns="0" rIns="0" bIns="0" rtlCol="0" anchor="ctr"/>
          <a:lstStyle/>
          <a:p>
            <a:pPr algn="ctr">
              <a:buClr>
                <a:srgbClr val="00946C"/>
              </a:buClr>
            </a:pPr>
            <a:endParaRPr lang="de-AT" sz="1600" dirty="0" err="1">
              <a:solidFill>
                <a:srgbClr val="000000"/>
              </a:solidFill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8150383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6"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2" name="Grafik 41">
            <a:extLst/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933" y="406800"/>
            <a:ext cx="1600166" cy="653005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20" y="2060848"/>
            <a:ext cx="6898248" cy="18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feld 12"/>
          <p:cNvSpPr txBox="1"/>
          <p:nvPr userDrawn="1"/>
        </p:nvSpPr>
        <p:spPr>
          <a:xfrm>
            <a:off x="479233" y="5289688"/>
            <a:ext cx="3875292" cy="141577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>
                <a:solidFill>
                  <a:srgbClr val="FFFFFF"/>
                </a:solidFill>
                <a:latin typeface="Calibri"/>
              </a:rPr>
              <a:t>Kommunalkredit Public Consulting GmbH</a:t>
            </a:r>
          </a:p>
          <a:p>
            <a:pPr>
              <a:spcBef>
                <a:spcPts val="1200"/>
              </a:spcBef>
            </a:pPr>
            <a:r>
              <a:rPr lang="en-GB" sz="1600" dirty="0" err="1">
                <a:solidFill>
                  <a:srgbClr val="FFFFFF"/>
                </a:solidFill>
              </a:rPr>
              <a:t>Türkenstraße</a:t>
            </a:r>
            <a:r>
              <a:rPr lang="en-GB" sz="1600" dirty="0">
                <a:solidFill>
                  <a:srgbClr val="FFFFFF"/>
                </a:solidFill>
              </a:rPr>
              <a:t> 9, 1092 Wien</a:t>
            </a:r>
            <a:br>
              <a:rPr lang="en-GB" sz="1600" dirty="0">
                <a:solidFill>
                  <a:srgbClr val="FFFFFF"/>
                </a:solidFill>
              </a:rPr>
            </a:br>
            <a:r>
              <a:rPr lang="en-GB" sz="1600" dirty="0" err="1">
                <a:solidFill>
                  <a:srgbClr val="FFFFFF"/>
                </a:solidFill>
              </a:rPr>
              <a:t>Telefon</a:t>
            </a:r>
            <a:r>
              <a:rPr lang="en-GB" sz="1600" dirty="0">
                <a:solidFill>
                  <a:srgbClr val="FFFFFF"/>
                </a:solidFill>
              </a:rPr>
              <a:t>: +43 (0)1/31 6 31-0</a:t>
            </a:r>
            <a:br>
              <a:rPr lang="en-GB" sz="1600" dirty="0">
                <a:solidFill>
                  <a:srgbClr val="FFFFFF"/>
                </a:solidFill>
              </a:rPr>
            </a:br>
            <a:r>
              <a:rPr lang="en-GB" sz="1600" dirty="0">
                <a:solidFill>
                  <a:srgbClr val="FFFFFF"/>
                </a:solidFill>
              </a:rPr>
              <a:t>Fax: +43 (0)1/31 6 31-104</a:t>
            </a:r>
            <a:br>
              <a:rPr lang="en-GB" sz="1600" dirty="0">
                <a:solidFill>
                  <a:srgbClr val="FFFFFF"/>
                </a:solidFill>
              </a:rPr>
            </a:br>
            <a:r>
              <a:rPr lang="en-GB" sz="1600" dirty="0">
                <a:solidFill>
                  <a:srgbClr val="FFFFFF"/>
                </a:solidFill>
              </a:rPr>
              <a:t>www.publicconsulting.at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9" name="Textfeld 8">
            <a:extLst/>
          </p:cNvPr>
          <p:cNvSpPr txBox="1"/>
          <p:nvPr userDrawn="1"/>
        </p:nvSpPr>
        <p:spPr bwMode="gray">
          <a:xfrm>
            <a:off x="554413" y="518900"/>
            <a:ext cx="2196535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CH" sz="1000" dirty="0">
                <a:solidFill>
                  <a:srgbClr val="00946C"/>
                </a:solidFill>
                <a:ea typeface="MS PGothic" pitchFamily="34" charset="-128"/>
              </a:rPr>
              <a:t>BERATEN. FÖRDERN. UMWELT SCHÜTZEN.</a:t>
            </a:r>
            <a:r>
              <a:rPr lang="de-CH" sz="1000" b="1" dirty="0">
                <a:solidFill>
                  <a:srgbClr val="00946C"/>
                </a:solidFill>
                <a:ea typeface="MS PGothic" pitchFamily="34" charset="-128"/>
              </a:rPr>
              <a:t/>
            </a:r>
            <a:br>
              <a:rPr lang="de-CH" sz="1000" b="1" dirty="0">
                <a:solidFill>
                  <a:srgbClr val="00946C"/>
                </a:solidFill>
                <a:ea typeface="MS PGothic" pitchFamily="34" charset="-128"/>
              </a:rPr>
            </a:br>
            <a:r>
              <a:rPr lang="de-CH" sz="1000" dirty="0">
                <a:solidFill>
                  <a:srgbClr val="87888A"/>
                </a:solidFill>
                <a:ea typeface="MS PGothic" pitchFamily="34" charset="-128"/>
              </a:rPr>
              <a:t>Kommunalkredit Public Consulting</a:t>
            </a:r>
          </a:p>
        </p:txBody>
      </p:sp>
      <p:cxnSp>
        <p:nvCxnSpPr>
          <p:cNvPr id="11" name="Gerade Verbindung 9">
            <a:extLst>
              <a:ext uri="{FF2B5EF4-FFF2-40B4-BE49-F238E27FC236}">
                <a16:creationId xmlns="" xmlns:a16="http://schemas.microsoft.com/office/drawing/2014/main" id="{59B48C73-0367-4396-903D-CE53A81EC1F6}"/>
              </a:ext>
            </a:extLst>
          </p:cNvPr>
          <p:cNvCxnSpPr>
            <a:cxnSpLocks/>
          </p:cNvCxnSpPr>
          <p:nvPr userDrawn="1"/>
        </p:nvCxnSpPr>
        <p:spPr>
          <a:xfrm>
            <a:off x="477374" y="454833"/>
            <a:ext cx="0" cy="171105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11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vmlDrawing" Target="../drawings/vmlDrawing1.vml"/><Relationship Id="rId8" Type="http://schemas.openxmlformats.org/officeDocument/2006/relationships/tags" Target="../tags/tag2.xml"/><Relationship Id="rId9" Type="http://schemas.openxmlformats.org/officeDocument/2006/relationships/oleObject" Target="../embeddings/oleObject1.bin"/><Relationship Id="rId10" Type="http://schemas.openxmlformats.org/officeDocument/2006/relationships/image" Target="../media/image1.emf"/><Relationship Id="rId11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.bin"/><Relationship Id="rId12" Type="http://schemas.openxmlformats.org/officeDocument/2006/relationships/image" Target="../media/image1.emf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2.xml"/><Relationship Id="rId8" Type="http://schemas.openxmlformats.org/officeDocument/2006/relationships/theme" Target="../theme/theme2.xml"/><Relationship Id="rId9" Type="http://schemas.openxmlformats.org/officeDocument/2006/relationships/vmlDrawing" Target="../drawings/vmlDrawing6.vml"/><Relationship Id="rId10" Type="http://schemas.openxmlformats.org/officeDocument/2006/relationships/tags" Target="../tags/tag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theme" Target="../theme/theme3.xml"/><Relationship Id="rId6" Type="http://schemas.openxmlformats.org/officeDocument/2006/relationships/vmlDrawing" Target="../drawings/vmlDrawing14.vml"/><Relationship Id="rId7" Type="http://schemas.openxmlformats.org/officeDocument/2006/relationships/tags" Target="../tags/tag15.xml"/><Relationship Id="rId8" Type="http://schemas.openxmlformats.org/officeDocument/2006/relationships/oleObject" Target="../embeddings/oleObject14.bin"/><Relationship Id="rId9" Type="http://schemas.openxmlformats.org/officeDocument/2006/relationships/image" Target="../media/image1.emf"/><Relationship Id="rId10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208584699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4" name="think-cell Folie" r:id="rId9" imgW="351" imgH="351" progId="TCLayout.ActiveDocument.1">
                  <p:embed/>
                </p:oleObj>
              </mc:Choice>
              <mc:Fallback>
                <p:oleObj name="think-cell Folie" r:id="rId9" imgW="351" imgH="351" progId="TCLayout.ActiveDocument.1">
                  <p:embed/>
                  <p:pic>
                    <p:nvPicPr>
                      <p:cNvPr id="8" name="Objekt 7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itelplatzhalter 1"/>
          <p:cNvSpPr>
            <a:spLocks noGrp="1"/>
          </p:cNvSpPr>
          <p:nvPr>
            <p:ph type="title"/>
          </p:nvPr>
        </p:nvSpPr>
        <p:spPr bwMode="gray">
          <a:xfrm>
            <a:off x="457200" y="295200"/>
            <a:ext cx="65817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de-AT" altLang="de-DE" dirty="0"/>
              <a:t>Mastertitelformat bearbeiten</a:t>
            </a:r>
            <a:endParaRPr lang="de-DE" altLang="de-DE" dirty="0"/>
          </a:p>
        </p:txBody>
      </p:sp>
      <p:sp>
        <p:nvSpPr>
          <p:cNvPr id="1028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457200" y="1522627"/>
            <a:ext cx="8229600" cy="439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dirty="0"/>
              <a:t>Mastertextformat bearbeiten</a:t>
            </a:r>
          </a:p>
          <a:p>
            <a:pPr lvl="1"/>
            <a:r>
              <a:rPr lang="de-AT" altLang="de-DE" dirty="0"/>
              <a:t>Zweite Ebene</a:t>
            </a:r>
          </a:p>
          <a:p>
            <a:pPr lvl="2"/>
            <a:r>
              <a:rPr lang="de-AT" altLang="de-DE" dirty="0"/>
              <a:t>Dritte Ebene</a:t>
            </a:r>
          </a:p>
          <a:p>
            <a:pPr lvl="3"/>
            <a:r>
              <a:rPr lang="de-AT" altLang="de-DE" dirty="0"/>
              <a:t>Vierte Ebene</a:t>
            </a:r>
          </a:p>
          <a:p>
            <a:pPr lvl="4"/>
            <a:r>
              <a:rPr lang="de-AT" altLang="de-DE" dirty="0"/>
              <a:t>Fünfte Ebene</a:t>
            </a:r>
            <a:endParaRPr lang="de-DE" alt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8431148" y="6342643"/>
            <a:ext cx="246862" cy="153888"/>
          </a:xfrm>
          <a:prstGeom prst="rect">
            <a:avLst/>
          </a:prstGeom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solidFill>
                  <a:schemeClr val="tx2"/>
                </a:solidFill>
                <a:latin typeface="+mj-lt"/>
                <a:cs typeface="Arial" pitchFamily="34" charset="0"/>
              </a:defRPr>
            </a:lvl1pPr>
          </a:lstStyle>
          <a:p>
            <a:fld id="{D40CDA62-7663-46B4-B8BD-F955B544289C}" type="slidenum">
              <a:rPr lang="de-DE" altLang="de-DE" smtClean="0"/>
              <a:pPr/>
              <a:t>‹#›</a:t>
            </a:fld>
            <a:endParaRPr lang="de-DE" altLang="de-DE" dirty="0"/>
          </a:p>
        </p:txBody>
      </p:sp>
      <p:cxnSp>
        <p:nvCxnSpPr>
          <p:cNvPr id="6" name="Gerader Verbinder 5"/>
          <p:cNvCxnSpPr/>
          <p:nvPr/>
        </p:nvCxnSpPr>
        <p:spPr bwMode="gray">
          <a:xfrm>
            <a:off x="457200" y="6239416"/>
            <a:ext cx="8229600" cy="0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 userDrawn="1"/>
        </p:nvCxnSpPr>
        <p:spPr bwMode="gray">
          <a:xfrm>
            <a:off x="457200" y="1223018"/>
            <a:ext cx="8229600" cy="0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Grafik 11">
            <a:extLst/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385" y="406800"/>
            <a:ext cx="1327414" cy="54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61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0" r:id="rId2"/>
    <p:sldLayoutId id="2147483681" r:id="rId3"/>
    <p:sldLayoutId id="2147483682" r:id="rId4"/>
    <p:sldLayoutId id="2147483697" r:id="rId5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0" kern="1200">
          <a:solidFill>
            <a:schemeClr val="accent1"/>
          </a:solidFill>
          <a:latin typeface="+mj-lt"/>
          <a:ea typeface="MS PGothic" pitchFamily="34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ＭＳ Ｐゴシック" charset="0"/>
        </a:defRPr>
      </a:lvl9pPr>
    </p:titleStyle>
    <p:bodyStyle>
      <a:lvl1pPr marL="0" indent="0" algn="l" defTabSz="457200" rtl="0" eaLnBrk="1" fontAlgn="base" hangingPunct="1">
        <a:spcBef>
          <a:spcPts val="300"/>
        </a:spcBef>
        <a:spcAft>
          <a:spcPct val="0"/>
        </a:spcAft>
        <a:buFontTx/>
        <a:buNone/>
        <a:defRPr sz="18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1pPr>
      <a:lvl2pPr marL="180975" indent="-180975" algn="l" defTabSz="4572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2pPr>
      <a:lvl3pPr marL="361950" indent="-180975" algn="l" defTabSz="457200" rtl="0" eaLnBrk="1" fontAlgn="base" hangingPunct="1">
        <a:spcBef>
          <a:spcPts val="300"/>
        </a:spcBef>
        <a:spcAft>
          <a:spcPct val="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3pPr>
      <a:lvl4pPr marL="534988" indent="-173038" algn="l" defTabSz="457200" rtl="0" eaLnBrk="1" fontAlgn="base" hangingPunct="1">
        <a:spcBef>
          <a:spcPts val="3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4pPr>
      <a:lvl5pPr marL="715963" indent="-180975" algn="l" defTabSz="457200" rtl="0" eaLnBrk="1" fontAlgn="base" hangingPunct="1">
        <a:spcBef>
          <a:spcPts val="300"/>
        </a:spcBef>
        <a:spcAft>
          <a:spcPct val="0"/>
        </a:spcAft>
        <a:buFont typeface="Calibri Light" panose="020F0302020204030204" pitchFamily="34" charset="0"/>
        <a:buChar char="­"/>
        <a:defRPr sz="18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58" userDrawn="1">
          <p15:clr>
            <a:srgbClr val="F26B43"/>
          </p15:clr>
        </p15:guide>
        <p15:guide id="3" pos="5465" userDrawn="1">
          <p15:clr>
            <a:srgbClr val="F26B43"/>
          </p15:clr>
        </p15:guide>
        <p15:guide id="4" pos="288" userDrawn="1">
          <p15:clr>
            <a:srgbClr val="F26B43"/>
          </p15:clr>
        </p15:guide>
        <p15:guide id="5" orient="horz" pos="37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201706438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0" name="think-cell Folie" r:id="rId11" imgW="351" imgH="351" progId="TCLayout.ActiveDocument.1">
                  <p:embed/>
                </p:oleObj>
              </mc:Choice>
              <mc:Fallback>
                <p:oleObj name="think-cell Folie" r:id="rId11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itelplatzhalter 1"/>
          <p:cNvSpPr>
            <a:spLocks noGrp="1"/>
          </p:cNvSpPr>
          <p:nvPr>
            <p:ph type="title"/>
          </p:nvPr>
        </p:nvSpPr>
        <p:spPr bwMode="gray">
          <a:xfrm>
            <a:off x="457200" y="295200"/>
            <a:ext cx="65817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de-AT" altLang="de-DE" dirty="0"/>
              <a:t>Mastertitelformat bearbeiten</a:t>
            </a:r>
            <a:endParaRPr lang="de-DE" altLang="de-DE" dirty="0"/>
          </a:p>
        </p:txBody>
      </p:sp>
      <p:sp>
        <p:nvSpPr>
          <p:cNvPr id="1028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457200" y="1522627"/>
            <a:ext cx="8229600" cy="439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dirty="0"/>
              <a:t>Mastertextformat bearbeiten</a:t>
            </a:r>
          </a:p>
          <a:p>
            <a:pPr lvl="1"/>
            <a:r>
              <a:rPr lang="de-AT" altLang="de-DE" dirty="0"/>
              <a:t>Zweite Ebene</a:t>
            </a:r>
          </a:p>
          <a:p>
            <a:pPr lvl="2"/>
            <a:r>
              <a:rPr lang="de-AT" altLang="de-DE" dirty="0"/>
              <a:t>Dritte Ebene</a:t>
            </a:r>
          </a:p>
          <a:p>
            <a:pPr lvl="3"/>
            <a:r>
              <a:rPr lang="de-AT" altLang="de-DE" dirty="0"/>
              <a:t>Vierte Ebene</a:t>
            </a:r>
          </a:p>
          <a:p>
            <a:pPr lvl="4"/>
            <a:r>
              <a:rPr lang="de-AT" altLang="de-DE" dirty="0"/>
              <a:t>Fünfte Ebene</a:t>
            </a:r>
            <a:endParaRPr lang="de-DE" alt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8431148" y="6342643"/>
            <a:ext cx="246862" cy="153888"/>
          </a:xfrm>
          <a:prstGeom prst="rect">
            <a:avLst/>
          </a:prstGeom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solidFill>
                  <a:schemeClr val="tx2"/>
                </a:solidFill>
                <a:latin typeface="+mj-lt"/>
                <a:cs typeface="Arial" pitchFamily="34" charset="0"/>
              </a:defRPr>
            </a:lvl1pPr>
          </a:lstStyle>
          <a:p>
            <a:fld id="{D40CDA62-7663-46B4-B8BD-F955B544289C}" type="slidenum">
              <a:rPr lang="de-DE" altLang="de-DE" smtClean="0">
                <a:solidFill>
                  <a:srgbClr val="87888A"/>
                </a:solidFill>
              </a:rPr>
              <a:pPr/>
              <a:t>‹#›</a:t>
            </a:fld>
            <a:endParaRPr lang="de-DE" altLang="de-DE" dirty="0">
              <a:solidFill>
                <a:srgbClr val="87888A"/>
              </a:solidFill>
            </a:endParaRPr>
          </a:p>
        </p:txBody>
      </p:sp>
      <p:cxnSp>
        <p:nvCxnSpPr>
          <p:cNvPr id="6" name="Gerader Verbinder 5"/>
          <p:cNvCxnSpPr/>
          <p:nvPr/>
        </p:nvCxnSpPr>
        <p:spPr bwMode="gray">
          <a:xfrm>
            <a:off x="457200" y="6239416"/>
            <a:ext cx="8229600" cy="0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 userDrawn="1"/>
        </p:nvCxnSpPr>
        <p:spPr bwMode="gray">
          <a:xfrm>
            <a:off x="457200" y="1223018"/>
            <a:ext cx="8229600" cy="0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Grafik 11">
            <a:extLst/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385" y="406800"/>
            <a:ext cx="1327414" cy="54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90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0" kern="1200">
          <a:solidFill>
            <a:schemeClr val="accent1"/>
          </a:solidFill>
          <a:latin typeface="+mj-lt"/>
          <a:ea typeface="MS PGothic" pitchFamily="34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ＭＳ Ｐゴシック" charset="0"/>
        </a:defRPr>
      </a:lvl9pPr>
    </p:titleStyle>
    <p:bodyStyle>
      <a:lvl1pPr marL="0" indent="0" algn="l" defTabSz="457200" rtl="0" eaLnBrk="1" fontAlgn="base" hangingPunct="1">
        <a:spcBef>
          <a:spcPts val="300"/>
        </a:spcBef>
        <a:spcAft>
          <a:spcPct val="0"/>
        </a:spcAft>
        <a:buFontTx/>
        <a:buNone/>
        <a:defRPr sz="18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1pPr>
      <a:lvl2pPr marL="180975" indent="-180975" algn="l" defTabSz="4572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2pPr>
      <a:lvl3pPr marL="361950" indent="-180975" algn="l" defTabSz="457200" rtl="0" eaLnBrk="1" fontAlgn="base" hangingPunct="1">
        <a:spcBef>
          <a:spcPts val="300"/>
        </a:spcBef>
        <a:spcAft>
          <a:spcPct val="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3pPr>
      <a:lvl4pPr marL="534988" indent="-173038" algn="l" defTabSz="457200" rtl="0" eaLnBrk="1" fontAlgn="base" hangingPunct="1">
        <a:spcBef>
          <a:spcPts val="3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4pPr>
      <a:lvl5pPr marL="715963" indent="-180975" algn="l" defTabSz="457200" rtl="0" eaLnBrk="1" fontAlgn="base" hangingPunct="1">
        <a:spcBef>
          <a:spcPts val="300"/>
        </a:spcBef>
        <a:spcAft>
          <a:spcPct val="0"/>
        </a:spcAft>
        <a:buFont typeface="Calibri Light" panose="020F0302020204030204" pitchFamily="34" charset="0"/>
        <a:buChar char="­"/>
        <a:defRPr sz="18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58" userDrawn="1">
          <p15:clr>
            <a:srgbClr val="F26B43"/>
          </p15:clr>
        </p15:guide>
        <p15:guide id="3" pos="5465" userDrawn="1">
          <p15:clr>
            <a:srgbClr val="F26B43"/>
          </p15:clr>
        </p15:guide>
        <p15:guide id="4" pos="288" userDrawn="1">
          <p15:clr>
            <a:srgbClr val="F26B43"/>
          </p15:clr>
        </p15:guide>
        <p15:guide id="5" orient="horz" pos="3732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>
            <p:custDataLst>
              <p:tags r:id="rId7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2" name="think-cell Folie" r:id="rId8" imgW="351" imgH="351" progId="TCLayout.ActiveDocument.1">
                  <p:embed/>
                </p:oleObj>
              </mc:Choice>
              <mc:Fallback>
                <p:oleObj name="think-cell Folie" r:id="rId8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itelplatzhalter 1"/>
          <p:cNvSpPr>
            <a:spLocks noGrp="1"/>
          </p:cNvSpPr>
          <p:nvPr>
            <p:ph type="title"/>
          </p:nvPr>
        </p:nvSpPr>
        <p:spPr bwMode="gray">
          <a:xfrm>
            <a:off x="457200" y="295200"/>
            <a:ext cx="65817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de-AT" altLang="de-DE" dirty="0"/>
              <a:t>Mastertitelformat bearbeiten</a:t>
            </a:r>
            <a:endParaRPr lang="de-DE" altLang="de-DE" dirty="0"/>
          </a:p>
        </p:txBody>
      </p:sp>
      <p:sp>
        <p:nvSpPr>
          <p:cNvPr id="1028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457200" y="1522627"/>
            <a:ext cx="8229600" cy="439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dirty="0"/>
              <a:t>Mastertextformat bearbeiten</a:t>
            </a:r>
          </a:p>
          <a:p>
            <a:pPr lvl="1"/>
            <a:r>
              <a:rPr lang="de-AT" altLang="de-DE" dirty="0"/>
              <a:t>Zweite Ebene</a:t>
            </a:r>
          </a:p>
          <a:p>
            <a:pPr lvl="2"/>
            <a:r>
              <a:rPr lang="de-AT" altLang="de-DE" dirty="0"/>
              <a:t>Dritte Ebene</a:t>
            </a:r>
          </a:p>
          <a:p>
            <a:pPr lvl="3"/>
            <a:r>
              <a:rPr lang="de-AT" altLang="de-DE" dirty="0"/>
              <a:t>Vierte Ebene</a:t>
            </a:r>
          </a:p>
          <a:p>
            <a:pPr lvl="4"/>
            <a:r>
              <a:rPr lang="de-AT" altLang="de-DE" dirty="0"/>
              <a:t>Fünfte Ebene</a:t>
            </a:r>
            <a:endParaRPr lang="de-DE" alt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8431148" y="6342643"/>
            <a:ext cx="246862" cy="153888"/>
          </a:xfrm>
          <a:prstGeom prst="rect">
            <a:avLst/>
          </a:prstGeom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solidFill>
                  <a:schemeClr val="tx2"/>
                </a:solidFill>
                <a:latin typeface="+mj-lt"/>
                <a:cs typeface="Arial" pitchFamily="34" charset="0"/>
              </a:defRPr>
            </a:lvl1pPr>
          </a:lstStyle>
          <a:p>
            <a:fld id="{D40CDA62-7663-46B4-B8BD-F955B544289C}" type="slidenum">
              <a:rPr lang="de-DE" altLang="de-DE" smtClean="0">
                <a:solidFill>
                  <a:srgbClr val="87888A"/>
                </a:solidFill>
              </a:rPr>
              <a:pPr/>
              <a:t>‹#›</a:t>
            </a:fld>
            <a:endParaRPr lang="de-DE" altLang="de-DE" dirty="0">
              <a:solidFill>
                <a:srgbClr val="87888A"/>
              </a:solidFill>
            </a:endParaRPr>
          </a:p>
        </p:txBody>
      </p:sp>
      <p:cxnSp>
        <p:nvCxnSpPr>
          <p:cNvPr id="6" name="Gerader Verbinder 5"/>
          <p:cNvCxnSpPr/>
          <p:nvPr/>
        </p:nvCxnSpPr>
        <p:spPr bwMode="gray">
          <a:xfrm>
            <a:off x="457200" y="6239416"/>
            <a:ext cx="8229600" cy="0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 userDrawn="1"/>
        </p:nvCxnSpPr>
        <p:spPr bwMode="gray">
          <a:xfrm>
            <a:off x="457200" y="1223018"/>
            <a:ext cx="8229600" cy="0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Grafik 11">
            <a:extLst/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385" y="406800"/>
            <a:ext cx="1327415" cy="54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70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0" kern="1200">
          <a:solidFill>
            <a:schemeClr val="accent1"/>
          </a:solidFill>
          <a:latin typeface="+mj-lt"/>
          <a:ea typeface="MS PGothic" pitchFamily="34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1895F"/>
          </a:solidFill>
          <a:latin typeface="Arial" charset="0"/>
          <a:ea typeface="ＭＳ Ｐゴシック" charset="0"/>
        </a:defRPr>
      </a:lvl9pPr>
    </p:titleStyle>
    <p:bodyStyle>
      <a:lvl1pPr marL="0" indent="0" algn="l" defTabSz="457200" rtl="0" eaLnBrk="1" fontAlgn="base" hangingPunct="1">
        <a:spcBef>
          <a:spcPts val="300"/>
        </a:spcBef>
        <a:spcAft>
          <a:spcPct val="0"/>
        </a:spcAft>
        <a:buFontTx/>
        <a:buNone/>
        <a:defRPr sz="18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1pPr>
      <a:lvl2pPr marL="180975" indent="-180975" algn="l" defTabSz="4572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2pPr>
      <a:lvl3pPr marL="361950" indent="-180975" algn="l" defTabSz="457200" rtl="0" eaLnBrk="1" fontAlgn="base" hangingPunct="1">
        <a:spcBef>
          <a:spcPts val="300"/>
        </a:spcBef>
        <a:spcAft>
          <a:spcPct val="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3pPr>
      <a:lvl4pPr marL="534988" indent="-173038" algn="l" defTabSz="457200" rtl="0" eaLnBrk="1" fontAlgn="base" hangingPunct="1">
        <a:spcBef>
          <a:spcPts val="3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4pPr>
      <a:lvl5pPr marL="715963" indent="-180975" algn="l" defTabSz="457200" rtl="0" eaLnBrk="1" fontAlgn="base" hangingPunct="1">
        <a:spcBef>
          <a:spcPts val="300"/>
        </a:spcBef>
        <a:spcAft>
          <a:spcPct val="0"/>
        </a:spcAft>
        <a:buFont typeface="Calibri Light" panose="020F0302020204030204" pitchFamily="34" charset="0"/>
        <a:buChar char="­"/>
        <a:defRPr sz="18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58">
          <p15:clr>
            <a:srgbClr val="F26B43"/>
          </p15:clr>
        </p15:guide>
        <p15:guide id="3" pos="5465">
          <p15:clr>
            <a:srgbClr val="F26B43"/>
          </p15:clr>
        </p15:guide>
        <p15:guide id="4" pos="288">
          <p15:clr>
            <a:srgbClr val="F26B43"/>
          </p15:clr>
        </p15:guide>
        <p15:guide id="5" orient="horz" pos="37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notesSlide" Target="../notesSlides/notesSlide2.xml"/><Relationship Id="rId5" Type="http://schemas.openxmlformats.org/officeDocument/2006/relationships/oleObject" Target="../embeddings/oleObject19.bin"/><Relationship Id="rId6" Type="http://schemas.openxmlformats.org/officeDocument/2006/relationships/image" Target="../media/image1.emf"/><Relationship Id="rId7" Type="http://schemas.openxmlformats.org/officeDocument/2006/relationships/image" Target="../media/image9.png"/><Relationship Id="rId1" Type="http://schemas.openxmlformats.org/officeDocument/2006/relationships/vmlDrawing" Target="../drawings/vmlDrawing19.vml"/><Relationship Id="rId2" Type="http://schemas.openxmlformats.org/officeDocument/2006/relationships/tags" Target="../tags/tag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notesSlide" Target="../notesSlides/notesSlide3.xml"/><Relationship Id="rId5" Type="http://schemas.openxmlformats.org/officeDocument/2006/relationships/oleObject" Target="../embeddings/oleObject20.bin"/><Relationship Id="rId6" Type="http://schemas.openxmlformats.org/officeDocument/2006/relationships/image" Target="../media/image1.emf"/><Relationship Id="rId7" Type="http://schemas.openxmlformats.org/officeDocument/2006/relationships/image" Target="../media/image10.png"/><Relationship Id="rId1" Type="http://schemas.openxmlformats.org/officeDocument/2006/relationships/vmlDrawing" Target="../drawings/vmlDrawing20.vml"/><Relationship Id="rId2" Type="http://schemas.openxmlformats.org/officeDocument/2006/relationships/tags" Target="../tags/tag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notesSlide" Target="../notesSlides/notesSlide6.xml"/><Relationship Id="rId5" Type="http://schemas.openxmlformats.org/officeDocument/2006/relationships/oleObject" Target="../embeddings/oleObject21.bin"/><Relationship Id="rId6" Type="http://schemas.openxmlformats.org/officeDocument/2006/relationships/image" Target="../media/image1.emf"/><Relationship Id="rId7" Type="http://schemas.openxmlformats.org/officeDocument/2006/relationships/image" Target="../media/image11.png"/><Relationship Id="rId1" Type="http://schemas.openxmlformats.org/officeDocument/2006/relationships/vmlDrawing" Target="../drawings/vmlDrawing21.vml"/><Relationship Id="rId2" Type="http://schemas.openxmlformats.org/officeDocument/2006/relationships/tags" Target="../tags/tag2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notesSlide" Target="../notesSlides/notesSlide7.xml"/><Relationship Id="rId5" Type="http://schemas.openxmlformats.org/officeDocument/2006/relationships/oleObject" Target="../embeddings/oleObject22.bin"/><Relationship Id="rId6" Type="http://schemas.openxmlformats.org/officeDocument/2006/relationships/image" Target="../media/image1.emf"/><Relationship Id="rId7" Type="http://schemas.openxmlformats.org/officeDocument/2006/relationships/image" Target="../media/image11.png"/><Relationship Id="rId1" Type="http://schemas.openxmlformats.org/officeDocument/2006/relationships/vmlDrawing" Target="../drawings/vmlDrawing22.vml"/><Relationship Id="rId2" Type="http://schemas.openxmlformats.org/officeDocument/2006/relationships/tags" Target="../tags/tag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notesSlide" Target="../notesSlides/notesSlide8.xml"/><Relationship Id="rId5" Type="http://schemas.openxmlformats.org/officeDocument/2006/relationships/oleObject" Target="../embeddings/oleObject23.bin"/><Relationship Id="rId6" Type="http://schemas.openxmlformats.org/officeDocument/2006/relationships/image" Target="../media/image1.emf"/><Relationship Id="rId7" Type="http://schemas.openxmlformats.org/officeDocument/2006/relationships/image" Target="../media/image11.png"/><Relationship Id="rId1" Type="http://schemas.openxmlformats.org/officeDocument/2006/relationships/vmlDrawing" Target="../drawings/vmlDrawing23.vml"/><Relationship Id="rId2" Type="http://schemas.openxmlformats.org/officeDocument/2006/relationships/tags" Target="../tags/tag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notesSlide" Target="../notesSlides/notesSlide9.xml"/><Relationship Id="rId5" Type="http://schemas.openxmlformats.org/officeDocument/2006/relationships/oleObject" Target="../embeddings/oleObject24.bin"/><Relationship Id="rId6" Type="http://schemas.openxmlformats.org/officeDocument/2006/relationships/image" Target="../media/image1.emf"/><Relationship Id="rId7" Type="http://schemas.openxmlformats.org/officeDocument/2006/relationships/image" Target="../media/image12.png"/><Relationship Id="rId1" Type="http://schemas.openxmlformats.org/officeDocument/2006/relationships/vmlDrawing" Target="../drawings/vmlDrawing24.vml"/><Relationship Id="rId2" Type="http://schemas.openxmlformats.org/officeDocument/2006/relationships/tags" Target="../tags/tag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="" xmlns:a16="http://schemas.microsoft.com/office/drawing/2014/main" id="{42DBA88A-50A6-4C47-B279-B61CFEF77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641" y="5143011"/>
            <a:ext cx="7893186" cy="738664"/>
          </a:xfrm>
        </p:spPr>
        <p:txBody>
          <a:bodyPr/>
          <a:lstStyle/>
          <a:p>
            <a:r>
              <a:rPr lang="en-AU" sz="2400" noProof="0" dirty="0" smtClean="0"/>
              <a:t>European Union Effort Sharing with a Green Investment Scheme</a:t>
            </a:r>
            <a:br>
              <a:rPr lang="en-AU" sz="2400" noProof="0" dirty="0" smtClean="0"/>
            </a:br>
            <a:r>
              <a:rPr lang="en-AU" sz="2400" noProof="0" dirty="0" smtClean="0"/>
              <a:t> (ESR-GIS): </a:t>
            </a:r>
            <a:r>
              <a:rPr lang="en-AU" sz="2400" noProof="0" dirty="0" smtClean="0"/>
              <a:t>Side-event at COP24</a:t>
            </a:r>
            <a:endParaRPr lang="en-AU" sz="2400" noProof="0" dirty="0"/>
          </a:p>
        </p:txBody>
      </p:sp>
      <p:sp>
        <p:nvSpPr>
          <p:cNvPr id="5" name="Untertitel 4">
            <a:extLst>
              <a:ext uri="{FF2B5EF4-FFF2-40B4-BE49-F238E27FC236}">
                <a16:creationId xmlns="" xmlns:a16="http://schemas.microsoft.com/office/drawing/2014/main" id="{DFD866FC-A264-4C5A-A280-F55B3AB7D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641" y="5971828"/>
            <a:ext cx="7167090" cy="815608"/>
          </a:xfrm>
        </p:spPr>
        <p:txBody>
          <a:bodyPr/>
          <a:lstStyle/>
          <a:p>
            <a:r>
              <a:rPr lang="en-AU" sz="1600" noProof="0" dirty="0" err="1" smtClean="0"/>
              <a:t>Kommunalkredit</a:t>
            </a:r>
            <a:r>
              <a:rPr lang="en-AU" sz="1600" noProof="0" dirty="0" smtClean="0"/>
              <a:t> Public Consulting / Climate Strategy Institute 2050</a:t>
            </a:r>
          </a:p>
          <a:p>
            <a:r>
              <a:rPr lang="en-AU" sz="1600" noProof="0" dirty="0" smtClean="0"/>
              <a:t>István Bart</a:t>
            </a:r>
          </a:p>
          <a:p>
            <a:r>
              <a:rPr lang="en-AU" sz="1600" noProof="0" dirty="0" smtClean="0"/>
              <a:t>Katowice, December </a:t>
            </a:r>
            <a:r>
              <a:rPr lang="en-AU" sz="1600" noProof="0" dirty="0" smtClean="0"/>
              <a:t>12</a:t>
            </a:r>
            <a:r>
              <a:rPr lang="en-AU" sz="1600" baseline="30000" noProof="0" dirty="0" smtClean="0"/>
              <a:t>nd</a:t>
            </a:r>
            <a:r>
              <a:rPr lang="en-AU" sz="1600" noProof="0" dirty="0" smtClean="0"/>
              <a:t>, 2018</a:t>
            </a:r>
            <a:endParaRPr lang="en-AU" sz="1600" noProof="0" dirty="0"/>
          </a:p>
        </p:txBody>
      </p:sp>
      <p:pic>
        <p:nvPicPr>
          <p:cNvPr id="2" name="Grafik 1">
            <a:extLst>
              <a:ext uri="{FF2B5EF4-FFF2-40B4-BE49-F238E27FC236}">
                <a16:creationId xmlns="" xmlns:a16="http://schemas.microsoft.com/office/drawing/2014/main" id="{B61DBADC-F043-40B3-81D6-5791123C98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2777" y="542989"/>
            <a:ext cx="2409240" cy="39716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95842" y="4416108"/>
            <a:ext cx="6352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Supported by EBRD Carbon Project and Asset Development Facility</a:t>
            </a:r>
          </a:p>
          <a:p>
            <a:pPr algn="ctr"/>
            <a:r>
              <a:rPr lang="en-GB" dirty="0" smtClean="0"/>
              <a:t>EBRD Shareholder Special Fund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18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6" name="think-cell Folie" r:id="rId5" imgW="351" imgH="351" progId="TCLayout.ActiveDocument.1">
                  <p:embed/>
                </p:oleObj>
              </mc:Choice>
              <mc:Fallback>
                <p:oleObj name="think-cell Folie" r:id="rId5" imgW="351" imgH="351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 smtClean="0"/>
              <a:t>Project recap</a:t>
            </a:r>
            <a:endParaRPr lang="en-AU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3"/>
          </p:nvPr>
        </p:nvSpPr>
        <p:spPr>
          <a:xfrm>
            <a:off x="8612286" y="6342643"/>
            <a:ext cx="65724" cy="153888"/>
          </a:xfrm>
        </p:spPr>
        <p:txBody>
          <a:bodyPr/>
          <a:lstStyle/>
          <a:p>
            <a:r>
              <a:rPr lang="de-DE" altLang="de-DE" dirty="0"/>
              <a:t>6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="" xmlns:a16="http://schemas.microsoft.com/office/drawing/2014/main" id="{66682E19-EB90-44B4-8928-29CB6551F19B}"/>
              </a:ext>
            </a:extLst>
          </p:cNvPr>
          <p:cNvSpPr txBox="1"/>
          <p:nvPr/>
        </p:nvSpPr>
        <p:spPr>
          <a:xfrm>
            <a:off x="572569" y="1435692"/>
            <a:ext cx="8105441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AU" dirty="0" smtClean="0"/>
              <a:t>ESR–GIS contribute to the AEA market development and facilitate the uptake by the EU Member States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AU" dirty="0" smtClean="0"/>
              <a:t>Developing a set of voluntary guidelines to support decision making in MS</a:t>
            </a:r>
          </a:p>
          <a:p>
            <a:pPr marL="720725" lvl="0" indent="-450850">
              <a:buFont typeface="+mj-lt"/>
              <a:buAutoNum type="arabicParenBoth"/>
            </a:pPr>
            <a:r>
              <a:rPr lang="en-AU" dirty="0" smtClean="0">
                <a:solidFill>
                  <a:srgbClr val="000000"/>
                </a:solidFill>
              </a:rPr>
              <a:t>Decision-making guideline</a:t>
            </a:r>
          </a:p>
          <a:p>
            <a:pPr marL="720725" lvl="0" indent="-450850">
              <a:buFont typeface="+mj-lt"/>
              <a:buAutoNum type="arabicParenBoth"/>
            </a:pPr>
            <a:r>
              <a:rPr lang="en-AU" dirty="0" smtClean="0">
                <a:solidFill>
                  <a:srgbClr val="000000"/>
                </a:solidFill>
              </a:rPr>
              <a:t>Pricing guideline</a:t>
            </a:r>
          </a:p>
          <a:p>
            <a:pPr marL="720725" lvl="0" indent="-450850">
              <a:buFont typeface="+mj-lt"/>
              <a:buAutoNum type="arabicParenBoth"/>
            </a:pPr>
            <a:r>
              <a:rPr lang="en-AU" dirty="0" smtClean="0">
                <a:solidFill>
                  <a:srgbClr val="000000"/>
                </a:solidFill>
              </a:rPr>
              <a:t>Contracting guideline</a:t>
            </a:r>
          </a:p>
          <a:p>
            <a:pPr marL="720725" lvl="0" indent="-450850">
              <a:buFont typeface="+mj-lt"/>
              <a:buAutoNum type="arabicParenBoth"/>
            </a:pPr>
            <a:r>
              <a:rPr lang="en-AU" dirty="0" smtClean="0">
                <a:solidFill>
                  <a:srgbClr val="000000"/>
                </a:solidFill>
              </a:rPr>
              <a:t>Monitoring guideline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AU" dirty="0" smtClean="0">
                <a:solidFill>
                  <a:srgbClr val="000000"/>
                </a:solidFill>
              </a:rPr>
              <a:t>Setting up a Member State expert advisory group for facilitative dialogue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AU" dirty="0" smtClean="0">
                <a:solidFill>
                  <a:srgbClr val="000000"/>
                </a:solidFill>
              </a:rPr>
              <a:t>Dissemination of results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AU" dirty="0" smtClean="0">
              <a:solidFill>
                <a:srgbClr val="00000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AU" dirty="0" smtClean="0">
                <a:solidFill>
                  <a:srgbClr val="000000"/>
                </a:solidFill>
              </a:rPr>
              <a:t>Current stage: First guideline drafts are nearing completion</a:t>
            </a:r>
            <a:endParaRPr lang="en-AU" dirty="0" smtClean="0">
              <a:solidFill>
                <a:srgbClr val="000000"/>
              </a:solidFill>
            </a:endParaRPr>
          </a:p>
          <a:p>
            <a:endParaRPr lang="en-AU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="" xmlns:a16="http://schemas.microsoft.com/office/drawing/2014/main" id="{EE5D22A5-445F-4079-9496-6FA5B5487D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65874" y="505170"/>
            <a:ext cx="2133461" cy="35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94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3" name="think-cell Folie" r:id="rId5" imgW="351" imgH="351" progId="TCLayout.ActiveDocument.1">
                  <p:embed/>
                </p:oleObj>
              </mc:Choice>
              <mc:Fallback>
                <p:oleObj name="think-cell Folie" r:id="rId5" imgW="351" imgH="351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AU" noProof="0" dirty="0" smtClean="0"/>
              <a:t>Overview</a:t>
            </a:r>
            <a:endParaRPr lang="en-AU" noProof="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noProof="0" dirty="0" smtClean="0"/>
              <a:t>Decision Making GL</a:t>
            </a:r>
            <a:endParaRPr lang="en-AU" b="1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3"/>
          </p:nvPr>
        </p:nvSpPr>
        <p:spPr>
          <a:xfrm>
            <a:off x="8612286" y="6342643"/>
            <a:ext cx="65724" cy="153888"/>
          </a:xfrm>
        </p:spPr>
        <p:txBody>
          <a:bodyPr/>
          <a:lstStyle/>
          <a:p>
            <a:r>
              <a:rPr lang="de-DE" altLang="de-DE" dirty="0"/>
              <a:t>6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="" xmlns:a16="http://schemas.microsoft.com/office/drawing/2014/main" id="{B85A7B8E-C329-4D22-B30E-F44F7CDA69C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69511" y="504255"/>
            <a:ext cx="2133785" cy="353599"/>
          </a:xfrm>
          <a:prstGeom prst="rect">
            <a:avLst/>
          </a:prstGeom>
        </p:spPr>
      </p:pic>
      <p:sp>
        <p:nvSpPr>
          <p:cNvPr id="8" name="Content Placeholder 21">
            <a:extLst>
              <a:ext uri="{FF2B5EF4-FFF2-40B4-BE49-F238E27FC236}">
                <a16:creationId xmlns="" xmlns:a16="http://schemas.microsoft.com/office/drawing/2014/main" id="{07BF904B-72DA-44B7-A3DE-A66C83BE577D}"/>
              </a:ext>
            </a:extLst>
          </p:cNvPr>
          <p:cNvSpPr txBox="1">
            <a:spLocks/>
          </p:cNvSpPr>
          <p:nvPr/>
        </p:nvSpPr>
        <p:spPr>
          <a:xfrm>
            <a:off x="457200" y="1579877"/>
            <a:ext cx="8155086" cy="440029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l" defTabSz="457200" rtl="0" eaLnBrk="1" fontAlgn="base" hangingPunct="1">
              <a:spcBef>
                <a:spcPts val="300"/>
              </a:spcBef>
              <a:spcAft>
                <a:spcPct val="0"/>
              </a:spcAft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MS PGothic" pitchFamily="34" charset="-128"/>
                <a:cs typeface="Arial"/>
              </a:defRPr>
            </a:lvl1pPr>
            <a:lvl2pPr marL="180975" indent="-180975" algn="l" defTabSz="457200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MS PGothic" pitchFamily="34" charset="-128"/>
                <a:cs typeface="Arial"/>
              </a:defRPr>
            </a:lvl2pPr>
            <a:lvl3pPr marL="361950" indent="-180975" algn="l" defTabSz="457200" rtl="0" eaLnBrk="1" fontAlgn="base" hangingPunct="1">
              <a:spcBef>
                <a:spcPts val="300"/>
              </a:spcBef>
              <a:spcAft>
                <a:spcPct val="0"/>
              </a:spcAft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+mn-lt"/>
                <a:ea typeface="MS PGothic" pitchFamily="34" charset="-128"/>
                <a:cs typeface="Arial"/>
              </a:defRPr>
            </a:lvl3pPr>
            <a:lvl4pPr marL="534988" indent="-173038" algn="l" defTabSz="457200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MS PGothic" pitchFamily="34" charset="-128"/>
                <a:cs typeface="Arial"/>
              </a:defRPr>
            </a:lvl4pPr>
            <a:lvl5pPr marL="715963" indent="-180975" algn="l" defTabSz="457200" rtl="0" eaLnBrk="1" fontAlgn="base" hangingPunct="1">
              <a:spcBef>
                <a:spcPts val="300"/>
              </a:spcBef>
              <a:spcAft>
                <a:spcPct val="0"/>
              </a:spcAft>
              <a:buFont typeface="Calibri Light" panose="020F0302020204030204" pitchFamily="34" charset="0"/>
              <a:buChar char="­"/>
              <a:defRPr sz="1800" kern="1200">
                <a:solidFill>
                  <a:schemeClr val="tx1"/>
                </a:solidFill>
                <a:latin typeface="+mn-lt"/>
                <a:ea typeface="MS PGothic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pPr lvl="1"/>
            <a:r>
              <a:rPr lang="en-US" dirty="0" smtClean="0"/>
              <a:t>Target audience: Member State officials considering AEA transfers and/or GIS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conceptual framework for considering trading</a:t>
            </a:r>
          </a:p>
          <a:p>
            <a:pPr lvl="2"/>
            <a:r>
              <a:rPr lang="en-US" dirty="0" smtClean="0"/>
              <a:t>Why different from Kyoto GIS (number of players, supply situation) </a:t>
            </a:r>
          </a:p>
          <a:p>
            <a:pPr lvl="2"/>
            <a:r>
              <a:rPr lang="en-US" dirty="0" smtClean="0"/>
              <a:t>The advantages and risks of trading for sellers and </a:t>
            </a:r>
            <a:r>
              <a:rPr lang="en-US" dirty="0" smtClean="0"/>
              <a:t>buyers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how-to-guide to buying and selling </a:t>
            </a:r>
            <a:r>
              <a:rPr lang="mr-IN" dirty="0" smtClean="0"/>
              <a:t>–</a:t>
            </a:r>
            <a:r>
              <a:rPr lang="en-US" dirty="0" smtClean="0"/>
              <a:t> strategy and management of </a:t>
            </a:r>
            <a:r>
              <a:rPr lang="en-US" dirty="0" smtClean="0"/>
              <a:t>trading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Possible deal structures, (with or without the involvement of IFIs)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Greening </a:t>
            </a:r>
            <a:r>
              <a:rPr lang="en-US" dirty="0" smtClean="0"/>
              <a:t>options and greening design choices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Price transparency discussion</a:t>
            </a:r>
          </a:p>
          <a:p>
            <a:pPr lvl="1"/>
            <a:endParaRPr lang="en-US" dirty="0" smtClean="0"/>
          </a:p>
          <a:p>
            <a:pPr marL="720725" indent="-269875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94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489528" y="1265383"/>
            <a:ext cx="8183418" cy="4886036"/>
            <a:chOff x="1298823" y="1281758"/>
            <a:chExt cx="6448501" cy="4321783"/>
          </a:xfrm>
        </p:grpSpPr>
        <p:sp>
          <p:nvSpPr>
            <p:cNvPr id="2" name="Rectangle 1"/>
            <p:cNvSpPr/>
            <p:nvPr/>
          </p:nvSpPr>
          <p:spPr>
            <a:xfrm>
              <a:off x="1813047" y="1962171"/>
              <a:ext cx="5420032" cy="511999"/>
            </a:xfrm>
            <a:prstGeom prst="rect">
              <a:avLst/>
            </a:prstGeom>
            <a:solidFill>
              <a:schemeClr val="accent1">
                <a:alpha val="2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Step 1. Set your volume and budget</a:t>
              </a:r>
            </a:p>
            <a:p>
              <a:pPr marL="214313" indent="-214313">
                <a:buFont typeface="Arial" charset="0"/>
                <a:buChar char="•"/>
              </a:pPr>
              <a:r>
                <a:rPr lang="en-GB" sz="1050" dirty="0">
                  <a:solidFill>
                    <a:schemeClr val="tx1"/>
                  </a:solidFill>
                </a:rPr>
                <a:t>your AEA forecast and total required </a:t>
              </a:r>
              <a:r>
                <a:rPr lang="en-GB" sz="1050" dirty="0" smtClean="0">
                  <a:solidFill>
                    <a:schemeClr val="tx1"/>
                  </a:solidFill>
                </a:rPr>
                <a:t>volume</a:t>
              </a:r>
              <a:endParaRPr lang="en-GB" sz="1050" dirty="0">
                <a:solidFill>
                  <a:schemeClr val="tx1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1813047" y="1301523"/>
              <a:ext cx="5420032" cy="522550"/>
            </a:xfrm>
            <a:prstGeom prst="rect">
              <a:avLst/>
            </a:prstGeom>
            <a:solidFill>
              <a:schemeClr val="accent1">
                <a:alpha val="2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Step 0. Have legal framework and admin structure</a:t>
              </a:r>
            </a:p>
            <a:p>
              <a:pPr marL="214313" indent="-214313">
                <a:buFont typeface="Arial" charset="0"/>
                <a:buChar char="•"/>
              </a:pPr>
              <a:r>
                <a:rPr lang="en-GB" sz="1200" dirty="0">
                  <a:solidFill>
                    <a:schemeClr val="tx1"/>
                  </a:solidFill>
                </a:rPr>
                <a:t>Decide who prepares deals and who needs to approve them </a:t>
              </a:r>
            </a:p>
            <a:p>
              <a:pPr marL="214313" indent="-214313">
                <a:buFont typeface="Arial" charset="0"/>
                <a:buChar char="•"/>
              </a:pPr>
              <a:r>
                <a:rPr lang="en-GB" sz="1200" dirty="0">
                  <a:solidFill>
                    <a:schemeClr val="tx1"/>
                  </a:solidFill>
                </a:rPr>
                <a:t>Set up policy on price transparency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813047" y="2577453"/>
              <a:ext cx="5420032" cy="522550"/>
            </a:xfrm>
            <a:prstGeom prst="rect">
              <a:avLst/>
            </a:prstGeom>
            <a:solidFill>
              <a:schemeClr val="accent1">
                <a:alpha val="2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Step 2. Develop purchasing strategy </a:t>
              </a:r>
            </a:p>
            <a:p>
              <a:pPr marL="214313" indent="-214313">
                <a:buFont typeface="Arial" charset="0"/>
                <a:buChar char="•"/>
              </a:pPr>
              <a:r>
                <a:rPr lang="en-GB" sz="1050" dirty="0">
                  <a:solidFill>
                    <a:schemeClr val="tx1"/>
                  </a:solidFill>
                </a:rPr>
                <a:t>when to buy and how much to buy (trading </a:t>
              </a:r>
              <a:r>
                <a:rPr lang="en-GB" sz="1050" dirty="0" smtClean="0">
                  <a:solidFill>
                    <a:schemeClr val="tx1"/>
                  </a:solidFill>
                </a:rPr>
                <a:t>timeline) + maximum price</a:t>
              </a:r>
              <a:endParaRPr lang="en-GB" sz="1050" dirty="0">
                <a:solidFill>
                  <a:schemeClr val="tx1"/>
                </a:solidFill>
              </a:endParaRPr>
            </a:p>
            <a:p>
              <a:pPr marL="214313" indent="-214313">
                <a:buFont typeface="Arial" charset="0"/>
                <a:buChar char="•"/>
              </a:pPr>
              <a:r>
                <a:rPr lang="en-GB" sz="1050" dirty="0" smtClean="0">
                  <a:solidFill>
                    <a:schemeClr val="tx1"/>
                  </a:solidFill>
                </a:rPr>
                <a:t>what </a:t>
              </a:r>
              <a:r>
                <a:rPr lang="en-GB" sz="1050" dirty="0">
                  <a:solidFill>
                    <a:schemeClr val="tx1"/>
                  </a:solidFill>
                </a:rPr>
                <a:t>greening to </a:t>
              </a:r>
              <a:r>
                <a:rPr lang="en-GB" sz="1050" dirty="0" smtClean="0">
                  <a:solidFill>
                    <a:schemeClr val="tx1"/>
                  </a:solidFill>
                </a:rPr>
                <a:t>require </a:t>
              </a:r>
              <a:endParaRPr lang="en-GB" sz="105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813047" y="3229442"/>
              <a:ext cx="5420032" cy="522550"/>
            </a:xfrm>
            <a:prstGeom prst="rect">
              <a:avLst/>
            </a:prstGeom>
            <a:solidFill>
              <a:schemeClr val="accent1">
                <a:alpha val="2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Step 3. Find a seller</a:t>
              </a:r>
            </a:p>
            <a:p>
              <a:pPr marL="214313" indent="-214313">
                <a:buFont typeface="Arial" charset="0"/>
                <a:buChar char="•"/>
              </a:pPr>
              <a:r>
                <a:rPr lang="en-GB" sz="1050" dirty="0">
                  <a:solidFill>
                    <a:schemeClr val="tx1"/>
                  </a:solidFill>
                </a:rPr>
                <a:t>Auction/Tender (directly or through intermediary)</a:t>
              </a:r>
            </a:p>
            <a:p>
              <a:pPr marL="214313" indent="-214313">
                <a:buFont typeface="Arial" charset="0"/>
                <a:buChar char="•"/>
              </a:pPr>
              <a:r>
                <a:rPr lang="en-GB" sz="1050" dirty="0">
                  <a:solidFill>
                    <a:schemeClr val="tx1"/>
                  </a:solidFill>
                </a:rPr>
                <a:t>Bilateral contacts (directly or through intermediary)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813047" y="3872592"/>
              <a:ext cx="5420032" cy="511999"/>
            </a:xfrm>
            <a:prstGeom prst="rect">
              <a:avLst/>
            </a:prstGeom>
            <a:solidFill>
              <a:schemeClr val="accent1">
                <a:alpha val="2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Step 4. Negotiate a deal</a:t>
              </a:r>
            </a:p>
            <a:p>
              <a:pPr marL="214313" indent="-214313">
                <a:buFont typeface="Arial" charset="0"/>
                <a:buChar char="•"/>
              </a:pPr>
              <a:r>
                <a:rPr lang="en-GB" sz="1050" dirty="0" smtClean="0">
                  <a:solidFill>
                    <a:schemeClr val="tx1"/>
                  </a:solidFill>
                </a:rPr>
                <a:t>Forward or spot deal, payment and delivery terms, price</a:t>
              </a:r>
              <a:endParaRPr lang="en-GB" sz="1050" dirty="0">
                <a:solidFill>
                  <a:schemeClr val="tx1"/>
                </a:solidFill>
              </a:endParaRPr>
            </a:p>
            <a:p>
              <a:pPr marL="214313" indent="-214313">
                <a:buFont typeface="Arial" charset="0"/>
                <a:buChar char="•"/>
              </a:pPr>
              <a:r>
                <a:rPr lang="en-GB" sz="1050" dirty="0">
                  <a:solidFill>
                    <a:schemeClr val="tx1"/>
                  </a:solidFill>
                </a:rPr>
                <a:t>Decide on greening </a:t>
              </a:r>
              <a:r>
                <a:rPr lang="en-GB" sz="1050" dirty="0" smtClean="0">
                  <a:solidFill>
                    <a:schemeClr val="tx1"/>
                  </a:solidFill>
                </a:rPr>
                <a:t>and </a:t>
              </a:r>
              <a:r>
                <a:rPr lang="en-GB" sz="1050" dirty="0">
                  <a:solidFill>
                    <a:schemeClr val="tx1"/>
                  </a:solidFill>
                </a:rPr>
                <a:t>monitoring </a:t>
              </a:r>
              <a:r>
                <a:rPr lang="en-GB" sz="1050" dirty="0" smtClean="0">
                  <a:solidFill>
                    <a:schemeClr val="tx1"/>
                  </a:solidFill>
                </a:rPr>
                <a:t>provisions, handle risks</a:t>
              </a:r>
              <a:endParaRPr lang="en-GB" sz="105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813047" y="4505192"/>
              <a:ext cx="5420032" cy="522550"/>
            </a:xfrm>
            <a:prstGeom prst="rect">
              <a:avLst/>
            </a:prstGeom>
            <a:solidFill>
              <a:schemeClr val="accent1">
                <a:alpha val="2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Step 5. Delivery and Payment of AEAs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1298823" y="1281758"/>
              <a:ext cx="407570" cy="4321783"/>
            </a:xfrm>
            <a:prstGeom prst="rect">
              <a:avLst/>
            </a:prstGeom>
            <a:solidFill>
              <a:schemeClr val="accent1">
                <a:alpha val="2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tIns="67500" bIns="67500" rtlCol="0" anchor="ctr" anchorCtr="0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Step 7. Communicate with public 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339754" y="1281758"/>
              <a:ext cx="407570" cy="4321783"/>
            </a:xfrm>
            <a:prstGeom prst="rect">
              <a:avLst/>
            </a:prstGeom>
            <a:solidFill>
              <a:schemeClr val="accent1">
                <a:alpha val="2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tIns="67500" bIns="67500" rtlCol="0" anchor="ctr" anchorCtr="0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Review and update strategy regularly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13047" y="5144192"/>
              <a:ext cx="5420032" cy="459348"/>
            </a:xfrm>
            <a:prstGeom prst="rect">
              <a:avLst/>
            </a:prstGeom>
            <a:solidFill>
              <a:schemeClr val="accent1">
                <a:alpha val="2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Step 6. Monitor </a:t>
              </a:r>
              <a:r>
                <a:rPr lang="en-US" b="1" dirty="0" smtClean="0">
                  <a:solidFill>
                    <a:schemeClr val="tx1"/>
                  </a:solidFill>
                </a:rPr>
                <a:t>greening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489528" y="518781"/>
            <a:ext cx="6705599" cy="45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i="1" dirty="0" smtClean="0">
                <a:solidFill>
                  <a:schemeClr val="accent1"/>
                </a:solidFill>
                <a:latin typeface="+mj-lt"/>
                <a:ea typeface="MS PGothic" pitchFamily="34" charset="-128"/>
                <a:cs typeface="Arial"/>
              </a:rPr>
              <a:t>Purchasing </a:t>
            </a:r>
            <a:r>
              <a:rPr lang="en-US" sz="2400" i="1" dirty="0">
                <a:solidFill>
                  <a:schemeClr val="accent1"/>
                </a:solidFill>
                <a:latin typeface="+mj-lt"/>
                <a:ea typeface="MS PGothic" pitchFamily="34" charset="-128"/>
                <a:cs typeface="Arial"/>
              </a:rPr>
              <a:t>AEAs in six steps</a:t>
            </a:r>
          </a:p>
        </p:txBody>
      </p:sp>
    </p:spTree>
    <p:extLst>
      <p:ext uri="{BB962C8B-B14F-4D97-AF65-F5344CB8AC3E}">
        <p14:creationId xmlns:p14="http://schemas.microsoft.com/office/powerpoint/2010/main" val="51265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89528" y="537255"/>
            <a:ext cx="6743552" cy="282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i="1" dirty="0">
                <a:solidFill>
                  <a:schemeClr val="accent1"/>
                </a:solidFill>
                <a:latin typeface="+mj-lt"/>
                <a:ea typeface="MS PGothic" pitchFamily="34" charset="-128"/>
                <a:cs typeface="Arial"/>
              </a:rPr>
              <a:t>Selling AEAs in six steps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89527" y="1281757"/>
            <a:ext cx="8164946" cy="4925078"/>
            <a:chOff x="1298823" y="1281757"/>
            <a:chExt cx="6448501" cy="4321783"/>
          </a:xfrm>
        </p:grpSpPr>
        <p:sp>
          <p:nvSpPr>
            <p:cNvPr id="2" name="Rectangle 1"/>
            <p:cNvSpPr/>
            <p:nvPr/>
          </p:nvSpPr>
          <p:spPr>
            <a:xfrm>
              <a:off x="1813047" y="1962170"/>
              <a:ext cx="5420032" cy="511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Step 1. Set price floor and sellable volume </a:t>
              </a:r>
            </a:p>
            <a:p>
              <a:pPr marL="214313" indent="-214313">
                <a:buFont typeface="Arial" charset="0"/>
                <a:buChar char="•"/>
              </a:pPr>
              <a:r>
                <a:rPr lang="en-GB" sz="1050" dirty="0" smtClean="0">
                  <a:solidFill>
                    <a:schemeClr val="tx1"/>
                  </a:solidFill>
                </a:rPr>
                <a:t>ESR </a:t>
              </a:r>
              <a:r>
                <a:rPr lang="en-GB" sz="1050" dirty="0">
                  <a:solidFill>
                    <a:schemeClr val="tx1"/>
                  </a:solidFill>
                </a:rPr>
                <a:t>forecast and total </a:t>
              </a:r>
              <a:r>
                <a:rPr lang="en-GB" sz="1050" dirty="0" smtClean="0">
                  <a:solidFill>
                    <a:schemeClr val="tx1"/>
                  </a:solidFill>
                </a:rPr>
                <a:t>volume required for domestic compliance</a:t>
              </a:r>
              <a:endParaRPr lang="en-GB" sz="1050" dirty="0">
                <a:solidFill>
                  <a:schemeClr val="tx1"/>
                </a:solidFill>
              </a:endParaRPr>
            </a:p>
            <a:p>
              <a:pPr marL="214313" indent="-214313">
                <a:buFont typeface="Arial" charset="0"/>
                <a:buChar char="•"/>
              </a:pPr>
              <a:r>
                <a:rPr lang="en-GB" sz="1050" dirty="0" smtClean="0">
                  <a:solidFill>
                    <a:schemeClr val="tx1"/>
                  </a:solidFill>
                </a:rPr>
                <a:t>Setting price floors and sellable volumes 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1813047" y="1301522"/>
              <a:ext cx="5420032" cy="5225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Step 0. Have legal framework and admin structure</a:t>
              </a:r>
            </a:p>
            <a:p>
              <a:pPr marL="214313" indent="-214313">
                <a:buFont typeface="Arial" charset="0"/>
                <a:buChar char="•"/>
              </a:pPr>
              <a:r>
                <a:rPr lang="en-GB" sz="1050" dirty="0">
                  <a:solidFill>
                    <a:schemeClr val="tx1"/>
                  </a:solidFill>
                </a:rPr>
                <a:t>Decide who prepares deals and who needs to approve them </a:t>
              </a:r>
            </a:p>
            <a:p>
              <a:pPr marL="214313" indent="-214313">
                <a:buFont typeface="Arial" charset="0"/>
                <a:buChar char="•"/>
              </a:pPr>
              <a:r>
                <a:rPr lang="en-GB" sz="1050" dirty="0">
                  <a:solidFill>
                    <a:schemeClr val="tx1"/>
                  </a:solidFill>
                </a:rPr>
                <a:t>Set up policy on price transparency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813047" y="2577452"/>
              <a:ext cx="5420032" cy="5225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Step 2. Develop trading strategy </a:t>
              </a:r>
            </a:p>
            <a:p>
              <a:pPr marL="214313" indent="-214313">
                <a:buFont typeface="Arial" charset="0"/>
                <a:buChar char="•"/>
              </a:pPr>
              <a:r>
                <a:rPr lang="en-GB" sz="1050" dirty="0">
                  <a:solidFill>
                    <a:schemeClr val="tx1"/>
                  </a:solidFill>
                </a:rPr>
                <a:t>W</a:t>
              </a:r>
              <a:r>
                <a:rPr lang="en-GB" sz="1050" dirty="0" smtClean="0">
                  <a:solidFill>
                    <a:schemeClr val="tx1"/>
                  </a:solidFill>
                </a:rPr>
                <a:t>hen </a:t>
              </a:r>
              <a:r>
                <a:rPr lang="en-GB" sz="1050" dirty="0">
                  <a:solidFill>
                    <a:schemeClr val="tx1"/>
                  </a:solidFill>
                </a:rPr>
                <a:t>to sell and how much to sell (trading timeline)</a:t>
              </a:r>
            </a:p>
            <a:p>
              <a:pPr marL="214313" indent="-214313">
                <a:buFont typeface="Arial" charset="0"/>
                <a:buChar char="•"/>
              </a:pPr>
              <a:r>
                <a:rPr lang="en-GB" sz="1050" dirty="0">
                  <a:solidFill>
                    <a:schemeClr val="tx1"/>
                  </a:solidFill>
                </a:rPr>
                <a:t>Decide what greening to offer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1813047" y="3229441"/>
              <a:ext cx="5420032" cy="5225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Step 3. Engage with buyers</a:t>
              </a:r>
            </a:p>
            <a:p>
              <a:pPr marL="214313" indent="-214313">
                <a:buFont typeface="Arial" charset="0"/>
                <a:buChar char="•"/>
              </a:pPr>
              <a:r>
                <a:rPr lang="en-GB" sz="1050" dirty="0">
                  <a:solidFill>
                    <a:schemeClr val="tx1"/>
                  </a:solidFill>
                </a:rPr>
                <a:t>Auction/Tender (directly or through intermediary)</a:t>
              </a:r>
            </a:p>
            <a:p>
              <a:pPr marL="214313" indent="-214313">
                <a:buFont typeface="Arial" charset="0"/>
                <a:buChar char="•"/>
              </a:pPr>
              <a:r>
                <a:rPr lang="en-GB" sz="1050" dirty="0">
                  <a:solidFill>
                    <a:schemeClr val="tx1"/>
                  </a:solidFill>
                </a:rPr>
                <a:t>Bilateral contacts (directly or through intermediary)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813047" y="3872591"/>
              <a:ext cx="5420032" cy="511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Step 4. Negotiate a deal</a:t>
              </a:r>
            </a:p>
            <a:p>
              <a:pPr marL="214313" indent="-214313">
                <a:buFont typeface="Arial" charset="0"/>
                <a:buChar char="•"/>
              </a:pPr>
              <a:r>
                <a:rPr lang="en-GB" sz="1050" dirty="0">
                  <a:solidFill>
                    <a:schemeClr val="tx1"/>
                  </a:solidFill>
                </a:rPr>
                <a:t>Forward or spot deal, payment and delivery terms, price</a:t>
              </a:r>
            </a:p>
            <a:p>
              <a:pPr marL="214313" indent="-214313">
                <a:buFont typeface="Arial" charset="0"/>
                <a:buChar char="•"/>
              </a:pPr>
              <a:r>
                <a:rPr lang="en-GB" sz="1050" dirty="0">
                  <a:solidFill>
                    <a:schemeClr val="tx1"/>
                  </a:solidFill>
                </a:rPr>
                <a:t>Decide on greening and monitoring provisions, handle risks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813047" y="4505191"/>
              <a:ext cx="5420032" cy="5225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Step 5. Deliver and receive payment for AEAs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1298823" y="1281757"/>
              <a:ext cx="407570" cy="432178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tIns="67500" bIns="67500" rtlCol="0" anchor="ctr" anchorCtr="0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Step 7. Communicate with public 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339754" y="1281757"/>
              <a:ext cx="407570" cy="432178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tIns="67500" bIns="67500" rtlCol="0" anchor="ctr" anchorCtr="0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Review and update strategy regularly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13047" y="5144192"/>
              <a:ext cx="5420032" cy="45934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Step 6. Monitor greening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07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2" name="think-cell Folie" r:id="rId5" imgW="351" imgH="351" progId="TCLayout.ActiveDocument.1">
                  <p:embed/>
                </p:oleObj>
              </mc:Choice>
              <mc:Fallback>
                <p:oleObj name="think-cell Folie" r:id="rId5" imgW="351" imgH="351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noProof="0" dirty="0" smtClean="0"/>
              <a:t>Pricing GL</a:t>
            </a:r>
            <a:endParaRPr lang="en-AU" b="1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3"/>
          </p:nvPr>
        </p:nvSpPr>
        <p:spPr>
          <a:xfrm>
            <a:off x="8612286" y="6342643"/>
            <a:ext cx="65724" cy="153888"/>
          </a:xfrm>
        </p:spPr>
        <p:txBody>
          <a:bodyPr/>
          <a:lstStyle/>
          <a:p>
            <a:r>
              <a:rPr lang="de-DE" altLang="de-DE" dirty="0"/>
              <a:t>6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="" xmlns:a16="http://schemas.microsoft.com/office/drawing/2014/main" id="{66682E19-EB90-44B4-8928-29CB6551F19B}"/>
              </a:ext>
            </a:extLst>
          </p:cNvPr>
          <p:cNvSpPr txBox="1"/>
          <p:nvPr/>
        </p:nvSpPr>
        <p:spPr>
          <a:xfrm>
            <a:off x="572569" y="1435692"/>
            <a:ext cx="810544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err="1"/>
              <a:t>Aim</a:t>
            </a:r>
            <a:r>
              <a:rPr lang="de-AT" sz="2400" b="1" dirty="0"/>
              <a:t>:</a:t>
            </a:r>
            <a:r>
              <a:rPr lang="de-AT" dirty="0"/>
              <a:t> 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increased understanding of pricing mechanisms in potential ESR trades</a:t>
            </a:r>
          </a:p>
          <a:p>
            <a:endParaRPr lang="en-US" sz="2000" dirty="0"/>
          </a:p>
          <a:p>
            <a:r>
              <a:rPr lang="en-US" sz="2400" b="1" dirty="0"/>
              <a:t>Content of the GL: 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Supply and demand of AEA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Transparency </a:t>
            </a:r>
            <a:r>
              <a:rPr lang="en-US" sz="2000" dirty="0" smtClean="0"/>
              <a:t>and </a:t>
            </a:r>
            <a:r>
              <a:rPr lang="en-US" sz="2000" dirty="0"/>
              <a:t>compliance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Mechanisms for price setting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Negotiated pricing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Market approaches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/>
          </a:p>
          <a:p>
            <a:r>
              <a:rPr lang="en-US" sz="2400" b="1" dirty="0"/>
              <a:t>Status of the GL: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First internal draft of GL</a:t>
            </a:r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="" xmlns:a16="http://schemas.microsoft.com/office/drawing/2014/main" id="{8F04A8BB-E86C-4D75-A91A-128CCC05BF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56634" y="504255"/>
            <a:ext cx="2133785" cy="3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59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4" name="think-cell Folie" r:id="rId5" imgW="351" imgH="351" progId="TCLayout.ActiveDocument.1">
                  <p:embed/>
                </p:oleObj>
              </mc:Choice>
              <mc:Fallback>
                <p:oleObj name="think-cell Folie" r:id="rId5" imgW="351" imgH="351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noProof="0" dirty="0" smtClean="0"/>
              <a:t>Contracting GL</a:t>
            </a:r>
            <a:endParaRPr lang="en-AU" b="1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3"/>
          </p:nvPr>
        </p:nvSpPr>
        <p:spPr>
          <a:xfrm>
            <a:off x="8612286" y="6342643"/>
            <a:ext cx="65724" cy="153888"/>
          </a:xfrm>
        </p:spPr>
        <p:txBody>
          <a:bodyPr/>
          <a:lstStyle/>
          <a:p>
            <a:r>
              <a:rPr lang="de-DE" altLang="de-DE" dirty="0"/>
              <a:t>6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="" xmlns:a16="http://schemas.microsoft.com/office/drawing/2014/main" id="{66682E19-EB90-44B4-8928-29CB6551F19B}"/>
              </a:ext>
            </a:extLst>
          </p:cNvPr>
          <p:cNvSpPr txBox="1"/>
          <p:nvPr/>
        </p:nvSpPr>
        <p:spPr>
          <a:xfrm>
            <a:off x="572569" y="1435692"/>
            <a:ext cx="810544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err="1"/>
              <a:t>Aim</a:t>
            </a:r>
            <a:r>
              <a:rPr lang="de-AT" sz="2400" b="1" dirty="0"/>
              <a:t>:</a:t>
            </a:r>
            <a:r>
              <a:rPr lang="de-AT" dirty="0"/>
              <a:t> 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supporting MS to conclude potential ESR trades / provision of contractual elements</a:t>
            </a:r>
          </a:p>
          <a:p>
            <a:endParaRPr lang="en-US" sz="2000" dirty="0"/>
          </a:p>
          <a:p>
            <a:r>
              <a:rPr lang="en-US" sz="2400" b="1" dirty="0"/>
              <a:t>Content of the GL: 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Key concepts of AEA model agreements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Legal </a:t>
            </a:r>
            <a:r>
              <a:rPr lang="en-US" sz="2000" dirty="0" smtClean="0"/>
              <a:t>nature </a:t>
            </a:r>
            <a:r>
              <a:rPr lang="en-US" sz="2000" dirty="0"/>
              <a:t>of transactions of AEAs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AEA contract types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Contractual elements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AEA Model Agreement</a:t>
            </a:r>
          </a:p>
          <a:p>
            <a:endParaRPr lang="en-US" sz="2400" b="1" dirty="0"/>
          </a:p>
          <a:p>
            <a:r>
              <a:rPr lang="en-US" sz="2400" b="1" dirty="0"/>
              <a:t>Status of the GL: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First internal draft of GL</a:t>
            </a:r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="" xmlns:a16="http://schemas.microsoft.com/office/drawing/2014/main" id="{8F04A8BB-E86C-4D75-A91A-128CCC05BF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56634" y="504255"/>
            <a:ext cx="2133785" cy="3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18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7" name="think-cell Folie" r:id="rId5" imgW="351" imgH="351" progId="TCLayout.ActiveDocument.1">
                  <p:embed/>
                </p:oleObj>
              </mc:Choice>
              <mc:Fallback>
                <p:oleObj name="think-cell Folie" r:id="rId5" imgW="351" imgH="351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noProof="0" dirty="0" smtClean="0"/>
              <a:t>Monitoring GL</a:t>
            </a:r>
            <a:endParaRPr lang="en-AU" b="1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3"/>
          </p:nvPr>
        </p:nvSpPr>
        <p:spPr>
          <a:xfrm>
            <a:off x="8612286" y="6342643"/>
            <a:ext cx="65724" cy="153888"/>
          </a:xfrm>
        </p:spPr>
        <p:txBody>
          <a:bodyPr/>
          <a:lstStyle/>
          <a:p>
            <a:r>
              <a:rPr lang="de-DE" altLang="de-DE" dirty="0"/>
              <a:t>6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="" xmlns:a16="http://schemas.microsoft.com/office/drawing/2014/main" id="{66682E19-EB90-44B4-8928-29CB6551F19B}"/>
              </a:ext>
            </a:extLst>
          </p:cNvPr>
          <p:cNvSpPr txBox="1"/>
          <p:nvPr/>
        </p:nvSpPr>
        <p:spPr>
          <a:xfrm>
            <a:off x="572569" y="1435692"/>
            <a:ext cx="810544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err="1"/>
              <a:t>Aim</a:t>
            </a:r>
            <a:r>
              <a:rPr lang="de-AT" sz="2400" b="1" dirty="0"/>
              <a:t>:</a:t>
            </a:r>
            <a:r>
              <a:rPr lang="de-AT" dirty="0"/>
              <a:t> 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options and modalities for the monitoring, reporting and verification (MRV) of emission reductions and climate-related spending of ESR transaction revenues</a:t>
            </a:r>
          </a:p>
          <a:p>
            <a:r>
              <a:rPr lang="en-US" sz="2400" b="1" dirty="0"/>
              <a:t>Content of the GL: 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Approaches to monitoring and their greening implications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Causality and additionality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Standard types of monitoring approaches / types of greening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C</a:t>
            </a:r>
            <a:r>
              <a:rPr lang="en-US" sz="2000" dirty="0" smtClean="0"/>
              <a:t>osts </a:t>
            </a:r>
            <a:r>
              <a:rPr lang="en-US" sz="2000" dirty="0"/>
              <a:t>of monitoring &amp; verification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MRV templates</a:t>
            </a:r>
          </a:p>
          <a:p>
            <a:endParaRPr lang="en-US" sz="2400" b="1" dirty="0"/>
          </a:p>
          <a:p>
            <a:r>
              <a:rPr lang="en-US" sz="2400" b="1" dirty="0"/>
              <a:t>Status of the GL:</a:t>
            </a:r>
          </a:p>
          <a:p>
            <a:pPr marL="811213" indent="-360363">
              <a:buFont typeface="Wingdings" panose="05000000000000000000" pitchFamily="2" charset="2"/>
              <a:buChar char="Ø"/>
            </a:pPr>
            <a:r>
              <a:rPr lang="en-US" sz="2000" dirty="0"/>
              <a:t>First internal draft of GL</a:t>
            </a:r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="" xmlns:a16="http://schemas.microsoft.com/office/drawing/2014/main" id="{8F04A8BB-E86C-4D75-A91A-128CCC05BF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56634" y="504255"/>
            <a:ext cx="2133785" cy="3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6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5" name="think-cell Folie" r:id="rId5" imgW="351" imgH="351" progId="TCLayout.ActiveDocument.1">
                  <p:embed/>
                </p:oleObj>
              </mc:Choice>
              <mc:Fallback>
                <p:oleObj name="think-cell Folie" r:id="rId5" imgW="351" imgH="351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 smtClean="0"/>
              <a:t>Project Results</a:t>
            </a:r>
            <a:endParaRPr lang="en-AU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3"/>
          </p:nvPr>
        </p:nvSpPr>
        <p:spPr>
          <a:xfrm>
            <a:off x="8612286" y="6342643"/>
            <a:ext cx="65724" cy="153888"/>
          </a:xfrm>
        </p:spPr>
        <p:txBody>
          <a:bodyPr/>
          <a:lstStyle/>
          <a:p>
            <a:r>
              <a:rPr lang="de-DE" altLang="de-DE" dirty="0"/>
              <a:t>6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="" xmlns:a16="http://schemas.microsoft.com/office/drawing/2014/main" id="{66682E19-EB90-44B4-8928-29CB6551F19B}"/>
              </a:ext>
            </a:extLst>
          </p:cNvPr>
          <p:cNvSpPr txBox="1"/>
          <p:nvPr/>
        </p:nvSpPr>
        <p:spPr>
          <a:xfrm>
            <a:off x="572569" y="1435692"/>
            <a:ext cx="810544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increased understanding of and potential for ESR trade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model terms and conditions for transactions in AEAs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an expert platform for coordinating the development and evolution of these terms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basis for future coordination, evolution and elaboration of such transactions</a:t>
            </a:r>
            <a:endParaRPr lang="de-AT" sz="2000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="" xmlns:a16="http://schemas.microsoft.com/office/drawing/2014/main" id="{D71C6389-B684-4173-868A-396D6C8327D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69512" y="505199"/>
            <a:ext cx="2133785" cy="3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PT-Master_Kommunalkredit_201703">
  <a:themeElements>
    <a:clrScheme name="Kommunalkredit final">
      <a:dk1>
        <a:srgbClr val="000000"/>
      </a:dk1>
      <a:lt1>
        <a:srgbClr val="FFFFFF"/>
      </a:lt1>
      <a:dk2>
        <a:srgbClr val="87888A"/>
      </a:dk2>
      <a:lt2>
        <a:srgbClr val="FFFFFF"/>
      </a:lt2>
      <a:accent1>
        <a:srgbClr val="00946C"/>
      </a:accent1>
      <a:accent2>
        <a:srgbClr val="8CBB26"/>
      </a:accent2>
      <a:accent3>
        <a:srgbClr val="FDC60B"/>
      </a:accent3>
      <a:accent4>
        <a:srgbClr val="007FFE"/>
      </a:accent4>
      <a:accent5>
        <a:srgbClr val="012340"/>
      </a:accent5>
      <a:accent6>
        <a:srgbClr val="E32322"/>
      </a:accent6>
      <a:hlink>
        <a:srgbClr val="000000"/>
      </a:hlink>
      <a:folHlink>
        <a:srgbClr val="000000"/>
      </a:folHlink>
    </a:clrScheme>
    <a:fontScheme name="Benutzerdefiniert 4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>
            <a:lumMod val="20000"/>
            <a:lumOff val="80000"/>
          </a:schemeClr>
        </a:solidFill>
        <a:ln>
          <a:noFill/>
        </a:ln>
        <a:effectLst/>
        <a:extLst/>
      </a:spPr>
      <a:bodyPr lIns="0" tIns="0" rIns="0" bIns="0" rtlCol="0" anchor="ctr"/>
      <a:lstStyle>
        <a:defPPr algn="ctr">
          <a:buClr>
            <a:srgbClr val="00946C"/>
          </a:buClr>
          <a:defRPr sz="1600" dirty="0" err="1" smtClean="0">
            <a:latin typeface="+mn-lt"/>
            <a:cs typeface="Arial" panose="020B0604020202020204" pitchFamily="34" charset="0"/>
            <a:sym typeface="Wingdings" panose="05000000000000000000" pitchFamily="2" charset="2"/>
          </a:defRPr>
        </a:defPPr>
      </a:lstStyle>
    </a:spDef>
    <a:lnDef>
      <a:spPr>
        <a:ln w="9525"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2" id="{9F401922-48C7-467C-97F5-9C95B7AB00A8}" vid="{4473CB2A-DD67-43B6-A0D6-31BE212AB50B}"/>
    </a:ext>
  </a:extLst>
</a:theme>
</file>

<file path=ppt/theme/theme2.xml><?xml version="1.0" encoding="utf-8"?>
<a:theme xmlns:a="http://schemas.openxmlformats.org/drawingml/2006/main" name="1_PPT-Master_Kommunalkredit_201703">
  <a:themeElements>
    <a:clrScheme name="Kommunalkredit final">
      <a:dk1>
        <a:srgbClr val="000000"/>
      </a:dk1>
      <a:lt1>
        <a:srgbClr val="FFFFFF"/>
      </a:lt1>
      <a:dk2>
        <a:srgbClr val="87888A"/>
      </a:dk2>
      <a:lt2>
        <a:srgbClr val="FFFFFF"/>
      </a:lt2>
      <a:accent1>
        <a:srgbClr val="00946C"/>
      </a:accent1>
      <a:accent2>
        <a:srgbClr val="8CBB26"/>
      </a:accent2>
      <a:accent3>
        <a:srgbClr val="FDC60B"/>
      </a:accent3>
      <a:accent4>
        <a:srgbClr val="007FFE"/>
      </a:accent4>
      <a:accent5>
        <a:srgbClr val="012340"/>
      </a:accent5>
      <a:accent6>
        <a:srgbClr val="E32322"/>
      </a:accent6>
      <a:hlink>
        <a:srgbClr val="000000"/>
      </a:hlink>
      <a:folHlink>
        <a:srgbClr val="000000"/>
      </a:folHlink>
    </a:clrScheme>
    <a:fontScheme name="Benutzerdefiniert 4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>
            <a:lumMod val="20000"/>
            <a:lumOff val="80000"/>
          </a:schemeClr>
        </a:solidFill>
        <a:ln>
          <a:noFill/>
        </a:ln>
        <a:effectLst/>
        <a:extLst/>
      </a:spPr>
      <a:bodyPr lIns="0" tIns="0" rIns="0" bIns="0" rtlCol="0" anchor="ctr"/>
      <a:lstStyle>
        <a:defPPr algn="ctr">
          <a:buClr>
            <a:srgbClr val="00946C"/>
          </a:buClr>
          <a:defRPr sz="1600" dirty="0" err="1" smtClean="0">
            <a:latin typeface="+mn-lt"/>
            <a:cs typeface="Arial" panose="020B0604020202020204" pitchFamily="34" charset="0"/>
            <a:sym typeface="Wingdings" panose="05000000000000000000" pitchFamily="2" charset="2"/>
          </a:defRPr>
        </a:defPPr>
      </a:lstStyle>
    </a:spDef>
    <a:lnDef>
      <a:spPr>
        <a:ln w="9525"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2" id="{9F401922-48C7-467C-97F5-9C95B7AB00A8}" vid="{4473CB2A-DD67-43B6-A0D6-31BE212AB50B}"/>
    </a:ext>
  </a:extLst>
</a:theme>
</file>

<file path=ppt/theme/theme3.xml><?xml version="1.0" encoding="utf-8"?>
<a:theme xmlns:a="http://schemas.openxmlformats.org/drawingml/2006/main" name="2_PPT-Master_Kommunalkredit_201703">
  <a:themeElements>
    <a:clrScheme name="Kommunalkredit final">
      <a:dk1>
        <a:srgbClr val="000000"/>
      </a:dk1>
      <a:lt1>
        <a:srgbClr val="FFFFFF"/>
      </a:lt1>
      <a:dk2>
        <a:srgbClr val="87888A"/>
      </a:dk2>
      <a:lt2>
        <a:srgbClr val="FFFFFF"/>
      </a:lt2>
      <a:accent1>
        <a:srgbClr val="00946C"/>
      </a:accent1>
      <a:accent2>
        <a:srgbClr val="8CBB26"/>
      </a:accent2>
      <a:accent3>
        <a:srgbClr val="FDC60B"/>
      </a:accent3>
      <a:accent4>
        <a:srgbClr val="007FFE"/>
      </a:accent4>
      <a:accent5>
        <a:srgbClr val="012340"/>
      </a:accent5>
      <a:accent6>
        <a:srgbClr val="E32322"/>
      </a:accent6>
      <a:hlink>
        <a:srgbClr val="000000"/>
      </a:hlink>
      <a:folHlink>
        <a:srgbClr val="000000"/>
      </a:folHlink>
    </a:clrScheme>
    <a:fontScheme name="Benutzerdefiniert 4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>
            <a:lumMod val="20000"/>
            <a:lumOff val="80000"/>
          </a:schemeClr>
        </a:solidFill>
        <a:ln>
          <a:noFill/>
        </a:ln>
        <a:effectLst/>
        <a:extLst/>
      </a:spPr>
      <a:bodyPr lIns="0" tIns="0" rIns="0" bIns="0" rtlCol="0" anchor="ctr"/>
      <a:lstStyle>
        <a:defPPr algn="ctr">
          <a:buClr>
            <a:srgbClr val="00946C"/>
          </a:buClr>
          <a:defRPr sz="1600" dirty="0" err="1" smtClean="0">
            <a:latin typeface="+mn-lt"/>
            <a:cs typeface="Arial" panose="020B0604020202020204" pitchFamily="34" charset="0"/>
            <a:sym typeface="Wingdings" panose="05000000000000000000" pitchFamily="2" charset="2"/>
          </a:defRPr>
        </a:defPPr>
      </a:lstStyle>
    </a:spDef>
    <a:lnDef>
      <a:spPr>
        <a:ln w="9525"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2" id="{9F401922-48C7-467C-97F5-9C95B7AB00A8}" vid="{4473CB2A-DD67-43B6-A0D6-31BE212AB50B}"/>
    </a:ext>
  </a:ext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1d45786f-a737-4735-8af6-df12fb6939a2" origin="userSelected"/>
</file>

<file path=customXml/itemProps1.xml><?xml version="1.0" encoding="utf-8"?>
<ds:datastoreItem xmlns:ds="http://schemas.openxmlformats.org/officeDocument/2006/customXml" ds:itemID="{83266378-6A7F-4F70-B269-14EFB9282B47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Powerpoint-Master der Kommunalkredit</Template>
  <TotalTime>198</TotalTime>
  <Words>686</Words>
  <Application>Microsoft Macintosh PowerPoint</Application>
  <PresentationFormat>On-screen Show (4:3)</PresentationFormat>
  <Paragraphs>157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Calibri</vt:lpstr>
      <vt:lpstr>Calibri Light</vt:lpstr>
      <vt:lpstr>MS PGothic</vt:lpstr>
      <vt:lpstr>ＭＳ Ｐゴシック</vt:lpstr>
      <vt:lpstr>Symbol</vt:lpstr>
      <vt:lpstr>Wingdings</vt:lpstr>
      <vt:lpstr>PPT-Master_Kommunalkredit_201703</vt:lpstr>
      <vt:lpstr>1_PPT-Master_Kommunalkredit_201703</vt:lpstr>
      <vt:lpstr>2_PPT-Master_Kommunalkredit_201703</vt:lpstr>
      <vt:lpstr>think-cell Folie</vt:lpstr>
      <vt:lpstr>European Union Effort Sharing with a Green Investment Scheme  (ESR-GIS): Side-event at COP24</vt:lpstr>
      <vt:lpstr>Project recap</vt:lpstr>
      <vt:lpstr>Decision Making GL</vt:lpstr>
      <vt:lpstr>PowerPoint Presentation</vt:lpstr>
      <vt:lpstr>PowerPoint Presentation</vt:lpstr>
      <vt:lpstr>Pricing GL</vt:lpstr>
      <vt:lpstr>Contracting GL</vt:lpstr>
      <vt:lpstr>Monitoring GL</vt:lpstr>
      <vt:lpstr>Project Results</vt:lpstr>
    </vt:vector>
  </TitlesOfParts>
  <Company>KA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Powerpoint-Master der Kommunalkredit</dc:title>
  <dc:creator>Selma Herco</dc:creator>
  <cp:keywords>[EBRD]</cp:keywords>
  <cp:lastModifiedBy>Istvan Bart</cp:lastModifiedBy>
  <cp:revision>117</cp:revision>
  <dcterms:created xsi:type="dcterms:W3CDTF">2017-03-21T10:43:46Z</dcterms:created>
  <dcterms:modified xsi:type="dcterms:W3CDTF">2018-12-07T09:51:52Z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bf54d2cd-06a5-403d-8ed2-9fd535f3cb2f</vt:lpwstr>
  </property>
  <property fmtid="{D5CDD505-2E9C-101B-9397-08002B2CF9AE}" pid="3" name="bjDocumentSecurityLabel">
    <vt:lpwstr>This item has no classification</vt:lpwstr>
  </property>
  <property fmtid="{D5CDD505-2E9C-101B-9397-08002B2CF9AE}" pid="4" name="bjSaver">
    <vt:lpwstr>BUjl6ADAB+rJRKlH8z1c9OtjR+mnevez</vt:lpwstr>
  </property>
</Properties>
</file>