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7"/>
  </p:notesMasterIdLst>
  <p:sldIdLst>
    <p:sldId id="257" r:id="rId2"/>
    <p:sldId id="305" r:id="rId3"/>
    <p:sldId id="306" r:id="rId4"/>
    <p:sldId id="300" r:id="rId5"/>
    <p:sldId id="308" r:id="rId6"/>
    <p:sldId id="309" r:id="rId7"/>
    <p:sldId id="307" r:id="rId8"/>
    <p:sldId id="310" r:id="rId9"/>
    <p:sldId id="312" r:id="rId10"/>
    <p:sldId id="314" r:id="rId11"/>
    <p:sldId id="316" r:id="rId12"/>
    <p:sldId id="315" r:id="rId13"/>
    <p:sldId id="311" r:id="rId14"/>
    <p:sldId id="313" r:id="rId15"/>
    <p:sldId id="317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C1955"/>
    <a:srgbClr val="FFFFFE"/>
    <a:srgbClr val="FF6288"/>
    <a:srgbClr val="1413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683" autoAdjust="0"/>
    <p:restoredTop sz="67530" autoAdjust="0"/>
  </p:normalViewPr>
  <p:slideViewPr>
    <p:cSldViewPr snapToGrid="0" snapToObjects="1" showGuides="1">
      <p:cViewPr>
        <p:scale>
          <a:sx n="83" d="100"/>
          <a:sy n="83" d="100"/>
        </p:scale>
        <p:origin x="-242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648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4E3C253-04A8-8040-B05F-488F9A55A5F5}" type="doc">
      <dgm:prSet loTypeId="urn:microsoft.com/office/officeart/2005/8/layout/matrix3" loCatId="matrix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0959FBC-849C-8648-8F52-23FF984D5711}">
      <dgm:prSet phldrT="[Text]"/>
      <dgm:spPr/>
      <dgm:t>
        <a:bodyPr/>
        <a:lstStyle/>
        <a:p>
          <a:r>
            <a:rPr lang="en-US" dirty="0" smtClean="0">
              <a:latin typeface="+mj-lt"/>
            </a:rPr>
            <a:t>Significant?</a:t>
          </a:r>
          <a:endParaRPr lang="en-US" dirty="0">
            <a:latin typeface="+mj-lt"/>
          </a:endParaRPr>
        </a:p>
      </dgm:t>
    </dgm:pt>
    <dgm:pt modelId="{9AC4D935-16BD-C94A-B709-0CCA94275BD6}" type="parTrans" cxnId="{CE33E81C-EFE7-A249-847C-ED970196B324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F3B0A7C0-0E1A-8C45-97A4-6E3A560F99F3}" type="sibTrans" cxnId="{CE33E81C-EFE7-A249-847C-ED970196B324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95DD0F07-1736-5449-A246-BE878B03CA21}">
      <dgm:prSet phldrT="[Text]"/>
      <dgm:spPr/>
      <dgm:t>
        <a:bodyPr/>
        <a:lstStyle/>
        <a:p>
          <a:r>
            <a:rPr lang="en-US" dirty="0" smtClean="0">
              <a:latin typeface="+mj-lt"/>
            </a:rPr>
            <a:t>Certain?</a:t>
          </a:r>
          <a:endParaRPr lang="en-US" dirty="0">
            <a:latin typeface="+mj-lt"/>
          </a:endParaRPr>
        </a:p>
      </dgm:t>
    </dgm:pt>
    <dgm:pt modelId="{BE507726-C857-8349-B05D-F6154BC76E29}" type="parTrans" cxnId="{0ABD43A2-DE6B-0342-B32B-E74DFA22697C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C5BC9DD2-5527-9E47-B0E6-9EAA2663D1EF}" type="sibTrans" cxnId="{0ABD43A2-DE6B-0342-B32B-E74DFA22697C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18D6A4C8-17DE-BA4B-998E-20DC7BECB610}">
      <dgm:prSet phldrT="[Text]"/>
      <dgm:spPr/>
      <dgm:t>
        <a:bodyPr/>
        <a:lstStyle/>
        <a:p>
          <a:r>
            <a:rPr lang="en-US" dirty="0" smtClean="0">
              <a:latin typeface="+mj-lt"/>
            </a:rPr>
            <a:t>What does it add up to?</a:t>
          </a:r>
          <a:endParaRPr lang="en-US" dirty="0">
            <a:latin typeface="+mj-lt"/>
          </a:endParaRPr>
        </a:p>
      </dgm:t>
    </dgm:pt>
    <dgm:pt modelId="{46FDD961-BC67-EC4D-A7E2-13F21D453074}" type="parTrans" cxnId="{68CCB275-60A0-B444-964E-6A9F150B44C3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D10CD39B-60F3-AE41-A333-78ACB289B57C}" type="sibTrans" cxnId="{68CCB275-60A0-B444-964E-6A9F150B44C3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4049120C-253E-794E-A82D-DEB4889FA2CC}">
      <dgm:prSet phldrT="[Text]"/>
      <dgm:spPr/>
      <dgm:t>
        <a:bodyPr/>
        <a:lstStyle/>
        <a:p>
          <a:r>
            <a:rPr lang="en-US" dirty="0" smtClean="0">
              <a:latin typeface="+mj-lt"/>
            </a:rPr>
            <a:t>What more can be done?</a:t>
          </a:r>
          <a:endParaRPr lang="en-US" dirty="0">
            <a:latin typeface="+mj-lt"/>
          </a:endParaRPr>
        </a:p>
      </dgm:t>
    </dgm:pt>
    <dgm:pt modelId="{597C9EA6-929F-DD4C-B055-9E781500FF2E}" type="parTrans" cxnId="{5D7870D5-44F5-964C-84A6-88FDB63E660E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9100FFD4-8412-0749-9A08-63DC65F36451}" type="sibTrans" cxnId="{5D7870D5-44F5-964C-84A6-88FDB63E660E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ACA68287-5C32-434E-9E26-7A5F64C9DE83}" type="pres">
      <dgm:prSet presAssocID="{B4E3C253-04A8-8040-B05F-488F9A55A5F5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3A1CC01-3CAA-FB4F-B2C8-C155F78D2708}" type="pres">
      <dgm:prSet presAssocID="{B4E3C253-04A8-8040-B05F-488F9A55A5F5}" presName="diamond" presStyleLbl="bgShp" presStyleIdx="0" presStyleCnt="1"/>
      <dgm:spPr/>
    </dgm:pt>
    <dgm:pt modelId="{86A5B535-3100-4D4B-B0DB-CEB090379D32}" type="pres">
      <dgm:prSet presAssocID="{B4E3C253-04A8-8040-B05F-488F9A55A5F5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6262D9-EDFB-5F44-810C-F68E4DC437CB}" type="pres">
      <dgm:prSet presAssocID="{B4E3C253-04A8-8040-B05F-488F9A55A5F5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138277-99F6-524D-8A26-AC7A0F2A2EC8}" type="pres">
      <dgm:prSet presAssocID="{B4E3C253-04A8-8040-B05F-488F9A55A5F5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915953-D517-5D45-BF8A-C82A57E63D75}" type="pres">
      <dgm:prSet presAssocID="{B4E3C253-04A8-8040-B05F-488F9A55A5F5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E33E81C-EFE7-A249-847C-ED970196B324}" srcId="{B4E3C253-04A8-8040-B05F-488F9A55A5F5}" destId="{80959FBC-849C-8648-8F52-23FF984D5711}" srcOrd="0" destOrd="0" parTransId="{9AC4D935-16BD-C94A-B709-0CCA94275BD6}" sibTransId="{F3B0A7C0-0E1A-8C45-97A4-6E3A560F99F3}"/>
    <dgm:cxn modelId="{18A5C26E-F629-3A48-B16C-469C8889DBB2}" type="presOf" srcId="{4049120C-253E-794E-A82D-DEB4889FA2CC}" destId="{9A915953-D517-5D45-BF8A-C82A57E63D75}" srcOrd="0" destOrd="0" presId="urn:microsoft.com/office/officeart/2005/8/layout/matrix3"/>
    <dgm:cxn modelId="{4BCA3CC1-FBE6-5147-98B1-103F1AF95F52}" type="presOf" srcId="{18D6A4C8-17DE-BA4B-998E-20DC7BECB610}" destId="{58138277-99F6-524D-8A26-AC7A0F2A2EC8}" srcOrd="0" destOrd="0" presId="urn:microsoft.com/office/officeart/2005/8/layout/matrix3"/>
    <dgm:cxn modelId="{D456D5DC-FB58-504C-80EB-BBFFE6F6994E}" type="presOf" srcId="{80959FBC-849C-8648-8F52-23FF984D5711}" destId="{86A5B535-3100-4D4B-B0DB-CEB090379D32}" srcOrd="0" destOrd="0" presId="urn:microsoft.com/office/officeart/2005/8/layout/matrix3"/>
    <dgm:cxn modelId="{5D7870D5-44F5-964C-84A6-88FDB63E660E}" srcId="{B4E3C253-04A8-8040-B05F-488F9A55A5F5}" destId="{4049120C-253E-794E-A82D-DEB4889FA2CC}" srcOrd="3" destOrd="0" parTransId="{597C9EA6-929F-DD4C-B055-9E781500FF2E}" sibTransId="{9100FFD4-8412-0749-9A08-63DC65F36451}"/>
    <dgm:cxn modelId="{24FC2C22-ADAA-444F-A79F-B377ED955D5D}" type="presOf" srcId="{95DD0F07-1736-5449-A246-BE878B03CA21}" destId="{916262D9-EDFB-5F44-810C-F68E4DC437CB}" srcOrd="0" destOrd="0" presId="urn:microsoft.com/office/officeart/2005/8/layout/matrix3"/>
    <dgm:cxn modelId="{0FB4C4EA-2563-4841-9C59-67F19F9ECDF2}" type="presOf" srcId="{B4E3C253-04A8-8040-B05F-488F9A55A5F5}" destId="{ACA68287-5C32-434E-9E26-7A5F64C9DE83}" srcOrd="0" destOrd="0" presId="urn:microsoft.com/office/officeart/2005/8/layout/matrix3"/>
    <dgm:cxn modelId="{0ABD43A2-DE6B-0342-B32B-E74DFA22697C}" srcId="{B4E3C253-04A8-8040-B05F-488F9A55A5F5}" destId="{95DD0F07-1736-5449-A246-BE878B03CA21}" srcOrd="1" destOrd="0" parTransId="{BE507726-C857-8349-B05D-F6154BC76E29}" sibTransId="{C5BC9DD2-5527-9E47-B0E6-9EAA2663D1EF}"/>
    <dgm:cxn modelId="{68CCB275-60A0-B444-964E-6A9F150B44C3}" srcId="{B4E3C253-04A8-8040-B05F-488F9A55A5F5}" destId="{18D6A4C8-17DE-BA4B-998E-20DC7BECB610}" srcOrd="2" destOrd="0" parTransId="{46FDD961-BC67-EC4D-A7E2-13F21D453074}" sibTransId="{D10CD39B-60F3-AE41-A333-78ACB289B57C}"/>
    <dgm:cxn modelId="{0DCFA30F-5C60-AF40-8173-78CF78A41F39}" type="presParOf" srcId="{ACA68287-5C32-434E-9E26-7A5F64C9DE83}" destId="{A3A1CC01-3CAA-FB4F-B2C8-C155F78D2708}" srcOrd="0" destOrd="0" presId="urn:microsoft.com/office/officeart/2005/8/layout/matrix3"/>
    <dgm:cxn modelId="{E34ED638-6FCF-1F41-A1BC-408F72DC1E57}" type="presParOf" srcId="{ACA68287-5C32-434E-9E26-7A5F64C9DE83}" destId="{86A5B535-3100-4D4B-B0DB-CEB090379D32}" srcOrd="1" destOrd="0" presId="urn:microsoft.com/office/officeart/2005/8/layout/matrix3"/>
    <dgm:cxn modelId="{8249BB4F-45DA-724B-A9F2-3D31B96E6BBD}" type="presParOf" srcId="{ACA68287-5C32-434E-9E26-7A5F64C9DE83}" destId="{916262D9-EDFB-5F44-810C-F68E4DC437CB}" srcOrd="2" destOrd="0" presId="urn:microsoft.com/office/officeart/2005/8/layout/matrix3"/>
    <dgm:cxn modelId="{CDF32531-4D9A-4946-8B28-D07BA00CC1B4}" type="presParOf" srcId="{ACA68287-5C32-434E-9E26-7A5F64C9DE83}" destId="{58138277-99F6-524D-8A26-AC7A0F2A2EC8}" srcOrd="3" destOrd="0" presId="urn:microsoft.com/office/officeart/2005/8/layout/matrix3"/>
    <dgm:cxn modelId="{648EA1E1-9E74-2149-84A2-97D67C86E4BB}" type="presParOf" srcId="{ACA68287-5C32-434E-9E26-7A5F64C9DE83}" destId="{9A915953-D517-5D45-BF8A-C82A57E63D75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4E3C253-04A8-8040-B05F-488F9A55A5F5}" type="doc">
      <dgm:prSet loTypeId="urn:microsoft.com/office/officeart/2005/8/layout/radial5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727ECD7-C64A-C247-BFC9-2F1B1B93CB50}">
      <dgm:prSet phldrT="[Text]"/>
      <dgm:spPr/>
      <dgm:t>
        <a:bodyPr/>
        <a:lstStyle/>
        <a:p>
          <a:r>
            <a:rPr lang="en-US" dirty="0" smtClean="0">
              <a:latin typeface="+mj-lt"/>
            </a:rPr>
            <a:t>Policies</a:t>
          </a:r>
          <a:endParaRPr lang="en-US" dirty="0">
            <a:latin typeface="+mj-lt"/>
          </a:endParaRPr>
        </a:p>
      </dgm:t>
    </dgm:pt>
    <dgm:pt modelId="{E62290E6-1708-8644-AC4E-9BB32B057115}" type="parTrans" cxnId="{2B62F758-62F7-954B-8346-30690387FD83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0E4DF8F6-DE6C-FD4B-A8B6-76836259FBCA}" type="sibTrans" cxnId="{2B62F758-62F7-954B-8346-30690387FD83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80959FBC-849C-8648-8F52-23FF984D5711}">
      <dgm:prSet phldrT="[Text]"/>
      <dgm:spPr/>
      <dgm:t>
        <a:bodyPr/>
        <a:lstStyle/>
        <a:p>
          <a:r>
            <a:rPr lang="en-US" dirty="0" smtClean="0">
              <a:latin typeface="+mj-lt"/>
            </a:rPr>
            <a:t>Pledges</a:t>
          </a:r>
          <a:endParaRPr lang="en-US" dirty="0">
            <a:latin typeface="+mj-lt"/>
          </a:endParaRPr>
        </a:p>
      </dgm:t>
    </dgm:pt>
    <dgm:pt modelId="{9AC4D935-16BD-C94A-B709-0CCA94275BD6}" type="parTrans" cxnId="{CE33E81C-EFE7-A249-847C-ED970196B324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F3B0A7C0-0E1A-8C45-97A4-6E3A560F99F3}" type="sibTrans" cxnId="{CE33E81C-EFE7-A249-847C-ED970196B324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95DD0F07-1736-5449-A246-BE878B03CA21}">
      <dgm:prSet phldrT="[Text]"/>
      <dgm:spPr/>
      <dgm:t>
        <a:bodyPr/>
        <a:lstStyle/>
        <a:p>
          <a:r>
            <a:rPr lang="en-US" dirty="0" smtClean="0">
              <a:latin typeface="+mj-lt"/>
            </a:rPr>
            <a:t>Atmospheric Requirement</a:t>
          </a:r>
          <a:endParaRPr lang="en-US" dirty="0">
            <a:latin typeface="+mj-lt"/>
          </a:endParaRPr>
        </a:p>
      </dgm:t>
    </dgm:pt>
    <dgm:pt modelId="{BE507726-C857-8349-B05D-F6154BC76E29}" type="parTrans" cxnId="{0ABD43A2-DE6B-0342-B32B-E74DFA22697C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C5BC9DD2-5527-9E47-B0E6-9EAA2663D1EF}" type="sibTrans" cxnId="{0ABD43A2-DE6B-0342-B32B-E74DFA22697C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18D6A4C8-17DE-BA4B-998E-20DC7BECB610}">
      <dgm:prSet phldrT="[Text]"/>
      <dgm:spPr/>
      <dgm:t>
        <a:bodyPr/>
        <a:lstStyle/>
        <a:p>
          <a:r>
            <a:rPr lang="en-US" dirty="0" smtClean="0">
              <a:latin typeface="+mj-lt"/>
            </a:rPr>
            <a:t>Abatement potential</a:t>
          </a:r>
          <a:endParaRPr lang="en-US" dirty="0">
            <a:latin typeface="+mj-lt"/>
          </a:endParaRPr>
        </a:p>
      </dgm:t>
    </dgm:pt>
    <dgm:pt modelId="{46FDD961-BC67-EC4D-A7E2-13F21D453074}" type="parTrans" cxnId="{68CCB275-60A0-B444-964E-6A9F150B44C3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D10CD39B-60F3-AE41-A333-78ACB289B57C}" type="sibTrans" cxnId="{68CCB275-60A0-B444-964E-6A9F150B44C3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4049120C-253E-794E-A82D-DEB4889FA2CC}">
      <dgm:prSet phldrT="[Text]"/>
      <dgm:spPr/>
      <dgm:t>
        <a:bodyPr/>
        <a:lstStyle/>
        <a:p>
          <a:r>
            <a:rPr lang="en-US" dirty="0" smtClean="0">
              <a:latin typeface="+mj-lt"/>
            </a:rPr>
            <a:t>Implementation</a:t>
          </a:r>
          <a:endParaRPr lang="en-US" dirty="0">
            <a:latin typeface="+mj-lt"/>
          </a:endParaRPr>
        </a:p>
      </dgm:t>
    </dgm:pt>
    <dgm:pt modelId="{597C9EA6-929F-DD4C-B055-9E781500FF2E}" type="parTrans" cxnId="{5D7870D5-44F5-964C-84A6-88FDB63E660E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9100FFD4-8412-0749-9A08-63DC65F36451}" type="sibTrans" cxnId="{5D7870D5-44F5-964C-84A6-88FDB63E660E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8F99F6E6-2F70-F049-8EB6-CF1601955AAD}" type="pres">
      <dgm:prSet presAssocID="{B4E3C253-04A8-8040-B05F-488F9A55A5F5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8A3D8BF-FC4A-734E-BB6D-B3B001054279}" type="pres">
      <dgm:prSet presAssocID="{2727ECD7-C64A-C247-BFC9-2F1B1B93CB50}" presName="centerShape" presStyleLbl="node0" presStyleIdx="0" presStyleCnt="1"/>
      <dgm:spPr/>
      <dgm:t>
        <a:bodyPr/>
        <a:lstStyle/>
        <a:p>
          <a:endParaRPr lang="en-US"/>
        </a:p>
      </dgm:t>
    </dgm:pt>
    <dgm:pt modelId="{2CC78A2C-176D-2B46-ACA2-4103C0BD07FB}" type="pres">
      <dgm:prSet presAssocID="{9AC4D935-16BD-C94A-B709-0CCA94275BD6}" presName="parTrans" presStyleLbl="sibTrans2D1" presStyleIdx="0" presStyleCnt="4"/>
      <dgm:spPr/>
      <dgm:t>
        <a:bodyPr/>
        <a:lstStyle/>
        <a:p>
          <a:endParaRPr lang="en-US"/>
        </a:p>
      </dgm:t>
    </dgm:pt>
    <dgm:pt modelId="{F3EBA960-5BBD-6F42-AC36-53E3CB36A8DC}" type="pres">
      <dgm:prSet presAssocID="{9AC4D935-16BD-C94A-B709-0CCA94275BD6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4D2E31A5-89A8-3247-8891-58BF99B92F6B}" type="pres">
      <dgm:prSet presAssocID="{80959FBC-849C-8648-8F52-23FF984D5711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3B18BB-7C40-B44D-BB83-9EA6EBCC6305}" type="pres">
      <dgm:prSet presAssocID="{BE507726-C857-8349-B05D-F6154BC76E29}" presName="parTrans" presStyleLbl="sibTrans2D1" presStyleIdx="1" presStyleCnt="4"/>
      <dgm:spPr/>
      <dgm:t>
        <a:bodyPr/>
        <a:lstStyle/>
        <a:p>
          <a:endParaRPr lang="en-US"/>
        </a:p>
      </dgm:t>
    </dgm:pt>
    <dgm:pt modelId="{60F0AC15-0D08-2C4C-A1F8-2B50CBF55CA2}" type="pres">
      <dgm:prSet presAssocID="{BE507726-C857-8349-B05D-F6154BC76E29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AC5AD7D0-7334-FF42-9F3E-072A2ED30D89}" type="pres">
      <dgm:prSet presAssocID="{95DD0F07-1736-5449-A246-BE878B03CA21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C5AE12-C34B-B241-B880-87EE77F5718C}" type="pres">
      <dgm:prSet presAssocID="{46FDD961-BC67-EC4D-A7E2-13F21D453074}" presName="parTrans" presStyleLbl="sibTrans2D1" presStyleIdx="2" presStyleCnt="4"/>
      <dgm:spPr/>
      <dgm:t>
        <a:bodyPr/>
        <a:lstStyle/>
        <a:p>
          <a:endParaRPr lang="en-US"/>
        </a:p>
      </dgm:t>
    </dgm:pt>
    <dgm:pt modelId="{496FC62C-FCF4-E447-A602-F63DC93F6E3B}" type="pres">
      <dgm:prSet presAssocID="{46FDD961-BC67-EC4D-A7E2-13F21D453074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81BCD371-2358-A94C-93A4-5CA7BDAF2A43}" type="pres">
      <dgm:prSet presAssocID="{18D6A4C8-17DE-BA4B-998E-20DC7BECB610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11D9F4-8941-5F46-B791-9EDD1A397114}" type="pres">
      <dgm:prSet presAssocID="{597C9EA6-929F-DD4C-B055-9E781500FF2E}" presName="parTrans" presStyleLbl="sibTrans2D1" presStyleIdx="3" presStyleCnt="4"/>
      <dgm:spPr/>
      <dgm:t>
        <a:bodyPr/>
        <a:lstStyle/>
        <a:p>
          <a:endParaRPr lang="en-US"/>
        </a:p>
      </dgm:t>
    </dgm:pt>
    <dgm:pt modelId="{0582F13A-D303-AC40-B67A-25CAA46894F4}" type="pres">
      <dgm:prSet presAssocID="{597C9EA6-929F-DD4C-B055-9E781500FF2E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E4D94762-2E3B-594D-A1B9-B9E827C7E137}" type="pres">
      <dgm:prSet presAssocID="{4049120C-253E-794E-A82D-DEB4889FA2CC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BACD6F5-9232-8548-975C-A99C5F2CF5F0}" type="presOf" srcId="{80959FBC-849C-8648-8F52-23FF984D5711}" destId="{4D2E31A5-89A8-3247-8891-58BF99B92F6B}" srcOrd="0" destOrd="0" presId="urn:microsoft.com/office/officeart/2005/8/layout/radial5"/>
    <dgm:cxn modelId="{68CCB275-60A0-B444-964E-6A9F150B44C3}" srcId="{2727ECD7-C64A-C247-BFC9-2F1B1B93CB50}" destId="{18D6A4C8-17DE-BA4B-998E-20DC7BECB610}" srcOrd="2" destOrd="0" parTransId="{46FDD961-BC67-EC4D-A7E2-13F21D453074}" sibTransId="{D10CD39B-60F3-AE41-A333-78ACB289B57C}"/>
    <dgm:cxn modelId="{E05CC086-8C93-0544-AC0C-A53DE5ABEBBE}" type="presOf" srcId="{46FDD961-BC67-EC4D-A7E2-13F21D453074}" destId="{05C5AE12-C34B-B241-B880-87EE77F5718C}" srcOrd="0" destOrd="0" presId="urn:microsoft.com/office/officeart/2005/8/layout/radial5"/>
    <dgm:cxn modelId="{892C29E8-C340-A44B-9D19-963E53E35B47}" type="presOf" srcId="{597C9EA6-929F-DD4C-B055-9E781500FF2E}" destId="{C211D9F4-8941-5F46-B791-9EDD1A397114}" srcOrd="0" destOrd="0" presId="urn:microsoft.com/office/officeart/2005/8/layout/radial5"/>
    <dgm:cxn modelId="{66B3861C-A09D-4A4B-BDE0-F8235056B4CF}" type="presOf" srcId="{4049120C-253E-794E-A82D-DEB4889FA2CC}" destId="{E4D94762-2E3B-594D-A1B9-B9E827C7E137}" srcOrd="0" destOrd="0" presId="urn:microsoft.com/office/officeart/2005/8/layout/radial5"/>
    <dgm:cxn modelId="{5EBCE7FC-9194-F645-AD55-986BFAA644A5}" type="presOf" srcId="{BE507726-C857-8349-B05D-F6154BC76E29}" destId="{60F0AC15-0D08-2C4C-A1F8-2B50CBF55CA2}" srcOrd="1" destOrd="0" presId="urn:microsoft.com/office/officeart/2005/8/layout/radial5"/>
    <dgm:cxn modelId="{8259F8C5-CE28-B542-B58B-D1C9B1409826}" type="presOf" srcId="{9AC4D935-16BD-C94A-B709-0CCA94275BD6}" destId="{2CC78A2C-176D-2B46-ACA2-4103C0BD07FB}" srcOrd="0" destOrd="0" presId="urn:microsoft.com/office/officeart/2005/8/layout/radial5"/>
    <dgm:cxn modelId="{70F5428D-A603-EE41-B1CB-04D8D9555ED6}" type="presOf" srcId="{B4E3C253-04A8-8040-B05F-488F9A55A5F5}" destId="{8F99F6E6-2F70-F049-8EB6-CF1601955AAD}" srcOrd="0" destOrd="0" presId="urn:microsoft.com/office/officeart/2005/8/layout/radial5"/>
    <dgm:cxn modelId="{CE33E81C-EFE7-A249-847C-ED970196B324}" srcId="{2727ECD7-C64A-C247-BFC9-2F1B1B93CB50}" destId="{80959FBC-849C-8648-8F52-23FF984D5711}" srcOrd="0" destOrd="0" parTransId="{9AC4D935-16BD-C94A-B709-0CCA94275BD6}" sibTransId="{F3B0A7C0-0E1A-8C45-97A4-6E3A560F99F3}"/>
    <dgm:cxn modelId="{89BCB245-DB85-E343-8141-D18DD42C3E52}" type="presOf" srcId="{9AC4D935-16BD-C94A-B709-0CCA94275BD6}" destId="{F3EBA960-5BBD-6F42-AC36-53E3CB36A8DC}" srcOrd="1" destOrd="0" presId="urn:microsoft.com/office/officeart/2005/8/layout/radial5"/>
    <dgm:cxn modelId="{0ABD43A2-DE6B-0342-B32B-E74DFA22697C}" srcId="{2727ECD7-C64A-C247-BFC9-2F1B1B93CB50}" destId="{95DD0F07-1736-5449-A246-BE878B03CA21}" srcOrd="1" destOrd="0" parTransId="{BE507726-C857-8349-B05D-F6154BC76E29}" sibTransId="{C5BC9DD2-5527-9E47-B0E6-9EAA2663D1EF}"/>
    <dgm:cxn modelId="{1DF9722B-2C34-ED43-945A-DD985F0740B6}" type="presOf" srcId="{BE507726-C857-8349-B05D-F6154BC76E29}" destId="{373B18BB-7C40-B44D-BB83-9EA6EBCC6305}" srcOrd="0" destOrd="0" presId="urn:microsoft.com/office/officeart/2005/8/layout/radial5"/>
    <dgm:cxn modelId="{5D7870D5-44F5-964C-84A6-88FDB63E660E}" srcId="{2727ECD7-C64A-C247-BFC9-2F1B1B93CB50}" destId="{4049120C-253E-794E-A82D-DEB4889FA2CC}" srcOrd="3" destOrd="0" parTransId="{597C9EA6-929F-DD4C-B055-9E781500FF2E}" sibTransId="{9100FFD4-8412-0749-9A08-63DC65F36451}"/>
    <dgm:cxn modelId="{2B62F758-62F7-954B-8346-30690387FD83}" srcId="{B4E3C253-04A8-8040-B05F-488F9A55A5F5}" destId="{2727ECD7-C64A-C247-BFC9-2F1B1B93CB50}" srcOrd="0" destOrd="0" parTransId="{E62290E6-1708-8644-AC4E-9BB32B057115}" sibTransId="{0E4DF8F6-DE6C-FD4B-A8B6-76836259FBCA}"/>
    <dgm:cxn modelId="{83ED8181-83A3-8749-9078-7EB4CAC7F1B9}" type="presOf" srcId="{597C9EA6-929F-DD4C-B055-9E781500FF2E}" destId="{0582F13A-D303-AC40-B67A-25CAA46894F4}" srcOrd="1" destOrd="0" presId="urn:microsoft.com/office/officeart/2005/8/layout/radial5"/>
    <dgm:cxn modelId="{9A8C7EB7-AE90-364E-82EA-DC8B828CB009}" type="presOf" srcId="{2727ECD7-C64A-C247-BFC9-2F1B1B93CB50}" destId="{D8A3D8BF-FC4A-734E-BB6D-B3B001054279}" srcOrd="0" destOrd="0" presId="urn:microsoft.com/office/officeart/2005/8/layout/radial5"/>
    <dgm:cxn modelId="{9D2A1604-B5BC-D042-BD2C-8DBAEAF6FB37}" type="presOf" srcId="{18D6A4C8-17DE-BA4B-998E-20DC7BECB610}" destId="{81BCD371-2358-A94C-93A4-5CA7BDAF2A43}" srcOrd="0" destOrd="0" presId="urn:microsoft.com/office/officeart/2005/8/layout/radial5"/>
    <dgm:cxn modelId="{6A358A84-FBAE-9C4E-8F3C-0A137CC82FC4}" type="presOf" srcId="{46FDD961-BC67-EC4D-A7E2-13F21D453074}" destId="{496FC62C-FCF4-E447-A602-F63DC93F6E3B}" srcOrd="1" destOrd="0" presId="urn:microsoft.com/office/officeart/2005/8/layout/radial5"/>
    <dgm:cxn modelId="{FC5830A6-FC02-4443-89DE-E89D45481194}" type="presOf" srcId="{95DD0F07-1736-5449-A246-BE878B03CA21}" destId="{AC5AD7D0-7334-FF42-9F3E-072A2ED30D89}" srcOrd="0" destOrd="0" presId="urn:microsoft.com/office/officeart/2005/8/layout/radial5"/>
    <dgm:cxn modelId="{1D00284C-3EEA-F547-BB04-2B729C706D9E}" type="presParOf" srcId="{8F99F6E6-2F70-F049-8EB6-CF1601955AAD}" destId="{D8A3D8BF-FC4A-734E-BB6D-B3B001054279}" srcOrd="0" destOrd="0" presId="urn:microsoft.com/office/officeart/2005/8/layout/radial5"/>
    <dgm:cxn modelId="{DDE860B1-0309-F847-AF37-2B1365023AAC}" type="presParOf" srcId="{8F99F6E6-2F70-F049-8EB6-CF1601955AAD}" destId="{2CC78A2C-176D-2B46-ACA2-4103C0BD07FB}" srcOrd="1" destOrd="0" presId="urn:microsoft.com/office/officeart/2005/8/layout/radial5"/>
    <dgm:cxn modelId="{80C6D6DB-BB0E-BB42-BB92-91F836B92595}" type="presParOf" srcId="{2CC78A2C-176D-2B46-ACA2-4103C0BD07FB}" destId="{F3EBA960-5BBD-6F42-AC36-53E3CB36A8DC}" srcOrd="0" destOrd="0" presId="urn:microsoft.com/office/officeart/2005/8/layout/radial5"/>
    <dgm:cxn modelId="{2C098F4B-B1E3-A541-8076-37CE2843CE72}" type="presParOf" srcId="{8F99F6E6-2F70-F049-8EB6-CF1601955AAD}" destId="{4D2E31A5-89A8-3247-8891-58BF99B92F6B}" srcOrd="2" destOrd="0" presId="urn:microsoft.com/office/officeart/2005/8/layout/radial5"/>
    <dgm:cxn modelId="{C086CC45-5031-F84C-9EA1-8D86DAD9CD9B}" type="presParOf" srcId="{8F99F6E6-2F70-F049-8EB6-CF1601955AAD}" destId="{373B18BB-7C40-B44D-BB83-9EA6EBCC6305}" srcOrd="3" destOrd="0" presId="urn:microsoft.com/office/officeart/2005/8/layout/radial5"/>
    <dgm:cxn modelId="{72B595CE-2A1C-744B-AAC4-1F1D49A827C1}" type="presParOf" srcId="{373B18BB-7C40-B44D-BB83-9EA6EBCC6305}" destId="{60F0AC15-0D08-2C4C-A1F8-2B50CBF55CA2}" srcOrd="0" destOrd="0" presId="urn:microsoft.com/office/officeart/2005/8/layout/radial5"/>
    <dgm:cxn modelId="{AF1D108D-2E53-C04E-9032-81F411B4DCE0}" type="presParOf" srcId="{8F99F6E6-2F70-F049-8EB6-CF1601955AAD}" destId="{AC5AD7D0-7334-FF42-9F3E-072A2ED30D89}" srcOrd="4" destOrd="0" presId="urn:microsoft.com/office/officeart/2005/8/layout/radial5"/>
    <dgm:cxn modelId="{C7839AFC-091B-E54C-9B2B-3AE089702BF4}" type="presParOf" srcId="{8F99F6E6-2F70-F049-8EB6-CF1601955AAD}" destId="{05C5AE12-C34B-B241-B880-87EE77F5718C}" srcOrd="5" destOrd="0" presId="urn:microsoft.com/office/officeart/2005/8/layout/radial5"/>
    <dgm:cxn modelId="{4F468F68-89CC-D44E-928F-826FD3F34621}" type="presParOf" srcId="{05C5AE12-C34B-B241-B880-87EE77F5718C}" destId="{496FC62C-FCF4-E447-A602-F63DC93F6E3B}" srcOrd="0" destOrd="0" presId="urn:microsoft.com/office/officeart/2005/8/layout/radial5"/>
    <dgm:cxn modelId="{C27176C2-142A-264B-A323-F64C67B5E8D5}" type="presParOf" srcId="{8F99F6E6-2F70-F049-8EB6-CF1601955AAD}" destId="{81BCD371-2358-A94C-93A4-5CA7BDAF2A43}" srcOrd="6" destOrd="0" presId="urn:microsoft.com/office/officeart/2005/8/layout/radial5"/>
    <dgm:cxn modelId="{5C787569-8E9C-9041-AF63-AF2A1EC0C42A}" type="presParOf" srcId="{8F99F6E6-2F70-F049-8EB6-CF1601955AAD}" destId="{C211D9F4-8941-5F46-B791-9EDD1A397114}" srcOrd="7" destOrd="0" presId="urn:microsoft.com/office/officeart/2005/8/layout/radial5"/>
    <dgm:cxn modelId="{F3C200BA-C45F-E64B-9694-C10CF7CD57FD}" type="presParOf" srcId="{C211D9F4-8941-5F46-B791-9EDD1A397114}" destId="{0582F13A-D303-AC40-B67A-25CAA46894F4}" srcOrd="0" destOrd="0" presId="urn:microsoft.com/office/officeart/2005/8/layout/radial5"/>
    <dgm:cxn modelId="{A365C6BE-BE1C-0C4D-B4C3-43C5E362EEEC}" type="presParOf" srcId="{8F99F6E6-2F70-F049-8EB6-CF1601955AAD}" destId="{E4D94762-2E3B-594D-A1B9-B9E827C7E137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A1CC01-3CAA-FB4F-B2C8-C155F78D2708}">
      <dsp:nvSpPr>
        <dsp:cNvPr id="0" name=""/>
        <dsp:cNvSpPr/>
      </dsp:nvSpPr>
      <dsp:spPr>
        <a:xfrm>
          <a:off x="1359693" y="0"/>
          <a:ext cx="5510212" cy="5510212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6A5B535-3100-4D4B-B0DB-CEB090379D32}">
      <dsp:nvSpPr>
        <dsp:cNvPr id="0" name=""/>
        <dsp:cNvSpPr/>
      </dsp:nvSpPr>
      <dsp:spPr>
        <a:xfrm>
          <a:off x="1883163" y="523470"/>
          <a:ext cx="2148983" cy="214898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latin typeface="+mj-lt"/>
            </a:rPr>
            <a:t>Significant?</a:t>
          </a:r>
          <a:endParaRPr lang="en-US" sz="2600" kern="1200" dirty="0">
            <a:latin typeface="+mj-lt"/>
          </a:endParaRPr>
        </a:p>
      </dsp:txBody>
      <dsp:txXfrm>
        <a:off x="1988068" y="628375"/>
        <a:ext cx="1939173" cy="1939173"/>
      </dsp:txXfrm>
    </dsp:sp>
    <dsp:sp modelId="{916262D9-EDFB-5F44-810C-F68E4DC437CB}">
      <dsp:nvSpPr>
        <dsp:cNvPr id="0" name=""/>
        <dsp:cNvSpPr/>
      </dsp:nvSpPr>
      <dsp:spPr>
        <a:xfrm>
          <a:off x="4197453" y="523470"/>
          <a:ext cx="2148983" cy="214898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latin typeface="+mj-lt"/>
            </a:rPr>
            <a:t>Certain?</a:t>
          </a:r>
          <a:endParaRPr lang="en-US" sz="2600" kern="1200" dirty="0">
            <a:latin typeface="+mj-lt"/>
          </a:endParaRPr>
        </a:p>
      </dsp:txBody>
      <dsp:txXfrm>
        <a:off x="4302358" y="628375"/>
        <a:ext cx="1939173" cy="1939173"/>
      </dsp:txXfrm>
    </dsp:sp>
    <dsp:sp modelId="{58138277-99F6-524D-8A26-AC7A0F2A2EC8}">
      <dsp:nvSpPr>
        <dsp:cNvPr id="0" name=""/>
        <dsp:cNvSpPr/>
      </dsp:nvSpPr>
      <dsp:spPr>
        <a:xfrm>
          <a:off x="1883163" y="2837759"/>
          <a:ext cx="2148983" cy="214898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latin typeface="+mj-lt"/>
            </a:rPr>
            <a:t>What does it add up to?</a:t>
          </a:r>
          <a:endParaRPr lang="en-US" sz="2600" kern="1200" dirty="0">
            <a:latin typeface="+mj-lt"/>
          </a:endParaRPr>
        </a:p>
      </dsp:txBody>
      <dsp:txXfrm>
        <a:off x="1988068" y="2942664"/>
        <a:ext cx="1939173" cy="1939173"/>
      </dsp:txXfrm>
    </dsp:sp>
    <dsp:sp modelId="{9A915953-D517-5D45-BF8A-C82A57E63D75}">
      <dsp:nvSpPr>
        <dsp:cNvPr id="0" name=""/>
        <dsp:cNvSpPr/>
      </dsp:nvSpPr>
      <dsp:spPr>
        <a:xfrm>
          <a:off x="4197453" y="2837759"/>
          <a:ext cx="2148983" cy="214898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latin typeface="+mj-lt"/>
            </a:rPr>
            <a:t>What more can be done?</a:t>
          </a:r>
          <a:endParaRPr lang="en-US" sz="2600" kern="1200" dirty="0">
            <a:latin typeface="+mj-lt"/>
          </a:endParaRPr>
        </a:p>
      </dsp:txBody>
      <dsp:txXfrm>
        <a:off x="4302358" y="2942664"/>
        <a:ext cx="1939173" cy="193917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A3D8BF-FC4A-734E-BB6D-B3B001054279}">
      <dsp:nvSpPr>
        <dsp:cNvPr id="0" name=""/>
        <dsp:cNvSpPr/>
      </dsp:nvSpPr>
      <dsp:spPr>
        <a:xfrm>
          <a:off x="3015355" y="2170115"/>
          <a:ext cx="1313581" cy="131358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+mj-lt"/>
            </a:rPr>
            <a:t>Policies</a:t>
          </a:r>
          <a:endParaRPr lang="en-US" sz="2000" kern="1200" dirty="0">
            <a:latin typeface="+mj-lt"/>
          </a:endParaRPr>
        </a:p>
      </dsp:txBody>
      <dsp:txXfrm>
        <a:off x="3207724" y="2362484"/>
        <a:ext cx="928843" cy="928843"/>
      </dsp:txXfrm>
    </dsp:sp>
    <dsp:sp modelId="{2CC78A2C-176D-2B46-ACA2-4103C0BD07FB}">
      <dsp:nvSpPr>
        <dsp:cNvPr id="0" name=""/>
        <dsp:cNvSpPr/>
      </dsp:nvSpPr>
      <dsp:spPr>
        <a:xfrm rot="16200000">
          <a:off x="3531552" y="1689493"/>
          <a:ext cx="281187" cy="44661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>
            <a:latin typeface="+mj-lt"/>
          </a:endParaRPr>
        </a:p>
      </dsp:txBody>
      <dsp:txXfrm>
        <a:off x="3573730" y="1820994"/>
        <a:ext cx="196831" cy="267971"/>
      </dsp:txXfrm>
    </dsp:sp>
    <dsp:sp modelId="{4D2E31A5-89A8-3247-8891-58BF99B92F6B}">
      <dsp:nvSpPr>
        <dsp:cNvPr id="0" name=""/>
        <dsp:cNvSpPr/>
      </dsp:nvSpPr>
      <dsp:spPr>
        <a:xfrm>
          <a:off x="2856289" y="7858"/>
          <a:ext cx="1631714" cy="163171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+mj-lt"/>
            </a:rPr>
            <a:t>Pledges</a:t>
          </a:r>
          <a:endParaRPr lang="en-US" sz="1200" kern="1200" dirty="0">
            <a:latin typeface="+mj-lt"/>
          </a:endParaRPr>
        </a:p>
      </dsp:txBody>
      <dsp:txXfrm>
        <a:off x="3095248" y="246817"/>
        <a:ext cx="1153796" cy="1153796"/>
      </dsp:txXfrm>
    </dsp:sp>
    <dsp:sp modelId="{373B18BB-7C40-B44D-BB83-9EA6EBCC6305}">
      <dsp:nvSpPr>
        <dsp:cNvPr id="0" name=""/>
        <dsp:cNvSpPr/>
      </dsp:nvSpPr>
      <dsp:spPr>
        <a:xfrm>
          <a:off x="4445656" y="2603597"/>
          <a:ext cx="281187" cy="44661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>
            <a:latin typeface="+mj-lt"/>
          </a:endParaRPr>
        </a:p>
      </dsp:txBody>
      <dsp:txXfrm>
        <a:off x="4445656" y="2692920"/>
        <a:ext cx="196831" cy="267971"/>
      </dsp:txXfrm>
    </dsp:sp>
    <dsp:sp modelId="{AC5AD7D0-7334-FF42-9F3E-072A2ED30D89}">
      <dsp:nvSpPr>
        <dsp:cNvPr id="0" name=""/>
        <dsp:cNvSpPr/>
      </dsp:nvSpPr>
      <dsp:spPr>
        <a:xfrm>
          <a:off x="4859479" y="2011048"/>
          <a:ext cx="1631714" cy="163171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+mj-lt"/>
            </a:rPr>
            <a:t>Atmospheric Requirement</a:t>
          </a:r>
          <a:endParaRPr lang="en-US" sz="1200" kern="1200" dirty="0">
            <a:latin typeface="+mj-lt"/>
          </a:endParaRPr>
        </a:p>
      </dsp:txBody>
      <dsp:txXfrm>
        <a:off x="5098438" y="2250007"/>
        <a:ext cx="1153796" cy="1153796"/>
      </dsp:txXfrm>
    </dsp:sp>
    <dsp:sp modelId="{05C5AE12-C34B-B241-B880-87EE77F5718C}">
      <dsp:nvSpPr>
        <dsp:cNvPr id="0" name=""/>
        <dsp:cNvSpPr/>
      </dsp:nvSpPr>
      <dsp:spPr>
        <a:xfrm rot="5400000">
          <a:off x="3531552" y="3517700"/>
          <a:ext cx="281187" cy="44661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>
            <a:latin typeface="+mj-lt"/>
          </a:endParaRPr>
        </a:p>
      </dsp:txBody>
      <dsp:txXfrm>
        <a:off x="3573730" y="3564845"/>
        <a:ext cx="196831" cy="267971"/>
      </dsp:txXfrm>
    </dsp:sp>
    <dsp:sp modelId="{81BCD371-2358-A94C-93A4-5CA7BDAF2A43}">
      <dsp:nvSpPr>
        <dsp:cNvPr id="0" name=""/>
        <dsp:cNvSpPr/>
      </dsp:nvSpPr>
      <dsp:spPr>
        <a:xfrm>
          <a:off x="2856289" y="4014239"/>
          <a:ext cx="1631714" cy="163171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+mj-lt"/>
            </a:rPr>
            <a:t>Abatement potential</a:t>
          </a:r>
          <a:endParaRPr lang="en-US" sz="1200" kern="1200" dirty="0">
            <a:latin typeface="+mj-lt"/>
          </a:endParaRPr>
        </a:p>
      </dsp:txBody>
      <dsp:txXfrm>
        <a:off x="3095248" y="4253198"/>
        <a:ext cx="1153796" cy="1153796"/>
      </dsp:txXfrm>
    </dsp:sp>
    <dsp:sp modelId="{C211D9F4-8941-5F46-B791-9EDD1A397114}">
      <dsp:nvSpPr>
        <dsp:cNvPr id="0" name=""/>
        <dsp:cNvSpPr/>
      </dsp:nvSpPr>
      <dsp:spPr>
        <a:xfrm rot="10800000">
          <a:off x="2617448" y="2603597"/>
          <a:ext cx="281187" cy="44661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>
            <a:latin typeface="+mj-lt"/>
          </a:endParaRPr>
        </a:p>
      </dsp:txBody>
      <dsp:txXfrm rot="10800000">
        <a:off x="2701804" y="2692920"/>
        <a:ext cx="196831" cy="267971"/>
      </dsp:txXfrm>
    </dsp:sp>
    <dsp:sp modelId="{E4D94762-2E3B-594D-A1B9-B9E827C7E137}">
      <dsp:nvSpPr>
        <dsp:cNvPr id="0" name=""/>
        <dsp:cNvSpPr/>
      </dsp:nvSpPr>
      <dsp:spPr>
        <a:xfrm>
          <a:off x="853099" y="2011048"/>
          <a:ext cx="1631714" cy="163171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+mj-lt"/>
            </a:rPr>
            <a:t>Implementation</a:t>
          </a:r>
          <a:endParaRPr lang="en-US" sz="1200" kern="1200" dirty="0">
            <a:latin typeface="+mj-lt"/>
          </a:endParaRPr>
        </a:p>
      </dsp:txBody>
      <dsp:txXfrm>
        <a:off x="1092058" y="2250007"/>
        <a:ext cx="1153796" cy="11537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216368-CAFF-5D46-A8DF-AD1811C5FCD9}" type="datetimeFigureOut">
              <a:rPr lang="en-US" smtClean="0"/>
              <a:pPr/>
              <a:t>1/31/2013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639D3E-2AC4-DE4A-B71C-648FE3B7E5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6394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639D3E-2AC4-DE4A-B71C-648FE3B7E50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639D3E-2AC4-DE4A-B71C-648FE3B7E50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639D3E-2AC4-DE4A-B71C-648FE3B7E50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639D3E-2AC4-DE4A-B71C-648FE3B7E50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639D3E-2AC4-DE4A-B71C-648FE3B7E50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639D3E-2AC4-DE4A-B71C-648FE3B7E50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4E2E6E-2EA6-0E41-9F06-2911903F4826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639D3E-2AC4-DE4A-B71C-648FE3B7E50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639D3E-2AC4-DE4A-B71C-648FE3B7E50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639D3E-2AC4-DE4A-B71C-648FE3B7E50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639D3E-2AC4-DE4A-B71C-648FE3B7E50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639D3E-2AC4-DE4A-B71C-648FE3B7E50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639D3E-2AC4-DE4A-B71C-648FE3B7E50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57200" y="1611237"/>
            <a:ext cx="8229600" cy="443834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5" name="Picture 4" descr="Gold-Black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1398" y="6458029"/>
            <a:ext cx="2774933" cy="226632"/>
          </a:xfrm>
          <a:prstGeom prst="rect">
            <a:avLst/>
          </a:prstGeom>
        </p:spPr>
      </p:pic>
      <p:cxnSp>
        <p:nvCxnSpPr>
          <p:cNvPr id="6" name="Straight Connector 5"/>
          <p:cNvCxnSpPr/>
          <p:nvPr userDrawn="1"/>
        </p:nvCxnSpPr>
        <p:spPr>
          <a:xfrm>
            <a:off x="440597" y="6310312"/>
            <a:ext cx="8309703" cy="1588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4" name="Picture 3" descr="Gold-Black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1398" y="6458029"/>
            <a:ext cx="2774933" cy="226632"/>
          </a:xfrm>
          <a:prstGeom prst="rect">
            <a:avLst/>
          </a:prstGeom>
        </p:spPr>
      </p:pic>
      <p:cxnSp>
        <p:nvCxnSpPr>
          <p:cNvPr id="5" name="Straight Connector 4"/>
          <p:cNvCxnSpPr/>
          <p:nvPr userDrawn="1"/>
        </p:nvCxnSpPr>
        <p:spPr>
          <a:xfrm>
            <a:off x="440597" y="6310312"/>
            <a:ext cx="8309703" cy="1588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457200" y="1638300"/>
            <a:ext cx="3870431" cy="439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4895736" y="1638300"/>
            <a:ext cx="3791063" cy="43942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60400"/>
            <a:ext cx="7772400" cy="1470025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1752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456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5" r:id="rId3"/>
  </p:sldLayoutIdLst>
  <p:txStyles>
    <p:titleStyle>
      <a:lvl1pPr algn="l" defTabSz="457200" rtl="0" eaLnBrk="1" latinLnBrk="0" hangingPunct="1">
        <a:spcBef>
          <a:spcPct val="0"/>
        </a:spcBef>
        <a:buNone/>
        <a:defRPr sz="4000" b="0" i="0" kern="1200">
          <a:solidFill>
            <a:schemeClr val="accent2"/>
          </a:solidFill>
          <a:latin typeface="Arial MT Cn Lt"/>
          <a:ea typeface="+mj-ea"/>
          <a:cs typeface="Arial MT Cn Lt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1.png"/><Relationship Id="rId21" Type="http://schemas.openxmlformats.org/officeDocument/2006/relationships/image" Target="../media/image20.png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jpeg"/><Relationship Id="rId14" Type="http://schemas.openxmlformats.org/officeDocument/2006/relationships/image" Target="../media/image13.jpeg"/><Relationship Id="rId2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76A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23966" y="4540352"/>
            <a:ext cx="8436132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70000"/>
              </a:lnSpc>
            </a:pPr>
            <a:r>
              <a:rPr lang="en-US" sz="4800" dirty="0" smtClean="0">
                <a:solidFill>
                  <a:schemeClr val="bg1"/>
                </a:solidFill>
                <a:latin typeface="Arial MT Cn Lt"/>
                <a:cs typeface="Arial MT Cn Lt"/>
              </a:rPr>
              <a:t>OPEN CLIMATE NETWORK: </a:t>
            </a:r>
            <a:r>
              <a:rPr lang="en-US" sz="3200" dirty="0" smtClean="0">
                <a:solidFill>
                  <a:schemeClr val="bg1"/>
                </a:solidFill>
                <a:latin typeface="Arial MT Cn Lt"/>
                <a:cs typeface="Arial MT Cn Lt"/>
              </a:rPr>
              <a:t>TRACKING NATIONAL POLICY PROGRESS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6924" y="5655488"/>
            <a:ext cx="84231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chemeClr val="bg1"/>
                </a:solidFill>
                <a:latin typeface="Georgia"/>
                <a:cs typeface="Georgia"/>
              </a:rPr>
              <a:t>Doha</a:t>
            </a:r>
            <a:r>
              <a:rPr lang="en-US" sz="2400" i="1" u="none" strike="noStrike" dirty="0" smtClean="0">
                <a:solidFill>
                  <a:schemeClr val="bg1"/>
                </a:solidFill>
                <a:latin typeface="Georgia"/>
                <a:cs typeface="Georgia"/>
              </a:rPr>
              <a:t>, November 30, 2012</a:t>
            </a:r>
            <a:endParaRPr lang="en-US" sz="2400" i="1" dirty="0" smtClean="0">
              <a:solidFill>
                <a:schemeClr val="bg1"/>
              </a:solidFill>
              <a:latin typeface="Georgia"/>
              <a:cs typeface="Georgia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40597" y="6262128"/>
            <a:ext cx="8319500" cy="0"/>
          </a:xfrm>
          <a:prstGeom prst="line">
            <a:avLst/>
          </a:prstGeom>
          <a:ln w="3175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Reversed-GoldBackgroun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597" y="-1"/>
            <a:ext cx="2805487" cy="132249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36924" y="6371558"/>
            <a:ext cx="8423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none" strike="noStrike" dirty="0" smtClean="0">
                <a:solidFill>
                  <a:schemeClr val="bg1"/>
                </a:solidFill>
                <a:latin typeface="Arial"/>
                <a:cs typeface="Arial"/>
              </a:rPr>
              <a:t>Taryn Fransen</a:t>
            </a:r>
            <a:endParaRPr lang="en-US" b="1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Findings: A Preview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5" name="Title 6"/>
          <p:cNvSpPr txBox="1">
            <a:spLocks/>
          </p:cNvSpPr>
          <p:nvPr/>
        </p:nvSpPr>
        <p:spPr>
          <a:xfrm>
            <a:off x="466725" y="98266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 Narrow"/>
                <a:ea typeface="+mj-ea"/>
                <a:cs typeface="Arial Narrow"/>
              </a:rPr>
              <a:t>Emissions trajectories</a:t>
            </a:r>
            <a:endParaRPr kumimoji="0" lang="en-US" sz="3200" b="0" i="0" u="none" strike="noStrike" kern="1200" cap="all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 Narrow"/>
              <a:ea typeface="+mj-ea"/>
              <a:cs typeface="Arial Narrow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rcRect t="16082" r="4700" b="5763"/>
          <a:stretch>
            <a:fillRect/>
          </a:stretch>
        </p:blipFill>
        <p:spPr>
          <a:xfrm>
            <a:off x="466725" y="1690612"/>
            <a:ext cx="6157335" cy="44383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Findings: A Preview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5" name="Title 6"/>
          <p:cNvSpPr txBox="1">
            <a:spLocks/>
          </p:cNvSpPr>
          <p:nvPr/>
        </p:nvSpPr>
        <p:spPr>
          <a:xfrm>
            <a:off x="466725" y="98266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 Narrow"/>
                <a:ea typeface="+mj-ea"/>
                <a:cs typeface="Arial Narrow"/>
              </a:rPr>
              <a:t>Emissions trajectories</a:t>
            </a:r>
            <a:endParaRPr kumimoji="0" lang="en-US" sz="3200" b="0" i="0" u="none" strike="noStrike" kern="1200" cap="all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 Narrow"/>
              <a:ea typeface="+mj-ea"/>
              <a:cs typeface="Arial Narrow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rcRect t="10352"/>
          <a:stretch>
            <a:fillRect/>
          </a:stretch>
        </p:blipFill>
        <p:spPr>
          <a:xfrm>
            <a:off x="457200" y="2139949"/>
            <a:ext cx="8384191" cy="3622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Findings: A Preview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5" name="Title 6"/>
          <p:cNvSpPr txBox="1">
            <a:spLocks/>
          </p:cNvSpPr>
          <p:nvPr/>
        </p:nvSpPr>
        <p:spPr>
          <a:xfrm>
            <a:off x="466725" y="98266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 Narrow"/>
                <a:ea typeface="+mj-ea"/>
                <a:cs typeface="Arial Narrow"/>
              </a:rPr>
              <a:t>Barriers &amp; risks</a:t>
            </a:r>
            <a:endParaRPr kumimoji="0" lang="en-US" sz="3200" b="0" i="0" u="none" strike="noStrike" kern="1200" cap="all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 Narrow"/>
              <a:ea typeface="+mj-ea"/>
              <a:cs typeface="Arial Narrow"/>
            </a:endParaRPr>
          </a:p>
        </p:txBody>
      </p:sp>
      <p:sp>
        <p:nvSpPr>
          <p:cNvPr id="6" name="Content Placeholder 7"/>
          <p:cNvSpPr txBox="1">
            <a:spLocks/>
          </p:cNvSpPr>
          <p:nvPr/>
        </p:nvSpPr>
        <p:spPr>
          <a:xfrm>
            <a:off x="609600" y="1763637"/>
            <a:ext cx="8229600" cy="44383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Threat of rollback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Coordination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and harmonization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3200" noProof="0" dirty="0" err="1" smtClean="0">
                <a:latin typeface="Arial"/>
                <a:cs typeface="Arial"/>
              </a:rPr>
              <a:t>Subnational</a:t>
            </a:r>
            <a:r>
              <a:rPr lang="en-US" sz="3200" noProof="0" dirty="0" smtClean="0">
                <a:latin typeface="Arial"/>
                <a:cs typeface="Arial"/>
              </a:rPr>
              <a:t> institutions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Capacity</a:t>
            </a:r>
            <a:r>
              <a:rPr kumimoji="0" lang="en-US" sz="32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issues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Content Placeholder 7"/>
          <p:cNvSpPr txBox="1">
            <a:spLocks/>
          </p:cNvSpPr>
          <p:nvPr/>
        </p:nvSpPr>
        <p:spPr>
          <a:xfrm>
            <a:off x="609600" y="1763637"/>
            <a:ext cx="8229600" cy="44383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3200" dirty="0" smtClean="0">
                <a:latin typeface="Arial"/>
                <a:cs typeface="Arial"/>
              </a:rPr>
              <a:t>Inconsistent estimates of GHG impact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3200" dirty="0" smtClean="0">
                <a:latin typeface="Arial"/>
                <a:cs typeface="Arial"/>
              </a:rPr>
              <a:t>Evaluating confidence and risk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3200" dirty="0" smtClean="0">
                <a:latin typeface="Arial"/>
                <a:cs typeface="Arial"/>
              </a:rPr>
              <a:t>GHG projections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Policy interactions;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subnational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policies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Content Placeholder 7"/>
          <p:cNvSpPr txBox="1">
            <a:spLocks/>
          </p:cNvSpPr>
          <p:nvPr/>
        </p:nvSpPr>
        <p:spPr>
          <a:xfrm>
            <a:off x="609600" y="1763637"/>
            <a:ext cx="8229600" cy="44383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3200" noProof="0" dirty="0" smtClean="0">
                <a:latin typeface="Arial"/>
                <a:cs typeface="Arial"/>
              </a:rPr>
              <a:t>Track indicators of implementation and impact</a:t>
            </a:r>
          </a:p>
          <a:p>
            <a:pPr marL="800100" lvl="1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en-US" sz="3200" noProof="0" dirty="0" smtClean="0">
                <a:latin typeface="Arial"/>
                <a:cs typeface="Arial"/>
              </a:rPr>
              <a:t>Identify policy-specific implementation indicators</a:t>
            </a:r>
          </a:p>
          <a:p>
            <a:pPr marL="800100" lvl="1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en-US" sz="3200" dirty="0" smtClean="0">
                <a:latin typeface="Arial"/>
                <a:cs typeface="Arial"/>
              </a:rPr>
              <a:t>Employ GHG Protocol for Policy Accounting</a:t>
            </a:r>
          </a:p>
          <a:p>
            <a:pPr marL="342900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en-US" sz="3200" noProof="0" dirty="0" smtClean="0">
                <a:latin typeface="Arial"/>
                <a:cs typeface="Arial"/>
              </a:rPr>
              <a:t>Improve barrier diagnosis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Standardize</a:t>
            </a:r>
            <a:r>
              <a:rPr kumimoji="0" lang="en-US" sz="32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policy risk evaluation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76A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23966" y="3296036"/>
            <a:ext cx="8436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70000"/>
              </a:lnSpc>
            </a:pPr>
            <a:r>
              <a:rPr lang="en-US" sz="4800" dirty="0" smtClean="0">
                <a:solidFill>
                  <a:schemeClr val="bg1"/>
                </a:solidFill>
                <a:latin typeface="Arial MT Cn Lt"/>
                <a:cs typeface="Arial MT Cn Lt"/>
              </a:rPr>
              <a:t>THANK YOU!</a:t>
            </a:r>
            <a:endParaRPr lang="en-US" sz="3200" dirty="0" smtClean="0">
              <a:solidFill>
                <a:schemeClr val="bg1"/>
              </a:solidFill>
              <a:latin typeface="Arial MT Cn Lt"/>
              <a:cs typeface="Arial MT Cn Lt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40597" y="6262128"/>
            <a:ext cx="8319500" cy="0"/>
          </a:xfrm>
          <a:prstGeom prst="line">
            <a:avLst/>
          </a:prstGeom>
          <a:ln w="3175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36924" y="6371558"/>
            <a:ext cx="8423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none" strike="noStrike" dirty="0" smtClean="0">
                <a:solidFill>
                  <a:schemeClr val="bg1"/>
                </a:solidFill>
                <a:latin typeface="Arial"/>
                <a:cs typeface="Arial"/>
              </a:rPr>
              <a:t>WWW.OPENCLIMATENETWORK.ORG</a:t>
            </a:r>
            <a:endParaRPr lang="en-US" b="1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sz="quarter" idx="10"/>
          </p:nvPr>
        </p:nvGraphicFramePr>
        <p:xfrm>
          <a:off x="457200" y="539750"/>
          <a:ext cx="8229600" cy="55102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sz="quarter" idx="10"/>
          </p:nvPr>
        </p:nvGraphicFramePr>
        <p:xfrm>
          <a:off x="996950" y="508000"/>
          <a:ext cx="7344293" cy="5653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5282" y="3475719"/>
            <a:ext cx="5708368" cy="1563006"/>
          </a:xfrm>
        </p:spPr>
        <p:txBody>
          <a:bodyPr anchor="t">
            <a:normAutofit/>
          </a:bodyPr>
          <a:lstStyle/>
          <a:p>
            <a:pPr algn="l">
              <a:buFont typeface="Arial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JLK;</a:t>
            </a:r>
          </a:p>
          <a:p>
            <a:pPr algn="l"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JK;</a:t>
            </a:r>
          </a:p>
          <a:p>
            <a:pPr algn="l">
              <a:buFont typeface="Arial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JKL;</a:t>
            </a:r>
          </a:p>
          <a:p>
            <a:pPr algn="l"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JK;</a:t>
            </a:r>
          </a:p>
          <a:p>
            <a:pPr algn="l">
              <a:buFont typeface="Arial"/>
              <a:buChar char="•"/>
            </a:pPr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4" name="Picture 3" descr="Gold-Black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2837" y="6339670"/>
            <a:ext cx="2474744" cy="202115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1180782" y="6167609"/>
            <a:ext cx="7410768" cy="1416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/>
        </p:nvSpPr>
        <p:spPr>
          <a:xfrm>
            <a:off x="830438" y="599015"/>
            <a:ext cx="8154812" cy="61161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4902" y="1490140"/>
            <a:ext cx="8079307" cy="4039654"/>
          </a:xfrm>
          <a:prstGeom prst="rect">
            <a:avLst/>
          </a:prstGeom>
        </p:spPr>
      </p:pic>
      <p:grpSp>
        <p:nvGrpSpPr>
          <p:cNvPr id="2" name="Group 6"/>
          <p:cNvGrpSpPr/>
          <p:nvPr/>
        </p:nvGrpSpPr>
        <p:grpSpPr>
          <a:xfrm>
            <a:off x="1330759" y="437219"/>
            <a:ext cx="1155265" cy="1359135"/>
            <a:chOff x="762000" y="1676400"/>
            <a:chExt cx="1295400" cy="1524000"/>
          </a:xfrm>
        </p:grpSpPr>
        <p:pic>
          <p:nvPicPr>
            <p:cNvPr id="8" name="Picture 7" descr="pembina.png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44550" y="1841500"/>
              <a:ext cx="1136650" cy="457200"/>
            </a:xfrm>
            <a:prstGeom prst="rect">
              <a:avLst/>
            </a:prstGeom>
            <a:ln>
              <a:noFill/>
            </a:ln>
          </p:spPr>
        </p:pic>
        <p:sp>
          <p:nvSpPr>
            <p:cNvPr id="9" name="Rounded Rectangle 8"/>
            <p:cNvSpPr/>
            <p:nvPr/>
          </p:nvSpPr>
          <p:spPr>
            <a:xfrm>
              <a:off x="762000" y="1676400"/>
              <a:ext cx="1295400" cy="762000"/>
            </a:xfrm>
            <a:prstGeom prst="roundRect">
              <a:avLst/>
            </a:prstGeom>
            <a:noFill/>
            <a:ln>
              <a:solidFill>
                <a:srgbClr val="76786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/>
            <p:cNvCxnSpPr>
              <a:stCxn id="9" idx="2"/>
            </p:cNvCxnSpPr>
            <p:nvPr/>
          </p:nvCxnSpPr>
          <p:spPr>
            <a:xfrm rot="16200000" flipH="1">
              <a:off x="1162050" y="2686050"/>
              <a:ext cx="762000" cy="266700"/>
            </a:xfrm>
            <a:prstGeom prst="line">
              <a:avLst/>
            </a:prstGeom>
            <a:ln w="25400">
              <a:solidFill>
                <a:srgbClr val="76786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11"/>
          <p:cNvGrpSpPr/>
          <p:nvPr/>
        </p:nvGrpSpPr>
        <p:grpSpPr>
          <a:xfrm>
            <a:off x="911471" y="3176313"/>
            <a:ext cx="1427092" cy="1427092"/>
            <a:chOff x="228600" y="4038600"/>
            <a:chExt cx="1600200" cy="1600200"/>
          </a:xfrm>
        </p:grpSpPr>
        <p:pic>
          <p:nvPicPr>
            <p:cNvPr id="13" name="Picture 12" descr="centromariomolina.png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04800" y="4370901"/>
              <a:ext cx="1190625" cy="429699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4" name="Picture 4" descr="http://t2.gstatic.com/images?q=tbn:ANd9GcRjV-89Y7UWVv-MQtipz8L83ZpFPXsh9anvXxy0LYytwfbsyygZO_hdJ-Ei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09600" y="4889498"/>
              <a:ext cx="685800" cy="6858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" name="Rounded Rectangle 14"/>
            <p:cNvSpPr/>
            <p:nvPr/>
          </p:nvSpPr>
          <p:spPr>
            <a:xfrm>
              <a:off x="228600" y="4267200"/>
              <a:ext cx="1295400" cy="13716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Connector 15"/>
            <p:cNvCxnSpPr>
              <a:stCxn id="15" idx="0"/>
            </p:cNvCxnSpPr>
            <p:nvPr/>
          </p:nvCxnSpPr>
          <p:spPr>
            <a:xfrm rot="5400000" flipH="1" flipV="1">
              <a:off x="1238250" y="3676650"/>
              <a:ext cx="228600" cy="9525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6"/>
          <p:cNvGrpSpPr/>
          <p:nvPr/>
        </p:nvGrpSpPr>
        <p:grpSpPr>
          <a:xfrm>
            <a:off x="3729388" y="4562278"/>
            <a:ext cx="1019352" cy="1563006"/>
            <a:chOff x="3124200" y="4953000"/>
            <a:chExt cx="1143000" cy="1752600"/>
          </a:xfrm>
        </p:grpSpPr>
        <p:pic>
          <p:nvPicPr>
            <p:cNvPr id="18" name="Picture 17" descr="fgv.png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585210" y="5314373"/>
              <a:ext cx="529590" cy="64192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" name="Picture 2" descr="http://farm2.static.flickr.com/1088/buddyicons/55195279@N08.jpg?1288028483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581400" y="6019800"/>
              <a:ext cx="609600" cy="6096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" name="Rounded Rectangle 19"/>
            <p:cNvSpPr/>
            <p:nvPr/>
          </p:nvSpPr>
          <p:spPr>
            <a:xfrm>
              <a:off x="3429000" y="5181600"/>
              <a:ext cx="838200" cy="15240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" name="Straight Connector 20"/>
            <p:cNvCxnSpPr>
              <a:stCxn id="20" idx="1"/>
            </p:cNvCxnSpPr>
            <p:nvPr/>
          </p:nvCxnSpPr>
          <p:spPr>
            <a:xfrm rot="10800000">
              <a:off x="3124200" y="4953000"/>
              <a:ext cx="304800" cy="9906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25"/>
          <p:cNvGrpSpPr/>
          <p:nvPr/>
        </p:nvGrpSpPr>
        <p:grpSpPr>
          <a:xfrm>
            <a:off x="4021265" y="563807"/>
            <a:ext cx="3126011" cy="1698919"/>
            <a:chOff x="3733800" y="1447800"/>
            <a:chExt cx="3505200" cy="1905000"/>
          </a:xfrm>
        </p:grpSpPr>
        <p:grpSp>
          <p:nvGrpSpPr>
            <p:cNvPr id="22" name="Group 33"/>
            <p:cNvGrpSpPr/>
            <p:nvPr/>
          </p:nvGrpSpPr>
          <p:grpSpPr>
            <a:xfrm>
              <a:off x="3733800" y="1447800"/>
              <a:ext cx="3505200" cy="927100"/>
              <a:chOff x="4648200" y="1524000"/>
              <a:chExt cx="3505200" cy="927100"/>
            </a:xfrm>
          </p:grpSpPr>
          <p:grpSp>
            <p:nvGrpSpPr>
              <p:cNvPr id="26" name="Group 32"/>
              <p:cNvGrpSpPr/>
              <p:nvPr/>
            </p:nvGrpSpPr>
            <p:grpSpPr>
              <a:xfrm>
                <a:off x="4741756" y="1524000"/>
                <a:ext cx="3335444" cy="927100"/>
                <a:chOff x="4741756" y="1524000"/>
                <a:chExt cx="3335444" cy="927100"/>
              </a:xfrm>
            </p:grpSpPr>
            <p:pic>
              <p:nvPicPr>
                <p:cNvPr id="31" name="Picture 30" descr="concito.png"/>
                <p:cNvPicPr/>
                <p:nvPr/>
              </p:nvPicPr>
              <p:blipFill>
                <a:blip r:embed="rId10" cstate="print"/>
                <a:stretch>
                  <a:fillRect/>
                </a:stretch>
              </p:blipFill>
              <p:spPr>
                <a:xfrm>
                  <a:off x="4743450" y="2171029"/>
                  <a:ext cx="1428750" cy="191171"/>
                </a:xfrm>
                <a:prstGeom prst="rect">
                  <a:avLst/>
                </a:prstGeom>
                <a:ln>
                  <a:noFill/>
                </a:ln>
              </p:spPr>
            </p:pic>
            <p:pic>
              <p:nvPicPr>
                <p:cNvPr id="32" name="Picture 31" descr="iddri.png"/>
                <p:cNvPicPr/>
                <p:nvPr/>
              </p:nvPicPr>
              <p:blipFill>
                <a:blip r:embed="rId11" cstate="print"/>
                <a:stretch>
                  <a:fillRect/>
                </a:stretch>
              </p:blipFill>
              <p:spPr>
                <a:xfrm>
                  <a:off x="6259512" y="2070100"/>
                  <a:ext cx="674688" cy="381000"/>
                </a:xfrm>
                <a:prstGeom prst="rect">
                  <a:avLst/>
                </a:prstGeom>
                <a:ln>
                  <a:noFill/>
                </a:ln>
              </p:spPr>
            </p:pic>
            <p:pic>
              <p:nvPicPr>
                <p:cNvPr id="33" name="Picture 32" descr="oekotransparent.png"/>
                <p:cNvPicPr/>
                <p:nvPr/>
              </p:nvPicPr>
              <p:blipFill>
                <a:blip r:embed="rId12" cstate="print"/>
                <a:stretch>
                  <a:fillRect/>
                </a:stretch>
              </p:blipFill>
              <p:spPr>
                <a:xfrm>
                  <a:off x="4741756" y="1676400"/>
                  <a:ext cx="1430443" cy="304800"/>
                </a:xfrm>
                <a:prstGeom prst="rect">
                  <a:avLst/>
                </a:prstGeom>
                <a:ln>
                  <a:noFill/>
                </a:ln>
              </p:spPr>
            </p:pic>
            <p:pic>
              <p:nvPicPr>
                <p:cNvPr id="34" name="Picture 33" descr="zero.png"/>
                <p:cNvPicPr/>
                <p:nvPr/>
              </p:nvPicPr>
              <p:blipFill>
                <a:blip r:embed="rId13" cstate="print"/>
                <a:stretch>
                  <a:fillRect/>
                </a:stretch>
              </p:blipFill>
              <p:spPr>
                <a:xfrm>
                  <a:off x="6273800" y="1524000"/>
                  <a:ext cx="584200" cy="457200"/>
                </a:xfrm>
                <a:prstGeom prst="rect">
                  <a:avLst/>
                </a:prstGeom>
                <a:ln>
                  <a:noFill/>
                </a:ln>
              </p:spPr>
            </p:pic>
            <p:pic>
              <p:nvPicPr>
                <p:cNvPr id="35" name="Picture 34" descr="ccc_logo.jpg"/>
                <p:cNvPicPr>
                  <a:picLocks noChangeAspect="1"/>
                </p:cNvPicPr>
                <p:nvPr/>
              </p:nvPicPr>
              <p:blipFill>
                <a:blip r:embed="rId14" cstate="print"/>
                <a:srcRect l="10937" t="13899" r="10938" b="13899"/>
                <a:stretch>
                  <a:fillRect/>
                </a:stretch>
              </p:blipFill>
              <p:spPr>
                <a:xfrm>
                  <a:off x="7010400" y="1609165"/>
                  <a:ext cx="1066800" cy="753035"/>
                </a:xfrm>
                <a:prstGeom prst="rect">
                  <a:avLst/>
                </a:prstGeom>
                <a:ln>
                  <a:noFill/>
                </a:ln>
              </p:spPr>
            </p:pic>
          </p:grpSp>
          <p:sp>
            <p:nvSpPr>
              <p:cNvPr id="30" name="Rounded Rectangle 29"/>
              <p:cNvSpPr/>
              <p:nvPr/>
            </p:nvSpPr>
            <p:spPr>
              <a:xfrm>
                <a:off x="4648200" y="1524000"/>
                <a:ext cx="3505200" cy="91440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28" name="Straight Connector 27"/>
            <p:cNvCxnSpPr>
              <a:stCxn id="30" idx="2"/>
            </p:cNvCxnSpPr>
            <p:nvPr/>
          </p:nvCxnSpPr>
          <p:spPr>
            <a:xfrm rot="5400000">
              <a:off x="4610100" y="2476500"/>
              <a:ext cx="990600" cy="7620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35"/>
          <p:cNvGrpSpPr/>
          <p:nvPr/>
        </p:nvGrpSpPr>
        <p:grpSpPr>
          <a:xfrm>
            <a:off x="6035756" y="3328676"/>
            <a:ext cx="1155265" cy="1223222"/>
            <a:chOff x="5867400" y="4191000"/>
            <a:chExt cx="1295400" cy="1371600"/>
          </a:xfrm>
        </p:grpSpPr>
        <p:pic>
          <p:nvPicPr>
            <p:cNvPr id="37" name="Picture 36" descr="ifmr-cdf.png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905500" y="4657587"/>
              <a:ext cx="1181100" cy="308113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8" name="Picture 37" descr="teri.png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086475" y="4965700"/>
              <a:ext cx="771525" cy="457200"/>
            </a:xfrm>
            <a:prstGeom prst="rect">
              <a:avLst/>
            </a:prstGeom>
            <a:ln>
              <a:noFill/>
            </a:ln>
          </p:spPr>
        </p:pic>
        <p:sp>
          <p:nvSpPr>
            <p:cNvPr id="39" name="Rounded Rectangle 38"/>
            <p:cNvSpPr/>
            <p:nvPr/>
          </p:nvSpPr>
          <p:spPr>
            <a:xfrm>
              <a:off x="5867400" y="4648200"/>
              <a:ext cx="1295400" cy="9144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" name="Straight Connector 39"/>
            <p:cNvCxnSpPr>
              <a:stCxn id="39" idx="0"/>
            </p:cNvCxnSpPr>
            <p:nvPr/>
          </p:nvCxnSpPr>
          <p:spPr>
            <a:xfrm rot="16200000" flipV="1">
              <a:off x="6267450" y="4400550"/>
              <a:ext cx="457200" cy="381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40"/>
          <p:cNvGrpSpPr/>
          <p:nvPr/>
        </p:nvGrpSpPr>
        <p:grpSpPr>
          <a:xfrm>
            <a:off x="7521467" y="959013"/>
            <a:ext cx="1427092" cy="1563006"/>
            <a:chOff x="7239000" y="1981200"/>
            <a:chExt cx="1600200" cy="1752600"/>
          </a:xfrm>
        </p:grpSpPr>
        <p:pic>
          <p:nvPicPr>
            <p:cNvPr id="42" name="Picture 41" descr="renmin.png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7696200" y="2057400"/>
              <a:ext cx="466725" cy="4572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3" name="Picture 42" descr="tsinghua.png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8229600" y="2057400"/>
              <a:ext cx="457200" cy="457200"/>
            </a:xfrm>
            <a:prstGeom prst="rect">
              <a:avLst/>
            </a:prstGeom>
            <a:ln>
              <a:noFill/>
            </a:ln>
          </p:spPr>
        </p:pic>
        <p:sp>
          <p:nvSpPr>
            <p:cNvPr id="44" name="Rounded Rectangle 43"/>
            <p:cNvSpPr/>
            <p:nvPr/>
          </p:nvSpPr>
          <p:spPr>
            <a:xfrm>
              <a:off x="7620000" y="1981200"/>
              <a:ext cx="1219200" cy="6096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5" name="Straight Connector 44"/>
            <p:cNvCxnSpPr>
              <a:stCxn id="44" idx="2"/>
            </p:cNvCxnSpPr>
            <p:nvPr/>
          </p:nvCxnSpPr>
          <p:spPr>
            <a:xfrm rot="5400000">
              <a:off x="7162800" y="2667000"/>
              <a:ext cx="1143000" cy="9906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45"/>
          <p:cNvGrpSpPr/>
          <p:nvPr/>
        </p:nvGrpSpPr>
        <p:grpSpPr>
          <a:xfrm>
            <a:off x="7424032" y="4742089"/>
            <a:ext cx="1019352" cy="951395"/>
            <a:chOff x="7543800" y="5334000"/>
            <a:chExt cx="1143000" cy="1066800"/>
          </a:xfrm>
        </p:grpSpPr>
        <p:pic>
          <p:nvPicPr>
            <p:cNvPr id="47" name="Picture 46" descr="climateinstitute.png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7677150" y="5956300"/>
              <a:ext cx="857250" cy="381000"/>
            </a:xfrm>
            <a:prstGeom prst="rect">
              <a:avLst/>
            </a:prstGeom>
            <a:ln>
              <a:noFill/>
            </a:ln>
          </p:spPr>
        </p:pic>
        <p:sp>
          <p:nvSpPr>
            <p:cNvPr id="48" name="Rounded Rectangle 47"/>
            <p:cNvSpPr/>
            <p:nvPr/>
          </p:nvSpPr>
          <p:spPr>
            <a:xfrm>
              <a:off x="7543800" y="5867400"/>
              <a:ext cx="1143000" cy="5334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9" name="Straight Connector 48"/>
            <p:cNvCxnSpPr>
              <a:stCxn id="48" idx="0"/>
            </p:cNvCxnSpPr>
            <p:nvPr/>
          </p:nvCxnSpPr>
          <p:spPr>
            <a:xfrm rot="16200000" flipV="1">
              <a:off x="7753350" y="5505450"/>
              <a:ext cx="533400" cy="1905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9"/>
          <p:cNvGrpSpPr/>
          <p:nvPr/>
        </p:nvGrpSpPr>
        <p:grpSpPr>
          <a:xfrm>
            <a:off x="7949412" y="2715574"/>
            <a:ext cx="883438" cy="679568"/>
            <a:chOff x="8001000" y="3733800"/>
            <a:chExt cx="990600" cy="762000"/>
          </a:xfrm>
        </p:grpSpPr>
        <p:pic>
          <p:nvPicPr>
            <p:cNvPr id="51" name="Picture 50" descr="iges.png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8153400" y="4038600"/>
              <a:ext cx="685800" cy="350196"/>
            </a:xfrm>
            <a:prstGeom prst="rect">
              <a:avLst/>
            </a:prstGeom>
            <a:ln>
              <a:noFill/>
            </a:ln>
          </p:spPr>
        </p:pic>
        <p:sp>
          <p:nvSpPr>
            <p:cNvPr id="52" name="Rounded Rectangle 51"/>
            <p:cNvSpPr/>
            <p:nvPr/>
          </p:nvSpPr>
          <p:spPr>
            <a:xfrm>
              <a:off x="8001000" y="3962400"/>
              <a:ext cx="990600" cy="5334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3" name="Straight Connector 52"/>
            <p:cNvCxnSpPr>
              <a:stCxn id="52" idx="0"/>
            </p:cNvCxnSpPr>
            <p:nvPr/>
          </p:nvCxnSpPr>
          <p:spPr>
            <a:xfrm rot="16200000" flipV="1">
              <a:off x="8172450" y="3638550"/>
              <a:ext cx="228600" cy="4191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5" name="Picture 54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8797" y="5756064"/>
            <a:ext cx="2235454" cy="1040886"/>
          </a:xfrm>
          <a:prstGeom prst="rect">
            <a:avLst/>
          </a:prstGeom>
        </p:spPr>
      </p:pic>
      <p:pic>
        <p:nvPicPr>
          <p:cNvPr id="56" name="Picture 55" descr="Reversed-GoldBackground.png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94" y="2608697"/>
            <a:ext cx="884538" cy="416968"/>
          </a:xfrm>
          <a:prstGeom prst="rect">
            <a:avLst/>
          </a:prstGeom>
        </p:spPr>
      </p:pic>
      <p:sp>
        <p:nvSpPr>
          <p:cNvPr id="57" name="Rounded Rectangle 56"/>
          <p:cNvSpPr/>
          <p:nvPr/>
        </p:nvSpPr>
        <p:spPr>
          <a:xfrm>
            <a:off x="397957" y="2540895"/>
            <a:ext cx="1137330" cy="548243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9" name="Straight Connector 58"/>
          <p:cNvCxnSpPr>
            <a:stCxn id="57" idx="3"/>
          </p:cNvCxnSpPr>
          <p:nvPr/>
        </p:nvCxnSpPr>
        <p:spPr>
          <a:xfrm flipV="1">
            <a:off x="1535287" y="2558118"/>
            <a:ext cx="620538" cy="256899"/>
          </a:xfrm>
          <a:prstGeom prst="line">
            <a:avLst/>
          </a:prstGeom>
          <a:ln>
            <a:solidFill>
              <a:srgbClr val="76786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540000" y="0"/>
            <a:ext cx="8229600" cy="1143000"/>
          </a:xfrm>
        </p:spPr>
        <p:txBody>
          <a:bodyPr/>
          <a:lstStyle/>
          <a:p>
            <a:r>
              <a:rPr lang="en-US" dirty="0" smtClean="0"/>
              <a:t>Finance Assessments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540000" cy="1016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858" y="1238250"/>
            <a:ext cx="4813484" cy="50413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540000" y="0"/>
            <a:ext cx="8229600" cy="1143000"/>
          </a:xfrm>
        </p:spPr>
        <p:txBody>
          <a:bodyPr/>
          <a:lstStyle/>
          <a:p>
            <a:r>
              <a:rPr lang="en-US" dirty="0" smtClean="0"/>
              <a:t>Clean Energy Economy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540000" cy="1016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0660" y="1308906"/>
            <a:ext cx="5919789" cy="49267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540000" y="0"/>
            <a:ext cx="8229600" cy="1143000"/>
          </a:xfrm>
        </p:spPr>
        <p:txBody>
          <a:bodyPr/>
          <a:lstStyle/>
          <a:p>
            <a:r>
              <a:rPr lang="en-US" dirty="0" smtClean="0"/>
              <a:t>Policy Assessments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576" y="2111003"/>
            <a:ext cx="8766174" cy="350521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540000" cy="101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Policy Landscape Series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Targets &amp; pledges</a:t>
            </a:r>
          </a:p>
          <a:p>
            <a:r>
              <a:rPr lang="en-US" dirty="0" smtClean="0"/>
              <a:t>Relevant institutions &amp; authorities</a:t>
            </a:r>
          </a:p>
          <a:p>
            <a:r>
              <a:rPr lang="en-US" dirty="0" smtClean="0"/>
              <a:t>Major policy instruments</a:t>
            </a:r>
          </a:p>
          <a:p>
            <a:r>
              <a:rPr lang="en-US" dirty="0" smtClean="0"/>
              <a:t>GHG trajectory</a:t>
            </a:r>
          </a:p>
          <a:p>
            <a:r>
              <a:rPr lang="en-US" dirty="0" smtClean="0"/>
              <a:t>Looking ahead</a:t>
            </a:r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Findings: A Preview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457200" y="1896987"/>
            <a:ext cx="8229600" cy="4438342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576" y="2396753"/>
            <a:ext cx="8766174" cy="3505215"/>
          </a:xfrm>
          <a:prstGeom prst="rect">
            <a:avLst/>
          </a:prstGeom>
        </p:spPr>
      </p:pic>
      <p:sp>
        <p:nvSpPr>
          <p:cNvPr id="5" name="Title 6"/>
          <p:cNvSpPr txBox="1">
            <a:spLocks/>
          </p:cNvSpPr>
          <p:nvPr/>
        </p:nvSpPr>
        <p:spPr>
          <a:xfrm>
            <a:off x="466725" y="98266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 Narrow"/>
                <a:ea typeface="+mj-ea"/>
                <a:cs typeface="Arial Narrow"/>
              </a:rPr>
              <a:t>New Policies (HIGHLIGHTS)</a:t>
            </a:r>
            <a:endParaRPr kumimoji="0" lang="en-US" sz="3200" b="0" i="0" u="none" strike="noStrike" kern="1200" cap="all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 Narrow"/>
              <a:ea typeface="+mj-ea"/>
              <a:cs typeface="Arial Narrow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99125" y="5573941"/>
            <a:ext cx="21158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cap="all" dirty="0" smtClean="0">
                <a:latin typeface="Arial Narrow"/>
                <a:cs typeface="Arial Narrow"/>
              </a:rPr>
              <a:t>Clean Energy Act (2011)</a:t>
            </a:r>
            <a:endParaRPr lang="en-US" sz="1400" cap="all" dirty="0">
              <a:latin typeface="Arial Narrow"/>
              <a:cs typeface="Arial Narrow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82067" y="2242136"/>
            <a:ext cx="14772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cap="all" dirty="0" smtClean="0">
                <a:latin typeface="Arial Narrow"/>
                <a:cs typeface="Arial Narrow"/>
              </a:rPr>
              <a:t>12</a:t>
            </a:r>
            <a:r>
              <a:rPr lang="en-US" sz="1400" cap="all" baseline="30000" dirty="0" smtClean="0">
                <a:latin typeface="Arial Narrow"/>
                <a:cs typeface="Arial Narrow"/>
              </a:rPr>
              <a:t>th</a:t>
            </a:r>
            <a:r>
              <a:rPr lang="en-US" sz="1400" cap="all" dirty="0" smtClean="0">
                <a:latin typeface="Arial Narrow"/>
                <a:cs typeface="Arial Narrow"/>
              </a:rPr>
              <a:t> 5-year plan</a:t>
            </a:r>
            <a:endParaRPr lang="en-US" sz="1400" cap="all" dirty="0">
              <a:latin typeface="Arial Narrow"/>
              <a:cs typeface="Arial Narrow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09025" y="5269152"/>
            <a:ext cx="150865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cap="all" dirty="0" smtClean="0">
                <a:latin typeface="Arial Narrow"/>
                <a:cs typeface="Arial Narrow"/>
              </a:rPr>
              <a:t>PNMC (2009)</a:t>
            </a:r>
          </a:p>
          <a:p>
            <a:r>
              <a:rPr lang="en-US" sz="1400" cap="all" dirty="0" err="1" smtClean="0">
                <a:latin typeface="Arial Narrow"/>
                <a:cs typeface="Arial Narrow"/>
              </a:rPr>
              <a:t>Sectoral</a:t>
            </a:r>
            <a:r>
              <a:rPr lang="en-US" sz="1400" cap="all" dirty="0" smtClean="0">
                <a:latin typeface="Arial Narrow"/>
                <a:cs typeface="Arial Narrow"/>
              </a:rPr>
              <a:t> plans</a:t>
            </a:r>
          </a:p>
          <a:p>
            <a:r>
              <a:rPr lang="en-US" sz="1400" cap="all" dirty="0" smtClean="0">
                <a:latin typeface="Arial Narrow"/>
                <a:cs typeface="Arial Narrow"/>
              </a:rPr>
              <a:t>REDD+ Strategy</a:t>
            </a:r>
            <a:endParaRPr lang="en-US" sz="1400" cap="all" dirty="0">
              <a:latin typeface="Arial Narrow"/>
              <a:cs typeface="Arial Narrow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02176" y="2058199"/>
            <a:ext cx="16735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cap="all" dirty="0" smtClean="0">
                <a:latin typeface="Arial Narrow"/>
                <a:cs typeface="Arial Narrow"/>
              </a:rPr>
              <a:t>EE Directive (2012)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789100" y="1664210"/>
            <a:ext cx="18133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cap="all" dirty="0" smtClean="0">
                <a:latin typeface="Arial Narrow"/>
                <a:cs typeface="Arial Narrow"/>
              </a:rPr>
              <a:t>Climate change act</a:t>
            </a:r>
          </a:p>
          <a:p>
            <a:r>
              <a:rPr lang="en-US" sz="1400" cap="all" dirty="0" smtClean="0">
                <a:latin typeface="Arial Narrow"/>
                <a:cs typeface="Arial Narrow"/>
              </a:rPr>
              <a:t>Energy act</a:t>
            </a:r>
            <a:endParaRPr lang="en-US" sz="1400" cap="all" dirty="0">
              <a:latin typeface="Arial Narrow"/>
              <a:cs typeface="Arial Narrow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7102" y="3809345"/>
            <a:ext cx="21914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cap="all" dirty="0" smtClean="0">
                <a:latin typeface="Arial Narrow"/>
                <a:cs typeface="Arial Narrow"/>
              </a:rPr>
              <a:t>Vehicle standards</a:t>
            </a:r>
          </a:p>
          <a:p>
            <a:r>
              <a:rPr lang="en-US" sz="1400" cap="all" dirty="0" smtClean="0">
                <a:latin typeface="Arial Narrow"/>
                <a:cs typeface="Arial Narrow"/>
              </a:rPr>
              <a:t>Power plant standards</a:t>
            </a:r>
            <a:endParaRPr lang="en-US" sz="1400" cap="all" dirty="0">
              <a:latin typeface="Arial Narrow"/>
              <a:cs typeface="Arial Narrow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57875" y="4257249"/>
            <a:ext cx="14772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cap="all" dirty="0" smtClean="0">
                <a:latin typeface="Arial Narrow"/>
                <a:cs typeface="Arial Narrow"/>
              </a:rPr>
              <a:t>12</a:t>
            </a:r>
            <a:r>
              <a:rPr lang="en-US" sz="1400" cap="all" baseline="30000" dirty="0" smtClean="0">
                <a:latin typeface="Arial Narrow"/>
                <a:cs typeface="Arial Narrow"/>
              </a:rPr>
              <a:t>th</a:t>
            </a:r>
            <a:r>
              <a:rPr lang="en-US" sz="1400" cap="all" dirty="0" smtClean="0">
                <a:latin typeface="Arial Narrow"/>
                <a:cs typeface="Arial Narrow"/>
              </a:rPr>
              <a:t> 5-year plan</a:t>
            </a:r>
          </a:p>
          <a:p>
            <a:r>
              <a:rPr lang="en-US" sz="1400" cap="all" dirty="0" err="1" smtClean="0">
                <a:latin typeface="Arial Narrow"/>
                <a:cs typeface="Arial Narrow"/>
              </a:rPr>
              <a:t>RPOs/recs</a:t>
            </a:r>
            <a:endParaRPr lang="en-US" sz="1400" cap="all" dirty="0">
              <a:latin typeface="Arial Narrow"/>
              <a:cs typeface="Arial Narrow"/>
            </a:endParaRPr>
          </a:p>
        </p:txBody>
      </p:sp>
      <p:sp>
        <p:nvSpPr>
          <p:cNvPr id="15" name="Left Brace 14"/>
          <p:cNvSpPr/>
          <p:nvPr/>
        </p:nvSpPr>
        <p:spPr>
          <a:xfrm>
            <a:off x="3698875" y="1664210"/>
            <a:ext cx="278819" cy="52322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Left Brace 15"/>
          <p:cNvSpPr/>
          <p:nvPr/>
        </p:nvSpPr>
        <p:spPr>
          <a:xfrm>
            <a:off x="117692" y="3809345"/>
            <a:ext cx="278819" cy="52322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Left Brace 16"/>
          <p:cNvSpPr/>
          <p:nvPr/>
        </p:nvSpPr>
        <p:spPr>
          <a:xfrm>
            <a:off x="3269615" y="5329288"/>
            <a:ext cx="278819" cy="678527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>
            <a:stCxn id="17" idx="1"/>
          </p:cNvCxnSpPr>
          <p:nvPr/>
        </p:nvCxnSpPr>
        <p:spPr>
          <a:xfrm rot="10800000">
            <a:off x="3269615" y="4590624"/>
            <a:ext cx="1588" cy="107792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Elbow Connector 20"/>
          <p:cNvCxnSpPr>
            <a:stCxn id="16" idx="1"/>
          </p:cNvCxnSpPr>
          <p:nvPr/>
        </p:nvCxnSpPr>
        <p:spPr>
          <a:xfrm rot="10800000" flipH="1">
            <a:off x="117692" y="3444875"/>
            <a:ext cx="1977808" cy="626080"/>
          </a:xfrm>
          <a:prstGeom prst="bentConnector3">
            <a:avLst>
              <a:gd name="adj1" fmla="val -1926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hape 23"/>
          <p:cNvCxnSpPr>
            <a:stCxn id="15" idx="1"/>
          </p:cNvCxnSpPr>
          <p:nvPr/>
        </p:nvCxnSpPr>
        <p:spPr>
          <a:xfrm rot="10800000" flipH="1" flipV="1">
            <a:off x="3698875" y="1925820"/>
            <a:ext cx="889000" cy="1153930"/>
          </a:xfrm>
          <a:prstGeom prst="bentConnector4">
            <a:avLst>
              <a:gd name="adj1" fmla="val -25714"/>
              <a:gd name="adj2" fmla="val 61336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Left Brace 24"/>
          <p:cNvSpPr/>
          <p:nvPr/>
        </p:nvSpPr>
        <p:spPr>
          <a:xfrm>
            <a:off x="5602417" y="5530955"/>
            <a:ext cx="278819" cy="445112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Elbow Connector 28"/>
          <p:cNvCxnSpPr/>
          <p:nvPr/>
        </p:nvCxnSpPr>
        <p:spPr>
          <a:xfrm flipV="1">
            <a:off x="5602417" y="5107038"/>
            <a:ext cx="2212529" cy="662350"/>
          </a:xfrm>
          <a:prstGeom prst="bentConnector3">
            <a:avLst>
              <a:gd name="adj1" fmla="val -166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Left Brace 34"/>
          <p:cNvSpPr/>
          <p:nvPr/>
        </p:nvSpPr>
        <p:spPr>
          <a:xfrm>
            <a:off x="5754817" y="4286355"/>
            <a:ext cx="278819" cy="494114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Elbow Connector 38"/>
          <p:cNvCxnSpPr>
            <a:stCxn id="35" idx="1"/>
          </p:cNvCxnSpPr>
          <p:nvPr/>
        </p:nvCxnSpPr>
        <p:spPr>
          <a:xfrm rot="10800000" flipH="1">
            <a:off x="5754817" y="4070956"/>
            <a:ext cx="801558" cy="462456"/>
          </a:xfrm>
          <a:prstGeom prst="bentConnector3">
            <a:avLst>
              <a:gd name="adj1" fmla="val -28519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Left Brace 39"/>
          <p:cNvSpPr/>
          <p:nvPr/>
        </p:nvSpPr>
        <p:spPr>
          <a:xfrm>
            <a:off x="5105400" y="2038860"/>
            <a:ext cx="278819" cy="390616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hape 41"/>
          <p:cNvCxnSpPr>
            <a:stCxn id="40" idx="1"/>
          </p:cNvCxnSpPr>
          <p:nvPr/>
        </p:nvCxnSpPr>
        <p:spPr>
          <a:xfrm rot="10800000" flipV="1">
            <a:off x="4917684" y="2234167"/>
            <a:ext cx="187716" cy="845583"/>
          </a:xfrm>
          <a:prstGeom prst="bentConnector2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Left Brace 42"/>
          <p:cNvSpPr/>
          <p:nvPr/>
        </p:nvSpPr>
        <p:spPr>
          <a:xfrm>
            <a:off x="7402692" y="2201445"/>
            <a:ext cx="278819" cy="390616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hape 47"/>
          <p:cNvCxnSpPr>
            <a:stCxn id="43" idx="1"/>
          </p:cNvCxnSpPr>
          <p:nvPr/>
        </p:nvCxnSpPr>
        <p:spPr>
          <a:xfrm rot="10800000" flipV="1">
            <a:off x="7335150" y="2396753"/>
            <a:ext cx="67543" cy="1412592"/>
          </a:xfrm>
          <a:prstGeom prst="bentConnector2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466725" y="4641134"/>
            <a:ext cx="1628775" cy="102741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RI_BrandTheme_2012">
  <a:themeElements>
    <a:clrScheme name="WRI Brand Theme 2012">
      <a:dk1>
        <a:srgbClr val="76786C"/>
      </a:dk1>
      <a:lt1>
        <a:srgbClr val="FFFFFE"/>
      </a:lt1>
      <a:dk2>
        <a:srgbClr val="76786C"/>
      </a:dk2>
      <a:lt2>
        <a:srgbClr val="FFFFFF"/>
      </a:lt2>
      <a:accent1>
        <a:srgbClr val="EEA420"/>
      </a:accent1>
      <a:accent2>
        <a:srgbClr val="0076A3"/>
      </a:accent2>
      <a:accent3>
        <a:srgbClr val="CD0034"/>
      </a:accent3>
      <a:accent4>
        <a:srgbClr val="80AB2B"/>
      </a:accent4>
      <a:accent5>
        <a:srgbClr val="FFE312"/>
      </a:accent5>
      <a:accent6>
        <a:srgbClr val="71105E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2517</TotalTime>
  <Words>210</Words>
  <Application>Microsoft Office PowerPoint</Application>
  <PresentationFormat>On-screen Show (4:3)</PresentationFormat>
  <Paragraphs>75</Paragraphs>
  <Slides>15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WRI_BrandTheme_2012</vt:lpstr>
      <vt:lpstr>PowerPoint Presentation</vt:lpstr>
      <vt:lpstr>PowerPoint Presentation</vt:lpstr>
      <vt:lpstr>PowerPoint Presentation</vt:lpstr>
      <vt:lpstr>PowerPoint Presentation</vt:lpstr>
      <vt:lpstr>Finance Assessments</vt:lpstr>
      <vt:lpstr>Clean Energy Economy</vt:lpstr>
      <vt:lpstr>Policy Assessments</vt:lpstr>
      <vt:lpstr>Policy Landscape Series</vt:lpstr>
      <vt:lpstr>Key Findings: A Preview</vt:lpstr>
      <vt:lpstr>Key Findings: A Preview</vt:lpstr>
      <vt:lpstr>Key Findings: A Preview</vt:lpstr>
      <vt:lpstr>Key Findings: A Preview</vt:lpstr>
      <vt:lpstr>Challenges</vt:lpstr>
      <vt:lpstr>Next Steps</vt:lpstr>
      <vt:lpstr>PowerPoint Presentation</vt:lpstr>
    </vt:vector>
  </TitlesOfParts>
  <Company>WRI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Dave Cooper</dc:creator>
  <cp:lastModifiedBy>Kate DeAngelis</cp:lastModifiedBy>
  <cp:revision>105</cp:revision>
  <dcterms:created xsi:type="dcterms:W3CDTF">2013-01-15T20:13:36Z</dcterms:created>
  <dcterms:modified xsi:type="dcterms:W3CDTF">2013-01-31T14:38:34Z</dcterms:modified>
</cp:coreProperties>
</file>