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7"/>
  </p:notesMasterIdLst>
  <p:handoutMasterIdLst>
    <p:handoutMasterId r:id="rId28"/>
  </p:handoutMasterIdLst>
  <p:sldIdLst>
    <p:sldId id="256" r:id="rId3"/>
    <p:sldId id="282" r:id="rId4"/>
    <p:sldId id="258" r:id="rId5"/>
    <p:sldId id="281" r:id="rId6"/>
    <p:sldId id="313" r:id="rId7"/>
    <p:sldId id="297" r:id="rId8"/>
    <p:sldId id="298" r:id="rId9"/>
    <p:sldId id="299" r:id="rId10"/>
    <p:sldId id="300" r:id="rId11"/>
    <p:sldId id="308" r:id="rId12"/>
    <p:sldId id="302" r:id="rId13"/>
    <p:sldId id="303" r:id="rId14"/>
    <p:sldId id="310" r:id="rId15"/>
    <p:sldId id="305" r:id="rId16"/>
    <p:sldId id="306" r:id="rId17"/>
    <p:sldId id="314" r:id="rId18"/>
    <p:sldId id="311" r:id="rId19"/>
    <p:sldId id="307" r:id="rId20"/>
    <p:sldId id="312" r:id="rId21"/>
    <p:sldId id="279" r:id="rId22"/>
    <p:sldId id="315" r:id="rId23"/>
    <p:sldId id="316" r:id="rId24"/>
    <p:sldId id="294" r:id="rId25"/>
    <p:sldId id="278" r:id="rId26"/>
  </p:sldIdLst>
  <p:sldSz cx="9144000" cy="6858000" type="screen4x3"/>
  <p:notesSz cx="7099300" cy="10234613"/>
  <p:defaultTextStyle>
    <a:defPPr>
      <a:defRPr lang="en-US"/>
    </a:defPPr>
    <a:lvl1pPr algn="l" rtl="0" fontAlgn="base">
      <a:spcBef>
        <a:spcPct val="0"/>
      </a:spcBef>
      <a:spcAft>
        <a:spcPct val="0"/>
      </a:spcAft>
      <a:defRPr sz="2800" kern="1200">
        <a:solidFill>
          <a:schemeClr val="tx1"/>
        </a:solidFill>
        <a:latin typeface="Calibri" pitchFamily="34" charset="0"/>
        <a:ea typeface="+mn-ea"/>
        <a:cs typeface="Arial" charset="0"/>
      </a:defRPr>
    </a:lvl1pPr>
    <a:lvl2pPr marL="457200" algn="l" rtl="0" fontAlgn="base">
      <a:spcBef>
        <a:spcPct val="0"/>
      </a:spcBef>
      <a:spcAft>
        <a:spcPct val="0"/>
      </a:spcAft>
      <a:defRPr sz="2800" kern="1200">
        <a:solidFill>
          <a:schemeClr val="tx1"/>
        </a:solidFill>
        <a:latin typeface="Calibri" pitchFamily="34" charset="0"/>
        <a:ea typeface="+mn-ea"/>
        <a:cs typeface="Arial" charset="0"/>
      </a:defRPr>
    </a:lvl2pPr>
    <a:lvl3pPr marL="914400" algn="l" rtl="0" fontAlgn="base">
      <a:spcBef>
        <a:spcPct val="0"/>
      </a:spcBef>
      <a:spcAft>
        <a:spcPct val="0"/>
      </a:spcAft>
      <a:defRPr sz="2800" kern="1200">
        <a:solidFill>
          <a:schemeClr val="tx1"/>
        </a:solidFill>
        <a:latin typeface="Calibri" pitchFamily="34" charset="0"/>
        <a:ea typeface="+mn-ea"/>
        <a:cs typeface="Arial" charset="0"/>
      </a:defRPr>
    </a:lvl3pPr>
    <a:lvl4pPr marL="1371600" algn="l" rtl="0" fontAlgn="base">
      <a:spcBef>
        <a:spcPct val="0"/>
      </a:spcBef>
      <a:spcAft>
        <a:spcPct val="0"/>
      </a:spcAft>
      <a:defRPr sz="2800" kern="1200">
        <a:solidFill>
          <a:schemeClr val="tx1"/>
        </a:solidFill>
        <a:latin typeface="Calibri" pitchFamily="34" charset="0"/>
        <a:ea typeface="+mn-ea"/>
        <a:cs typeface="Arial" charset="0"/>
      </a:defRPr>
    </a:lvl4pPr>
    <a:lvl5pPr marL="1828800" algn="l" rtl="0" fontAlgn="base">
      <a:spcBef>
        <a:spcPct val="0"/>
      </a:spcBef>
      <a:spcAft>
        <a:spcPct val="0"/>
      </a:spcAft>
      <a:defRPr sz="2800" kern="1200">
        <a:solidFill>
          <a:schemeClr val="tx1"/>
        </a:solidFill>
        <a:latin typeface="Calibri" pitchFamily="34" charset="0"/>
        <a:ea typeface="+mn-ea"/>
        <a:cs typeface="Arial" charset="0"/>
      </a:defRPr>
    </a:lvl5pPr>
    <a:lvl6pPr marL="2286000" algn="l" defTabSz="914400" rtl="0" eaLnBrk="1" latinLnBrk="0" hangingPunct="1">
      <a:defRPr sz="2800" kern="1200">
        <a:solidFill>
          <a:schemeClr val="tx1"/>
        </a:solidFill>
        <a:latin typeface="Calibri" pitchFamily="34" charset="0"/>
        <a:ea typeface="+mn-ea"/>
        <a:cs typeface="Arial" charset="0"/>
      </a:defRPr>
    </a:lvl6pPr>
    <a:lvl7pPr marL="2743200" algn="l" defTabSz="914400" rtl="0" eaLnBrk="1" latinLnBrk="0" hangingPunct="1">
      <a:defRPr sz="2800" kern="1200">
        <a:solidFill>
          <a:schemeClr val="tx1"/>
        </a:solidFill>
        <a:latin typeface="Calibri" pitchFamily="34" charset="0"/>
        <a:ea typeface="+mn-ea"/>
        <a:cs typeface="Arial" charset="0"/>
      </a:defRPr>
    </a:lvl7pPr>
    <a:lvl8pPr marL="3200400" algn="l" defTabSz="914400" rtl="0" eaLnBrk="1" latinLnBrk="0" hangingPunct="1">
      <a:defRPr sz="2800" kern="1200">
        <a:solidFill>
          <a:schemeClr val="tx1"/>
        </a:solidFill>
        <a:latin typeface="Calibri" pitchFamily="34" charset="0"/>
        <a:ea typeface="+mn-ea"/>
        <a:cs typeface="Arial" charset="0"/>
      </a:defRPr>
    </a:lvl8pPr>
    <a:lvl9pPr marL="3657600" algn="l" defTabSz="914400" rtl="0" eaLnBrk="1" latinLnBrk="0" hangingPunct="1">
      <a:defRPr sz="28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5F5F5F"/>
    <a:srgbClr val="777777"/>
    <a:srgbClr val="808080"/>
    <a:srgbClr val="1960AB"/>
    <a:srgbClr val="FFFFFF"/>
    <a:srgbClr val="D11515"/>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66" autoAdjust="0"/>
    <p:restoredTop sz="95994" autoAdjust="0"/>
  </p:normalViewPr>
  <p:slideViewPr>
    <p:cSldViewPr>
      <p:cViewPr varScale="1">
        <p:scale>
          <a:sx n="80" d="100"/>
          <a:sy n="80" d="100"/>
        </p:scale>
        <p:origin x="-14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96888" y="401638"/>
            <a:ext cx="6105525" cy="1587"/>
          </a:xfrm>
          <a:prstGeom prst="line">
            <a:avLst/>
          </a:prstGeom>
          <a:noFill/>
          <a:ln w="12700">
            <a:solidFill>
              <a:schemeClr val="tx1"/>
            </a:solidFill>
            <a:round/>
            <a:headEnd/>
            <a:tailEnd/>
          </a:ln>
          <a:effectLst/>
        </p:spPr>
        <p:txBody>
          <a:bodyPr/>
          <a:lstStyle/>
          <a:p>
            <a:pPr algn="r">
              <a:spcBef>
                <a:spcPct val="50000"/>
              </a:spcBef>
              <a:defRPr/>
            </a:pPr>
            <a:endParaRPr lang="en-CA">
              <a:cs typeface="+mn-cs"/>
            </a:endParaRPr>
          </a:p>
        </p:txBody>
      </p:sp>
      <p:sp>
        <p:nvSpPr>
          <p:cNvPr id="86026" name="Line 10"/>
          <p:cNvSpPr>
            <a:spLocks noChangeShapeType="1"/>
          </p:cNvSpPr>
          <p:nvPr/>
        </p:nvSpPr>
        <p:spPr bwMode="auto">
          <a:xfrm>
            <a:off x="496888" y="9529763"/>
            <a:ext cx="6105525" cy="1587"/>
          </a:xfrm>
          <a:prstGeom prst="line">
            <a:avLst/>
          </a:prstGeom>
          <a:noFill/>
          <a:ln w="12700">
            <a:solidFill>
              <a:schemeClr val="tx1"/>
            </a:solidFill>
            <a:round/>
            <a:headEnd/>
            <a:tailEnd/>
          </a:ln>
          <a:effectLst/>
        </p:spPr>
        <p:txBody>
          <a:bodyPr/>
          <a:lstStyle/>
          <a:p>
            <a:pPr algn="r">
              <a:spcBef>
                <a:spcPct val="50000"/>
              </a:spcBef>
              <a:defRPr/>
            </a:pPr>
            <a:endParaRPr lang="en-CA">
              <a:cs typeface="+mn-cs"/>
            </a:endParaRPr>
          </a:p>
        </p:txBody>
      </p:sp>
      <p:sp>
        <p:nvSpPr>
          <p:cNvPr id="86027" name="Rectangle 11"/>
          <p:cNvSpPr>
            <a:spLocks noGrp="1" noChangeArrowheads="1"/>
          </p:cNvSpPr>
          <p:nvPr>
            <p:ph type="hdr" sz="quarter"/>
          </p:nvPr>
        </p:nvSpPr>
        <p:spPr bwMode="auto">
          <a:xfrm>
            <a:off x="490538" y="153988"/>
            <a:ext cx="6103937" cy="179387"/>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l" defTabSz="989013">
              <a:spcBef>
                <a:spcPct val="0"/>
              </a:spcBef>
              <a:defRPr sz="1200">
                <a:latin typeface="Arial" charset="0"/>
                <a:cs typeface="Arial" charset="0"/>
              </a:defRPr>
            </a:lvl1pPr>
          </a:lstStyle>
          <a:p>
            <a:pPr>
              <a:defRPr/>
            </a:pPr>
            <a:r>
              <a:rPr lang="en-US"/>
              <a:t>Presentation title</a:t>
            </a:r>
          </a:p>
        </p:txBody>
      </p:sp>
      <p:pic>
        <p:nvPicPr>
          <p:cNvPr id="26629" name="Picture 12" descr="unfccc_logos+text"/>
          <p:cNvPicPr>
            <a:picLocks noChangeAspect="1" noChangeArrowheads="1"/>
          </p:cNvPicPr>
          <p:nvPr/>
        </p:nvPicPr>
        <p:blipFill>
          <a:blip r:embed="rId2"/>
          <a:srcRect/>
          <a:stretch>
            <a:fillRect/>
          </a:stretch>
        </p:blipFill>
        <p:spPr bwMode="auto">
          <a:xfrm>
            <a:off x="496888" y="9642475"/>
            <a:ext cx="5380037" cy="522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4"/>
          <p:cNvSpPr>
            <a:spLocks noGrp="1" noRo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a:effectLst/>
        </p:spPr>
        <p:txBody>
          <a:bodyPr vert="horz" wrap="square" lIns="99048" tIns="49523" rIns="99048" bIns="495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5011" name="Line 19"/>
          <p:cNvSpPr>
            <a:spLocks noChangeShapeType="1"/>
          </p:cNvSpPr>
          <p:nvPr/>
        </p:nvSpPr>
        <p:spPr bwMode="auto">
          <a:xfrm>
            <a:off x="496888" y="401638"/>
            <a:ext cx="6105525" cy="1587"/>
          </a:xfrm>
          <a:prstGeom prst="line">
            <a:avLst/>
          </a:prstGeom>
          <a:noFill/>
          <a:ln w="12700">
            <a:solidFill>
              <a:schemeClr val="tx1"/>
            </a:solidFill>
            <a:round/>
            <a:headEnd/>
            <a:tailEnd/>
          </a:ln>
          <a:effectLst/>
        </p:spPr>
        <p:txBody>
          <a:bodyPr/>
          <a:lstStyle/>
          <a:p>
            <a:pPr algn="r">
              <a:spcBef>
                <a:spcPct val="50000"/>
              </a:spcBef>
              <a:defRPr/>
            </a:pPr>
            <a:endParaRPr lang="en-CA">
              <a:cs typeface="+mn-cs"/>
            </a:endParaRPr>
          </a:p>
        </p:txBody>
      </p:sp>
      <p:sp>
        <p:nvSpPr>
          <p:cNvPr id="85012" name="Line 20"/>
          <p:cNvSpPr>
            <a:spLocks noChangeShapeType="1"/>
          </p:cNvSpPr>
          <p:nvPr/>
        </p:nvSpPr>
        <p:spPr bwMode="auto">
          <a:xfrm>
            <a:off x="496888" y="9529763"/>
            <a:ext cx="6105525" cy="1587"/>
          </a:xfrm>
          <a:prstGeom prst="line">
            <a:avLst/>
          </a:prstGeom>
          <a:noFill/>
          <a:ln w="12700">
            <a:solidFill>
              <a:schemeClr val="tx1"/>
            </a:solidFill>
            <a:round/>
            <a:headEnd/>
            <a:tailEnd/>
          </a:ln>
          <a:effectLst/>
        </p:spPr>
        <p:txBody>
          <a:bodyPr/>
          <a:lstStyle/>
          <a:p>
            <a:pPr algn="r">
              <a:spcBef>
                <a:spcPct val="50000"/>
              </a:spcBef>
              <a:defRPr/>
            </a:pPr>
            <a:endParaRPr lang="en-CA">
              <a:cs typeface="+mn-cs"/>
            </a:endParaRPr>
          </a:p>
        </p:txBody>
      </p:sp>
      <p:sp>
        <p:nvSpPr>
          <p:cNvPr id="85013" name="Rectangle 21"/>
          <p:cNvSpPr>
            <a:spLocks noGrp="1" noChangeArrowheads="1"/>
          </p:cNvSpPr>
          <p:nvPr>
            <p:ph type="hdr" sz="quarter"/>
          </p:nvPr>
        </p:nvSpPr>
        <p:spPr bwMode="auto">
          <a:xfrm>
            <a:off x="490538" y="153988"/>
            <a:ext cx="6103937" cy="179387"/>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l" defTabSz="989013">
              <a:spcBef>
                <a:spcPct val="0"/>
              </a:spcBef>
              <a:defRPr sz="1200">
                <a:latin typeface="Arial" charset="0"/>
                <a:cs typeface="Arial" charset="0"/>
              </a:defRPr>
            </a:lvl1pPr>
          </a:lstStyle>
          <a:p>
            <a:pPr>
              <a:defRPr/>
            </a:pPr>
            <a:r>
              <a:rPr lang="en-US"/>
              <a:t>Presentation title</a:t>
            </a:r>
          </a:p>
        </p:txBody>
      </p:sp>
      <p:pic>
        <p:nvPicPr>
          <p:cNvPr id="25607" name="Picture 22" descr="unfccc_logos+text"/>
          <p:cNvPicPr>
            <a:picLocks noChangeAspect="1" noChangeArrowheads="1"/>
          </p:cNvPicPr>
          <p:nvPr/>
        </p:nvPicPr>
        <p:blipFill>
          <a:blip r:embed="rId2"/>
          <a:srcRect/>
          <a:stretch>
            <a:fillRect/>
          </a:stretch>
        </p:blipFill>
        <p:spPr bwMode="auto">
          <a:xfrm>
            <a:off x="496888" y="9642475"/>
            <a:ext cx="6103937" cy="592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ftr="0" dt="0"/>
  <p:notesStyle>
    <a:lvl1pPr marL="271463" indent="-271463" algn="l" rtl="0" eaLnBrk="0" fontAlgn="base" hangingPunct="0">
      <a:spcBef>
        <a:spcPct val="30000"/>
      </a:spcBef>
      <a:spcAft>
        <a:spcPct val="0"/>
      </a:spcAft>
      <a:buChar char="•"/>
      <a:defRPr sz="1200" kern="1200">
        <a:solidFill>
          <a:schemeClr val="tx1"/>
        </a:solidFill>
        <a:latin typeface="Arial" charset="0"/>
        <a:ea typeface="+mn-ea"/>
        <a:cs typeface="Arial" charset="0"/>
      </a:defRPr>
    </a:lvl1pPr>
    <a:lvl2pPr marL="546100" indent="-273050" algn="l" rtl="0" eaLnBrk="0" fontAlgn="base" hangingPunct="0">
      <a:spcBef>
        <a:spcPct val="30000"/>
      </a:spcBef>
      <a:spcAft>
        <a:spcPct val="0"/>
      </a:spcAft>
      <a:buChar char="•"/>
      <a:defRPr sz="1200" kern="1200">
        <a:solidFill>
          <a:schemeClr val="tx1"/>
        </a:solidFill>
        <a:latin typeface="Arial" charset="0"/>
        <a:ea typeface="+mn-ea"/>
        <a:cs typeface="Arial" charset="0"/>
      </a:defRPr>
    </a:lvl2pPr>
    <a:lvl3pPr marL="800100" indent="-252413" algn="l" rtl="0" eaLnBrk="0" fontAlgn="base" hangingPunct="0">
      <a:spcBef>
        <a:spcPct val="30000"/>
      </a:spcBef>
      <a:spcAft>
        <a:spcPct val="0"/>
      </a:spcAft>
      <a:buChar char="•"/>
      <a:defRPr sz="1200" kern="1200">
        <a:solidFill>
          <a:schemeClr val="tx1"/>
        </a:solidFill>
        <a:latin typeface="Arial" charset="0"/>
        <a:ea typeface="+mn-ea"/>
        <a:cs typeface="Arial" charset="0"/>
      </a:defRPr>
    </a:lvl3pPr>
    <a:lvl4pPr marL="1073150" indent="-271463" algn="l" rtl="0" eaLnBrk="0" fontAlgn="base" hangingPunct="0">
      <a:spcBef>
        <a:spcPct val="30000"/>
      </a:spcBef>
      <a:spcAft>
        <a:spcPct val="0"/>
      </a:spcAft>
      <a:buChar char="•"/>
      <a:defRPr sz="1200" kern="1200">
        <a:solidFill>
          <a:schemeClr val="tx1"/>
        </a:solidFill>
        <a:latin typeface="Arial" charset="0"/>
        <a:ea typeface="+mn-ea"/>
        <a:cs typeface="Arial" charset="0"/>
      </a:defRPr>
    </a:lvl4pPr>
    <a:lvl5pPr marL="1346200" indent="-271463"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1"/>
          <p:cNvSpPr>
            <a:spLocks noGrp="1" noChangeArrowheads="1"/>
          </p:cNvSpPr>
          <p:nvPr>
            <p:ph type="hdr" sz="quarter"/>
          </p:nvPr>
        </p:nvSpPr>
        <p:spPr>
          <a:noFill/>
        </p:spPr>
        <p:txBody>
          <a:bodyPr/>
          <a:lstStyle/>
          <a:p>
            <a:r>
              <a:rPr lang="en-US" smtClean="0"/>
              <a:t>Presentation title</a:t>
            </a:r>
          </a:p>
        </p:txBody>
      </p:sp>
      <p:sp>
        <p:nvSpPr>
          <p:cNvPr id="28674" name="Rectangle 2"/>
          <p:cNvSpPr>
            <a:spLocks noGrp="1"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1"/>
          <p:cNvSpPr>
            <a:spLocks noGrp="1" noChangeArrowheads="1"/>
          </p:cNvSpPr>
          <p:nvPr>
            <p:ph type="hdr" sz="quarter"/>
          </p:nvPr>
        </p:nvSpPr>
        <p:spPr>
          <a:noFill/>
        </p:spPr>
        <p:txBody>
          <a:bodyPr/>
          <a:lstStyle/>
          <a:p>
            <a:r>
              <a:rPr lang="en-US" smtClean="0"/>
              <a:t>Presentation title</a:t>
            </a:r>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1"/>
          <p:cNvSpPr>
            <a:spLocks noGrp="1" noChangeArrowheads="1"/>
          </p:cNvSpPr>
          <p:nvPr>
            <p:ph type="hdr" sz="quarter"/>
          </p:nvPr>
        </p:nvSpPr>
        <p:spPr>
          <a:noFill/>
        </p:spPr>
        <p:txBody>
          <a:bodyPr/>
          <a:lstStyle/>
          <a:p>
            <a:r>
              <a:rPr lang="en-US" smtClean="0"/>
              <a:t>Presentation title</a:t>
            </a:r>
          </a:p>
        </p:txBody>
      </p:sp>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1"/>
          <p:cNvSpPr>
            <a:spLocks noGrp="1" noChangeArrowheads="1"/>
          </p:cNvSpPr>
          <p:nvPr>
            <p:ph type="hdr" sz="quarter"/>
          </p:nvPr>
        </p:nvSpPr>
        <p:spPr>
          <a:noFill/>
        </p:spPr>
        <p:txBody>
          <a:bodyPr/>
          <a:lstStyle/>
          <a:p>
            <a:r>
              <a:rPr lang="en-US" smtClean="0"/>
              <a:t>Presentation title</a:t>
            </a:r>
          </a:p>
        </p:txBody>
      </p:sp>
      <p:sp>
        <p:nvSpPr>
          <p:cNvPr id="51202" name="Rectangle 2"/>
          <p:cNvSpPr>
            <a:spLocks noGrp="1"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1"/>
          <p:cNvSpPr>
            <a:spLocks noGrp="1" noChangeArrowheads="1"/>
          </p:cNvSpPr>
          <p:nvPr>
            <p:ph type="hdr" sz="quarter"/>
          </p:nvPr>
        </p:nvSpPr>
        <p:spPr>
          <a:noFill/>
        </p:spPr>
        <p:txBody>
          <a:bodyPr/>
          <a:lstStyle/>
          <a:p>
            <a:r>
              <a:rPr lang="en-US" smtClean="0"/>
              <a:t>Presentation title</a:t>
            </a:r>
          </a:p>
        </p:txBody>
      </p:sp>
      <p:sp>
        <p:nvSpPr>
          <p:cNvPr id="53250" name="Rectangle 2"/>
          <p:cNvSpPr>
            <a:spLocks noGrp="1"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1"/>
          <p:cNvSpPr>
            <a:spLocks noGrp="1" noChangeArrowheads="1"/>
          </p:cNvSpPr>
          <p:nvPr>
            <p:ph type="hdr" sz="quarter"/>
          </p:nvPr>
        </p:nvSpPr>
        <p:spPr>
          <a:noFill/>
        </p:spPr>
        <p:txBody>
          <a:bodyPr/>
          <a:lstStyle/>
          <a:p>
            <a:r>
              <a:rPr lang="en-US" smtClean="0"/>
              <a:t>Presentation title</a:t>
            </a:r>
          </a:p>
        </p:txBody>
      </p:sp>
      <p:sp>
        <p:nvSpPr>
          <p:cNvPr id="55298" name="Rectangle 2"/>
          <p:cNvSpPr>
            <a:spLocks noGrp="1"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1"/>
          <p:cNvSpPr>
            <a:spLocks noGrp="1" noChangeArrowheads="1"/>
          </p:cNvSpPr>
          <p:nvPr>
            <p:ph type="hdr" sz="quarter"/>
          </p:nvPr>
        </p:nvSpPr>
        <p:spPr>
          <a:noFill/>
        </p:spPr>
        <p:txBody>
          <a:bodyPr/>
          <a:lstStyle/>
          <a:p>
            <a:r>
              <a:rPr lang="en-US" smtClean="0"/>
              <a:t>Presentation title</a:t>
            </a:r>
          </a:p>
        </p:txBody>
      </p:sp>
      <p:sp>
        <p:nvSpPr>
          <p:cNvPr id="57346" name="Rectangle 2"/>
          <p:cNvSpPr>
            <a:spLocks noGrp="1"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1"/>
          <p:cNvSpPr>
            <a:spLocks noGrp="1" noChangeArrowheads="1"/>
          </p:cNvSpPr>
          <p:nvPr>
            <p:ph type="hdr" sz="quarter"/>
          </p:nvPr>
        </p:nvSpPr>
        <p:spPr>
          <a:noFill/>
        </p:spPr>
        <p:txBody>
          <a:bodyPr/>
          <a:lstStyle/>
          <a:p>
            <a:r>
              <a:rPr lang="en-US" smtClean="0"/>
              <a:t>Presentation title</a:t>
            </a:r>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1"/>
          <p:cNvSpPr>
            <a:spLocks noGrp="1" noChangeArrowheads="1"/>
          </p:cNvSpPr>
          <p:nvPr>
            <p:ph type="hdr" sz="quarter"/>
          </p:nvPr>
        </p:nvSpPr>
        <p:spPr>
          <a:noFill/>
        </p:spPr>
        <p:txBody>
          <a:bodyPr/>
          <a:lstStyle/>
          <a:p>
            <a:r>
              <a:rPr lang="en-US" smtClean="0"/>
              <a:t>Presentation title</a:t>
            </a:r>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1"/>
          <p:cNvSpPr>
            <a:spLocks noGrp="1" noChangeArrowheads="1"/>
          </p:cNvSpPr>
          <p:nvPr>
            <p:ph type="hdr" sz="quarter"/>
          </p:nvPr>
        </p:nvSpPr>
        <p:spPr>
          <a:noFill/>
        </p:spPr>
        <p:txBody>
          <a:bodyPr/>
          <a:lstStyle/>
          <a:p>
            <a:r>
              <a:rPr lang="en-US" smtClean="0"/>
              <a:t>Presentation title</a:t>
            </a:r>
          </a:p>
        </p:txBody>
      </p:sp>
      <p:sp>
        <p:nvSpPr>
          <p:cNvPr id="63490" name="Rectangle 2"/>
          <p:cNvSpPr>
            <a:spLocks noGrp="1"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1"/>
          <p:cNvSpPr>
            <a:spLocks noGrp="1" noChangeArrowheads="1"/>
          </p:cNvSpPr>
          <p:nvPr>
            <p:ph type="hdr" sz="quarter"/>
          </p:nvPr>
        </p:nvSpPr>
        <p:spPr>
          <a:noFill/>
        </p:spPr>
        <p:txBody>
          <a:bodyPr/>
          <a:lstStyle/>
          <a:p>
            <a:r>
              <a:rPr lang="en-US" smtClean="0"/>
              <a:t>Presentation title</a:t>
            </a:r>
          </a:p>
        </p:txBody>
      </p:sp>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1"/>
          <p:cNvSpPr>
            <a:spLocks noGrp="1" noChangeArrowheads="1"/>
          </p:cNvSpPr>
          <p:nvPr>
            <p:ph type="hdr" sz="quarter"/>
          </p:nvPr>
        </p:nvSpPr>
        <p:spPr>
          <a:noFill/>
        </p:spPr>
        <p:txBody>
          <a:bodyPr/>
          <a:lstStyle/>
          <a:p>
            <a:r>
              <a:rPr lang="en-US" smtClean="0"/>
              <a:t>Presentation title</a:t>
            </a:r>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1"/>
          <p:cNvSpPr>
            <a:spLocks noGrp="1" noChangeArrowheads="1"/>
          </p:cNvSpPr>
          <p:nvPr>
            <p:ph type="hdr" sz="quarter"/>
          </p:nvPr>
        </p:nvSpPr>
        <p:spPr>
          <a:noFill/>
        </p:spPr>
        <p:txBody>
          <a:bodyPr/>
          <a:lstStyle/>
          <a:p>
            <a:r>
              <a:rPr lang="en-US" smtClean="0"/>
              <a:t>Presentation title</a:t>
            </a:r>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1"/>
          <p:cNvSpPr>
            <a:spLocks noGrp="1" noChangeArrowheads="1"/>
          </p:cNvSpPr>
          <p:nvPr>
            <p:ph type="hdr" sz="quarter"/>
          </p:nvPr>
        </p:nvSpPr>
        <p:spPr>
          <a:noFill/>
        </p:spPr>
        <p:txBody>
          <a:bodyPr/>
          <a:lstStyle/>
          <a:p>
            <a:r>
              <a:rPr lang="en-US" smtClean="0"/>
              <a:t>Presentation title</a:t>
            </a:r>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1"/>
          <p:cNvSpPr>
            <a:spLocks noGrp="1" noChangeArrowheads="1"/>
          </p:cNvSpPr>
          <p:nvPr>
            <p:ph type="hdr" sz="quarter"/>
          </p:nvPr>
        </p:nvSpPr>
        <p:spPr>
          <a:noFill/>
        </p:spPr>
        <p:txBody>
          <a:bodyPr/>
          <a:lstStyle/>
          <a:p>
            <a:r>
              <a:rPr lang="en-US" smtClean="0"/>
              <a:t>Presentation title</a:t>
            </a:r>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1"/>
          <p:cNvSpPr>
            <a:spLocks noGrp="1" noChangeArrowheads="1"/>
          </p:cNvSpPr>
          <p:nvPr>
            <p:ph type="hdr" sz="quarter"/>
          </p:nvPr>
        </p:nvSpPr>
        <p:spPr>
          <a:noFill/>
        </p:spPr>
        <p:txBody>
          <a:bodyPr/>
          <a:lstStyle/>
          <a:p>
            <a:r>
              <a:rPr lang="en-US" smtClean="0"/>
              <a:t>Presentation title</a:t>
            </a:r>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1"/>
          <p:cNvSpPr>
            <a:spLocks noGrp="1" noChangeArrowheads="1"/>
          </p:cNvSpPr>
          <p:nvPr>
            <p:ph type="hdr" sz="quarter"/>
          </p:nvPr>
        </p:nvSpPr>
        <p:spPr>
          <a:noFill/>
        </p:spPr>
        <p:txBody>
          <a:bodyPr/>
          <a:lstStyle/>
          <a:p>
            <a:r>
              <a:rPr lang="en-US" smtClean="0"/>
              <a:t>Presentation title</a:t>
            </a:r>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1"/>
          <p:cNvSpPr>
            <a:spLocks noGrp="1" noChangeArrowheads="1"/>
          </p:cNvSpPr>
          <p:nvPr>
            <p:ph type="hdr" sz="quarter"/>
          </p:nvPr>
        </p:nvSpPr>
        <p:spPr>
          <a:noFill/>
        </p:spPr>
        <p:txBody>
          <a:bodyPr/>
          <a:lstStyle/>
          <a:p>
            <a:r>
              <a:rPr lang="en-US" smtClean="0"/>
              <a:t>Presentation title</a:t>
            </a:r>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1"/>
          <p:cNvSpPr>
            <a:spLocks noGrp="1" noChangeArrowheads="1"/>
          </p:cNvSpPr>
          <p:nvPr>
            <p:ph type="hdr" sz="quarter"/>
          </p:nvPr>
        </p:nvSpPr>
        <p:spPr>
          <a:noFill/>
        </p:spPr>
        <p:txBody>
          <a:bodyPr/>
          <a:lstStyle/>
          <a:p>
            <a:r>
              <a:rPr lang="en-US" smtClean="0"/>
              <a:t>Presentation title</a:t>
            </a:r>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1"/>
          <p:cNvSpPr>
            <a:spLocks noGrp="1" noChangeArrowheads="1"/>
          </p:cNvSpPr>
          <p:nvPr>
            <p:ph type="hdr" sz="quarter"/>
          </p:nvPr>
        </p:nvSpPr>
        <p:spPr>
          <a:noFill/>
        </p:spPr>
        <p:txBody>
          <a:bodyPr/>
          <a:lstStyle/>
          <a:p>
            <a:r>
              <a:rPr lang="en-US" smtClean="0"/>
              <a:t>Presentation title</a:t>
            </a:r>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1"/>
          <p:cNvSpPr>
            <a:spLocks noGrp="1" noChangeArrowheads="1"/>
          </p:cNvSpPr>
          <p:nvPr>
            <p:ph type="hdr" sz="quarter"/>
          </p:nvPr>
        </p:nvSpPr>
        <p:spPr>
          <a:noFill/>
        </p:spPr>
        <p:txBody>
          <a:bodyPr/>
          <a:lstStyle/>
          <a:p>
            <a:r>
              <a:rPr lang="en-US" smtClean="0"/>
              <a:t>Presentation title</a:t>
            </a:r>
          </a:p>
        </p:txBody>
      </p:sp>
      <p:sp>
        <p:nvSpPr>
          <p:cNvPr id="38914" name="Rectangle 2"/>
          <p:cNvSpPr>
            <a:spLocks noGrp="1"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1"/>
          <p:cNvSpPr>
            <a:spLocks noGrp="1" noChangeArrowheads="1"/>
          </p:cNvSpPr>
          <p:nvPr>
            <p:ph type="hdr" sz="quarter"/>
          </p:nvPr>
        </p:nvSpPr>
        <p:spPr>
          <a:noFill/>
        </p:spPr>
        <p:txBody>
          <a:bodyPr/>
          <a:lstStyle/>
          <a:p>
            <a:r>
              <a:rPr lang="en-US" smtClean="0"/>
              <a:t>Presentation title</a:t>
            </a:r>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1"/>
          <p:cNvSpPr>
            <a:spLocks noGrp="1" noChangeArrowheads="1"/>
          </p:cNvSpPr>
          <p:nvPr>
            <p:ph type="hdr" sz="quarter"/>
          </p:nvPr>
        </p:nvSpPr>
        <p:spPr>
          <a:noFill/>
        </p:spPr>
        <p:txBody>
          <a:bodyPr/>
          <a:lstStyle/>
          <a:p>
            <a:r>
              <a:rPr lang="en-US" smtClean="0"/>
              <a:t>Presentation title</a:t>
            </a:r>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1"/>
          <p:cNvSpPr>
            <a:spLocks noGrp="1" noChangeArrowheads="1"/>
          </p:cNvSpPr>
          <p:nvPr>
            <p:ph type="hdr" sz="quarter"/>
          </p:nvPr>
        </p:nvSpPr>
        <p:spPr>
          <a:noFill/>
        </p:spPr>
        <p:txBody>
          <a:bodyPr/>
          <a:lstStyle/>
          <a:p>
            <a:r>
              <a:rPr lang="en-US" smtClean="0"/>
              <a:t>Presentation title</a:t>
            </a:r>
          </a:p>
        </p:txBody>
      </p:sp>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4"/>
          <p:cNvSpPr>
            <a:spLocks noChangeArrowheads="1"/>
          </p:cNvSpPr>
          <p:nvPr/>
        </p:nvSpPr>
        <p:spPr bwMode="auto">
          <a:xfrm>
            <a:off x="0" y="1265238"/>
            <a:ext cx="9144000" cy="4325937"/>
          </a:xfrm>
          <a:prstGeom prst="rect">
            <a:avLst/>
          </a:prstGeom>
          <a:solidFill>
            <a:schemeClr val="tx2"/>
          </a:solidFill>
          <a:ln w="9525">
            <a:noFill/>
            <a:miter lim="800000"/>
            <a:headEnd/>
            <a:tailEnd/>
          </a:ln>
          <a:effectLst/>
        </p:spPr>
        <p:txBody>
          <a:bodyPr wrap="none" anchor="ctr"/>
          <a:lstStyle/>
          <a:p>
            <a:pPr algn="r">
              <a:spcBef>
                <a:spcPct val="50000"/>
              </a:spcBef>
              <a:defRPr/>
            </a:pPr>
            <a:endParaRPr lang="en-CA">
              <a:cs typeface="+mn-cs"/>
            </a:endParaRPr>
          </a:p>
        </p:txBody>
      </p:sp>
      <p:sp>
        <p:nvSpPr>
          <p:cNvPr id="5"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sp>
        <p:nvSpPr>
          <p:cNvPr id="6"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pic>
        <p:nvPicPr>
          <p:cNvPr id="7" name="Picture 40" descr="unfccc_schriftzug_big"/>
          <p:cNvPicPr>
            <a:picLocks noChangeAspect="1" noChangeArrowheads="1"/>
          </p:cNvPicPr>
          <p:nvPr/>
        </p:nvPicPr>
        <p:blipFill>
          <a:blip r:embed="rId2"/>
          <a:srcRect/>
          <a:stretch>
            <a:fillRect/>
          </a:stretch>
        </p:blipFill>
        <p:spPr bwMode="auto">
          <a:xfrm>
            <a:off x="577850" y="309563"/>
            <a:ext cx="7866063" cy="314325"/>
          </a:xfrm>
          <a:prstGeom prst="rect">
            <a:avLst/>
          </a:prstGeom>
          <a:noFill/>
          <a:ln w="9525">
            <a:noFill/>
            <a:miter lim="800000"/>
            <a:headEnd/>
            <a:tailEnd/>
          </a:ln>
        </p:spPr>
      </p:pic>
      <p:pic>
        <p:nvPicPr>
          <p:cNvPr id="8" name="Picture 41" descr="unfccc_logos_big"/>
          <p:cNvPicPr>
            <a:picLocks noChangeAspect="1" noChangeArrowheads="1"/>
          </p:cNvPicPr>
          <p:nvPr/>
        </p:nvPicPr>
        <p:blipFill>
          <a:blip r:embed="rId3"/>
          <a:srcRect/>
          <a:stretch>
            <a:fillRect/>
          </a:stretch>
        </p:blipFill>
        <p:spPr bwMode="auto">
          <a:xfrm>
            <a:off x="639763" y="6261100"/>
            <a:ext cx="1354137" cy="430213"/>
          </a:xfrm>
          <a:prstGeom prst="rect">
            <a:avLst/>
          </a:prstGeom>
          <a:noFill/>
          <a:ln w="9525">
            <a:noFill/>
            <a:miter lim="800000"/>
            <a:headEnd/>
            <a:tailEnd/>
          </a:ln>
        </p:spPr>
      </p:pic>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600">
                <a:solidFill>
                  <a:schemeClr val="bg1"/>
                </a:solidFill>
                <a:latin typeface="Calibri" pitchFamily="34" charset="0"/>
              </a:defRPr>
            </a:lvl1pPr>
          </a:lstStyle>
          <a:p>
            <a:r>
              <a:rPr lang="en-US"/>
              <a:t>Click to edit Master title style</a:t>
            </a:r>
          </a:p>
        </p:txBody>
      </p:sp>
      <p:sp>
        <p:nvSpPr>
          <p:cNvPr id="3101" name="Rectangle 29"/>
          <p:cNvSpPr>
            <a:spLocks noGrp="1" noChangeArrowheads="1"/>
          </p:cNvSpPr>
          <p:nvPr>
            <p:ph type="subTitle" idx="1"/>
          </p:nvPr>
        </p:nvSpPr>
        <p:spPr>
          <a:xfrm>
            <a:off x="625475" y="3922713"/>
            <a:ext cx="7881938" cy="758825"/>
          </a:xfrm>
        </p:spPr>
        <p:txBody>
          <a:bodyPr/>
          <a:lstStyle>
            <a:lvl1pPr marL="0" indent="0">
              <a:lnSpc>
                <a:spcPts val="2000"/>
              </a:lnSpc>
              <a:spcBef>
                <a:spcPct val="20000"/>
              </a:spcBef>
              <a:buFontTx/>
              <a:buNone/>
              <a:defRPr sz="2000">
                <a:solidFill>
                  <a:schemeClr val="bg1"/>
                </a:solidFill>
                <a:latin typeface="Calibri" pitchFamily="34" charset="0"/>
              </a:defRPr>
            </a:lvl1pPr>
          </a:lstStyle>
          <a:p>
            <a:r>
              <a:rPr lang="en-US"/>
              <a:t>Click to edit Master subtitle style</a:t>
            </a:r>
          </a:p>
        </p:txBody>
      </p:sp>
      <p:sp>
        <p:nvSpPr>
          <p:cNvPr id="9" name="Rectangle 36"/>
          <p:cNvSpPr>
            <a:spLocks noGrp="1" noChangeArrowheads="1"/>
          </p:cNvSpPr>
          <p:nvPr>
            <p:ph type="dt" sz="quarter" idx="10"/>
          </p:nvPr>
        </p:nvSpPr>
        <p:spPr bwMode="auto">
          <a:xfrm>
            <a:off x="2268538" y="6518275"/>
            <a:ext cx="6235700"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lgn="l">
              <a:spcBef>
                <a:spcPct val="0"/>
              </a:spcBef>
              <a:defRPr sz="1600">
                <a:cs typeface="+mn-cs"/>
              </a:defRPr>
            </a:lvl1pPr>
          </a:lstStyle>
          <a:p>
            <a:pPr>
              <a:defRPr/>
            </a:pPr>
            <a:r>
              <a:rPr lang="en-US"/>
              <a:t>UNFCCC Secretariat </a:t>
            </a:r>
            <a:endParaRPr lang="de-DE"/>
          </a:p>
        </p:txBody>
      </p:sp>
      <p:sp>
        <p:nvSpPr>
          <p:cNvPr id="10" name="Rectangle 37"/>
          <p:cNvSpPr>
            <a:spLocks noGrp="1" noChangeArrowheads="1"/>
          </p:cNvSpPr>
          <p:nvPr>
            <p:ph type="ftr" sz="quarter" idx="11"/>
          </p:nvPr>
        </p:nvSpPr>
        <p:spPr bwMode="auto">
          <a:xfrm>
            <a:off x="2268538" y="6248400"/>
            <a:ext cx="6235700" cy="179388"/>
          </a:xfrm>
          <a:prstGeom prst="rect">
            <a:avLst/>
          </a:prstGeom>
          <a:ln algn="ctr">
            <a:miter lim="800000"/>
            <a:headEnd/>
            <a:tailEnd/>
          </a:ln>
        </p:spPr>
        <p:txBody>
          <a:bodyPr vert="horz" wrap="square" lIns="0" tIns="0" rIns="0" bIns="0" numCol="1" anchor="ctr" anchorCtr="0" compatLnSpc="1">
            <a:prstTxWarp prst="textNoShape">
              <a:avLst/>
            </a:prstTxWarp>
          </a:bodyPr>
          <a:lstStyle>
            <a:lvl1pPr algn="l">
              <a:spcBef>
                <a:spcPct val="0"/>
              </a:spcBef>
              <a:defRPr sz="1600" i="1">
                <a:cs typeface="+mn-cs"/>
              </a:defRPr>
            </a:lvl1pPr>
          </a:lstStyle>
          <a:p>
            <a:pPr>
              <a:defRPr/>
            </a:pPr>
            <a:r>
              <a:rPr lang="de-DE"/>
              <a:t>Sustainable Development Mechanisms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1125538"/>
            <a:ext cx="38576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5025" y="1125538"/>
            <a:ext cx="38576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266700"/>
            <a:ext cx="1966913" cy="55387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35000" y="266700"/>
            <a:ext cx="5749925" cy="5538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w="9525">
            <a:noFill/>
            <a:miter lim="800000"/>
            <a:headEnd/>
            <a:tailEnd/>
          </a:ln>
          <a:effectLst/>
        </p:spPr>
        <p:txBody>
          <a:bodyPr wrap="none" anchor="ctr"/>
          <a:lstStyle/>
          <a:p>
            <a:pPr algn="r">
              <a:spcBef>
                <a:spcPct val="50000"/>
              </a:spcBef>
              <a:defRPr/>
            </a:pPr>
            <a:endParaRPr lang="en-CA">
              <a:cs typeface="+mn-cs"/>
            </a:endParaRPr>
          </a:p>
        </p:txBody>
      </p:sp>
      <p:sp>
        <p:nvSpPr>
          <p:cNvPr id="1051" name="Rectangle 27"/>
          <p:cNvSpPr>
            <a:spLocks noChangeArrowheads="1"/>
          </p:cNvSpPr>
          <p:nvPr/>
        </p:nvSpPr>
        <p:spPr bwMode="auto">
          <a:xfrm>
            <a:off x="9007475" y="1263650"/>
            <a:ext cx="136525" cy="4325938"/>
          </a:xfrm>
          <a:prstGeom prst="rect">
            <a:avLst/>
          </a:prstGeom>
          <a:solidFill>
            <a:schemeClr val="tx2"/>
          </a:solidFill>
          <a:ln w="9525">
            <a:noFill/>
            <a:miter lim="800000"/>
            <a:headEnd/>
            <a:tailEnd/>
          </a:ln>
          <a:effectLst/>
        </p:spPr>
        <p:txBody>
          <a:bodyPr wrap="none" anchor="ctr"/>
          <a:lstStyle/>
          <a:p>
            <a:pPr algn="r">
              <a:spcBef>
                <a:spcPct val="50000"/>
              </a:spcBef>
              <a:defRPr/>
            </a:pPr>
            <a:endParaRPr lang="en-CA">
              <a:cs typeface="+mn-cs"/>
            </a:endParaRPr>
          </a:p>
        </p:txBody>
      </p:sp>
      <p:sp>
        <p:nvSpPr>
          <p:cNvPr id="1028" name="Rectangle 28"/>
          <p:cNvSpPr>
            <a:spLocks noGrp="1" noChangeArrowheads="1"/>
          </p:cNvSpPr>
          <p:nvPr>
            <p:ph type="title"/>
          </p:nvPr>
        </p:nvSpPr>
        <p:spPr bwMode="auto">
          <a:xfrm>
            <a:off x="635000" y="309563"/>
            <a:ext cx="7869238" cy="3143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9" name="Rectangle 29"/>
          <p:cNvSpPr>
            <a:spLocks noGrp="1" noChangeArrowheads="1"/>
          </p:cNvSpPr>
          <p:nvPr>
            <p:ph type="body" idx="1"/>
          </p:nvPr>
        </p:nvSpPr>
        <p:spPr bwMode="auto">
          <a:xfrm>
            <a:off x="635000" y="1263650"/>
            <a:ext cx="7867650" cy="4327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pic>
        <p:nvPicPr>
          <p:cNvPr id="1032" name="Picture 47" descr="unfccc_logos_big"/>
          <p:cNvPicPr>
            <a:picLocks noChangeAspect="1" noChangeArrowheads="1"/>
          </p:cNvPicPr>
          <p:nvPr/>
        </p:nvPicPr>
        <p:blipFill>
          <a:blip r:embed="rId13"/>
          <a:srcRect/>
          <a:stretch>
            <a:fillRect/>
          </a:stretch>
        </p:blipFill>
        <p:spPr bwMode="auto">
          <a:xfrm>
            <a:off x="639763" y="6261100"/>
            <a:ext cx="1354137" cy="430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timing>
    <p:tnLst>
      <p:par>
        <p:cTn id="1" dur="indefinite" restart="never" nodeType="tmRoot"/>
      </p:par>
    </p:tnLst>
  </p:timing>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defRPr>
      </a:lvl2pPr>
      <a:lvl3pPr algn="l" rtl="0" eaLnBrk="0" fontAlgn="base" hangingPunct="0">
        <a:lnSpc>
          <a:spcPts val="1500"/>
        </a:lnSpc>
        <a:spcBef>
          <a:spcPct val="0"/>
        </a:spcBef>
        <a:spcAft>
          <a:spcPct val="0"/>
        </a:spcAft>
        <a:defRPr sz="1200">
          <a:solidFill>
            <a:schemeClr val="tx2"/>
          </a:solidFill>
          <a:latin typeface="Arial" charset="0"/>
        </a:defRPr>
      </a:lvl3pPr>
      <a:lvl4pPr algn="l" rtl="0" eaLnBrk="0" fontAlgn="base" hangingPunct="0">
        <a:lnSpc>
          <a:spcPts val="1500"/>
        </a:lnSpc>
        <a:spcBef>
          <a:spcPct val="0"/>
        </a:spcBef>
        <a:spcAft>
          <a:spcPct val="0"/>
        </a:spcAft>
        <a:defRPr sz="1200">
          <a:solidFill>
            <a:schemeClr val="tx2"/>
          </a:solidFill>
          <a:latin typeface="Arial" charset="0"/>
        </a:defRPr>
      </a:lvl4pPr>
      <a:lvl5pPr algn="l" rtl="0" eaLnBrk="0" fontAlgn="base" hangingPunct="0">
        <a:lnSpc>
          <a:spcPts val="1500"/>
        </a:lnSpc>
        <a:spcBef>
          <a:spcPct val="0"/>
        </a:spcBef>
        <a:spcAft>
          <a:spcPct val="0"/>
        </a:spcAft>
        <a:defRPr sz="1200">
          <a:solidFill>
            <a:schemeClr val="tx2"/>
          </a:solidFill>
          <a:latin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defRPr>
      </a:lvl9pPr>
    </p:titleStyle>
    <p:bodyStyle>
      <a:lvl1pPr marL="269875" indent="-269875" algn="l" rtl="0" eaLnBrk="0" fontAlgn="base" hangingPunct="0">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5pPr>
      <a:lvl6pPr marL="18954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6pPr>
      <a:lvl7pPr marL="23526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7pPr>
      <a:lvl8pPr marL="28098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8pPr>
      <a:lvl9pPr marL="3267075" indent="-266700" algn="l" rtl="0" eaLnBrk="0" fontAlgn="base" hangingPunct="0">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152525"/>
            <a:ext cx="133350" cy="4581525"/>
          </a:xfrm>
          <a:prstGeom prst="rect">
            <a:avLst/>
          </a:prstGeom>
          <a:solidFill>
            <a:srgbClr val="000000"/>
          </a:solidFill>
          <a:ln w="9525">
            <a:noFill/>
            <a:miter lim="800000"/>
            <a:headEnd/>
            <a:tailEnd/>
          </a:ln>
          <a:effectLst/>
        </p:spPr>
        <p:txBody>
          <a:bodyPr wrap="none" anchor="ctr"/>
          <a:lstStyle/>
          <a:p>
            <a:pPr algn="r">
              <a:spcBef>
                <a:spcPct val="50000"/>
              </a:spcBef>
              <a:defRPr/>
            </a:pPr>
            <a:endParaRPr lang="en-CA">
              <a:cs typeface="+mn-cs"/>
            </a:endParaRPr>
          </a:p>
        </p:txBody>
      </p:sp>
      <p:sp>
        <p:nvSpPr>
          <p:cNvPr id="158723" name="Rectangle 3"/>
          <p:cNvSpPr>
            <a:spLocks noChangeArrowheads="1"/>
          </p:cNvSpPr>
          <p:nvPr/>
        </p:nvSpPr>
        <p:spPr bwMode="auto">
          <a:xfrm>
            <a:off x="9007475" y="1168400"/>
            <a:ext cx="136525" cy="4565650"/>
          </a:xfrm>
          <a:prstGeom prst="rect">
            <a:avLst/>
          </a:prstGeom>
          <a:solidFill>
            <a:schemeClr val="tx2"/>
          </a:solidFill>
          <a:ln w="9525">
            <a:noFill/>
            <a:miter lim="800000"/>
            <a:headEnd/>
            <a:tailEnd/>
          </a:ln>
          <a:effectLst/>
        </p:spPr>
        <p:txBody>
          <a:bodyPr wrap="none" anchor="ctr"/>
          <a:lstStyle/>
          <a:p>
            <a:pPr algn="r">
              <a:spcBef>
                <a:spcPct val="50000"/>
              </a:spcBef>
              <a:defRPr/>
            </a:pPr>
            <a:endParaRPr lang="en-CA">
              <a:cs typeface="+mn-cs"/>
            </a:endParaRPr>
          </a:p>
        </p:txBody>
      </p:sp>
      <p:sp>
        <p:nvSpPr>
          <p:cNvPr id="13316" name="Rectangle 4"/>
          <p:cNvSpPr>
            <a:spLocks noGrp="1" noChangeArrowheads="1"/>
          </p:cNvSpPr>
          <p:nvPr>
            <p:ph type="title"/>
          </p:nvPr>
        </p:nvSpPr>
        <p:spPr bwMode="auto">
          <a:xfrm>
            <a:off x="635000" y="266700"/>
            <a:ext cx="7869238" cy="498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7" name="Rectangle 5"/>
          <p:cNvSpPr>
            <a:spLocks noGrp="1" noChangeArrowheads="1"/>
          </p:cNvSpPr>
          <p:nvPr>
            <p:ph type="body" idx="1"/>
          </p:nvPr>
        </p:nvSpPr>
        <p:spPr bwMode="auto">
          <a:xfrm>
            <a:off x="635000" y="1125538"/>
            <a:ext cx="7867650"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p:spPr>
        <p:txBody>
          <a:bodyPr/>
          <a:lstStyle/>
          <a:p>
            <a:pPr algn="r">
              <a:spcBef>
                <a:spcPct val="50000"/>
              </a:spcBef>
              <a:defRPr/>
            </a:pPr>
            <a:endParaRPr lang="en-CA">
              <a:cs typeface="+mn-cs"/>
            </a:endParaRPr>
          </a:p>
        </p:txBody>
      </p:sp>
      <p:pic>
        <p:nvPicPr>
          <p:cNvPr id="13320" name="Picture 9" descr="unfccc_logos_big"/>
          <p:cNvPicPr>
            <a:picLocks noChangeAspect="1" noChangeArrowheads="1"/>
          </p:cNvPicPr>
          <p:nvPr/>
        </p:nvPicPr>
        <p:blipFill>
          <a:blip r:embed="rId13"/>
          <a:srcRect/>
          <a:stretch>
            <a:fillRect/>
          </a:stretch>
        </p:blipFill>
        <p:spPr bwMode="auto">
          <a:xfrm>
            <a:off x="639763" y="6261100"/>
            <a:ext cx="1354137" cy="430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xStyles>
    <p:titleStyle>
      <a:lvl1pPr algn="l" rtl="0" eaLnBrk="0" fontAlgn="base" hangingPunct="0">
        <a:lnSpc>
          <a:spcPts val="2800"/>
        </a:lnSpc>
        <a:spcBef>
          <a:spcPct val="0"/>
        </a:spcBef>
        <a:spcAft>
          <a:spcPct val="0"/>
        </a:spcAft>
        <a:defRPr sz="2400">
          <a:solidFill>
            <a:schemeClr val="tx2"/>
          </a:solidFill>
          <a:latin typeface="+mj-lt"/>
          <a:ea typeface="+mj-ea"/>
          <a:cs typeface="+mj-cs"/>
        </a:defRPr>
      </a:lvl1pPr>
      <a:lvl2pPr algn="l" rtl="0" eaLnBrk="0" fontAlgn="base" hangingPunct="0">
        <a:lnSpc>
          <a:spcPts val="2800"/>
        </a:lnSpc>
        <a:spcBef>
          <a:spcPct val="0"/>
        </a:spcBef>
        <a:spcAft>
          <a:spcPct val="0"/>
        </a:spcAft>
        <a:defRPr sz="2400">
          <a:solidFill>
            <a:schemeClr val="tx2"/>
          </a:solidFill>
          <a:latin typeface="Calibri" pitchFamily="34" charset="0"/>
          <a:cs typeface="Arial" charset="0"/>
        </a:defRPr>
      </a:lvl2pPr>
      <a:lvl3pPr algn="l" rtl="0" eaLnBrk="0" fontAlgn="base" hangingPunct="0">
        <a:lnSpc>
          <a:spcPts val="2800"/>
        </a:lnSpc>
        <a:spcBef>
          <a:spcPct val="0"/>
        </a:spcBef>
        <a:spcAft>
          <a:spcPct val="0"/>
        </a:spcAft>
        <a:defRPr sz="2400">
          <a:solidFill>
            <a:schemeClr val="tx2"/>
          </a:solidFill>
          <a:latin typeface="Calibri" pitchFamily="34" charset="0"/>
          <a:cs typeface="Arial" charset="0"/>
        </a:defRPr>
      </a:lvl3pPr>
      <a:lvl4pPr algn="l" rtl="0" eaLnBrk="0" fontAlgn="base" hangingPunct="0">
        <a:lnSpc>
          <a:spcPts val="2800"/>
        </a:lnSpc>
        <a:spcBef>
          <a:spcPct val="0"/>
        </a:spcBef>
        <a:spcAft>
          <a:spcPct val="0"/>
        </a:spcAft>
        <a:defRPr sz="2400">
          <a:solidFill>
            <a:schemeClr val="tx2"/>
          </a:solidFill>
          <a:latin typeface="Calibri" pitchFamily="34" charset="0"/>
          <a:cs typeface="Arial" charset="0"/>
        </a:defRPr>
      </a:lvl4pPr>
      <a:lvl5pPr algn="l" rtl="0" eaLnBrk="0" fontAlgn="base" hangingPunct="0">
        <a:lnSpc>
          <a:spcPts val="2800"/>
        </a:lnSpc>
        <a:spcBef>
          <a:spcPct val="0"/>
        </a:spcBef>
        <a:spcAft>
          <a:spcPct val="0"/>
        </a:spcAft>
        <a:defRPr sz="2400">
          <a:solidFill>
            <a:schemeClr val="tx2"/>
          </a:solidFill>
          <a:latin typeface="Calibri" pitchFamily="34" charset="0"/>
          <a:cs typeface="Arial" charset="0"/>
        </a:defRPr>
      </a:lvl5pPr>
      <a:lvl6pPr marL="457200" algn="l" rtl="0" fontAlgn="base">
        <a:lnSpc>
          <a:spcPts val="2800"/>
        </a:lnSpc>
        <a:spcBef>
          <a:spcPct val="0"/>
        </a:spcBef>
        <a:spcAft>
          <a:spcPct val="0"/>
        </a:spcAft>
        <a:defRPr sz="2400">
          <a:solidFill>
            <a:schemeClr val="tx2"/>
          </a:solidFill>
          <a:latin typeface="Calibri" pitchFamily="34" charset="0"/>
          <a:cs typeface="Arial" charset="0"/>
        </a:defRPr>
      </a:lvl6pPr>
      <a:lvl7pPr marL="914400" algn="l" rtl="0" fontAlgn="base">
        <a:lnSpc>
          <a:spcPts val="2800"/>
        </a:lnSpc>
        <a:spcBef>
          <a:spcPct val="0"/>
        </a:spcBef>
        <a:spcAft>
          <a:spcPct val="0"/>
        </a:spcAft>
        <a:defRPr sz="2400">
          <a:solidFill>
            <a:schemeClr val="tx2"/>
          </a:solidFill>
          <a:latin typeface="Calibri" pitchFamily="34" charset="0"/>
          <a:cs typeface="Arial" charset="0"/>
        </a:defRPr>
      </a:lvl7pPr>
      <a:lvl8pPr marL="1371600" algn="l" rtl="0" fontAlgn="base">
        <a:lnSpc>
          <a:spcPts val="2800"/>
        </a:lnSpc>
        <a:spcBef>
          <a:spcPct val="0"/>
        </a:spcBef>
        <a:spcAft>
          <a:spcPct val="0"/>
        </a:spcAft>
        <a:defRPr sz="2400">
          <a:solidFill>
            <a:schemeClr val="tx2"/>
          </a:solidFill>
          <a:latin typeface="Calibri" pitchFamily="34" charset="0"/>
          <a:cs typeface="Arial" charset="0"/>
        </a:defRPr>
      </a:lvl8pPr>
      <a:lvl9pPr marL="1828800" algn="l" rtl="0" fontAlgn="base">
        <a:lnSpc>
          <a:spcPts val="2800"/>
        </a:lnSpc>
        <a:spcBef>
          <a:spcPct val="0"/>
        </a:spcBef>
        <a:spcAft>
          <a:spcPct val="0"/>
        </a:spcAft>
        <a:defRPr sz="2400">
          <a:solidFill>
            <a:schemeClr val="tx2"/>
          </a:solidFill>
          <a:latin typeface="Calibri" pitchFamily="34" charset="0"/>
          <a:cs typeface="Arial" charset="0"/>
        </a:defRPr>
      </a:lvl9pPr>
    </p:titleStyle>
    <p:bodyStyle>
      <a:lvl1pPr marL="269875" indent="-269875" algn="l" rtl="0" eaLnBrk="0" fontAlgn="base" hangingPunct="0">
        <a:lnSpc>
          <a:spcPts val="2400"/>
        </a:lnSpc>
        <a:spcBef>
          <a:spcPct val="35000"/>
        </a:spcBef>
        <a:spcAft>
          <a:spcPct val="0"/>
        </a:spcAft>
        <a:buClr>
          <a:schemeClr val="tx1"/>
        </a:buClr>
        <a:buFont typeface="Arial" charset="0"/>
        <a:buChar char="•"/>
        <a:defRPr sz="2400">
          <a:solidFill>
            <a:schemeClr val="tx1"/>
          </a:solidFill>
          <a:latin typeface="+mn-lt"/>
          <a:ea typeface="+mn-ea"/>
          <a:cs typeface="+mn-cs"/>
        </a:defRPr>
      </a:lvl1pPr>
      <a:lvl2pPr marL="628650" indent="-357188" algn="l" rtl="0" eaLnBrk="0" fontAlgn="base" hangingPunct="0">
        <a:lnSpc>
          <a:spcPts val="2400"/>
        </a:lnSpc>
        <a:spcBef>
          <a:spcPct val="35000"/>
        </a:spcBef>
        <a:spcAft>
          <a:spcPct val="0"/>
        </a:spcAft>
        <a:buClr>
          <a:schemeClr val="tx1"/>
        </a:buClr>
        <a:buFont typeface="Arial" charset="0"/>
        <a:buChar char="◦"/>
        <a:defRPr sz="2000">
          <a:solidFill>
            <a:schemeClr val="tx1"/>
          </a:solidFill>
          <a:latin typeface="+mn-lt"/>
          <a:cs typeface="+mn-cs"/>
        </a:defRPr>
      </a:lvl2pPr>
      <a:lvl3pPr marL="900113" indent="-269875" algn="l" rtl="0" eaLnBrk="0" fontAlgn="base" hangingPunct="0">
        <a:lnSpc>
          <a:spcPts val="2400"/>
        </a:lnSpc>
        <a:spcBef>
          <a:spcPct val="35000"/>
        </a:spcBef>
        <a:spcAft>
          <a:spcPct val="0"/>
        </a:spcAft>
        <a:buClr>
          <a:schemeClr val="tx1"/>
        </a:buClr>
        <a:buFont typeface="Arial" charset="0"/>
        <a:buChar char="◦"/>
        <a:defRPr sz="2000">
          <a:solidFill>
            <a:schemeClr val="tx1"/>
          </a:solidFill>
          <a:latin typeface="+mn-lt"/>
          <a:cs typeface="+mn-cs"/>
        </a:defRPr>
      </a:lvl3pPr>
      <a:lvl4pPr marL="1169988" indent="-268288" algn="l" rtl="0" eaLnBrk="0" fontAlgn="base" hangingPunct="0">
        <a:lnSpc>
          <a:spcPts val="2400"/>
        </a:lnSpc>
        <a:spcBef>
          <a:spcPct val="35000"/>
        </a:spcBef>
        <a:spcAft>
          <a:spcPct val="0"/>
        </a:spcAft>
        <a:buClr>
          <a:schemeClr val="tx1"/>
        </a:buClr>
        <a:buFont typeface="Arial" charset="0"/>
        <a:buChar char="◦"/>
        <a:defRPr sz="2000">
          <a:solidFill>
            <a:schemeClr val="tx1"/>
          </a:solidFill>
          <a:latin typeface="+mn-lt"/>
          <a:cs typeface="+mn-cs"/>
        </a:defRPr>
      </a:lvl4pPr>
      <a:lvl5pPr marL="1438275" indent="-266700" algn="l" rtl="0" eaLnBrk="0" fontAlgn="base" hangingPunct="0">
        <a:lnSpc>
          <a:spcPts val="2400"/>
        </a:lnSpc>
        <a:spcBef>
          <a:spcPct val="35000"/>
        </a:spcBef>
        <a:spcAft>
          <a:spcPct val="0"/>
        </a:spcAft>
        <a:buClr>
          <a:schemeClr val="tx1"/>
        </a:buClr>
        <a:buFont typeface="Arial" charset="0"/>
        <a:buChar char="◦"/>
        <a:defRPr sz="2000">
          <a:solidFill>
            <a:schemeClr val="tx1"/>
          </a:solidFill>
          <a:latin typeface="+mn-lt"/>
          <a:cs typeface="+mn-cs"/>
        </a:defRPr>
      </a:lvl5pPr>
      <a:lvl6pPr marL="1895475" indent="-266700" algn="l" rtl="0" fontAlgn="base">
        <a:lnSpc>
          <a:spcPts val="2400"/>
        </a:lnSpc>
        <a:spcBef>
          <a:spcPct val="35000"/>
        </a:spcBef>
        <a:spcAft>
          <a:spcPct val="0"/>
        </a:spcAft>
        <a:buClr>
          <a:schemeClr val="tx1"/>
        </a:buClr>
        <a:buFont typeface="Arial" charset="0"/>
        <a:buChar char="◦"/>
        <a:defRPr sz="2000">
          <a:solidFill>
            <a:schemeClr val="tx1"/>
          </a:solidFill>
          <a:latin typeface="+mn-lt"/>
          <a:cs typeface="+mn-cs"/>
        </a:defRPr>
      </a:lvl6pPr>
      <a:lvl7pPr marL="2352675" indent="-266700" algn="l" rtl="0" fontAlgn="base">
        <a:lnSpc>
          <a:spcPts val="2400"/>
        </a:lnSpc>
        <a:spcBef>
          <a:spcPct val="35000"/>
        </a:spcBef>
        <a:spcAft>
          <a:spcPct val="0"/>
        </a:spcAft>
        <a:buClr>
          <a:schemeClr val="tx1"/>
        </a:buClr>
        <a:buFont typeface="Arial" charset="0"/>
        <a:buChar char="◦"/>
        <a:defRPr sz="2000">
          <a:solidFill>
            <a:schemeClr val="tx1"/>
          </a:solidFill>
          <a:latin typeface="+mn-lt"/>
          <a:cs typeface="+mn-cs"/>
        </a:defRPr>
      </a:lvl7pPr>
      <a:lvl8pPr marL="2809875" indent="-266700" algn="l" rtl="0" fontAlgn="base">
        <a:lnSpc>
          <a:spcPts val="2400"/>
        </a:lnSpc>
        <a:spcBef>
          <a:spcPct val="35000"/>
        </a:spcBef>
        <a:spcAft>
          <a:spcPct val="0"/>
        </a:spcAft>
        <a:buClr>
          <a:schemeClr val="tx1"/>
        </a:buClr>
        <a:buFont typeface="Arial" charset="0"/>
        <a:buChar char="◦"/>
        <a:defRPr sz="2000">
          <a:solidFill>
            <a:schemeClr val="tx1"/>
          </a:solidFill>
          <a:latin typeface="+mn-lt"/>
          <a:cs typeface="+mn-cs"/>
        </a:defRPr>
      </a:lvl8pPr>
      <a:lvl9pPr marL="3267075" indent="-266700" algn="l" rtl="0" fontAlgn="base">
        <a:lnSpc>
          <a:spcPts val="2400"/>
        </a:lnSpc>
        <a:spcBef>
          <a:spcPct val="35000"/>
        </a:spcBef>
        <a:spcAft>
          <a:spcPct val="0"/>
        </a:spcAft>
        <a:buClr>
          <a:schemeClr val="tx1"/>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cdm.unfccc.int/UserManagement/FileStorage/0B4VD6Q9NE7SA8C5GJW31UXP2RLIZY" TargetMode="External"/><Relationship Id="rId13"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3.jpeg"/><Relationship Id="rId12" Type="http://schemas.openxmlformats.org/officeDocument/2006/relationships/hyperlink" Target="https://cdm.unfccc.int/UserManagement/FileStorage/1FILCQVP6OJT0KRUZG3Y8DAW274MEN"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cdm.unfccc.int/UserManagement/FileStorage/SETV9U5H8JPMKZBR10XYFD3NG2CA6I"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s://cdm.unfccc.int/UserManagement/FileStorage/5QRNO0KTXYBE9V7H2GPU8FCZM6JD1W" TargetMode="External"/><Relationship Id="rId4" Type="http://schemas.openxmlformats.org/officeDocument/2006/relationships/hyperlink" Target="https://cdm.unfccc.int/UserManagement/FileStorage/0XI3NYKST14B2A7GWEU9V5MRZPOLJH" TargetMode="External"/><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6"/>
          <p:cNvSpPr>
            <a:spLocks noGrp="1" noChangeArrowheads="1"/>
          </p:cNvSpPr>
          <p:nvPr>
            <p:ph type="dt" sz="quarter" idx="10"/>
          </p:nvPr>
        </p:nvSpPr>
        <p:spPr>
          <a:noFill/>
        </p:spPr>
        <p:txBody>
          <a:bodyPr/>
          <a:lstStyle/>
          <a:p>
            <a:r>
              <a:rPr lang="en-US" smtClean="0">
                <a:cs typeface="Arial" charset="0"/>
              </a:rPr>
              <a:t>UNFCCC Secretariat </a:t>
            </a:r>
            <a:endParaRPr lang="de-DE" smtClean="0">
              <a:cs typeface="Arial" charset="0"/>
            </a:endParaRPr>
          </a:p>
        </p:txBody>
      </p:sp>
      <p:sp>
        <p:nvSpPr>
          <p:cNvPr id="27650" name="Rectangle 37"/>
          <p:cNvSpPr>
            <a:spLocks noGrp="1" noChangeArrowheads="1"/>
          </p:cNvSpPr>
          <p:nvPr>
            <p:ph type="ftr" sz="quarter" idx="11"/>
          </p:nvPr>
        </p:nvSpPr>
        <p:spPr>
          <a:noFill/>
        </p:spPr>
        <p:txBody>
          <a:bodyPr/>
          <a:lstStyle/>
          <a:p>
            <a:r>
              <a:rPr lang="de-DE" smtClean="0">
                <a:cs typeface="Arial" charset="0"/>
              </a:rPr>
              <a:t>Sustainable Development Mechanisms</a:t>
            </a:r>
          </a:p>
        </p:txBody>
      </p:sp>
      <p:sp>
        <p:nvSpPr>
          <p:cNvPr id="27651" name="Rectangle 2"/>
          <p:cNvSpPr>
            <a:spLocks noGrp="1" noChangeArrowheads="1"/>
          </p:cNvSpPr>
          <p:nvPr>
            <p:ph type="ctrTitle"/>
          </p:nvPr>
        </p:nvSpPr>
        <p:spPr>
          <a:xfrm>
            <a:off x="627063" y="1697038"/>
            <a:ext cx="7881937" cy="1204912"/>
          </a:xfrm>
        </p:spPr>
        <p:txBody>
          <a:bodyPr/>
          <a:lstStyle/>
          <a:p>
            <a:r>
              <a:rPr lang="en-GB" smtClean="0"/>
              <a:t>The contribution of the CDM to technology transfer</a:t>
            </a:r>
            <a:endParaRPr lang="de-DE" smtClean="0"/>
          </a:p>
        </p:txBody>
      </p:sp>
      <p:sp>
        <p:nvSpPr>
          <p:cNvPr id="27652" name="Rectangle 3"/>
          <p:cNvSpPr>
            <a:spLocks noGrp="1" noChangeArrowheads="1"/>
          </p:cNvSpPr>
          <p:nvPr>
            <p:ph type="subTitle" idx="1"/>
          </p:nvPr>
        </p:nvSpPr>
        <p:spPr>
          <a:xfrm>
            <a:off x="625475" y="3573463"/>
            <a:ext cx="7881938" cy="758825"/>
          </a:xfrm>
        </p:spPr>
        <p:txBody>
          <a:bodyPr/>
          <a:lstStyle/>
          <a:p>
            <a:endParaRPr lang="en-GB" b="1" smtClean="0"/>
          </a:p>
          <a:p>
            <a:r>
              <a:rPr lang="en-GB" b="1" smtClean="0"/>
              <a:t>CMP.6 - Side Event</a:t>
            </a:r>
            <a:endParaRPr lang="en-US" b="1" smtClean="0"/>
          </a:p>
          <a:p>
            <a:r>
              <a:rPr lang="en-GB" smtClean="0"/>
              <a:t>Cancún, Mexico, 3 December 2010</a:t>
            </a:r>
          </a:p>
          <a:p>
            <a:endParaRPr lang="en-GB" smtClean="0"/>
          </a:p>
          <a:p>
            <a:r>
              <a:rPr lang="en-GB" smtClean="0"/>
              <a:t>Andrew Howard (OIC Manager – Strategy &amp; Policy)</a:t>
            </a:r>
          </a:p>
          <a:p>
            <a:r>
              <a:rPr lang="en-GB" smtClean="0"/>
              <a:t>Erik Haites (UNFCCC Consultant)</a:t>
            </a:r>
            <a:endParaRPr lang="de-DE"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35000" y="406400"/>
            <a:ext cx="7869238" cy="498475"/>
          </a:xfrm>
        </p:spPr>
        <p:txBody>
          <a:bodyPr/>
          <a:lstStyle/>
          <a:p>
            <a:pPr eaLnBrk="1" hangingPunct="1"/>
            <a:r>
              <a:rPr lang="en-GB" smtClean="0"/>
              <a:t>Number of projects entering the pipeline by year and the extent of unilateral projects </a:t>
            </a:r>
            <a:r>
              <a:rPr lang="en-GB" sz="1800" i="1" smtClean="0"/>
              <a:t>(as of 30 June 2010)</a:t>
            </a:r>
            <a:endParaRPr lang="de-DE" sz="1800" i="1" smtClean="0"/>
          </a:p>
        </p:txBody>
      </p:sp>
      <p:pic>
        <p:nvPicPr>
          <p:cNvPr id="46082" name="Picture 5" descr="figure-3-2-screen"/>
          <p:cNvPicPr>
            <a:picLocks noChangeAspect="1" noChangeArrowheads="1"/>
          </p:cNvPicPr>
          <p:nvPr/>
        </p:nvPicPr>
        <p:blipFill>
          <a:blip r:embed="rId3"/>
          <a:srcRect/>
          <a:stretch>
            <a:fillRect/>
          </a:stretch>
        </p:blipFill>
        <p:spPr bwMode="auto">
          <a:xfrm>
            <a:off x="168275" y="1201738"/>
            <a:ext cx="8788400" cy="439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GB" smtClean="0"/>
              <a:t>Technology transfer by project type as a % of projects</a:t>
            </a:r>
            <a:endParaRPr lang="de-DE" smtClean="0"/>
          </a:p>
        </p:txBody>
      </p:sp>
      <p:sp>
        <p:nvSpPr>
          <p:cNvPr id="48130" name="Rectangle 3"/>
          <p:cNvSpPr>
            <a:spLocks noGrp="1" noChangeArrowheads="1"/>
          </p:cNvSpPr>
          <p:nvPr>
            <p:ph type="body" idx="1"/>
          </p:nvPr>
        </p:nvSpPr>
        <p:spPr>
          <a:xfrm>
            <a:off x="635000" y="788988"/>
            <a:ext cx="7867650" cy="4679950"/>
          </a:xfrm>
        </p:spPr>
        <p:txBody>
          <a:bodyPr/>
          <a:lstStyle/>
          <a:p>
            <a:pPr lvl="1" eaLnBrk="1" hangingPunct="1">
              <a:buFont typeface="Arial" charset="0"/>
              <a:buNone/>
            </a:pPr>
            <a:endParaRPr lang="en-GB" sz="2400" smtClean="0"/>
          </a:p>
          <a:p>
            <a:pPr lvl="1" eaLnBrk="1" hangingPunct="1">
              <a:buFont typeface="Arial" charset="0"/>
              <a:buNone/>
            </a:pPr>
            <a:r>
              <a:rPr lang="en-GB" sz="2400" smtClean="0"/>
              <a:t> </a:t>
            </a:r>
          </a:p>
          <a:p>
            <a:pPr eaLnBrk="1" hangingPunct="1"/>
            <a:endParaRPr lang="en-GB" sz="2800" smtClean="0"/>
          </a:p>
          <a:p>
            <a:pPr eaLnBrk="1" hangingPunct="1"/>
            <a:endParaRPr lang="en-GB" smtClean="0"/>
          </a:p>
          <a:p>
            <a:pPr eaLnBrk="1" hangingPunct="1"/>
            <a:endParaRPr lang="en-GB" smtClean="0"/>
          </a:p>
        </p:txBody>
      </p:sp>
      <p:sp>
        <p:nvSpPr>
          <p:cNvPr id="48131"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pic>
        <p:nvPicPr>
          <p:cNvPr id="48132" name="Picture 2"/>
          <p:cNvPicPr>
            <a:picLocks noChangeAspect="1" noChangeArrowheads="1"/>
          </p:cNvPicPr>
          <p:nvPr/>
        </p:nvPicPr>
        <p:blipFill>
          <a:blip r:embed="rId3"/>
          <a:srcRect/>
          <a:stretch>
            <a:fillRect/>
          </a:stretch>
        </p:blipFill>
        <p:spPr bwMode="auto">
          <a:xfrm>
            <a:off x="539750" y="836613"/>
            <a:ext cx="8208963" cy="518477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Frequency of TT by Project Type</a:t>
            </a:r>
            <a:endParaRPr lang="de-DE" smtClean="0"/>
          </a:p>
        </p:txBody>
      </p:sp>
      <p:sp>
        <p:nvSpPr>
          <p:cNvPr id="50178" name="Rectangle 3"/>
          <p:cNvSpPr>
            <a:spLocks noGrp="1" noChangeArrowheads="1"/>
          </p:cNvSpPr>
          <p:nvPr>
            <p:ph type="body" idx="1"/>
          </p:nvPr>
        </p:nvSpPr>
        <p:spPr>
          <a:xfrm>
            <a:off x="635000" y="788988"/>
            <a:ext cx="7867650" cy="4679950"/>
          </a:xfrm>
        </p:spPr>
        <p:txBody>
          <a:bodyPr/>
          <a:lstStyle/>
          <a:p>
            <a:pPr eaLnBrk="1" hangingPunct="1"/>
            <a:endParaRPr lang="en-GB" sz="2800" smtClean="0"/>
          </a:p>
          <a:p>
            <a:pPr eaLnBrk="1" hangingPunct="1"/>
            <a:r>
              <a:rPr lang="en-GB" sz="2800" smtClean="0"/>
              <a:t>Frequency of TT varies widely by project type</a:t>
            </a:r>
          </a:p>
          <a:p>
            <a:pPr eaLnBrk="1" hangingPunct="1"/>
            <a:r>
              <a:rPr lang="en-CA" sz="2800" smtClean="0"/>
              <a:t>Energy Efficiency (Industry), HFCs, N2O, Transportation and Wind projects more likely to involve TT</a:t>
            </a:r>
          </a:p>
          <a:p>
            <a:pPr eaLnBrk="1" hangingPunct="1"/>
            <a:r>
              <a:rPr lang="en-CA" sz="2800" smtClean="0"/>
              <a:t>Afforestation, Biomass Energy, Cement, Fugitive Gas, Hydro, PFCs and SF6 and Reforestation projects less likely to involve TT</a:t>
            </a:r>
            <a:endParaRPr lang="en-GB" sz="2800" smtClean="0"/>
          </a:p>
          <a:p>
            <a:pPr eaLnBrk="1" hangingPunct="1"/>
            <a:r>
              <a:rPr lang="en-CA" sz="2800" smtClean="0"/>
              <a:t>Frequency declines as the number of projects of the same type in a host country increases, suggesting that technology transfer often occurs beyond the CDM projects</a:t>
            </a:r>
            <a:endParaRPr lang="en-GB" smtClean="0"/>
          </a:p>
        </p:txBody>
      </p:sp>
      <p:sp>
        <p:nvSpPr>
          <p:cNvPr id="50179"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figure-4-4a-screen"/>
          <p:cNvPicPr>
            <a:picLocks noChangeAspect="1" noChangeArrowheads="1"/>
          </p:cNvPicPr>
          <p:nvPr/>
        </p:nvPicPr>
        <p:blipFill>
          <a:blip r:embed="rId3"/>
          <a:srcRect/>
          <a:stretch>
            <a:fillRect/>
          </a:stretch>
        </p:blipFill>
        <p:spPr bwMode="auto">
          <a:xfrm>
            <a:off x="36513" y="731838"/>
            <a:ext cx="9067800" cy="3405187"/>
          </a:xfrm>
          <a:prstGeom prst="rect">
            <a:avLst/>
          </a:prstGeom>
          <a:noFill/>
          <a:ln w="9525">
            <a:noFill/>
            <a:miter lim="800000"/>
            <a:headEnd/>
            <a:tailEnd/>
          </a:ln>
        </p:spPr>
      </p:pic>
      <p:sp>
        <p:nvSpPr>
          <p:cNvPr id="52226" name="Rectangle 2"/>
          <p:cNvSpPr>
            <a:spLocks noGrp="1" noChangeArrowheads="1"/>
          </p:cNvSpPr>
          <p:nvPr>
            <p:ph type="title"/>
          </p:nvPr>
        </p:nvSpPr>
        <p:spPr>
          <a:xfrm>
            <a:off x="663575" y="266700"/>
            <a:ext cx="7869238" cy="498475"/>
          </a:xfrm>
        </p:spPr>
        <p:txBody>
          <a:bodyPr/>
          <a:lstStyle/>
          <a:p>
            <a:pPr eaLnBrk="1" hangingPunct="1"/>
            <a:r>
              <a:rPr lang="en-US" smtClean="0"/>
              <a:t>Trend in technology transfer</a:t>
            </a:r>
            <a:endParaRPr lang="de-DE" smtClean="0"/>
          </a:p>
        </p:txBody>
      </p:sp>
      <p:pic>
        <p:nvPicPr>
          <p:cNvPr id="52227" name="Picture 6" descr="figure-4-4b-screen"/>
          <p:cNvPicPr>
            <a:picLocks noChangeAspect="1" noChangeArrowheads="1"/>
          </p:cNvPicPr>
          <p:nvPr/>
        </p:nvPicPr>
        <p:blipFill>
          <a:blip r:embed="rId4"/>
          <a:srcRect/>
          <a:stretch>
            <a:fillRect/>
          </a:stretch>
        </p:blipFill>
        <p:spPr bwMode="auto">
          <a:xfrm>
            <a:off x="588963" y="3413125"/>
            <a:ext cx="6840537" cy="3417888"/>
          </a:xfrm>
          <a:prstGeom prst="rect">
            <a:avLst/>
          </a:prstGeom>
          <a:noFill/>
          <a:ln w="9525">
            <a:noFill/>
            <a:miter lim="800000"/>
            <a:headEnd/>
            <a:tailEnd/>
          </a:ln>
        </p:spPr>
      </p:pic>
      <p:sp>
        <p:nvSpPr>
          <p:cNvPr id="52228" name="Line 7"/>
          <p:cNvSpPr>
            <a:spLocks noChangeShapeType="1"/>
          </p:cNvSpPr>
          <p:nvPr/>
        </p:nvSpPr>
        <p:spPr bwMode="auto">
          <a:xfrm>
            <a:off x="631825" y="777875"/>
            <a:ext cx="7875588" cy="1588"/>
          </a:xfrm>
          <a:prstGeom prst="line">
            <a:avLst/>
          </a:prstGeom>
          <a:noFill/>
          <a:ln w="12700">
            <a:solidFill>
              <a:schemeClr val="tx2"/>
            </a:solidFill>
            <a:round/>
            <a:headEnd/>
            <a:tailEnd/>
          </a:ln>
        </p:spPr>
        <p:txBody>
          <a:bodyPr/>
          <a:lstStyle/>
          <a:p>
            <a:endParaRPr lang="en-US"/>
          </a:p>
        </p:txBody>
      </p:sp>
      <p:sp>
        <p:nvSpPr>
          <p:cNvPr id="52229" name="Rectangle 8"/>
          <p:cNvSpPr>
            <a:spLocks noChangeArrowheads="1"/>
          </p:cNvSpPr>
          <p:nvPr/>
        </p:nvSpPr>
        <p:spPr bwMode="auto">
          <a:xfrm>
            <a:off x="663575" y="3548063"/>
            <a:ext cx="2005013" cy="274637"/>
          </a:xfrm>
          <a:prstGeom prst="rect">
            <a:avLst/>
          </a:prstGeom>
          <a:noFill/>
          <a:ln w="12700" algn="ctr">
            <a:noFill/>
            <a:miter lim="800000"/>
            <a:headEnd/>
            <a:tailEnd/>
          </a:ln>
        </p:spPr>
        <p:txBody>
          <a:bodyPr wrap="none" lIns="0" tIns="0" rIns="0" bIns="0">
            <a:spAutoFit/>
          </a:bodyPr>
          <a:lstStyle/>
          <a:p>
            <a:pPr>
              <a:spcBef>
                <a:spcPct val="50000"/>
              </a:spcBef>
            </a:pPr>
            <a:r>
              <a:rPr lang="en-US" sz="1800">
                <a:solidFill>
                  <a:schemeClr val="tx2"/>
                </a:solidFill>
              </a:rPr>
              <a:t>by annual reductions </a:t>
            </a:r>
          </a:p>
        </p:txBody>
      </p:sp>
      <p:sp>
        <p:nvSpPr>
          <p:cNvPr id="52230" name="Rectangle 9"/>
          <p:cNvSpPr>
            <a:spLocks noChangeArrowheads="1"/>
          </p:cNvSpPr>
          <p:nvPr/>
        </p:nvSpPr>
        <p:spPr bwMode="auto">
          <a:xfrm>
            <a:off x="663575" y="908050"/>
            <a:ext cx="2112963" cy="274638"/>
          </a:xfrm>
          <a:prstGeom prst="rect">
            <a:avLst/>
          </a:prstGeom>
          <a:noFill/>
          <a:ln w="12700" algn="ctr">
            <a:noFill/>
            <a:miter lim="800000"/>
            <a:headEnd/>
            <a:tailEnd/>
          </a:ln>
        </p:spPr>
        <p:txBody>
          <a:bodyPr wrap="none" lIns="0" tIns="0" rIns="0" bIns="0">
            <a:spAutoFit/>
          </a:bodyPr>
          <a:lstStyle/>
          <a:p>
            <a:pPr>
              <a:spcBef>
                <a:spcPct val="50000"/>
              </a:spcBef>
            </a:pPr>
            <a:r>
              <a:rPr lang="en-US" sz="1800">
                <a:solidFill>
                  <a:schemeClr val="tx2"/>
                </a:solidFill>
              </a:rPr>
              <a:t>by number of projects </a:t>
            </a:r>
          </a:p>
        </p:txBody>
      </p:sp>
      <p:sp>
        <p:nvSpPr>
          <p:cNvPr id="52231" name="Rectangle 10"/>
          <p:cNvSpPr>
            <a:spLocks noChangeArrowheads="1"/>
          </p:cNvSpPr>
          <p:nvPr/>
        </p:nvSpPr>
        <p:spPr bwMode="auto">
          <a:xfrm>
            <a:off x="34925" y="4076700"/>
            <a:ext cx="142875" cy="1728788"/>
          </a:xfrm>
          <a:prstGeom prst="rect">
            <a:avLst/>
          </a:prstGeom>
          <a:solidFill>
            <a:schemeClr val="bg1"/>
          </a:solidFill>
          <a:ln w="12700" algn="ctr">
            <a:noFill/>
            <a:miter lim="800000"/>
            <a:headEnd/>
            <a:tailEnd/>
          </a:ln>
        </p:spPr>
        <p:txBody>
          <a:bodyPr wrap="none" lIns="0" tIns="0" rIns="0" bIns="0" anchor="ctr">
            <a:spAutoFit/>
          </a:bodyPr>
          <a:lstStyle/>
          <a:p>
            <a:pPr algn="r">
              <a:spcBef>
                <a:spcPct val="50000"/>
              </a:spcBef>
            </a:pPr>
            <a:endParaRPr lang="en-CA"/>
          </a:p>
        </p:txBody>
      </p:sp>
      <p:sp>
        <p:nvSpPr>
          <p:cNvPr id="52232" name="Rectangle 11"/>
          <p:cNvSpPr>
            <a:spLocks noChangeArrowheads="1"/>
          </p:cNvSpPr>
          <p:nvPr/>
        </p:nvSpPr>
        <p:spPr bwMode="auto">
          <a:xfrm>
            <a:off x="8966200" y="4076700"/>
            <a:ext cx="142875" cy="1728788"/>
          </a:xfrm>
          <a:prstGeom prst="rect">
            <a:avLst/>
          </a:prstGeom>
          <a:solidFill>
            <a:schemeClr val="bg1"/>
          </a:solidFill>
          <a:ln w="12700" algn="ctr">
            <a:noFill/>
            <a:miter lim="800000"/>
            <a:headEnd/>
            <a:tailEnd/>
          </a:ln>
        </p:spPr>
        <p:txBody>
          <a:bodyPr wrap="none" lIns="0" tIns="0" rIns="0" bIns="0" anchor="ctr">
            <a:spAutoFit/>
          </a:bodyPr>
          <a:lstStyle/>
          <a:p>
            <a:pPr algn="r">
              <a:spcBef>
                <a:spcPct val="50000"/>
              </a:spcBef>
            </a:pPr>
            <a:endParaRPr lang="en-CA"/>
          </a:p>
        </p:txBody>
      </p:sp>
      <p:sp>
        <p:nvSpPr>
          <p:cNvPr id="52233" name="Rectangle 12"/>
          <p:cNvSpPr>
            <a:spLocks noChangeArrowheads="1"/>
          </p:cNvSpPr>
          <p:nvPr/>
        </p:nvSpPr>
        <p:spPr bwMode="auto">
          <a:xfrm>
            <a:off x="7308850" y="5949950"/>
            <a:ext cx="1295400" cy="287338"/>
          </a:xfrm>
          <a:prstGeom prst="rect">
            <a:avLst/>
          </a:prstGeom>
          <a:solidFill>
            <a:schemeClr val="bg1"/>
          </a:solidFill>
          <a:ln w="12700" algn="ctr">
            <a:noFill/>
            <a:miter lim="800000"/>
            <a:headEnd/>
            <a:tailEnd/>
          </a:ln>
        </p:spPr>
        <p:txBody>
          <a:bodyPr lIns="0" tIns="0" rIns="0" bIns="0" anchor="ctr">
            <a:spAutoFit/>
          </a:bodyPr>
          <a:lstStyle/>
          <a:p>
            <a:pPr algn="r">
              <a:spcBef>
                <a:spcPct val="50000"/>
              </a:spcBef>
            </a:pPr>
            <a:endParaRPr lang="en-CA"/>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TT Trend by Country</a:t>
            </a:r>
            <a:endParaRPr lang="de-DE" smtClean="0"/>
          </a:p>
        </p:txBody>
      </p:sp>
      <p:sp>
        <p:nvSpPr>
          <p:cNvPr id="54274" name="Rectangle 3"/>
          <p:cNvSpPr>
            <a:spLocks noGrp="1" noChangeArrowheads="1"/>
          </p:cNvSpPr>
          <p:nvPr>
            <p:ph type="body" idx="1"/>
          </p:nvPr>
        </p:nvSpPr>
        <p:spPr>
          <a:xfrm>
            <a:off x="635000" y="788988"/>
            <a:ext cx="7867650" cy="4679950"/>
          </a:xfrm>
        </p:spPr>
        <p:txBody>
          <a:bodyPr/>
          <a:lstStyle/>
          <a:p>
            <a:pPr eaLnBrk="1" hangingPunct="1"/>
            <a:endParaRPr lang="en-GB" sz="2800" smtClean="0"/>
          </a:p>
          <a:p>
            <a:pPr eaLnBrk="1" hangingPunct="1"/>
            <a:r>
              <a:rPr lang="en-GB" sz="2800" smtClean="0"/>
              <a:t>Most CDM projects located in China, India, Brazil</a:t>
            </a:r>
          </a:p>
          <a:p>
            <a:pPr eaLnBrk="1" hangingPunct="1"/>
            <a:r>
              <a:rPr lang="en-GB" sz="2800" smtClean="0"/>
              <a:t>Frequency of TT has declined significantly over time for all of these countries</a:t>
            </a:r>
          </a:p>
          <a:p>
            <a:pPr lvl="1" eaLnBrk="1" hangingPunct="1"/>
            <a:r>
              <a:rPr lang="en-GB" sz="2400" smtClean="0"/>
              <a:t>Technology has been transferred to those countries by  CDM projects and other channels</a:t>
            </a:r>
          </a:p>
          <a:p>
            <a:pPr eaLnBrk="1" hangingPunct="1"/>
            <a:r>
              <a:rPr lang="en-GB" sz="2800" smtClean="0"/>
              <a:t>Since they host most projects, the overall frequency of TT has also declined</a:t>
            </a:r>
          </a:p>
          <a:p>
            <a:pPr eaLnBrk="1" hangingPunct="1"/>
            <a:r>
              <a:rPr lang="en-GB" sz="2800" smtClean="0"/>
              <a:t>Frequency of TT remains very high for all other host countries</a:t>
            </a:r>
            <a:endParaRPr lang="en-GB" smtClean="0"/>
          </a:p>
        </p:txBody>
      </p:sp>
      <p:sp>
        <p:nvSpPr>
          <p:cNvPr id="54275"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Host Country Key to Frequency of TT </a:t>
            </a:r>
            <a:endParaRPr lang="de-DE" smtClean="0"/>
          </a:p>
        </p:txBody>
      </p:sp>
      <p:sp>
        <p:nvSpPr>
          <p:cNvPr id="56322" name="Rectangle 3"/>
          <p:cNvSpPr>
            <a:spLocks noGrp="1" noChangeArrowheads="1"/>
          </p:cNvSpPr>
          <p:nvPr>
            <p:ph type="body" idx="1"/>
          </p:nvPr>
        </p:nvSpPr>
        <p:spPr>
          <a:xfrm>
            <a:off x="635000" y="692150"/>
            <a:ext cx="7867650" cy="4776788"/>
          </a:xfrm>
        </p:spPr>
        <p:txBody>
          <a:bodyPr/>
          <a:lstStyle/>
          <a:p>
            <a:pPr eaLnBrk="1" hangingPunct="1"/>
            <a:endParaRPr lang="en-CA" sz="2800" smtClean="0"/>
          </a:p>
          <a:p>
            <a:pPr eaLnBrk="1" hangingPunct="1"/>
            <a:r>
              <a:rPr lang="en-CA" sz="2800" smtClean="0"/>
              <a:t>Statistical analysis shows that almost every host country plays a significant role in frequency of TT</a:t>
            </a:r>
          </a:p>
          <a:p>
            <a:pPr eaLnBrk="1" hangingPunct="1"/>
            <a:r>
              <a:rPr lang="en-CA" sz="2800" smtClean="0"/>
              <a:t>Can do this explicitly through the criteria it establishes for approval of CDM projects.</a:t>
            </a:r>
          </a:p>
          <a:p>
            <a:pPr eaLnBrk="1" hangingPunct="1"/>
            <a:r>
              <a:rPr lang="en-CA" sz="2800" smtClean="0"/>
              <a:t>Other factors, such as tariffs or other barriers to imports of relevant technologies, perceived and effective protection of intellectual property rights, and restrictions on foreign investment also can affect the extent of technology</a:t>
            </a:r>
          </a:p>
          <a:p>
            <a:pPr eaLnBrk="1" hangingPunct="1"/>
            <a:r>
              <a:rPr lang="en-CA" sz="2800" smtClean="0"/>
              <a:t>Host countries with smaller populations, lower ODA per capita, less developed business infrastructure, lower import tariffs, a lower democracy indices and lower technical capacity more likely to CDM projects with technology transfer</a:t>
            </a:r>
          </a:p>
          <a:p>
            <a:pPr eaLnBrk="1" hangingPunct="1"/>
            <a:endParaRPr lang="en-CA" sz="2800" smtClean="0"/>
          </a:p>
          <a:p>
            <a:pPr eaLnBrk="1" hangingPunct="1">
              <a:buFont typeface="Arial" charset="0"/>
              <a:buNone/>
            </a:pPr>
            <a:endParaRPr lang="en-GB" smtClean="0"/>
          </a:p>
        </p:txBody>
      </p:sp>
      <p:sp>
        <p:nvSpPr>
          <p:cNvPr id="56323"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Barriers to TT </a:t>
            </a:r>
            <a:endParaRPr lang="de-DE" smtClean="0"/>
          </a:p>
        </p:txBody>
      </p:sp>
      <p:sp>
        <p:nvSpPr>
          <p:cNvPr id="58370" name="Rectangle 3"/>
          <p:cNvSpPr>
            <a:spLocks noGrp="1" noChangeArrowheads="1"/>
          </p:cNvSpPr>
          <p:nvPr>
            <p:ph type="body" idx="1"/>
          </p:nvPr>
        </p:nvSpPr>
        <p:spPr>
          <a:xfrm>
            <a:off x="635000" y="692150"/>
            <a:ext cx="7867650" cy="4776788"/>
          </a:xfrm>
        </p:spPr>
        <p:txBody>
          <a:bodyPr/>
          <a:lstStyle/>
          <a:p>
            <a:pPr eaLnBrk="1" hangingPunct="1"/>
            <a:endParaRPr lang="en-CA" sz="2800" smtClean="0"/>
          </a:p>
          <a:p>
            <a:pPr eaLnBrk="1" hangingPunct="1"/>
            <a:r>
              <a:rPr lang="en-CA" sz="2800" smtClean="0"/>
              <a:t>Preliminary analysis conducted for 43 countries where barriers could be identified by technology (project type) from TNAs (not representative of all host countries)</a:t>
            </a:r>
          </a:p>
          <a:p>
            <a:pPr eaLnBrk="1" hangingPunct="1"/>
            <a:r>
              <a:rPr lang="en-CA" sz="2800" smtClean="0"/>
              <a:t>TNA identifies Economic/market, Human, Information, Institutional, Infrastructure, Intellectual property, Policy, Technical, Regulatory and Other barriers</a:t>
            </a:r>
          </a:p>
          <a:p>
            <a:pPr eaLnBrk="1" hangingPunct="1"/>
            <a:r>
              <a:rPr lang="en-CA" sz="2800" smtClean="0"/>
              <a:t>Information barrier lowers the rate of TT for CDM</a:t>
            </a:r>
          </a:p>
          <a:p>
            <a:pPr eaLnBrk="1" hangingPunct="1"/>
            <a:r>
              <a:rPr lang="en-CA" sz="2800" smtClean="0"/>
              <a:t>Economic/market and Intellectual property rights barriers raise rate of TT, perhaps because CDM can help overcome them</a:t>
            </a:r>
          </a:p>
          <a:p>
            <a:pPr eaLnBrk="1" hangingPunct="1"/>
            <a:r>
              <a:rPr lang="en-US" sz="2800" smtClean="0"/>
              <a:t>Results are preliminary</a:t>
            </a:r>
            <a:endParaRPr lang="en-CA" sz="2800" smtClean="0"/>
          </a:p>
          <a:p>
            <a:pPr eaLnBrk="1" hangingPunct="1"/>
            <a:endParaRPr lang="en-CA" sz="2800" smtClean="0"/>
          </a:p>
          <a:p>
            <a:pPr eaLnBrk="1" hangingPunct="1">
              <a:buFont typeface="Arial" charset="0"/>
              <a:buNone/>
            </a:pPr>
            <a:endParaRPr lang="en-GB" smtClean="0"/>
          </a:p>
        </p:txBody>
      </p:sp>
      <p:sp>
        <p:nvSpPr>
          <p:cNvPr id="58371"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35000" y="381000"/>
            <a:ext cx="7869238" cy="498475"/>
          </a:xfrm>
        </p:spPr>
        <p:txBody>
          <a:bodyPr/>
          <a:lstStyle/>
          <a:p>
            <a:pPr eaLnBrk="1" hangingPunct="1"/>
            <a:r>
              <a:rPr lang="en-GB" smtClean="0"/>
              <a:t>Leading sources of technology transfer </a:t>
            </a:r>
            <a:br>
              <a:rPr lang="en-GB" smtClean="0"/>
            </a:br>
            <a:r>
              <a:rPr lang="en-GB" sz="1800" i="1" smtClean="0"/>
              <a:t>(as a percentage of projects)</a:t>
            </a:r>
            <a:endParaRPr lang="de-DE" sz="1800" i="1" smtClean="0"/>
          </a:p>
        </p:txBody>
      </p:sp>
      <p:pic>
        <p:nvPicPr>
          <p:cNvPr id="60418" name="Picture 5" descr="figure-5-5-screen"/>
          <p:cNvPicPr>
            <a:picLocks noChangeAspect="1" noChangeArrowheads="1"/>
          </p:cNvPicPr>
          <p:nvPr/>
        </p:nvPicPr>
        <p:blipFill>
          <a:blip r:embed="rId3"/>
          <a:srcRect/>
          <a:stretch>
            <a:fillRect/>
          </a:stretch>
        </p:blipFill>
        <p:spPr bwMode="auto">
          <a:xfrm>
            <a:off x="133350" y="1535113"/>
            <a:ext cx="8851900" cy="3317875"/>
          </a:xfrm>
          <a:prstGeom prst="rect">
            <a:avLst/>
          </a:prstGeom>
          <a:noFill/>
          <a:ln w="9525">
            <a:noFill/>
            <a:miter lim="800000"/>
            <a:headEnd/>
            <a:tailEnd/>
          </a:ln>
        </p:spPr>
      </p:pic>
      <p:sp>
        <p:nvSpPr>
          <p:cNvPr id="60419" name="Rectangle 6"/>
          <p:cNvSpPr>
            <a:spLocks noChangeArrowheads="1"/>
          </p:cNvSpPr>
          <p:nvPr/>
        </p:nvSpPr>
        <p:spPr bwMode="auto">
          <a:xfrm>
            <a:off x="6199188" y="2003425"/>
            <a:ext cx="244475" cy="2405063"/>
          </a:xfrm>
          <a:prstGeom prst="rect">
            <a:avLst/>
          </a:prstGeom>
          <a:solidFill>
            <a:schemeClr val="tx2"/>
          </a:solidFill>
          <a:ln w="12700" algn="ctr">
            <a:noFill/>
            <a:miter lim="800000"/>
            <a:headEnd/>
            <a:tailEnd/>
          </a:ln>
        </p:spPr>
        <p:txBody>
          <a:bodyPr lIns="0" tIns="0" rIns="0" bIns="0" anchor="ctr">
            <a:spAutoFit/>
          </a:bodyPr>
          <a:lstStyle/>
          <a:p>
            <a:pPr algn="r">
              <a:spcBef>
                <a:spcPct val="50000"/>
              </a:spcBef>
            </a:pPr>
            <a:endParaRPr lang="en-CA"/>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Technology Suppliers </a:t>
            </a:r>
            <a:endParaRPr lang="de-DE" smtClean="0"/>
          </a:p>
        </p:txBody>
      </p:sp>
      <p:sp>
        <p:nvSpPr>
          <p:cNvPr id="62466" name="Rectangle 3"/>
          <p:cNvSpPr>
            <a:spLocks noGrp="1" noChangeArrowheads="1"/>
          </p:cNvSpPr>
          <p:nvPr>
            <p:ph type="body" idx="1"/>
          </p:nvPr>
        </p:nvSpPr>
        <p:spPr>
          <a:xfrm>
            <a:off x="635000" y="692150"/>
            <a:ext cx="7867650" cy="4776788"/>
          </a:xfrm>
        </p:spPr>
        <p:txBody>
          <a:bodyPr/>
          <a:lstStyle/>
          <a:p>
            <a:pPr eaLnBrk="1" hangingPunct="1"/>
            <a:endParaRPr lang="en-CA" sz="2800" smtClean="0"/>
          </a:p>
          <a:p>
            <a:pPr eaLnBrk="1" hangingPunct="1"/>
            <a:r>
              <a:rPr lang="en-CA" sz="2800" smtClean="0"/>
              <a:t>Top five technology suppliers are Germany, the USA, Japan, Denmark and China</a:t>
            </a:r>
          </a:p>
          <a:p>
            <a:pPr eaLnBrk="1" hangingPunct="1"/>
            <a:r>
              <a:rPr lang="en-CA" sz="2800" smtClean="0"/>
              <a:t>Most project types draw on technology from several countries (next slide)</a:t>
            </a:r>
          </a:p>
          <a:p>
            <a:pPr eaLnBrk="1" hangingPunct="1"/>
            <a:r>
              <a:rPr lang="en-CA" sz="2800" smtClean="0"/>
              <a:t>Project types (14) for which sufficient data are available suggest that project developers have a choice among a number of domestic and/or foreign suppliers with no dominant supplier able to restrict the distribution of the technology and/or keep the price high</a:t>
            </a:r>
          </a:p>
          <a:p>
            <a:pPr eaLnBrk="1" hangingPunct="1"/>
            <a:r>
              <a:rPr lang="en-CA" sz="2800" smtClean="0"/>
              <a:t>Most Annex I countries tend to receive CERs from projects for which they are a technology supplier, although the nature of this relationship is not known</a:t>
            </a:r>
          </a:p>
          <a:p>
            <a:pPr eaLnBrk="1" hangingPunct="1"/>
            <a:endParaRPr lang="en-GB" sz="2800" smtClean="0"/>
          </a:p>
        </p:txBody>
      </p:sp>
      <p:sp>
        <p:nvSpPr>
          <p:cNvPr id="62467"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descr="figure-5-6-screen"/>
          <p:cNvPicPr>
            <a:picLocks noChangeAspect="1" noChangeArrowheads="1"/>
          </p:cNvPicPr>
          <p:nvPr/>
        </p:nvPicPr>
        <p:blipFill>
          <a:blip r:embed="rId3"/>
          <a:srcRect/>
          <a:stretch>
            <a:fillRect/>
          </a:stretch>
        </p:blipFill>
        <p:spPr bwMode="auto">
          <a:xfrm>
            <a:off x="971550" y="836613"/>
            <a:ext cx="7199313" cy="5400675"/>
          </a:xfrm>
          <a:prstGeom prst="rect">
            <a:avLst/>
          </a:prstGeom>
          <a:noFill/>
          <a:ln w="9525">
            <a:noFill/>
            <a:miter lim="800000"/>
            <a:headEnd/>
            <a:tailEnd/>
          </a:ln>
        </p:spPr>
      </p:pic>
      <p:sp>
        <p:nvSpPr>
          <p:cNvPr id="64514" name="Rectangle 6"/>
          <p:cNvSpPr>
            <a:spLocks noChangeArrowheads="1"/>
          </p:cNvSpPr>
          <p:nvPr/>
        </p:nvSpPr>
        <p:spPr bwMode="auto">
          <a:xfrm>
            <a:off x="611188" y="6021388"/>
            <a:ext cx="431800" cy="144462"/>
          </a:xfrm>
          <a:prstGeom prst="rect">
            <a:avLst/>
          </a:prstGeom>
          <a:solidFill>
            <a:schemeClr val="bg1"/>
          </a:solidFill>
          <a:ln w="12700" algn="ctr">
            <a:noFill/>
            <a:miter lim="800000"/>
            <a:headEnd/>
            <a:tailEnd/>
          </a:ln>
        </p:spPr>
        <p:txBody>
          <a:bodyPr wrap="none" lIns="0" tIns="0" rIns="0" bIns="0" anchor="ctr">
            <a:spAutoFit/>
          </a:bodyPr>
          <a:lstStyle/>
          <a:p>
            <a:pPr algn="r">
              <a:spcBef>
                <a:spcPct val="50000"/>
              </a:spcBef>
            </a:pPr>
            <a:endParaRPr lang="en-CA"/>
          </a:p>
        </p:txBody>
      </p:sp>
      <p:sp>
        <p:nvSpPr>
          <p:cNvPr id="64515" name="Rectangle 7"/>
          <p:cNvSpPr>
            <a:spLocks noChangeArrowheads="1"/>
          </p:cNvSpPr>
          <p:nvPr/>
        </p:nvSpPr>
        <p:spPr bwMode="auto">
          <a:xfrm>
            <a:off x="8101013" y="6021388"/>
            <a:ext cx="431800" cy="144462"/>
          </a:xfrm>
          <a:prstGeom prst="rect">
            <a:avLst/>
          </a:prstGeom>
          <a:solidFill>
            <a:schemeClr val="bg1"/>
          </a:solidFill>
          <a:ln w="12700" algn="ctr">
            <a:noFill/>
            <a:miter lim="800000"/>
            <a:headEnd/>
            <a:tailEnd/>
          </a:ln>
        </p:spPr>
        <p:txBody>
          <a:bodyPr wrap="none" lIns="0" tIns="0" rIns="0" bIns="0" anchor="ctr">
            <a:spAutoFit/>
          </a:bodyPr>
          <a:lstStyle/>
          <a:p>
            <a:pPr algn="r">
              <a:spcBef>
                <a:spcPct val="50000"/>
              </a:spcBef>
            </a:pPr>
            <a:endParaRPr lang="en-CA"/>
          </a:p>
        </p:txBody>
      </p:sp>
      <p:sp>
        <p:nvSpPr>
          <p:cNvPr id="64516" name="Rectangle 2"/>
          <p:cNvSpPr>
            <a:spLocks noGrp="1" noChangeArrowheads="1"/>
          </p:cNvSpPr>
          <p:nvPr>
            <p:ph type="title"/>
          </p:nvPr>
        </p:nvSpPr>
        <p:spPr>
          <a:xfrm>
            <a:off x="635000" y="369888"/>
            <a:ext cx="7869238" cy="498475"/>
          </a:xfrm>
        </p:spPr>
        <p:txBody>
          <a:bodyPr/>
          <a:lstStyle/>
          <a:p>
            <a:pPr eaLnBrk="1" hangingPunct="1"/>
            <a:r>
              <a:rPr lang="en-GB" smtClean="0"/>
              <a:t>Origins of technology transfer by project type</a:t>
            </a:r>
            <a:br>
              <a:rPr lang="en-GB" smtClean="0"/>
            </a:br>
            <a:r>
              <a:rPr lang="en-GB" sz="1800" i="1" smtClean="0"/>
              <a:t>(as a percentage of projects)</a:t>
            </a:r>
            <a:endParaRPr lang="de-DE" sz="1800" i="1"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What is this study about?</a:t>
            </a:r>
            <a:endParaRPr lang="de-DE" smtClean="0"/>
          </a:p>
        </p:txBody>
      </p:sp>
      <p:sp>
        <p:nvSpPr>
          <p:cNvPr id="29698" name="Rectangle 3"/>
          <p:cNvSpPr>
            <a:spLocks noGrp="1" noChangeArrowheads="1"/>
          </p:cNvSpPr>
          <p:nvPr>
            <p:ph type="body" idx="1"/>
          </p:nvPr>
        </p:nvSpPr>
        <p:spPr>
          <a:xfrm>
            <a:off x="635000" y="942975"/>
            <a:ext cx="7867650" cy="4679950"/>
          </a:xfrm>
        </p:spPr>
        <p:txBody>
          <a:bodyPr/>
          <a:lstStyle/>
          <a:p>
            <a:pPr eaLnBrk="1" hangingPunct="1"/>
            <a:r>
              <a:rPr lang="en-GB" smtClean="0"/>
              <a:t>It measures a co-benefit of the CDM – its contribution to the transfer of technology (TT)</a:t>
            </a:r>
          </a:p>
          <a:p>
            <a:pPr eaLnBrk="1" hangingPunct="1"/>
            <a:r>
              <a:rPr lang="en-GB" smtClean="0"/>
              <a:t>We investigated the </a:t>
            </a:r>
            <a:r>
              <a:rPr lang="en-GB" u="sng" smtClean="0"/>
              <a:t>receipt</a:t>
            </a:r>
            <a:r>
              <a:rPr lang="en-GB" smtClean="0"/>
              <a:t> of TT: </a:t>
            </a:r>
          </a:p>
          <a:p>
            <a:pPr lvl="1" eaLnBrk="1" hangingPunct="1"/>
            <a:r>
              <a:rPr lang="en-GB" smtClean="0"/>
              <a:t>countries receiving technology through CDM</a:t>
            </a:r>
          </a:p>
          <a:p>
            <a:pPr lvl="1" eaLnBrk="1" hangingPunct="1"/>
            <a:r>
              <a:rPr lang="en-GB" smtClean="0"/>
              <a:t>CDM project  types for which TT is prevalent </a:t>
            </a:r>
          </a:p>
          <a:p>
            <a:pPr lvl="1" eaLnBrk="1" hangingPunct="1"/>
            <a:r>
              <a:rPr lang="en-GB" smtClean="0"/>
              <a:t>factors determining the level of CDM TT</a:t>
            </a:r>
          </a:p>
          <a:p>
            <a:pPr lvl="1" eaLnBrk="1" hangingPunct="1"/>
            <a:r>
              <a:rPr lang="en-GB" smtClean="0"/>
              <a:t>trend of CDM TT as the mechanism has matured</a:t>
            </a:r>
            <a:r>
              <a:rPr lang="en-US" smtClean="0"/>
              <a:t> </a:t>
            </a:r>
          </a:p>
          <a:p>
            <a:pPr eaLnBrk="1" hangingPunct="1"/>
            <a:r>
              <a:rPr lang="en-GB" smtClean="0"/>
              <a:t>….and the </a:t>
            </a:r>
            <a:r>
              <a:rPr lang="en-GB" u="sng" smtClean="0"/>
              <a:t>supply</a:t>
            </a:r>
            <a:r>
              <a:rPr lang="en-GB" smtClean="0"/>
              <a:t> of TT:</a:t>
            </a:r>
          </a:p>
          <a:p>
            <a:pPr lvl="1" eaLnBrk="1" hangingPunct="1"/>
            <a:r>
              <a:rPr lang="en-GB" smtClean="0"/>
              <a:t>countries from which technology originates</a:t>
            </a:r>
          </a:p>
          <a:p>
            <a:pPr lvl="1" eaLnBrk="1" hangingPunct="1"/>
            <a:r>
              <a:rPr lang="en-GB" smtClean="0"/>
              <a:t>diversity of technology suppliers by project type</a:t>
            </a:r>
          </a:p>
          <a:p>
            <a:pPr lvl="1" eaLnBrk="1" hangingPunct="1"/>
            <a:r>
              <a:rPr lang="en-GB" smtClean="0"/>
              <a:t>the relationship between technology supply and  acquisition of CERs</a:t>
            </a:r>
          </a:p>
          <a:p>
            <a:pPr eaLnBrk="1" hangingPunct="1"/>
            <a:endParaRPr lang="en-GB" sz="200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Summary </a:t>
            </a:r>
            <a:endParaRPr lang="de-DE" smtClean="0"/>
          </a:p>
        </p:txBody>
      </p:sp>
      <p:sp>
        <p:nvSpPr>
          <p:cNvPr id="66562" name="Rectangle 3"/>
          <p:cNvSpPr>
            <a:spLocks noGrp="1" noChangeArrowheads="1"/>
          </p:cNvSpPr>
          <p:nvPr>
            <p:ph type="body" idx="1"/>
          </p:nvPr>
        </p:nvSpPr>
        <p:spPr>
          <a:xfrm>
            <a:off x="635000" y="836613"/>
            <a:ext cx="7867650" cy="4679950"/>
          </a:xfrm>
        </p:spPr>
        <p:txBody>
          <a:bodyPr/>
          <a:lstStyle/>
          <a:p>
            <a:pPr eaLnBrk="1" hangingPunct="1"/>
            <a:r>
              <a:rPr lang="en-GB" sz="2800" smtClean="0"/>
              <a:t>CDM has helped deliver technology to developing countries</a:t>
            </a:r>
          </a:p>
          <a:p>
            <a:pPr eaLnBrk="1" hangingPunct="1"/>
            <a:r>
              <a:rPr lang="en-GB" sz="2800" smtClean="0"/>
              <a:t>CDM project creates capacity in countries so later projects rely more on local knowledge and equipment</a:t>
            </a:r>
          </a:p>
          <a:p>
            <a:pPr eaLnBrk="1" hangingPunct="1"/>
            <a:r>
              <a:rPr lang="en-GB" sz="2800" smtClean="0"/>
              <a:t>Technology transfer increases as the number of projects of a given type in a host country rises</a:t>
            </a:r>
          </a:p>
          <a:p>
            <a:pPr eaLnBrk="1" hangingPunct="1"/>
            <a:r>
              <a:rPr lang="en-GB" sz="2800" smtClean="0"/>
              <a:t>Rates of technology transfer in previous studies are too low</a:t>
            </a:r>
          </a:p>
          <a:p>
            <a:pPr eaLnBrk="1" hangingPunct="1"/>
            <a:r>
              <a:rPr lang="en-GB" sz="2800" smtClean="0"/>
              <a:t>Rates reported in this study are conservative </a:t>
            </a:r>
          </a:p>
          <a:p>
            <a:pPr eaLnBrk="1" hangingPunct="1"/>
            <a:r>
              <a:rPr lang="en-GB" sz="2800" smtClean="0"/>
              <a:t>TT is more common for larger projects</a:t>
            </a:r>
          </a:p>
          <a:p>
            <a:pPr eaLnBrk="1" hangingPunct="1"/>
            <a:r>
              <a:rPr lang="en-GB" sz="2800" smtClean="0"/>
              <a:t>TT is more common for projects with foreign participants (less common for unilateral projects)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Summary </a:t>
            </a:r>
            <a:endParaRPr lang="de-DE" smtClean="0"/>
          </a:p>
        </p:txBody>
      </p:sp>
      <p:sp>
        <p:nvSpPr>
          <p:cNvPr id="68610" name="Rectangle 3"/>
          <p:cNvSpPr>
            <a:spLocks noGrp="1" noChangeArrowheads="1"/>
          </p:cNvSpPr>
          <p:nvPr>
            <p:ph type="body" idx="1"/>
          </p:nvPr>
        </p:nvSpPr>
        <p:spPr>
          <a:xfrm>
            <a:off x="635000" y="836613"/>
            <a:ext cx="7867650" cy="4679950"/>
          </a:xfrm>
        </p:spPr>
        <p:txBody>
          <a:bodyPr/>
          <a:lstStyle/>
          <a:p>
            <a:pPr eaLnBrk="1" hangingPunct="1"/>
            <a:r>
              <a:rPr lang="en-CA" sz="2800" smtClean="0"/>
              <a:t>Small-scale projects are less likely to involve technology transfer</a:t>
            </a:r>
          </a:p>
          <a:p>
            <a:pPr eaLnBrk="1" hangingPunct="1"/>
            <a:r>
              <a:rPr lang="en-CA" sz="2800" smtClean="0"/>
              <a:t>TT very diverse by project type</a:t>
            </a:r>
          </a:p>
          <a:p>
            <a:pPr eaLnBrk="1" hangingPunct="1"/>
            <a:r>
              <a:rPr lang="en-CA" sz="2800" smtClean="0"/>
              <a:t>For most project types frequency of TT is higher for larger projects</a:t>
            </a:r>
          </a:p>
          <a:p>
            <a:pPr eaLnBrk="1" hangingPunct="1"/>
            <a:r>
              <a:rPr lang="en-CA" sz="2800" smtClean="0"/>
              <a:t>TT is most likely to involve both knowledge and equipment</a:t>
            </a:r>
          </a:p>
          <a:p>
            <a:pPr eaLnBrk="1" hangingPunct="1"/>
            <a:r>
              <a:rPr lang="en-CA" sz="2800" smtClean="0"/>
              <a:t>Almost every host country plays a significant role in frequency of TT</a:t>
            </a:r>
            <a:endParaRPr lang="en-GB" sz="2800" smtClean="0"/>
          </a:p>
          <a:p>
            <a:pPr eaLnBrk="1" hangingPunct="1"/>
            <a:r>
              <a:rPr lang="en-GB" sz="2800" smtClean="0"/>
              <a:t>Frequency of TT has declined significantly over time in China, India and Brazil</a:t>
            </a:r>
          </a:p>
          <a:p>
            <a:pPr eaLnBrk="1" hangingPunct="1"/>
            <a:r>
              <a:rPr lang="en-GB" sz="2800" smtClean="0"/>
              <a:t>Frequency of TT remains very high for all other host countries</a:t>
            </a:r>
          </a:p>
          <a:p>
            <a:pPr eaLnBrk="1" hangingPunct="1"/>
            <a:endParaRPr lang="en-CA" sz="2800" smtClean="0"/>
          </a:p>
          <a:p>
            <a:pPr eaLnBrk="1" hangingPunct="1"/>
            <a:endParaRPr lang="en-CA" sz="280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Summary </a:t>
            </a:r>
            <a:endParaRPr lang="de-DE" smtClean="0"/>
          </a:p>
        </p:txBody>
      </p:sp>
      <p:sp>
        <p:nvSpPr>
          <p:cNvPr id="70658" name="Rectangle 3"/>
          <p:cNvSpPr>
            <a:spLocks noGrp="1" noChangeArrowheads="1"/>
          </p:cNvSpPr>
          <p:nvPr>
            <p:ph type="body" idx="1"/>
          </p:nvPr>
        </p:nvSpPr>
        <p:spPr>
          <a:xfrm>
            <a:off x="635000" y="836613"/>
            <a:ext cx="7867650" cy="4679950"/>
          </a:xfrm>
        </p:spPr>
        <p:txBody>
          <a:bodyPr/>
          <a:lstStyle/>
          <a:p>
            <a:pPr eaLnBrk="1" hangingPunct="1"/>
            <a:r>
              <a:rPr lang="en-CA" sz="2800" smtClean="0"/>
              <a:t>Preliminary results suggest Information barriers lower the rate of TT and that the CDM may help overcome Economic/market and Intellectual property rights barriers</a:t>
            </a:r>
          </a:p>
          <a:p>
            <a:pPr eaLnBrk="1" hangingPunct="1"/>
            <a:r>
              <a:rPr lang="en-CA" sz="2800" smtClean="0"/>
              <a:t>Top five technology suppliers are Germany, the USA, Japan, Denmark and China (84% of projects)</a:t>
            </a:r>
          </a:p>
          <a:p>
            <a:pPr eaLnBrk="1" hangingPunct="1"/>
            <a:r>
              <a:rPr lang="en-CA" sz="2800" smtClean="0"/>
              <a:t>Project developers have a choice among a number of domestic and/or foreign suppliers with no dominant supplier able to restrict access to the technology and/or keep the price high</a:t>
            </a:r>
          </a:p>
          <a:p>
            <a:pPr eaLnBrk="1" hangingPunct="1"/>
            <a:r>
              <a:rPr lang="en-CA" sz="2800" smtClean="0"/>
              <a:t>Most Annex I countries tend to receive CERs from projects for which they are a technology supplier, although the nature of this relationship is not known</a:t>
            </a:r>
          </a:p>
          <a:p>
            <a:pPr eaLnBrk="1" hangingPunct="1"/>
            <a:endParaRPr lang="en-CA" sz="2800" smtClean="0"/>
          </a:p>
          <a:p>
            <a:pPr eaLnBrk="1" hangingPunct="1"/>
            <a:endParaRPr lang="en-CA" sz="2800" smtClean="0"/>
          </a:p>
          <a:p>
            <a:pPr eaLnBrk="1" hangingPunct="1"/>
            <a:endParaRPr lang="en-CA" sz="2800" smtClean="0"/>
          </a:p>
          <a:p>
            <a:pPr eaLnBrk="1" hangingPunct="1"/>
            <a:endParaRPr lang="en-GB" sz="2800" smtClean="0"/>
          </a:p>
          <a:p>
            <a:pPr eaLnBrk="1" hangingPunct="1"/>
            <a:endParaRPr lang="en-CA" sz="2800" smtClean="0"/>
          </a:p>
          <a:p>
            <a:pPr eaLnBrk="1" hangingPunct="1"/>
            <a:endParaRPr lang="en-CA" sz="280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Opportunities for Improvement</a:t>
            </a:r>
            <a:endParaRPr lang="de-DE" smtClean="0"/>
          </a:p>
        </p:txBody>
      </p:sp>
      <p:sp>
        <p:nvSpPr>
          <p:cNvPr id="72706" name="Rectangle 3"/>
          <p:cNvSpPr>
            <a:spLocks noGrp="1" noChangeArrowheads="1"/>
          </p:cNvSpPr>
          <p:nvPr>
            <p:ph type="body" idx="1"/>
          </p:nvPr>
        </p:nvSpPr>
        <p:spPr>
          <a:xfrm>
            <a:off x="635000" y="981075"/>
            <a:ext cx="7867650" cy="4679950"/>
          </a:xfrm>
        </p:spPr>
        <p:txBody>
          <a:bodyPr/>
          <a:lstStyle/>
          <a:p>
            <a:pPr eaLnBrk="1" hangingPunct="1"/>
            <a:r>
              <a:rPr lang="en-GB" smtClean="0"/>
              <a:t>Much was done to improve the data, but more could be done</a:t>
            </a:r>
          </a:p>
          <a:p>
            <a:pPr lvl="1" eaLnBrk="1" hangingPunct="1"/>
            <a:r>
              <a:rPr lang="en-GB" smtClean="0"/>
              <a:t>Reduce the number of projects where TT is ‘Unknown’</a:t>
            </a:r>
          </a:p>
          <a:p>
            <a:pPr lvl="1" eaLnBrk="1" hangingPunct="1"/>
            <a:r>
              <a:rPr lang="en-GB" smtClean="0"/>
              <a:t>Reduce the number of projects where technology supplier is not known</a:t>
            </a:r>
          </a:p>
          <a:p>
            <a:pPr eaLnBrk="1" hangingPunct="1"/>
            <a:r>
              <a:rPr lang="en-GB" smtClean="0"/>
              <a:t>Improve the accuracy of the TT classification through follow-up. Knowledge/Equipment/Both</a:t>
            </a:r>
          </a:p>
          <a:p>
            <a:pPr eaLnBrk="1" hangingPunct="1"/>
            <a:r>
              <a:rPr lang="en-GB" smtClean="0"/>
              <a:t>More time series data for independent variables to test different time lags </a:t>
            </a:r>
          </a:p>
          <a:p>
            <a:pPr eaLnBrk="1" hangingPunct="1"/>
            <a:r>
              <a:rPr lang="en-GB" smtClean="0"/>
              <a:t>More TNAs that identify barriers by technology</a:t>
            </a:r>
          </a:p>
          <a:p>
            <a:pPr eaLnBrk="1" hangingPunct="1"/>
            <a:r>
              <a:rPr lang="en-GB" smtClean="0"/>
              <a:t>More country/technology specific variables such as technical capacity,  and ‘taxes’ on CERs</a:t>
            </a:r>
          </a:p>
          <a:p>
            <a:pPr eaLnBrk="1" hangingPunct="1"/>
            <a:r>
              <a:rPr lang="en-GB" smtClean="0"/>
              <a:t>Measures of demand for technology by host country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ChangeArrowheads="1"/>
          </p:cNvSpPr>
          <p:nvPr/>
        </p:nvSpPr>
        <p:spPr bwMode="auto">
          <a:xfrm>
            <a:off x="0" y="1144588"/>
            <a:ext cx="9144000" cy="4589462"/>
          </a:xfrm>
          <a:prstGeom prst="rect">
            <a:avLst/>
          </a:prstGeom>
          <a:solidFill>
            <a:schemeClr val="tx2"/>
          </a:solidFill>
          <a:ln w="9525">
            <a:noFill/>
            <a:miter lim="800000"/>
            <a:headEnd/>
            <a:tailEnd/>
          </a:ln>
        </p:spPr>
        <p:txBody>
          <a:bodyPr wrap="none" anchor="ctr"/>
          <a:lstStyle/>
          <a:p>
            <a:pPr>
              <a:spcBef>
                <a:spcPct val="50000"/>
              </a:spcBef>
            </a:pPr>
            <a:endParaRPr lang="en-US" sz="1800"/>
          </a:p>
        </p:txBody>
      </p:sp>
      <p:pic>
        <p:nvPicPr>
          <p:cNvPr id="74754" name="Picture 7" descr="unfccc_schriftzug_big"/>
          <p:cNvPicPr>
            <a:picLocks noChangeAspect="1" noChangeArrowheads="1"/>
          </p:cNvPicPr>
          <p:nvPr/>
        </p:nvPicPr>
        <p:blipFill>
          <a:blip r:embed="rId3"/>
          <a:srcRect/>
          <a:stretch>
            <a:fillRect/>
          </a:stretch>
        </p:blipFill>
        <p:spPr bwMode="auto">
          <a:xfrm>
            <a:off x="577850" y="309563"/>
            <a:ext cx="7866063" cy="314325"/>
          </a:xfrm>
          <a:prstGeom prst="rect">
            <a:avLst/>
          </a:prstGeom>
          <a:noFill/>
          <a:ln w="9525">
            <a:noFill/>
            <a:miter lim="800000"/>
            <a:headEnd/>
            <a:tailEnd/>
          </a:ln>
        </p:spPr>
      </p:pic>
      <p:sp>
        <p:nvSpPr>
          <p:cNvPr id="74755" name="Rectangle 4"/>
          <p:cNvSpPr>
            <a:spLocks noGrp="1" noChangeArrowheads="1"/>
          </p:cNvSpPr>
          <p:nvPr>
            <p:ph type="body" idx="1"/>
          </p:nvPr>
        </p:nvSpPr>
        <p:spPr>
          <a:xfrm>
            <a:off x="5826125" y="4868863"/>
            <a:ext cx="3067050" cy="647700"/>
          </a:xfrm>
        </p:spPr>
        <p:txBody>
          <a:bodyPr anchor="ctr"/>
          <a:lstStyle/>
          <a:p>
            <a:pPr algn="ctr" eaLnBrk="1" hangingPunct="1">
              <a:lnSpc>
                <a:spcPts val="3600"/>
              </a:lnSpc>
              <a:buFont typeface="Arial" charset="0"/>
              <a:buNone/>
            </a:pPr>
            <a:r>
              <a:rPr lang="en-US" sz="3600" smtClean="0">
                <a:solidFill>
                  <a:schemeClr val="bg1"/>
                </a:solidFill>
              </a:rPr>
              <a:t>www.unfccc.int</a:t>
            </a:r>
            <a:endParaRPr lang="en-US" sz="3200" smtClean="0"/>
          </a:p>
        </p:txBody>
      </p:sp>
      <p:pic>
        <p:nvPicPr>
          <p:cNvPr id="74756" name="Picture 9" descr="getLargeThumbnail">
            <a:hlinkClick r:id="rId4"/>
          </p:cNvPr>
          <p:cNvPicPr>
            <a:picLocks noChangeAspect="1" noChangeArrowheads="1"/>
          </p:cNvPicPr>
          <p:nvPr/>
        </p:nvPicPr>
        <p:blipFill>
          <a:blip r:embed="rId5"/>
          <a:srcRect/>
          <a:stretch>
            <a:fillRect/>
          </a:stretch>
        </p:blipFill>
        <p:spPr bwMode="auto">
          <a:xfrm>
            <a:off x="6877050" y="1484313"/>
            <a:ext cx="1441450" cy="901700"/>
          </a:xfrm>
          <a:prstGeom prst="rect">
            <a:avLst/>
          </a:prstGeom>
          <a:noFill/>
          <a:ln w="9525">
            <a:noFill/>
            <a:miter lim="800000"/>
            <a:headEnd/>
            <a:tailEnd/>
          </a:ln>
        </p:spPr>
      </p:pic>
      <p:pic>
        <p:nvPicPr>
          <p:cNvPr id="74757" name="Picture 13" descr="getLargeThumbnail">
            <a:hlinkClick r:id="rId6"/>
          </p:cNvPr>
          <p:cNvPicPr>
            <a:picLocks noChangeAspect="1" noChangeArrowheads="1"/>
          </p:cNvPicPr>
          <p:nvPr/>
        </p:nvPicPr>
        <p:blipFill>
          <a:blip r:embed="rId7"/>
          <a:srcRect/>
          <a:stretch>
            <a:fillRect/>
          </a:stretch>
        </p:blipFill>
        <p:spPr bwMode="auto">
          <a:xfrm>
            <a:off x="3563938" y="3357563"/>
            <a:ext cx="1727200" cy="971550"/>
          </a:xfrm>
          <a:prstGeom prst="rect">
            <a:avLst/>
          </a:prstGeom>
          <a:noFill/>
          <a:ln w="9525">
            <a:noFill/>
            <a:miter lim="800000"/>
            <a:headEnd/>
            <a:tailEnd/>
          </a:ln>
        </p:spPr>
      </p:pic>
      <p:pic>
        <p:nvPicPr>
          <p:cNvPr id="74758" name="Picture 15" descr="getLargeThumbnail">
            <a:hlinkClick r:id="rId8"/>
          </p:cNvPr>
          <p:cNvPicPr>
            <a:picLocks noChangeAspect="1" noChangeArrowheads="1"/>
          </p:cNvPicPr>
          <p:nvPr/>
        </p:nvPicPr>
        <p:blipFill>
          <a:blip r:embed="rId9"/>
          <a:srcRect/>
          <a:stretch>
            <a:fillRect/>
          </a:stretch>
        </p:blipFill>
        <p:spPr bwMode="auto">
          <a:xfrm>
            <a:off x="4859338" y="2565400"/>
            <a:ext cx="1330325" cy="1000125"/>
          </a:xfrm>
          <a:prstGeom prst="rect">
            <a:avLst/>
          </a:prstGeom>
          <a:noFill/>
          <a:ln w="9525">
            <a:noFill/>
            <a:miter lim="800000"/>
            <a:headEnd/>
            <a:tailEnd/>
          </a:ln>
        </p:spPr>
      </p:pic>
      <p:pic>
        <p:nvPicPr>
          <p:cNvPr id="74759" name="Picture 11" descr="getLargeThumbnail">
            <a:hlinkClick r:id="rId10"/>
          </p:cNvPr>
          <p:cNvPicPr>
            <a:picLocks noChangeAspect="1" noChangeArrowheads="1"/>
          </p:cNvPicPr>
          <p:nvPr/>
        </p:nvPicPr>
        <p:blipFill>
          <a:blip r:embed="rId11"/>
          <a:srcRect/>
          <a:stretch>
            <a:fillRect/>
          </a:stretch>
        </p:blipFill>
        <p:spPr bwMode="auto">
          <a:xfrm>
            <a:off x="5724525" y="2012950"/>
            <a:ext cx="1438275" cy="958850"/>
          </a:xfrm>
          <a:prstGeom prst="rect">
            <a:avLst/>
          </a:prstGeom>
          <a:noFill/>
          <a:ln w="9525">
            <a:noFill/>
            <a:miter lim="800000"/>
            <a:headEnd/>
            <a:tailEnd/>
          </a:ln>
        </p:spPr>
      </p:pic>
      <p:sp>
        <p:nvSpPr>
          <p:cNvPr id="74760" name="Text Box 17"/>
          <p:cNvSpPr txBox="1">
            <a:spLocks noChangeArrowheads="1"/>
          </p:cNvSpPr>
          <p:nvPr/>
        </p:nvSpPr>
        <p:spPr bwMode="auto">
          <a:xfrm>
            <a:off x="107950" y="1268413"/>
            <a:ext cx="3095625" cy="1466850"/>
          </a:xfrm>
          <a:prstGeom prst="rect">
            <a:avLst/>
          </a:prstGeom>
          <a:noFill/>
          <a:ln w="12700" algn="ctr">
            <a:noFill/>
            <a:miter lim="800000"/>
            <a:headEnd/>
            <a:tailEnd/>
          </a:ln>
        </p:spPr>
        <p:txBody>
          <a:bodyPr lIns="0" tIns="0" rIns="0" bIns="0">
            <a:spAutoFit/>
          </a:bodyPr>
          <a:lstStyle/>
          <a:p>
            <a:pPr>
              <a:spcBef>
                <a:spcPct val="50000"/>
              </a:spcBef>
            </a:pPr>
            <a:r>
              <a:rPr lang="en-US" sz="1600">
                <a:solidFill>
                  <a:schemeClr val="bg1"/>
                </a:solidFill>
              </a:rPr>
              <a:t>A thank you to those authors not present today:</a:t>
            </a:r>
          </a:p>
          <a:p>
            <a:pPr>
              <a:spcBef>
                <a:spcPct val="50000"/>
              </a:spcBef>
            </a:pPr>
            <a:r>
              <a:rPr lang="en-US" sz="1600">
                <a:solidFill>
                  <a:schemeClr val="bg1"/>
                </a:solidFill>
              </a:rPr>
              <a:t>Stephen Seres</a:t>
            </a:r>
            <a:br>
              <a:rPr lang="en-US" sz="1600">
                <a:solidFill>
                  <a:schemeClr val="bg1"/>
                </a:solidFill>
              </a:rPr>
            </a:br>
            <a:r>
              <a:rPr lang="en-US" sz="1600">
                <a:solidFill>
                  <a:schemeClr val="bg1"/>
                </a:solidFill>
              </a:rPr>
              <a:t>Kevin Murphy</a:t>
            </a:r>
          </a:p>
          <a:p>
            <a:pPr>
              <a:spcBef>
                <a:spcPct val="50000"/>
              </a:spcBef>
            </a:pPr>
            <a:endParaRPr lang="en-US" sz="1600">
              <a:solidFill>
                <a:schemeClr val="bg1"/>
              </a:solidFill>
            </a:endParaRPr>
          </a:p>
        </p:txBody>
      </p:sp>
      <p:pic>
        <p:nvPicPr>
          <p:cNvPr id="74761" name="Picture 19" descr="getLargeThumbnail">
            <a:hlinkClick r:id="rId12"/>
          </p:cNvPr>
          <p:cNvPicPr>
            <a:picLocks noChangeAspect="1" noChangeArrowheads="1"/>
          </p:cNvPicPr>
          <p:nvPr/>
        </p:nvPicPr>
        <p:blipFill>
          <a:blip r:embed="rId13"/>
          <a:srcRect/>
          <a:stretch>
            <a:fillRect/>
          </a:stretch>
        </p:blipFill>
        <p:spPr bwMode="auto">
          <a:xfrm>
            <a:off x="2484438" y="4076700"/>
            <a:ext cx="1441450" cy="962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Context of the work</a:t>
            </a:r>
            <a:endParaRPr lang="de-DE" smtClean="0"/>
          </a:p>
        </p:txBody>
      </p:sp>
      <p:sp>
        <p:nvSpPr>
          <p:cNvPr id="31746" name="Rectangle 3"/>
          <p:cNvSpPr>
            <a:spLocks noGrp="1" noChangeArrowheads="1"/>
          </p:cNvSpPr>
          <p:nvPr>
            <p:ph type="body" idx="1"/>
          </p:nvPr>
        </p:nvSpPr>
        <p:spPr>
          <a:xfrm>
            <a:off x="635000" y="903288"/>
            <a:ext cx="7867650" cy="4679950"/>
          </a:xfrm>
        </p:spPr>
        <p:txBody>
          <a:bodyPr/>
          <a:lstStyle/>
          <a:p>
            <a:pPr eaLnBrk="1" hangingPunct="1"/>
            <a:r>
              <a:rPr lang="en-GB" smtClean="0"/>
              <a:t>Parties are currently deliberating on: </a:t>
            </a:r>
          </a:p>
          <a:p>
            <a:pPr lvl="1" eaLnBrk="1" hangingPunct="1"/>
            <a:r>
              <a:rPr lang="en-GB" smtClean="0"/>
              <a:t>Reforms and improvements to CDM</a:t>
            </a:r>
          </a:p>
          <a:p>
            <a:pPr lvl="1" eaLnBrk="1" hangingPunct="1"/>
            <a:r>
              <a:rPr lang="en-GB" smtClean="0"/>
              <a:t>Market instruments as a components of response to climate change</a:t>
            </a:r>
          </a:p>
          <a:p>
            <a:pPr lvl="1" eaLnBrk="1" hangingPunct="1"/>
            <a:r>
              <a:rPr lang="en-GB" smtClean="0"/>
              <a:t>A Technology Mechanism to increase the transfer of and access to environmentally sound technologies and know-how</a:t>
            </a:r>
          </a:p>
          <a:p>
            <a:pPr lvl="1" eaLnBrk="1" hangingPunct="1"/>
            <a:r>
              <a:rPr lang="en-GB" smtClean="0"/>
              <a:t>Carbon markets are making adjustments based on evidence</a:t>
            </a:r>
          </a:p>
          <a:p>
            <a:pPr eaLnBrk="1" hangingPunct="1"/>
            <a:r>
              <a:rPr lang="en-GB" smtClean="0"/>
              <a:t>The study is useful for enhancing the CDM and informing the design of any future market instruments that aim to scale up and channel technology and financial support for mitigation in developing countries</a:t>
            </a:r>
          </a:p>
          <a:p>
            <a:pPr eaLnBrk="1" hangingPunct="1"/>
            <a:r>
              <a:rPr lang="en-GB" smtClean="0"/>
              <a:t>The paper advances thinking on how to ensure the effective implementation of the Technology Mechanism once it is agreed by Parties</a:t>
            </a:r>
          </a:p>
          <a:p>
            <a:pPr eaLnBrk="1" hangingPunct="1"/>
            <a:r>
              <a:rPr lang="en-GB" smtClean="0"/>
              <a:t>It provides empirical evidence for market adjustments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Definitions &amp; scope</a:t>
            </a:r>
            <a:endParaRPr lang="de-DE" smtClean="0"/>
          </a:p>
        </p:txBody>
      </p:sp>
      <p:sp>
        <p:nvSpPr>
          <p:cNvPr id="33794" name="Rectangle 3"/>
          <p:cNvSpPr>
            <a:spLocks noGrp="1" noChangeArrowheads="1"/>
          </p:cNvSpPr>
          <p:nvPr>
            <p:ph type="body" idx="1"/>
          </p:nvPr>
        </p:nvSpPr>
        <p:spPr>
          <a:xfrm>
            <a:off x="635000" y="788988"/>
            <a:ext cx="7867650" cy="4679950"/>
          </a:xfrm>
        </p:spPr>
        <p:txBody>
          <a:bodyPr/>
          <a:lstStyle/>
          <a:p>
            <a:pPr eaLnBrk="1" hangingPunct="1"/>
            <a:r>
              <a:rPr lang="en-GB" smtClean="0"/>
              <a:t>Definition of TT = the use by the a CDM project of imported equipment and/or knowledge</a:t>
            </a:r>
          </a:p>
          <a:p>
            <a:pPr eaLnBrk="1" hangingPunct="1"/>
            <a:r>
              <a:rPr lang="en-GB" smtClean="0"/>
              <a:t>Analysis based on statements relating to TT in PDDs</a:t>
            </a:r>
          </a:p>
          <a:p>
            <a:pPr eaLnBrk="1" hangingPunct="1"/>
            <a:r>
              <a:rPr lang="en-GB" smtClean="0"/>
              <a:t>Analysis covers all 4,984 projects in the pipeline as of 30 June 2010 (rejected, withdrawn projects excluded)</a:t>
            </a:r>
          </a:p>
          <a:p>
            <a:pPr eaLnBrk="1" hangingPunct="1"/>
            <a:r>
              <a:rPr lang="en-GB" smtClean="0"/>
              <a:t>Covers all projects since the start of the CDM  </a:t>
            </a:r>
          </a:p>
          <a:p>
            <a:pPr eaLnBrk="1" hangingPunct="1"/>
            <a:r>
              <a:rPr lang="en-GB" smtClean="0"/>
              <a:t>Projects located in 81 host countries</a:t>
            </a:r>
          </a:p>
          <a:p>
            <a:pPr eaLnBrk="1" hangingPunct="1"/>
            <a:r>
              <a:rPr lang="en-GB" smtClean="0"/>
              <a:t>Projects cover 25 project type/technology categories defined by UNEP Risoe</a:t>
            </a:r>
          </a:p>
          <a:p>
            <a:pPr lvl="1" eaLnBrk="1" hangingPunct="1"/>
            <a:r>
              <a:rPr lang="en-GB" sz="2400" smtClean="0"/>
              <a:t>NOTE  Project type definitions have changed</a:t>
            </a:r>
          </a:p>
          <a:p>
            <a:pPr eaLnBrk="1" hangingPunct="1"/>
            <a:r>
              <a:rPr lang="en-GB" smtClean="0"/>
              <a:t>Extends similar earlier studies by the Secretariat (2007 and 2008) and by other researchers </a:t>
            </a:r>
          </a:p>
          <a:p>
            <a:pPr eaLnBrk="1" hangingPunct="1"/>
            <a:r>
              <a:rPr lang="en-GB" smtClean="0"/>
              <a:t>More projects and longer time permit new analyses </a:t>
            </a:r>
          </a:p>
        </p:txBody>
      </p:sp>
      <p:sp>
        <p:nvSpPr>
          <p:cNvPr id="33795"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11188" y="411163"/>
            <a:ext cx="7893050" cy="785812"/>
          </a:xfrm>
        </p:spPr>
        <p:txBody>
          <a:bodyPr/>
          <a:lstStyle/>
          <a:p>
            <a:pPr eaLnBrk="1" hangingPunct="1"/>
            <a:r>
              <a:rPr lang="en-GB" smtClean="0"/>
              <a:t>Number of projects entering the pipeline by year </a:t>
            </a:r>
            <a:br>
              <a:rPr lang="en-GB" smtClean="0"/>
            </a:br>
            <a:r>
              <a:rPr lang="en-GB" sz="1800" i="1" smtClean="0"/>
              <a:t>(with project status as of 30 June 2010)</a:t>
            </a:r>
            <a:endParaRPr lang="de-DE" sz="1800" i="1" smtClean="0"/>
          </a:p>
        </p:txBody>
      </p:sp>
      <p:pic>
        <p:nvPicPr>
          <p:cNvPr id="35842" name="Picture 5" descr="figure-3-1-screen"/>
          <p:cNvPicPr>
            <a:picLocks noChangeAspect="1" noChangeArrowheads="1"/>
          </p:cNvPicPr>
          <p:nvPr/>
        </p:nvPicPr>
        <p:blipFill>
          <a:blip r:embed="rId3"/>
          <a:srcRect/>
          <a:stretch>
            <a:fillRect/>
          </a:stretch>
        </p:blipFill>
        <p:spPr bwMode="auto">
          <a:xfrm>
            <a:off x="158750" y="1298575"/>
            <a:ext cx="8851900"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TT Categories</a:t>
            </a:r>
            <a:endParaRPr lang="de-DE" smtClean="0"/>
          </a:p>
        </p:txBody>
      </p:sp>
      <p:sp>
        <p:nvSpPr>
          <p:cNvPr id="37890" name="Rectangle 3"/>
          <p:cNvSpPr>
            <a:spLocks noGrp="1" noChangeArrowheads="1"/>
          </p:cNvSpPr>
          <p:nvPr>
            <p:ph type="body" idx="1"/>
          </p:nvPr>
        </p:nvSpPr>
        <p:spPr>
          <a:xfrm>
            <a:off x="635000" y="788988"/>
            <a:ext cx="7867650" cy="4679950"/>
          </a:xfrm>
        </p:spPr>
        <p:txBody>
          <a:bodyPr/>
          <a:lstStyle/>
          <a:p>
            <a:pPr eaLnBrk="1" hangingPunct="1"/>
            <a:endParaRPr lang="en-GB" sz="2800" smtClean="0"/>
          </a:p>
          <a:p>
            <a:pPr eaLnBrk="1" hangingPunct="1"/>
            <a:r>
              <a:rPr lang="en-GB" sz="2800" smtClean="0"/>
              <a:t>Based on information in the PDD, a project is categorized as:</a:t>
            </a:r>
          </a:p>
          <a:p>
            <a:pPr lvl="1" eaLnBrk="1" hangingPunct="1"/>
            <a:r>
              <a:rPr lang="en-GB" sz="2400" smtClean="0"/>
              <a:t>No technology transfer – clear statement that project will not involve technology transfer</a:t>
            </a:r>
          </a:p>
          <a:p>
            <a:pPr lvl="1" eaLnBrk="1" hangingPunct="1"/>
            <a:r>
              <a:rPr lang="en-GB" sz="2400" smtClean="0"/>
              <a:t>Technology transfer – project involves transfer of</a:t>
            </a:r>
          </a:p>
          <a:p>
            <a:pPr lvl="2" eaLnBrk="1" hangingPunct="1"/>
            <a:r>
              <a:rPr lang="en-GB" sz="2400" smtClean="0"/>
              <a:t>Knowledge only</a:t>
            </a:r>
          </a:p>
          <a:p>
            <a:pPr lvl="2" eaLnBrk="1" hangingPunct="1"/>
            <a:r>
              <a:rPr lang="en-GB" sz="2400" smtClean="0"/>
              <a:t>Equipment only</a:t>
            </a:r>
          </a:p>
          <a:p>
            <a:pPr lvl="2" eaLnBrk="1" hangingPunct="1"/>
            <a:r>
              <a:rPr lang="en-GB" sz="2400" smtClean="0"/>
              <a:t>Both knowledge and equipment</a:t>
            </a:r>
          </a:p>
          <a:p>
            <a:pPr lvl="1" eaLnBrk="1" hangingPunct="1"/>
            <a:r>
              <a:rPr lang="en-GB" sz="2400" smtClean="0"/>
              <a:t>Unknown – no statement in the PDD relating to TT</a:t>
            </a:r>
          </a:p>
          <a:p>
            <a:pPr eaLnBrk="1" hangingPunct="1"/>
            <a:r>
              <a:rPr lang="en-GB" sz="2800" smtClean="0"/>
              <a:t>Past studies assumed that ‘unknown’ projects involved no technology transfer </a:t>
            </a:r>
          </a:p>
          <a:p>
            <a:pPr eaLnBrk="1" hangingPunct="1"/>
            <a:endParaRPr lang="en-GB" sz="2800" smtClean="0"/>
          </a:p>
          <a:p>
            <a:pPr eaLnBrk="1" hangingPunct="1"/>
            <a:endParaRPr lang="en-GB" smtClean="0"/>
          </a:p>
          <a:p>
            <a:pPr eaLnBrk="1" hangingPunct="1"/>
            <a:endParaRPr lang="en-GB" smtClean="0"/>
          </a:p>
        </p:txBody>
      </p:sp>
      <p:sp>
        <p:nvSpPr>
          <p:cNvPr id="37891"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Follow-up Survey</a:t>
            </a:r>
            <a:endParaRPr lang="de-DE" smtClean="0"/>
          </a:p>
        </p:txBody>
      </p:sp>
      <p:sp>
        <p:nvSpPr>
          <p:cNvPr id="39938" name="Rectangle 3"/>
          <p:cNvSpPr>
            <a:spLocks noGrp="1" noChangeArrowheads="1"/>
          </p:cNvSpPr>
          <p:nvPr>
            <p:ph type="body" idx="1"/>
          </p:nvPr>
        </p:nvSpPr>
        <p:spPr>
          <a:xfrm>
            <a:off x="635000" y="788988"/>
            <a:ext cx="7867650" cy="4679950"/>
          </a:xfrm>
        </p:spPr>
        <p:txBody>
          <a:bodyPr/>
          <a:lstStyle/>
          <a:p>
            <a:pPr eaLnBrk="1" hangingPunct="1"/>
            <a:r>
              <a:rPr lang="en-GB" sz="2800" smtClean="0"/>
              <a:t>Projects covered by 2008 report were surveyed</a:t>
            </a:r>
          </a:p>
          <a:p>
            <a:pPr eaLnBrk="1" hangingPunct="1"/>
            <a:r>
              <a:rPr lang="en-GB" sz="2800" smtClean="0"/>
              <a:t>11% responded; this sample is representative</a:t>
            </a:r>
          </a:p>
          <a:p>
            <a:pPr eaLnBrk="1" hangingPunct="1"/>
            <a:r>
              <a:rPr lang="en-GB" sz="2800" smtClean="0"/>
              <a:t>Key findings:</a:t>
            </a:r>
          </a:p>
          <a:p>
            <a:pPr lvl="1" eaLnBrk="1" hangingPunct="1"/>
            <a:r>
              <a:rPr lang="en-GB" sz="2400" smtClean="0"/>
              <a:t>Categories of ‘TT’ and ‘No TT’ quite accurate; almost 90%</a:t>
            </a:r>
          </a:p>
          <a:p>
            <a:pPr lvl="1" eaLnBrk="1" hangingPunct="1"/>
            <a:r>
              <a:rPr lang="en-GB" sz="2400" smtClean="0"/>
              <a:t>Nature of technology transfer – Knowledge only, Equipment only, or Both knowledge and equipment – NOT accurate; Substantially higher rate of Both K&amp;E than indicated in the PDDs </a:t>
            </a:r>
          </a:p>
          <a:p>
            <a:pPr lvl="1" eaLnBrk="1" hangingPunct="1"/>
            <a:r>
              <a:rPr lang="en-GB" sz="2400" smtClean="0"/>
              <a:t>About 60% of Unknown projects involve TT</a:t>
            </a:r>
          </a:p>
          <a:p>
            <a:pPr eaLnBrk="1" hangingPunct="1"/>
            <a:r>
              <a:rPr lang="en-GB" sz="2800" smtClean="0"/>
              <a:t>Implications:</a:t>
            </a:r>
          </a:p>
          <a:p>
            <a:pPr lvl="1" eaLnBrk="1" hangingPunct="1"/>
            <a:r>
              <a:rPr lang="en-GB" sz="2400" smtClean="0"/>
              <a:t>Need to exclude ‘Unknown’ projects (about 20%) from the analysis</a:t>
            </a:r>
          </a:p>
          <a:p>
            <a:pPr lvl="1" eaLnBrk="1" hangingPunct="1"/>
            <a:r>
              <a:rPr lang="en-GB" sz="2400" smtClean="0"/>
              <a:t>Consolidate all TT – knowledge, equipment, both – into one category </a:t>
            </a:r>
          </a:p>
          <a:p>
            <a:pPr eaLnBrk="1" hangingPunct="1"/>
            <a:endParaRPr lang="en-GB" sz="2800" smtClean="0"/>
          </a:p>
          <a:p>
            <a:pPr eaLnBrk="1" hangingPunct="1"/>
            <a:endParaRPr lang="en-GB" smtClean="0"/>
          </a:p>
          <a:p>
            <a:pPr eaLnBrk="1" hangingPunct="1"/>
            <a:endParaRPr lang="en-GB" smtClean="0"/>
          </a:p>
        </p:txBody>
      </p:sp>
      <p:sp>
        <p:nvSpPr>
          <p:cNvPr id="39939"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Frequency of TT</a:t>
            </a:r>
            <a:endParaRPr lang="de-DE" smtClean="0"/>
          </a:p>
        </p:txBody>
      </p:sp>
      <p:sp>
        <p:nvSpPr>
          <p:cNvPr id="41986" name="Rectangle 3"/>
          <p:cNvSpPr>
            <a:spLocks noGrp="1" noChangeArrowheads="1"/>
          </p:cNvSpPr>
          <p:nvPr>
            <p:ph type="body" idx="1"/>
          </p:nvPr>
        </p:nvSpPr>
        <p:spPr>
          <a:xfrm>
            <a:off x="635000" y="788988"/>
            <a:ext cx="7867650" cy="4679950"/>
          </a:xfrm>
        </p:spPr>
        <p:txBody>
          <a:bodyPr/>
          <a:lstStyle/>
          <a:p>
            <a:pPr eaLnBrk="1" hangingPunct="1"/>
            <a:endParaRPr lang="en-GB" sz="2800" smtClean="0"/>
          </a:p>
          <a:p>
            <a:pPr eaLnBrk="1" hangingPunct="1"/>
            <a:r>
              <a:rPr lang="en-GB" sz="2800" smtClean="0"/>
              <a:t>Assuming ‘Unknown’ = No TT frequency has fallen:</a:t>
            </a:r>
          </a:p>
          <a:p>
            <a:pPr lvl="1" eaLnBrk="1" hangingPunct="1"/>
            <a:r>
              <a:rPr lang="en-GB" sz="2400" smtClean="0"/>
              <a:t>2007 – 39% of projects, 64% of reductions</a:t>
            </a:r>
          </a:p>
          <a:p>
            <a:pPr lvl="1" eaLnBrk="1" hangingPunct="1"/>
            <a:r>
              <a:rPr lang="en-GB" sz="2400" smtClean="0"/>
              <a:t>2008 – 36% of projects, 59% of reductions</a:t>
            </a:r>
          </a:p>
          <a:p>
            <a:pPr lvl="1" eaLnBrk="1" hangingPunct="1"/>
            <a:r>
              <a:rPr lang="en-GB" sz="2400" smtClean="0"/>
              <a:t>2010 – 30% of projects, 48% of reductions</a:t>
            </a:r>
          </a:p>
          <a:p>
            <a:pPr eaLnBrk="1" hangingPunct="1"/>
            <a:endParaRPr lang="en-GB" sz="2800" smtClean="0"/>
          </a:p>
          <a:p>
            <a:pPr eaLnBrk="1" hangingPunct="1"/>
            <a:r>
              <a:rPr lang="en-GB" sz="2800" smtClean="0"/>
              <a:t>Real frequency of TT has been higher because ‘Unknown’ projects involve TT</a:t>
            </a:r>
          </a:p>
          <a:p>
            <a:pPr lvl="1" eaLnBrk="1" hangingPunct="1"/>
            <a:r>
              <a:rPr lang="en-GB" sz="2400" smtClean="0"/>
              <a:t>2010 – 40% of projects, 59% of reductions</a:t>
            </a:r>
          </a:p>
          <a:p>
            <a:pPr lvl="1" eaLnBrk="1" hangingPunct="1"/>
            <a:r>
              <a:rPr lang="en-GB" sz="2400" smtClean="0"/>
              <a:t>Possibly as high as 44% of projects </a:t>
            </a:r>
          </a:p>
          <a:p>
            <a:pPr eaLnBrk="1" hangingPunct="1"/>
            <a:endParaRPr lang="en-GB" sz="2800" smtClean="0"/>
          </a:p>
          <a:p>
            <a:pPr eaLnBrk="1" hangingPunct="1"/>
            <a:endParaRPr lang="en-GB" smtClean="0"/>
          </a:p>
          <a:p>
            <a:pPr eaLnBrk="1" hangingPunct="1"/>
            <a:endParaRPr lang="en-GB" smtClean="0"/>
          </a:p>
        </p:txBody>
      </p:sp>
      <p:sp>
        <p:nvSpPr>
          <p:cNvPr id="41987"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Frequency of TT</a:t>
            </a:r>
            <a:endParaRPr lang="de-DE" smtClean="0"/>
          </a:p>
        </p:txBody>
      </p:sp>
      <p:sp>
        <p:nvSpPr>
          <p:cNvPr id="44034" name="Rectangle 3"/>
          <p:cNvSpPr>
            <a:spLocks noGrp="1" noChangeArrowheads="1"/>
          </p:cNvSpPr>
          <p:nvPr>
            <p:ph type="body" idx="1"/>
          </p:nvPr>
        </p:nvSpPr>
        <p:spPr>
          <a:xfrm>
            <a:off x="635000" y="788988"/>
            <a:ext cx="7867650" cy="4679950"/>
          </a:xfrm>
        </p:spPr>
        <p:txBody>
          <a:bodyPr/>
          <a:lstStyle/>
          <a:p>
            <a:pPr eaLnBrk="1" hangingPunct="1"/>
            <a:endParaRPr lang="en-GB" sz="2800" smtClean="0"/>
          </a:p>
          <a:p>
            <a:pPr eaLnBrk="1" hangingPunct="1"/>
            <a:r>
              <a:rPr lang="en-GB" sz="2800" smtClean="0"/>
              <a:t>TT usually more common for larger projects</a:t>
            </a:r>
          </a:p>
          <a:p>
            <a:pPr eaLnBrk="1" hangingPunct="1"/>
            <a:r>
              <a:rPr lang="en-GB" sz="2800" smtClean="0"/>
              <a:t>Most projects are ‘Unilateral’ – have only participants from the host country when the PDD is posted for public comment </a:t>
            </a:r>
          </a:p>
          <a:p>
            <a:pPr lvl="1" eaLnBrk="1" hangingPunct="1"/>
            <a:r>
              <a:rPr lang="en-GB" sz="2400" smtClean="0"/>
              <a:t>Unilateral projects about 10% smaller than average</a:t>
            </a:r>
          </a:p>
          <a:p>
            <a:pPr lvl="1" eaLnBrk="1" hangingPunct="1"/>
            <a:r>
              <a:rPr lang="en-GB" sz="2400" smtClean="0"/>
              <a:t>TT is less common for unilateral projects, but more frequent for larger unilateral projects</a:t>
            </a:r>
          </a:p>
          <a:p>
            <a:pPr eaLnBrk="1" hangingPunct="1"/>
            <a:r>
              <a:rPr lang="en-GB" smtClean="0"/>
              <a:t>About 45% of projects use a small-scale methodology</a:t>
            </a:r>
          </a:p>
          <a:p>
            <a:pPr lvl="1" eaLnBrk="1" hangingPunct="1"/>
            <a:r>
              <a:rPr lang="en-GB" smtClean="0"/>
              <a:t> </a:t>
            </a:r>
            <a:r>
              <a:rPr lang="en-GB" sz="2400" smtClean="0"/>
              <a:t>Small-scale projects average 29 ktCO</a:t>
            </a:r>
            <a:r>
              <a:rPr lang="en-GB" sz="2400" baseline="-25000" smtClean="0"/>
              <a:t>2</a:t>
            </a:r>
            <a:r>
              <a:rPr lang="en-GB" sz="2400" smtClean="0"/>
              <a:t>e/year</a:t>
            </a:r>
          </a:p>
          <a:p>
            <a:pPr lvl="1" eaLnBrk="1" hangingPunct="1"/>
            <a:r>
              <a:rPr lang="en-GB" sz="2400" smtClean="0"/>
              <a:t>TT is less common for small-scale projects, but more frequent for larger small-scale projects</a:t>
            </a:r>
          </a:p>
          <a:p>
            <a:pPr lvl="1" eaLnBrk="1" hangingPunct="1">
              <a:buFont typeface="Arial" charset="0"/>
              <a:buNone/>
            </a:pPr>
            <a:r>
              <a:rPr lang="en-GB" sz="2400" smtClean="0"/>
              <a:t> </a:t>
            </a:r>
          </a:p>
          <a:p>
            <a:pPr eaLnBrk="1" hangingPunct="1"/>
            <a:endParaRPr lang="en-GB" sz="2800" smtClean="0"/>
          </a:p>
          <a:p>
            <a:pPr eaLnBrk="1" hangingPunct="1"/>
            <a:endParaRPr lang="en-GB" smtClean="0"/>
          </a:p>
          <a:p>
            <a:pPr eaLnBrk="1" hangingPunct="1"/>
            <a:endParaRPr lang="en-GB" smtClean="0"/>
          </a:p>
        </p:txBody>
      </p:sp>
      <p:sp>
        <p:nvSpPr>
          <p:cNvPr id="44035" name="Line 4"/>
          <p:cNvSpPr>
            <a:spLocks noChangeShapeType="1"/>
          </p:cNvSpPr>
          <p:nvPr/>
        </p:nvSpPr>
        <p:spPr bwMode="auto">
          <a:xfrm>
            <a:off x="6084888" y="3500438"/>
            <a:ext cx="0" cy="0"/>
          </a:xfrm>
          <a:prstGeom prst="line">
            <a:avLst/>
          </a:prstGeom>
          <a:noFill/>
          <a:ln w="28575">
            <a:solidFill>
              <a:schemeClr val="tx1"/>
            </a:solidFill>
            <a:round/>
            <a:headEnd/>
            <a:tailEnd/>
          </a:ln>
        </p:spPr>
        <p:txBody>
          <a:bodyPr lIns="0" tIns="0" rIns="0" bIns="0">
            <a:spAutoFit/>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4179</TotalTime>
  <Words>1458</Words>
  <Application>Microsoft Office PowerPoint</Application>
  <PresentationFormat>On-screen Show (4:3)</PresentationFormat>
  <Paragraphs>187</Paragraphs>
  <Slides>24</Slides>
  <Notes>24</Notes>
  <HiddenSlides>0</HiddenSlides>
  <MMClips>0</MMClips>
  <ScaleCrop>false</ScaleCrop>
  <HeadingPairs>
    <vt:vector size="6" baseType="variant">
      <vt:variant>
        <vt:lpstr>Fonts Used</vt:lpstr>
      </vt:variant>
      <vt:variant>
        <vt:i4>2</vt:i4>
      </vt:variant>
      <vt:variant>
        <vt:lpstr>Design Template</vt:lpstr>
      </vt:variant>
      <vt:variant>
        <vt:i4>3</vt:i4>
      </vt:variant>
      <vt:variant>
        <vt:lpstr>Slide Titles</vt:lpstr>
      </vt:variant>
      <vt:variant>
        <vt:i4>24</vt:i4>
      </vt:variant>
    </vt:vector>
  </HeadingPairs>
  <TitlesOfParts>
    <vt:vector size="29" baseType="lpstr">
      <vt:lpstr>Calibri</vt:lpstr>
      <vt:lpstr>Arial</vt:lpstr>
      <vt:lpstr>blank</vt:lpstr>
      <vt:lpstr>UNFCCC_Master 70pt title</vt:lpstr>
      <vt:lpstr>blank</vt:lpstr>
      <vt:lpstr>The contribution of the CDM to technology transfer</vt:lpstr>
      <vt:lpstr>What is this study about?</vt:lpstr>
      <vt:lpstr>Context of the work</vt:lpstr>
      <vt:lpstr>Definitions &amp; scope</vt:lpstr>
      <vt:lpstr>Number of projects entering the pipeline by year  (with project status as of 30 June 2010)</vt:lpstr>
      <vt:lpstr>TT Categories</vt:lpstr>
      <vt:lpstr>Follow-up Survey</vt:lpstr>
      <vt:lpstr>Frequency of TT</vt:lpstr>
      <vt:lpstr>Frequency of TT</vt:lpstr>
      <vt:lpstr>Number of projects entering the pipeline by year and the extent of unilateral projects (as of 30 June 2010)</vt:lpstr>
      <vt:lpstr>Technology transfer by project type as a % of projects</vt:lpstr>
      <vt:lpstr>Frequency of TT by Project Type</vt:lpstr>
      <vt:lpstr>Trend in technology transfer</vt:lpstr>
      <vt:lpstr>TT Trend by Country</vt:lpstr>
      <vt:lpstr>Host Country Key to Frequency of TT </vt:lpstr>
      <vt:lpstr>Barriers to TT </vt:lpstr>
      <vt:lpstr>Leading sources of technology transfer  (as a percentage of projects)</vt:lpstr>
      <vt:lpstr>Technology Suppliers </vt:lpstr>
      <vt:lpstr>Origins of technology transfer by project type (as a percentage of projects)</vt:lpstr>
      <vt:lpstr>Summary </vt:lpstr>
      <vt:lpstr>Summary </vt:lpstr>
      <vt:lpstr>Summary </vt:lpstr>
      <vt:lpstr>Opportunities for Improvement</vt:lpstr>
      <vt:lpstr>Slide 24</vt:lpstr>
    </vt:vector>
  </TitlesOfParts>
  <Company>UNFCCC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HEADER</dc:title>
  <dc:creator>Howard</dc:creator>
  <cp:lastModifiedBy>Howard</cp:lastModifiedBy>
  <cp:revision>106</cp:revision>
  <cp:lastPrinted>2004-03-02T21:24:15Z</cp:lastPrinted>
  <dcterms:created xsi:type="dcterms:W3CDTF">2010-09-05T07:27:35Z</dcterms:created>
  <dcterms:modified xsi:type="dcterms:W3CDTF">2010-12-10T23:44:53Z</dcterms:modified>
</cp:coreProperties>
</file>