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498" r:id="rId2"/>
    <p:sldId id="668" r:id="rId3"/>
    <p:sldId id="693" r:id="rId4"/>
    <p:sldId id="696" r:id="rId5"/>
    <p:sldId id="695" r:id="rId6"/>
    <p:sldId id="694" r:id="rId7"/>
    <p:sldId id="687" r:id="rId8"/>
    <p:sldId id="602" r:id="rId9"/>
    <p:sldId id="691" r:id="rId10"/>
    <p:sldId id="692" r:id="rId11"/>
    <p:sldId id="689" r:id="rId12"/>
    <p:sldId id="690" r:id="rId13"/>
    <p:sldId id="669" r:id="rId14"/>
    <p:sldId id="663" r:id="rId15"/>
    <p:sldId id="652" r:id="rId16"/>
    <p:sldId id="590" r:id="rId17"/>
    <p:sldId id="685" r:id="rId18"/>
    <p:sldId id="697" r:id="rId19"/>
    <p:sldId id="415" r:id="rId20"/>
  </p:sldIdLst>
  <p:sldSz cx="9144000" cy="6858000" type="screen4x3"/>
  <p:notesSz cx="6858000" cy="9144000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4061A"/>
    <a:srgbClr val="52484A"/>
    <a:srgbClr val="000066"/>
    <a:srgbClr val="3333CC"/>
    <a:srgbClr val="FF3300"/>
    <a:srgbClr val="000000"/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745" autoAdjust="0"/>
    <p:restoredTop sz="93466" autoAdjust="0"/>
  </p:normalViewPr>
  <p:slideViewPr>
    <p:cSldViewPr>
      <p:cViewPr>
        <p:scale>
          <a:sx n="73" d="100"/>
          <a:sy n="73" d="100"/>
        </p:scale>
        <p:origin x="-80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712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hmed%20PERSGA%20WRK\UNEP\BOulook%20Report\Enemism%20in%20Red%20Se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khalil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plotArea>
      <c:layout>
        <c:manualLayout>
          <c:layoutTarget val="inner"/>
          <c:xMode val="edge"/>
          <c:yMode val="edge"/>
          <c:x val="0.29151101514577632"/>
          <c:y val="3.7500045776423373E-2"/>
          <c:w val="0.66397390194507844"/>
          <c:h val="0.79500097046016904"/>
        </c:manualLayout>
      </c:layout>
      <c:barChart>
        <c:barDir val="bar"/>
        <c:grouping val="percentStacked"/>
        <c:ser>
          <c:idx val="0"/>
          <c:order val="0"/>
          <c:tx>
            <c:v>Percentage of endemic species in the group</c:v>
          </c:tx>
          <c:spPr>
            <a:solidFill>
              <a:srgbClr val="94061A"/>
            </a:solidFill>
            <a:ln w="19050" cap="rnd" cmpd="sng">
              <a:solidFill>
                <a:schemeClr val="bg1"/>
              </a:solidFill>
              <a:prstDash val="solid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33%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</a:defRPr>
                </a:pPr>
                <a:endParaRPr lang="ar-SA"/>
              </a:p>
            </c:txPr>
            <c:dLblPos val="inEnd"/>
            <c:showVal val="1"/>
          </c:dLbls>
          <c:cat>
            <c:strRef>
              <c:f>Sheet1!$A$10:$A$22</c:f>
              <c:strCache>
                <c:ptCount val="13"/>
                <c:pt idx="0">
                  <c:v>Benthic algae</c:v>
                </c:pt>
                <c:pt idx="1">
                  <c:v>Corals</c:v>
                </c:pt>
                <c:pt idx="2">
                  <c:v>Polychaetes</c:v>
                </c:pt>
                <c:pt idx="3">
                  <c:v>Echinoderms (general)</c:v>
                </c:pt>
                <c:pt idx="4">
                  <c:v>Crinoids</c:v>
                </c:pt>
                <c:pt idx="5">
                  <c:v>Holothuroids</c:v>
                </c:pt>
                <c:pt idx="6">
                  <c:v>Asteroids</c:v>
                </c:pt>
                <c:pt idx="7">
                  <c:v>Nudibranchs</c:v>
                </c:pt>
                <c:pt idx="8">
                  <c:v>Fishes (general)</c:v>
                </c:pt>
                <c:pt idx="9">
                  <c:v>Dottybacks</c:v>
                </c:pt>
                <c:pt idx="10">
                  <c:v>Triple fins</c:v>
                </c:pt>
                <c:pt idx="11">
                  <c:v>Butterflyfishes</c:v>
                </c:pt>
                <c:pt idx="12">
                  <c:v>Seabirds</c:v>
                </c:pt>
              </c:strCache>
            </c:strRef>
          </c:cat>
          <c:val>
            <c:numRef>
              <c:f>Sheet1!$B$10:$B$22</c:f>
              <c:numCache>
                <c:formatCode>General</c:formatCode>
                <c:ptCount val="13"/>
                <c:pt idx="0">
                  <c:v>9</c:v>
                </c:pt>
                <c:pt idx="1">
                  <c:v>6</c:v>
                </c:pt>
                <c:pt idx="2">
                  <c:v>13</c:v>
                </c:pt>
                <c:pt idx="3">
                  <c:v>5</c:v>
                </c:pt>
                <c:pt idx="4">
                  <c:v>33</c:v>
                </c:pt>
                <c:pt idx="5">
                  <c:v>23</c:v>
                </c:pt>
                <c:pt idx="6">
                  <c:v>13</c:v>
                </c:pt>
                <c:pt idx="7">
                  <c:v>36</c:v>
                </c:pt>
                <c:pt idx="8">
                  <c:v>17</c:v>
                </c:pt>
                <c:pt idx="9">
                  <c:v>90</c:v>
                </c:pt>
                <c:pt idx="10">
                  <c:v>90</c:v>
                </c:pt>
                <c:pt idx="11">
                  <c:v>50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spPr>
            <a:solidFill>
              <a:srgbClr val="FFFFCC"/>
            </a:solidFill>
            <a:ln w="12700">
              <a:solidFill>
                <a:schemeClr val="tx1"/>
              </a:solidFill>
            </a:ln>
          </c:spPr>
          <c:cat>
            <c:strRef>
              <c:f>Sheet1!$A$10:$A$22</c:f>
              <c:strCache>
                <c:ptCount val="13"/>
                <c:pt idx="0">
                  <c:v>Benthic algae</c:v>
                </c:pt>
                <c:pt idx="1">
                  <c:v>Corals</c:v>
                </c:pt>
                <c:pt idx="2">
                  <c:v>Polychaetes</c:v>
                </c:pt>
                <c:pt idx="3">
                  <c:v>Echinoderms (general)</c:v>
                </c:pt>
                <c:pt idx="4">
                  <c:v>Crinoids</c:v>
                </c:pt>
                <c:pt idx="5">
                  <c:v>Holothuroids</c:v>
                </c:pt>
                <c:pt idx="6">
                  <c:v>Asteroids</c:v>
                </c:pt>
                <c:pt idx="7">
                  <c:v>Nudibranchs</c:v>
                </c:pt>
                <c:pt idx="8">
                  <c:v>Fishes (general)</c:v>
                </c:pt>
                <c:pt idx="9">
                  <c:v>Dottybacks</c:v>
                </c:pt>
                <c:pt idx="10">
                  <c:v>Triple fins</c:v>
                </c:pt>
                <c:pt idx="11">
                  <c:v>Butterflyfishes</c:v>
                </c:pt>
                <c:pt idx="12">
                  <c:v>Seabirds</c:v>
                </c:pt>
              </c:strCache>
            </c:strRef>
          </c:cat>
          <c:val>
            <c:numRef>
              <c:f>Sheet1!$C$10:$C$22</c:f>
              <c:numCache>
                <c:formatCode>General</c:formatCode>
                <c:ptCount val="13"/>
                <c:pt idx="0">
                  <c:v>91</c:v>
                </c:pt>
                <c:pt idx="1">
                  <c:v>94</c:v>
                </c:pt>
                <c:pt idx="2">
                  <c:v>77</c:v>
                </c:pt>
                <c:pt idx="3">
                  <c:v>95</c:v>
                </c:pt>
                <c:pt idx="4">
                  <c:v>67</c:v>
                </c:pt>
                <c:pt idx="5">
                  <c:v>77</c:v>
                </c:pt>
                <c:pt idx="6">
                  <c:v>87</c:v>
                </c:pt>
                <c:pt idx="7">
                  <c:v>66</c:v>
                </c:pt>
                <c:pt idx="8">
                  <c:v>83</c:v>
                </c:pt>
                <c:pt idx="9">
                  <c:v>10</c:v>
                </c:pt>
                <c:pt idx="10">
                  <c:v>10</c:v>
                </c:pt>
                <c:pt idx="11">
                  <c:v>50</c:v>
                </c:pt>
                <c:pt idx="12">
                  <c:v>17</c:v>
                </c:pt>
              </c:numCache>
            </c:numRef>
          </c:val>
        </c:ser>
        <c:gapWidth val="0"/>
        <c:overlap val="88"/>
        <c:axId val="64382848"/>
        <c:axId val="43032576"/>
      </c:barChart>
      <c:catAx>
        <c:axId val="643828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 sz="1600" b="1" i="0" u="none" strike="noStrike" spc="4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spc="400" baseline="0">
                    <a:solidFill>
                      <a:schemeClr val="bg1"/>
                    </a:solidFill>
                  </a:rPr>
                  <a:t>Group</a:t>
                </a:r>
              </a:p>
            </c:rich>
          </c:tx>
          <c:layout>
            <c:manualLayout>
              <c:xMode val="edge"/>
              <c:yMode val="edge"/>
              <c:x val="8.2939987047052091E-2"/>
              <c:y val="0.3805692769063214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ar-SA"/>
          </a:p>
        </c:txPr>
        <c:crossAx val="43032576"/>
        <c:crosses val="autoZero"/>
        <c:auto val="1"/>
        <c:lblAlgn val="ctr"/>
        <c:lblOffset val="100"/>
        <c:tickLblSkip val="1"/>
        <c:tickMarkSkip val="1"/>
      </c:catAx>
      <c:valAx>
        <c:axId val="43032576"/>
        <c:scaling>
          <c:orientation val="minMax"/>
        </c:scaling>
        <c:delete val="1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anchor="t" anchorCtr="0"/>
              <a:lstStyle/>
              <a:p>
                <a:pPr>
                  <a:defRPr lang="en-US" sz="2000" b="1">
                    <a:solidFill>
                      <a:schemeClr val="bg1"/>
                    </a:solidFill>
                  </a:defRPr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Percentage endemic species in the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group (Red Sea)</a:t>
                </a:r>
                <a:endParaRPr lang="en-US" sz="2000" b="1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755933406981236"/>
              <c:y val="0.84378332481663143"/>
            </c:manualLayout>
          </c:layout>
        </c:title>
        <c:numFmt formatCode="0%" sourceLinked="1"/>
        <c:tickLblPos val="none"/>
        <c:crossAx val="64382848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chemeClr val="accent2">
        <a:lumMod val="50000"/>
      </a:schemeClr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ar-S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ar-SA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692757189499674"/>
          <c:y val="5.0134604385521225E-2"/>
          <c:w val="0.56527404915208423"/>
          <c:h val="0.752877509494832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Workshops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lang="en-US" sz="1800" b="0"/>
                </a:pPr>
                <a:endParaRPr lang="ar-SA"/>
              </a:p>
            </c:txPr>
            <c:showVal val="1"/>
          </c:dLbls>
          <c:cat>
            <c:numLit>
              <c:formatCode>General</c:formatCode>
              <c:ptCount val="5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</c:numLit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Participants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b="0"/>
                </a:pPr>
                <a:endParaRPr lang="ar-SA"/>
              </a:p>
            </c:txPr>
            <c:showVal val="1"/>
          </c:dLbls>
          <c:cat>
            <c:numLit>
              <c:formatCode>General</c:formatCode>
              <c:ptCount val="5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  <c:pt idx="4">
                <c:v>2010</c:v>
              </c:pt>
            </c:numLit>
          </c:cat>
          <c:val>
            <c:numRef>
              <c:f>Sheet1!$B$3:$F$3</c:f>
              <c:numCache>
                <c:formatCode>General</c:formatCode>
                <c:ptCount val="5"/>
                <c:pt idx="0">
                  <c:v>66</c:v>
                </c:pt>
                <c:pt idx="1">
                  <c:v>90</c:v>
                </c:pt>
                <c:pt idx="2">
                  <c:v>158</c:v>
                </c:pt>
                <c:pt idx="3">
                  <c:v>261</c:v>
                </c:pt>
                <c:pt idx="4">
                  <c:v>403</c:v>
                </c:pt>
              </c:numCache>
            </c:numRef>
          </c:val>
        </c:ser>
        <c:shape val="box"/>
        <c:axId val="50241536"/>
        <c:axId val="50243072"/>
        <c:axId val="0"/>
      </c:bar3DChart>
      <c:catAx>
        <c:axId val="50241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50243072"/>
        <c:crosses val="autoZero"/>
        <c:auto val="1"/>
        <c:lblAlgn val="ctr"/>
        <c:lblOffset val="100"/>
      </c:catAx>
      <c:valAx>
        <c:axId val="50243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ar-SA"/>
          </a:p>
        </c:txPr>
        <c:crossAx val="50241536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 lang="en-US"/>
          </a:pPr>
          <a:endParaRPr lang="ar-SA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 b="1"/>
      </a:pPr>
      <a:endParaRPr lang="ar-SA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AAD3F2F-5650-44B0-B170-AF43BAF85517}" type="datetimeFigureOut">
              <a:rPr lang="ar-SA"/>
              <a:pPr>
                <a:defRPr/>
              </a:pPr>
              <a:t>29/03/1434</a:t>
            </a:fld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Global RSAP Meeting</a:t>
            </a:r>
          </a:p>
          <a:p>
            <a:pPr>
              <a:defRPr/>
            </a:pPr>
            <a:r>
              <a:rPr lang="en-US"/>
              <a:t>5-7 October 2009, Bangkok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FEEBAD6-CAC4-4DBE-9828-1584D62C36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4D4097A-D67C-44A1-B31D-0AD831C3E572}" type="datetimeFigureOut">
              <a:rPr lang="en-US"/>
              <a:pPr>
                <a:defRPr/>
              </a:pPr>
              <a:t>2/9/2013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5D62C57-B4BF-43AB-856D-DF4FD54B69F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62C57-B4BF-43AB-856D-DF4FD54B69F4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hangingPunct="0"/>
            <a:fld id="{02501246-2BE5-4ACE-9DA8-D68F9EAB22BF}" type="slidenum">
              <a:rPr lang="ar-SA" sz="1200">
                <a:latin typeface="Times New Roman" pitchFamily="18" charset="0"/>
                <a:cs typeface="Times New Roman" pitchFamily="18" charset="0"/>
              </a:rPr>
              <a:pPr algn="r" rtl="0" eaLnBrk="0" hangingPunct="0"/>
              <a:t>16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894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-GROUND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10" descr="Outlines_Transparent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532813" y="6456363"/>
            <a:ext cx="3603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climateactionprogramm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hyperlink" Target="http://www.fishbase.us/Photos/PicturesSummary.php?ID=26343&amp;what=species" TargetMode="External"/><Relationship Id="rId12" Type="http://schemas.openxmlformats.org/officeDocument/2006/relationships/hyperlink" Target="//upload.wikimedia.org/wikipedia/commons/5/56/Sea_Cucumber.jpg" TargetMode="External"/><Relationship Id="rId17" Type="http://schemas.openxmlformats.org/officeDocument/2006/relationships/image" Target="../media/image23.jpeg"/><Relationship Id="rId2" Type="http://schemas.openxmlformats.org/officeDocument/2006/relationships/chart" Target="../charts/chart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8.tiff"/><Relationship Id="rId5" Type="http://schemas.openxmlformats.org/officeDocument/2006/relationships/hyperlink" Target="http://www.fishbase.us/Photos/PicturesSummary.php?StartRow=0&amp;ID=12309&amp;what=species&amp;TotRec=4" TargetMode="External"/><Relationship Id="rId15" Type="http://schemas.openxmlformats.org/officeDocument/2006/relationships/image" Target="../media/image21.jpeg"/><Relationship Id="rId10" Type="http://schemas.openxmlformats.org/officeDocument/2006/relationships/image" Target="../media/image17.tiff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ga 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Map rsga colour"/>
          <p:cNvPicPr>
            <a:picLocks noChangeAspect="1" noChangeArrowheads="1"/>
          </p:cNvPicPr>
          <p:nvPr/>
        </p:nvPicPr>
        <p:blipFill>
          <a:blip r:embed="rId3" cstate="email">
            <a:lum bright="42000"/>
          </a:blip>
          <a:srcRect/>
          <a:stretch>
            <a:fillRect/>
          </a:stretch>
        </p:blipFill>
        <p:spPr bwMode="auto">
          <a:xfrm>
            <a:off x="1979613" y="1628775"/>
            <a:ext cx="640715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484313"/>
            <a:ext cx="8208912" cy="3454400"/>
          </a:xfrm>
        </p:spPr>
        <p:txBody>
          <a:bodyPr/>
          <a:lstStyle/>
          <a:p>
            <a:pPr rtl="0" eaLnBrk="1" hangingPunct="1"/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Coastal Ecosystem based Adaptations to the impacts of Climate Change in the Red Sea </a:t>
            </a:r>
            <a:b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  <a:t>and Gulf of Aden Region:</a:t>
            </a:r>
            <a:br>
              <a:rPr lang="en-US" sz="2800" b="1" dirty="0" smtClean="0">
                <a:solidFill>
                  <a:schemeClr val="accent2"/>
                </a:solidFill>
                <a:latin typeface="Gill Sans MT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ill Sans MT" pitchFamily="34" charset="0"/>
              </a:rPr>
              <a:t>Perspectives and Policy Options</a:t>
            </a: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1692275" y="4221088"/>
            <a:ext cx="6335713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130000"/>
              </a:lnSpc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Ahmed S. M. Khalil</a:t>
            </a:r>
          </a:p>
          <a:p>
            <a:pPr algn="ctr" rtl="0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Programme Coordinator</a:t>
            </a:r>
          </a:p>
          <a:p>
            <a:pPr algn="ctr" rtl="0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Living Marine Resources &amp; Climate Change</a:t>
            </a:r>
          </a:p>
          <a:p>
            <a:pPr algn="ctr" rtl="0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PERSGA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 rtl="0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ahmed.khalil@persga.org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1763713" y="4149080"/>
            <a:ext cx="6121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516688" y="908050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804025" y="692150"/>
            <a:ext cx="230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600" b="1" dirty="0">
                <a:solidFill>
                  <a:schemeClr val="accent2"/>
                </a:solidFill>
                <a:cs typeface="Simplified Arabic" pitchFamily="18" charset="-78"/>
              </a:rPr>
              <a:t>الهيئة الإقليمية للمحافظة على بيئة البحر الأحمر وخليج عدن</a:t>
            </a:r>
            <a:endParaRPr lang="en-US" sz="1600" b="1" dirty="0">
              <a:solidFill>
                <a:schemeClr val="accent2"/>
              </a:solidFill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800" dirty="0" smtClean="0">
                <a:solidFill>
                  <a:srgbClr val="FFFF00"/>
                </a:solidFill>
              </a:rPr>
              <a:t>Policy options for implementation of Ecosystem  based Adaptations in PERSGA region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1628800"/>
            <a:ext cx="853244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1" indent="-5143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Integrated management planning for strengthening resilience of key coastal</a:t>
            </a:r>
            <a:r>
              <a:rPr kumimoji="0" lang="en-GB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habitats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Education and Awareness for Sustainability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Sustainable Utilization of Marine Resources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Coastal Marine Protected/ Managed Areas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(CMPAs /MMAs)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Control of Sea-based and Land-based Pollution</a:t>
            </a:r>
          </a:p>
          <a:p>
            <a:pPr marL="5143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EbA</a:t>
            </a: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Research and Economic Valuation</a:t>
            </a: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80" y="394791"/>
            <a:ext cx="8785225" cy="576262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PERSGA Regional Strategy for Adaptations to CC Impacts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-108520" y="1117773"/>
            <a:ext cx="22329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Coastal Vulnerability Assessment and Monitoring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835696" y="1147970"/>
            <a:ext cx="1872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 Capacity Building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and Awareness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563888" y="1186879"/>
            <a:ext cx="2088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Establish Regional CC Observation System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292080" y="1147970"/>
            <a:ext cx="19450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Ecosystem-Based Adaptations</a:t>
            </a:r>
          </a:p>
        </p:txBody>
      </p:sp>
      <p:sp>
        <p:nvSpPr>
          <p:cNvPr id="20500" name="Line 24"/>
          <p:cNvSpPr>
            <a:spLocks noChangeShapeType="1"/>
          </p:cNvSpPr>
          <p:nvPr/>
        </p:nvSpPr>
        <p:spPr bwMode="auto">
          <a:xfrm flipV="1">
            <a:off x="1187078" y="970855"/>
            <a:ext cx="6769298" cy="19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5"/>
          <p:cNvSpPr>
            <a:spLocks noChangeShapeType="1"/>
          </p:cNvSpPr>
          <p:nvPr/>
        </p:nvSpPr>
        <p:spPr bwMode="auto">
          <a:xfrm>
            <a:off x="6156176" y="971053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>
            <a:off x="4644008" y="970855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>
            <a:off x="2771800" y="971053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8"/>
          <p:cNvSpPr>
            <a:spLocks noChangeShapeType="1"/>
          </p:cNvSpPr>
          <p:nvPr/>
        </p:nvSpPr>
        <p:spPr bwMode="auto">
          <a:xfrm>
            <a:off x="1187078" y="971053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39552" y="2124139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0" eaLnBrk="0" hangingPunct="0"/>
            <a:r>
              <a:rPr lang="en-US" sz="2000" b="1" dirty="0" smtClean="0">
                <a:solidFill>
                  <a:schemeClr val="bg1"/>
                </a:solidFill>
              </a:rPr>
              <a:t>7 regional workshops during 2008-2012: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Coastal Vulnerability: Assessment methods (2 workshops)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Coastal CC induced risks: assessment and management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Monitoring CC impacts on coral reefs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Red Sea climatology &amp; climate variability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Adaptation Funding</a:t>
            </a:r>
          </a:p>
          <a:p>
            <a:pPr algn="just" rtl="0"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Ecosystem based Adaptations in coastal areas</a:t>
            </a:r>
          </a:p>
          <a:p>
            <a:pPr algn="just" rtl="0" eaLnBrk="0" hangingPunct="0"/>
            <a:endParaRPr lang="en-US" sz="2000" dirty="0" smtClean="0">
              <a:solidFill>
                <a:schemeClr val="bg1"/>
              </a:solidFill>
            </a:endParaRPr>
          </a:p>
          <a:p>
            <a:pPr algn="just" rtl="0" eaLnBrk="0" hangingPunct="0"/>
            <a:r>
              <a:rPr lang="en-US" sz="2000" dirty="0" smtClean="0">
                <a:solidFill>
                  <a:schemeClr val="bg1"/>
                </a:solidFill>
              </a:rPr>
              <a:t>In collaborations with UNEP and ISESCO</a:t>
            </a:r>
          </a:p>
          <a:p>
            <a:pPr algn="just" rtl="0" eaLnBrk="0" hangingPunct="0"/>
            <a:endParaRPr lang="en-US" sz="2000" b="1" dirty="0" smtClean="0">
              <a:solidFill>
                <a:schemeClr val="bg1"/>
              </a:solidFill>
            </a:endParaRPr>
          </a:p>
          <a:p>
            <a:pPr algn="just" rtl="0" eaLnBrk="0" hangingPunct="0"/>
            <a:r>
              <a:rPr lang="en-US" sz="2000" b="1" dirty="0" smtClean="0">
                <a:solidFill>
                  <a:schemeClr val="bg1"/>
                </a:solidFill>
              </a:rPr>
              <a:t>Demo projects: </a:t>
            </a:r>
          </a:p>
          <a:p>
            <a:pPr algn="just" rtl="0" eaLnBrk="0" hangingPunct="0"/>
            <a:r>
              <a:rPr lang="en-US" sz="2000" dirty="0" smtClean="0">
                <a:solidFill>
                  <a:schemeClr val="bg1"/>
                </a:solidFill>
              </a:rPr>
              <a:t>assessment of coastal vulnerability and support </a:t>
            </a:r>
            <a:r>
              <a:rPr lang="en-US" sz="2000" dirty="0" err="1" smtClean="0">
                <a:solidFill>
                  <a:schemeClr val="bg1"/>
                </a:solidFill>
              </a:rPr>
              <a:t>EbA</a:t>
            </a:r>
            <a:r>
              <a:rPr lang="en-US" sz="2000" dirty="0" smtClean="0">
                <a:solidFill>
                  <a:schemeClr val="bg1"/>
                </a:solidFill>
              </a:rPr>
              <a:t> projects development and implementation in PERSGA countries</a:t>
            </a:r>
          </a:p>
          <a:p>
            <a:pPr algn="just" rtl="0" eaLnBrk="0" hangingPunct="0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020272" y="1135777"/>
            <a:ext cx="2089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Mobilize Funding for Adaptation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7956376" y="970855"/>
            <a:ext cx="0" cy="215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2" name="Text Box 10"/>
          <p:cNvSpPr txBox="1">
            <a:spLocks noChangeArrowheads="1"/>
          </p:cNvSpPr>
          <p:nvPr/>
        </p:nvSpPr>
        <p:spPr bwMode="auto">
          <a:xfrm>
            <a:off x="1799357" y="4184253"/>
            <a:ext cx="586898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 EMARSGA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3" name="Text Box 8"/>
          <p:cNvSpPr txBox="1">
            <a:spLocks noChangeArrowheads="1"/>
          </p:cNvSpPr>
          <p:nvPr/>
        </p:nvSpPr>
        <p:spPr bwMode="auto">
          <a:xfrm>
            <a:off x="1907555" y="5515570"/>
            <a:ext cx="619283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Annual Training Program: Capacity Building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4" name="Text Box 10"/>
          <p:cNvSpPr txBox="1">
            <a:spLocks noChangeArrowheads="1"/>
          </p:cNvSpPr>
          <p:nvPr/>
        </p:nvSpPr>
        <p:spPr bwMode="auto">
          <a:xfrm>
            <a:off x="1763713" y="2312045"/>
            <a:ext cx="586898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Living Marine Resources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Program 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5" name="Text Box 10"/>
          <p:cNvSpPr txBox="1">
            <a:spLocks noChangeArrowheads="1"/>
          </p:cNvSpPr>
          <p:nvPr/>
        </p:nvSpPr>
        <p:spPr bwMode="auto">
          <a:xfrm>
            <a:off x="1763713" y="2745433"/>
            <a:ext cx="586898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 Biodiversity-MPAs Program  </a:t>
            </a:r>
            <a:endParaRPr lang="ar-EG" sz="2000" b="1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7" name="Text Box 9"/>
          <p:cNvSpPr txBox="1">
            <a:spLocks noChangeArrowheads="1"/>
          </p:cNvSpPr>
          <p:nvPr/>
        </p:nvSpPr>
        <p:spPr bwMode="auto">
          <a:xfrm>
            <a:off x="1908696" y="6344493"/>
            <a:ext cx="6263704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Demo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Activities Program: Demo Projects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8" name="Text Box 11"/>
          <p:cNvSpPr txBox="1">
            <a:spLocks noChangeArrowheads="1"/>
          </p:cNvSpPr>
          <p:nvPr/>
        </p:nvSpPr>
        <p:spPr bwMode="auto">
          <a:xfrm>
            <a:off x="1758950" y="3213745"/>
            <a:ext cx="5908675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 Regional </a:t>
            </a: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Monitoring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Program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69" name="Text Box 10"/>
          <p:cNvSpPr txBox="1">
            <a:spLocks noChangeArrowheads="1"/>
          </p:cNvSpPr>
          <p:nvPr/>
        </p:nvSpPr>
        <p:spPr bwMode="auto">
          <a:xfrm>
            <a:off x="1799357" y="3717801"/>
            <a:ext cx="586898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Land-Based Activities 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Program 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505870" name="Text Box 10"/>
          <p:cNvSpPr txBox="1">
            <a:spLocks noChangeArrowheads="1"/>
          </p:cNvSpPr>
          <p:nvPr/>
        </p:nvSpPr>
        <p:spPr bwMode="auto">
          <a:xfrm>
            <a:off x="1907704" y="5080347"/>
            <a:ext cx="6192688" cy="4000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Environmental Education and  Awareness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35495" y="5336381"/>
            <a:ext cx="18722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1800" b="1" i="1" dirty="0" smtClean="0">
                <a:solidFill>
                  <a:srgbClr val="FFFF00"/>
                </a:solidFill>
              </a:rPr>
              <a:t>Supportive/  Crosscutting</a:t>
            </a:r>
            <a:endParaRPr lang="en-US" sz="1800" b="1" i="1" dirty="0">
              <a:solidFill>
                <a:srgbClr val="FFFF00"/>
              </a:solidFill>
            </a:endParaRPr>
          </a:p>
          <a:p>
            <a:r>
              <a:rPr lang="en-US" sz="1800" b="1" i="1" dirty="0">
                <a:solidFill>
                  <a:srgbClr val="FFFF00"/>
                </a:solidFill>
              </a:rPr>
              <a:t>Programs </a:t>
            </a:r>
          </a:p>
        </p:txBody>
      </p:sp>
      <p:sp>
        <p:nvSpPr>
          <p:cNvPr id="7180" name="AutoShape 16"/>
          <p:cNvSpPr>
            <a:spLocks/>
          </p:cNvSpPr>
          <p:nvPr/>
        </p:nvSpPr>
        <p:spPr bwMode="auto">
          <a:xfrm>
            <a:off x="1547812" y="4760317"/>
            <a:ext cx="287884" cy="1777703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468313" y="-6439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Regional Action Plan Major Objectives</a:t>
            </a:r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2051050" y="452016"/>
            <a:ext cx="2771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en-US" sz="1800" b="1" dirty="0">
                <a:solidFill>
                  <a:srgbClr val="FFFF00"/>
                </a:solidFill>
              </a:rPr>
              <a:t>Guidelines for Sustainable Resource Management</a:t>
            </a:r>
          </a:p>
        </p:txBody>
      </p:sp>
      <p:sp>
        <p:nvSpPr>
          <p:cNvPr id="7183" name="Rectangle 20"/>
          <p:cNvSpPr>
            <a:spLocks noChangeArrowheads="1"/>
          </p:cNvSpPr>
          <p:nvPr/>
        </p:nvSpPr>
        <p:spPr bwMode="auto">
          <a:xfrm>
            <a:off x="107950" y="439837"/>
            <a:ext cx="208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en-US" sz="1800" b="1" dirty="0">
                <a:solidFill>
                  <a:srgbClr val="FFFF00"/>
                </a:solidFill>
              </a:rPr>
              <a:t>Assessment of </a:t>
            </a:r>
            <a:r>
              <a:rPr lang="en-US" sz="1800" b="1" dirty="0" smtClean="0">
                <a:solidFill>
                  <a:srgbClr val="FFFF00"/>
                </a:solidFill>
              </a:rPr>
              <a:t>Coastal-Marine environment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7184" name="Rectangle 21"/>
          <p:cNvSpPr>
            <a:spLocks noChangeArrowheads="1"/>
          </p:cNvSpPr>
          <p:nvPr/>
        </p:nvSpPr>
        <p:spPr bwMode="auto">
          <a:xfrm>
            <a:off x="4716463" y="452016"/>
            <a:ext cx="2303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en-US" sz="1800" b="1" dirty="0">
                <a:solidFill>
                  <a:srgbClr val="FFFF00"/>
                </a:solidFill>
              </a:rPr>
              <a:t>Legal Base for Cooperative Efforts</a:t>
            </a:r>
          </a:p>
        </p:txBody>
      </p:sp>
      <p:sp>
        <p:nvSpPr>
          <p:cNvPr id="7185" name="Rectangle 22"/>
          <p:cNvSpPr>
            <a:spLocks noChangeArrowheads="1"/>
          </p:cNvSpPr>
          <p:nvPr/>
        </p:nvSpPr>
        <p:spPr bwMode="auto">
          <a:xfrm>
            <a:off x="6732588" y="367829"/>
            <a:ext cx="2305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eaLnBrk="0" hangingPunct="0"/>
            <a:r>
              <a:rPr lang="en-US" sz="1800" b="1" dirty="0">
                <a:solidFill>
                  <a:srgbClr val="FFFF00"/>
                </a:solidFill>
              </a:rPr>
              <a:t>Support Institutional Mechanism</a:t>
            </a:r>
          </a:p>
        </p:txBody>
      </p:sp>
      <p:sp>
        <p:nvSpPr>
          <p:cNvPr id="7186" name="AutoShape 23"/>
          <p:cNvSpPr>
            <a:spLocks noChangeArrowheads="1"/>
          </p:cNvSpPr>
          <p:nvPr/>
        </p:nvSpPr>
        <p:spPr bwMode="auto">
          <a:xfrm>
            <a:off x="1116013" y="1591320"/>
            <a:ext cx="6985000" cy="720725"/>
          </a:xfrm>
          <a:prstGeom prst="downArrowCallout">
            <a:avLst>
              <a:gd name="adj1" fmla="val 271366"/>
              <a:gd name="adj2" fmla="val 242291"/>
              <a:gd name="adj3" fmla="val 2642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400">
                <a:solidFill>
                  <a:schemeClr val="accent2"/>
                </a:solidFill>
              </a:rPr>
              <a:t>Mainstreaming in PERSGA Program Components</a:t>
            </a:r>
          </a:p>
        </p:txBody>
      </p:sp>
      <p:sp>
        <p:nvSpPr>
          <p:cNvPr id="7187" name="AutoShape 24"/>
          <p:cNvSpPr>
            <a:spLocks noChangeArrowheads="1"/>
          </p:cNvSpPr>
          <p:nvPr/>
        </p:nvSpPr>
        <p:spPr bwMode="auto">
          <a:xfrm>
            <a:off x="7740650" y="1305570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5"/>
          <p:cNvSpPr>
            <a:spLocks noChangeArrowheads="1"/>
          </p:cNvSpPr>
          <p:nvPr/>
        </p:nvSpPr>
        <p:spPr bwMode="auto">
          <a:xfrm>
            <a:off x="5653088" y="1303983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AutoShape 26"/>
          <p:cNvSpPr>
            <a:spLocks noChangeArrowheads="1"/>
          </p:cNvSpPr>
          <p:nvPr/>
        </p:nvSpPr>
        <p:spPr bwMode="auto">
          <a:xfrm>
            <a:off x="3132138" y="1305570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1116013" y="1303983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91" name="Picture 3" descr="DSC028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650" y="3392165"/>
            <a:ext cx="1439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7" descr="DSC030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1600" y="2240037"/>
            <a:ext cx="13874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10" descr="PERSGA A01_9566 copy"/>
          <p:cNvPicPr>
            <a:picLocks noChangeAspect="1" noChangeArrowheads="1"/>
          </p:cNvPicPr>
          <p:nvPr/>
        </p:nvPicPr>
        <p:blipFill>
          <a:blip r:embed="rId4" cstate="email">
            <a:lum contrast="-10000"/>
          </a:blip>
          <a:srcRect/>
          <a:stretch>
            <a:fillRect/>
          </a:stretch>
        </p:blipFill>
        <p:spPr bwMode="auto">
          <a:xfrm>
            <a:off x="-6375" y="3536181"/>
            <a:ext cx="17700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31" descr="Ship rout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2166169"/>
            <a:ext cx="17700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07704" y="5912445"/>
            <a:ext cx="6192837" cy="3968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PERSGA Information System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907704" y="4616301"/>
            <a:ext cx="6192688" cy="4000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 Adaptations to Climate Change 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792163"/>
          </a:xfrm>
          <a:solidFill>
            <a:srgbClr val="FFFF99"/>
          </a:solidFill>
        </p:spPr>
        <p:txBody>
          <a:bodyPr/>
          <a:lstStyle/>
          <a:p>
            <a:pPr rtl="0" eaLnBrk="1" hangingPunct="1"/>
            <a:r>
              <a:rPr lang="en-US" sz="2400" b="1" dirty="0" smtClean="0">
                <a:solidFill>
                  <a:schemeClr val="accent2"/>
                </a:solidFill>
              </a:rPr>
              <a:t>PERSGA achieved interventions addressing key Marine Habitats, Biodiversity and Living Resources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23528" y="1340768"/>
            <a:ext cx="8285485" cy="83099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Develop Standard Survey 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Methods and Monitoring of the Key habitats Region (Mangroves, Coral Reefs, </a:t>
            </a:r>
            <a:r>
              <a:rPr lang="en-GB" sz="2000" b="1" dirty="0" err="1" smtClean="0">
                <a:solidFill>
                  <a:schemeClr val="bg1"/>
                </a:solidFill>
                <a:latin typeface="Arial" charset="0"/>
              </a:rPr>
              <a:t>Seagrass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 beds) in 2000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528" y="2276872"/>
            <a:ext cx="8285485" cy="3667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First Regional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and National Status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Reports (2003)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3726" y="2780928"/>
            <a:ext cx="8280722" cy="646331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Develop Regional Action Plans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(RAPs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), and National Action Plans for the member States (NAPs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)- 2004-2005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0971" y="3573016"/>
            <a:ext cx="8285485" cy="646331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Establish the regional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legislation framework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(Regional Biodiversity &amp; MPAs Network Protocol) in 2005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3528" y="4803874"/>
            <a:ext cx="8357493" cy="6413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Regular training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and guidelines on assessment, management, and restoration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methods, and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0971" y="5445224"/>
            <a:ext cx="8285485" cy="6413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Demo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projects in the countries to enhance implementation of the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NAPs </a:t>
            </a: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  <p:bldLst>
      <p:bldP spid="55808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537" y="1916832"/>
            <a:ext cx="8352927" cy="81560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Adoption of Ecosystem Approach to Fisheries Management (since 2009)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980728"/>
            <a:ext cx="8424936" cy="81560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ICZM baseline assessment, planning and implementation (since 2001) 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2924944"/>
            <a:ext cx="8352928" cy="83099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Establish Regular Process for Integrated Assessment &amp; the State of Marine Environment  Reporting (SOMER) since 2006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23528" y="26102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Other comprehensive interventions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5536" y="3966155"/>
            <a:ext cx="8352928" cy="830997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rtl="0">
              <a:lnSpc>
                <a:spcPct val="120000"/>
              </a:lnSpc>
              <a:buClr>
                <a:srgbClr val="FFFF00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Roman Bold" pitchFamily="18" charset="0"/>
                <a:cs typeface="Akhbar MT" pitchFamily="2" charset="-78"/>
              </a:rPr>
              <a:t>Regional Strategy for Adaptations to Climate Change Impacts in Coastal and Marine Environment (since 2008)</a:t>
            </a:r>
            <a:endParaRPr lang="ar-EG" sz="2000" b="1" dirty="0">
              <a:solidFill>
                <a:schemeClr val="bg1"/>
              </a:solidFill>
              <a:latin typeface="Times Roman Bold" pitchFamily="18" charset="0"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344" y="332656"/>
            <a:ext cx="8769152" cy="685800"/>
          </a:xfrm>
        </p:spPr>
        <p:txBody>
          <a:bodyPr/>
          <a:lstStyle/>
          <a:p>
            <a:pPr algn="ctr" rtl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PERSGA Annual Training Programme: multiple objectives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779912" y="980728"/>
          <a:ext cx="51845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824" y="1556792"/>
            <a:ext cx="36930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Capacity building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Networking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Building partnerships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Exchange expertise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Address emerging issues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Technology/knowledge transfer</a:t>
            </a: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marL="342900" indent="-342900" rtl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7" descr="2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4542" y="1412776"/>
            <a:ext cx="63670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9"/>
          <p:cNvSpPr txBox="1">
            <a:spLocks noChangeArrowheads="1"/>
          </p:cNvSpPr>
          <p:nvPr/>
        </p:nvSpPr>
        <p:spPr bwMode="auto">
          <a:xfrm>
            <a:off x="1203325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endParaRPr lang="ar-SA" sz="1800">
              <a:latin typeface="Arial" charset="0"/>
            </a:endParaRPr>
          </a:p>
        </p:txBody>
      </p:sp>
      <p:sp>
        <p:nvSpPr>
          <p:cNvPr id="24580" name="Text Box 40"/>
          <p:cNvSpPr txBox="1">
            <a:spLocks noChangeArrowheads="1"/>
          </p:cNvSpPr>
          <p:nvPr/>
        </p:nvSpPr>
        <p:spPr bwMode="auto">
          <a:xfrm>
            <a:off x="395536" y="260648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Regional Network of MPAs</a:t>
            </a:r>
          </a:p>
        </p:txBody>
      </p:sp>
      <p:sp>
        <p:nvSpPr>
          <p:cNvPr id="24581" name="Rectangle 51"/>
          <p:cNvSpPr>
            <a:spLocks noChangeArrowheads="1"/>
          </p:cNvSpPr>
          <p:nvPr/>
        </p:nvSpPr>
        <p:spPr bwMode="auto">
          <a:xfrm>
            <a:off x="35496" y="692696"/>
            <a:ext cx="8713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0" eaLnBrk="0" hangingPunct="0"/>
            <a:r>
              <a:rPr lang="en-US" sz="1800" b="1" dirty="0">
                <a:solidFill>
                  <a:schemeClr val="bg1"/>
                </a:solidFill>
              </a:rPr>
              <a:t>Total area of the already defined </a:t>
            </a:r>
            <a:r>
              <a:rPr lang="en-US" sz="1800" b="1" dirty="0" smtClean="0">
                <a:solidFill>
                  <a:schemeClr val="bg1"/>
                </a:solidFill>
              </a:rPr>
              <a:t>MPAs </a:t>
            </a:r>
            <a:r>
              <a:rPr lang="en-US" sz="1800" b="1" dirty="0">
                <a:solidFill>
                  <a:schemeClr val="bg1"/>
                </a:solidFill>
              </a:rPr>
              <a:t>in the Regional Network is around 11,000 km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582" name="Rectangle 52"/>
          <p:cNvSpPr>
            <a:spLocks noChangeArrowheads="1"/>
          </p:cNvSpPr>
          <p:nvPr/>
        </p:nvSpPr>
        <p:spPr bwMode="auto">
          <a:xfrm>
            <a:off x="251520" y="2366761"/>
            <a:ext cx="2664296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rtl="0" eaLnBrk="0" hangingPunct="0">
              <a:lnSpc>
                <a:spcPct val="140000"/>
              </a:lnSpc>
            </a:pPr>
            <a:r>
              <a:rPr lang="en-US" sz="1800" b="1" u="sng" dirty="0" smtClean="0">
                <a:solidFill>
                  <a:schemeClr val="bg1"/>
                </a:solidFill>
              </a:rPr>
              <a:t>Follow-up </a:t>
            </a:r>
            <a:r>
              <a:rPr lang="en-US" sz="1800" b="1" u="sng" dirty="0">
                <a:solidFill>
                  <a:schemeClr val="bg1"/>
                </a:solidFill>
              </a:rPr>
              <a:t>interventions:</a:t>
            </a:r>
          </a:p>
          <a:p>
            <a:pPr marL="342900" indent="-342900" rtl="0" eaLnBrk="0" hangingPunct="0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 Regional coordinating meetings </a:t>
            </a:r>
          </a:p>
          <a:p>
            <a:pPr marL="342900" indent="-342900" rtl="0" eaLnBrk="0" hangingPunct="0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 Training on MPA management</a:t>
            </a:r>
          </a:p>
          <a:p>
            <a:pPr marL="342900" indent="-342900" rtl="0" eaLnBrk="0" hangingPunct="0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 Demo activities and projects</a:t>
            </a:r>
          </a:p>
        </p:txBody>
      </p:sp>
      <p:sp>
        <p:nvSpPr>
          <p:cNvPr id="24583" name="Rectangle 53"/>
          <p:cNvSpPr>
            <a:spLocks noChangeArrowheads="1"/>
          </p:cNvSpPr>
          <p:nvPr/>
        </p:nvSpPr>
        <p:spPr bwMode="auto">
          <a:xfrm>
            <a:off x="107504" y="1484784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rtl="0" eaLnBrk="0" hangingPunct="0"/>
            <a:r>
              <a:rPr lang="en-US" sz="1600" b="1" dirty="0" smtClean="0">
                <a:solidFill>
                  <a:schemeClr val="bg1"/>
                </a:solidFill>
              </a:rPr>
              <a:t>Support developing </a:t>
            </a:r>
            <a:r>
              <a:rPr lang="en-US" sz="1600" b="1" dirty="0">
                <a:solidFill>
                  <a:schemeClr val="bg1"/>
                </a:solidFill>
              </a:rPr>
              <a:t>MPAs master plans and capacity building.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2"/>
          <p:cNvSpPr txBox="1">
            <a:spLocks noChangeArrowheads="1"/>
          </p:cNvSpPr>
          <p:nvPr/>
        </p:nvSpPr>
        <p:spPr bwMode="auto">
          <a:xfrm>
            <a:off x="3203575" y="1196752"/>
            <a:ext cx="5832475" cy="830997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 algn="justLow" rtl="0">
              <a:spcBef>
                <a:spcPct val="50000"/>
              </a:spcBef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en-US" sz="1600">
                <a:solidFill>
                  <a:schemeClr val="bg1"/>
                </a:solidFill>
                <a:cs typeface="Simplified Arabic" pitchFamily="18" charset="-78"/>
              </a:rPr>
              <a:t>PERSGA has supported developing a GEF funded project for coastal vulnerability assessment and adaptations to CC impacts</a:t>
            </a:r>
            <a:endParaRPr lang="ar-SA" sz="1600">
              <a:solidFill>
                <a:schemeClr val="bg1"/>
              </a:solidFill>
              <a:cs typeface="Simplified Arabic" pitchFamily="18" charset="-78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  <a:solidFill>
            <a:srgbClr val="000080"/>
          </a:solidFill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b="1" dirty="0" smtClean="0"/>
              <a:t>Djibouti: mangrove based adaptation activities</a:t>
            </a:r>
            <a:br>
              <a:rPr lang="en-US" sz="1800" b="1" dirty="0" smtClean="0"/>
            </a:br>
            <a:r>
              <a:rPr lang="en-US" sz="1800" b="1" dirty="0" smtClean="0"/>
              <a:t>Project: Strengthening ecosystem resilience for adaptation to CC impacts </a:t>
            </a:r>
            <a:endParaRPr lang="en-US" sz="1800" b="1" dirty="0">
              <a:cs typeface="Simplified Arabic" pitchFamily="18" charset="-78"/>
            </a:endParaRPr>
          </a:p>
        </p:txBody>
      </p:sp>
      <p:sp>
        <p:nvSpPr>
          <p:cNvPr id="462852" name="Line 4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2855" name="Picture 7" descr="Fig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341438"/>
            <a:ext cx="3095625" cy="3383706"/>
          </a:xfrm>
          <a:prstGeom prst="rect">
            <a:avLst/>
          </a:prstGeom>
          <a:noFill/>
        </p:spPr>
      </p:pic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3203848" y="2060848"/>
            <a:ext cx="5940152" cy="58477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457200" indent="-457200" algn="justLow" rtl="0">
              <a:spcBef>
                <a:spcPct val="50000"/>
              </a:spcBef>
              <a:buClr>
                <a:srgbClr val="FFFF00"/>
              </a:buClr>
              <a:buSzPct val="110000"/>
              <a:buFont typeface="Wingdings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cs typeface="Simplified Arabic" pitchFamily="18" charset="-78"/>
              </a:rPr>
              <a:t>The project focuses on mangrove restoration, improve capacities of water and coastal flooding risk management</a:t>
            </a:r>
            <a:endParaRPr lang="ar-SA" sz="1600" dirty="0">
              <a:solidFill>
                <a:schemeClr val="bg1"/>
              </a:solidFill>
              <a:cs typeface="Simplified Arabic" pitchFamily="18" charset="-78"/>
            </a:endParaRPr>
          </a:p>
        </p:txBody>
      </p:sp>
      <p:pic>
        <p:nvPicPr>
          <p:cNvPr id="2050" name="Picture 2" descr="D:\Ahmed PERSGA WRK\Mission Reports\Khor Angar_June_2012\P6150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2636912"/>
            <a:ext cx="2688299" cy="2016224"/>
          </a:xfrm>
          <a:prstGeom prst="rect">
            <a:avLst/>
          </a:prstGeom>
          <a:noFill/>
        </p:spPr>
      </p:pic>
      <p:pic>
        <p:nvPicPr>
          <p:cNvPr id="2051" name="Picture 3" descr="D:\Ahmed PERSGA WRK\Mission Reports\Khor Angar_June_2012\P61501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610290"/>
            <a:ext cx="3203848" cy="2402886"/>
          </a:xfrm>
          <a:prstGeom prst="rect">
            <a:avLst/>
          </a:prstGeom>
          <a:noFill/>
        </p:spPr>
      </p:pic>
      <p:pic>
        <p:nvPicPr>
          <p:cNvPr id="462854" name="Picture 6" descr="DeadKhAngar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96" y="4582368"/>
            <a:ext cx="3096344" cy="2159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3" y="4558034"/>
            <a:ext cx="6192689" cy="22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61864"/>
            <a:ext cx="8229600" cy="1143000"/>
          </a:xfrm>
        </p:spPr>
        <p:txBody>
          <a:bodyPr/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For more information on the Ecosystem based Adaptation issues in PERSGA Region: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400" dirty="0" smtClean="0"/>
              <a:t>PERSGA publication in Climate Action 2012/2013 release</a:t>
            </a:r>
            <a:br>
              <a:rPr lang="en-US" sz="2400" dirty="0" smtClean="0"/>
            </a:br>
            <a:r>
              <a:rPr lang="en-US" sz="2400" dirty="0" smtClean="0"/>
              <a:t>page 164-167 </a:t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www.climateactionprogramme.org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348880"/>
            <a:ext cx="5409233" cy="38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4437063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Times Roman Bold" pitchFamily="18" charset="0"/>
              </a:rPr>
              <a:t>Thank You…</a:t>
            </a:r>
          </a:p>
        </p:txBody>
      </p:sp>
      <p:pic>
        <p:nvPicPr>
          <p:cNvPr id="33795" name="Picture 4" descr="Outlines_Transpar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433513"/>
            <a:ext cx="2233613" cy="22113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556000" y="3933825"/>
            <a:ext cx="202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www.persga.org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8460432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</a:pPr>
            <a:r>
              <a:rPr lang="en-US" sz="2800" b="1" dirty="0" smtClean="0">
                <a:solidFill>
                  <a:srgbClr val="FFC000"/>
                </a:solidFill>
                <a:cs typeface="Tahoma" pitchFamily="34" charset="0"/>
              </a:rPr>
              <a:t>Outline</a:t>
            </a:r>
          </a:p>
          <a:p>
            <a:pPr marL="742950" lvl="1" indent="-285750" algn="ctr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</a:pPr>
            <a:endParaRPr lang="en-US" sz="2800" b="1" dirty="0" smtClean="0">
              <a:solidFill>
                <a:srgbClr val="FFC000"/>
              </a:solidFill>
              <a:cs typeface="Tahoma" pitchFamily="34" charset="0"/>
            </a:endParaRPr>
          </a:p>
          <a:p>
            <a:pPr marL="742950" lvl="1" indent="-285750" algn="just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The Region’s comparative advantage for Coastal </a:t>
            </a:r>
            <a:r>
              <a:rPr lang="en-US" sz="2400" dirty="0" err="1" smtClean="0">
                <a:solidFill>
                  <a:schemeClr val="bg1"/>
                </a:solidFill>
                <a:cs typeface="Tahoma" pitchFamily="34" charset="0"/>
              </a:rPr>
              <a:t>EbA</a:t>
            </a: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 solutions</a:t>
            </a:r>
          </a:p>
          <a:p>
            <a:pPr marL="742950" lvl="1" indent="-285750" algn="just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Policy options for </a:t>
            </a:r>
            <a:r>
              <a:rPr lang="en-US" sz="2400" dirty="0" err="1" smtClean="0">
                <a:solidFill>
                  <a:schemeClr val="bg1"/>
                </a:solidFill>
                <a:cs typeface="Tahoma" pitchFamily="34" charset="0"/>
              </a:rPr>
              <a:t>EbA</a:t>
            </a: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 implementation in the region</a:t>
            </a:r>
          </a:p>
          <a:p>
            <a:pPr marL="742950" lvl="1" indent="-285750" algn="just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PERSGA Strategy</a:t>
            </a:r>
          </a:p>
          <a:p>
            <a:pPr marL="1200150" lvl="2" indent="-285750" algn="just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Regional Strategy for Adaptation to the Impacts of Climate Change</a:t>
            </a:r>
          </a:p>
          <a:p>
            <a:pPr marL="1200150" lvl="2" indent="-285750" algn="just" rtl="0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Means and Tools: Habitat specific RAPs, MPAs Network-RMP &amp; other program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84" y="2800350"/>
            <a:ext cx="8964612" cy="38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SCN96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40679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9763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Key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marine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e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cosystems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/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the resource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base is rich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in the 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Red Sea and Gulf of </a:t>
            </a:r>
            <a:r>
              <a:rPr lang="en-US" sz="2400" b="1" dirty="0" smtClean="0">
                <a:solidFill>
                  <a:srgbClr val="000099"/>
                </a:solidFill>
                <a:latin typeface="Arial" charset="0"/>
              </a:rPr>
              <a:t>Aden (PERSGA region)</a:t>
            </a:r>
            <a:endParaRPr lang="en-US" sz="24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5126" name="Picture 6" descr="Seagrass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1124744"/>
            <a:ext cx="2520280" cy="190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rals_smal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98050" y="1052736"/>
            <a:ext cx="2545950" cy="193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A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Mangrove Distribution</a:t>
            </a:r>
            <a:endParaRPr lang="en-AU" sz="2800" b="1" dirty="0"/>
          </a:p>
        </p:txBody>
      </p:sp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7" y="1412776"/>
            <a:ext cx="882132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96752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A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</a:t>
            </a:r>
            <a: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Seagrass Distribution</a:t>
            </a:r>
            <a:endParaRPr lang="en-A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en-A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</a:t>
            </a:r>
            <a:r>
              <a:rPr lang="en-A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Coral Reefs Distribution</a:t>
            </a:r>
            <a:endParaRPr lang="en-AU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74786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Red Sea represents less than 0.2 per cent of the world’s ocean, while it supports around 6 per cent of the world’s coral reefs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coralreefinfo.com/images/coralreef_map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61915"/>
            <a:ext cx="7344816" cy="426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-576064" y="-99392"/>
          <a:ext cx="10116616" cy="774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www.fishbase.us/images/species/Chsem_u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00" y="377280"/>
            <a:ext cx="972893" cy="792088"/>
          </a:xfrm>
          <a:prstGeom prst="rect">
            <a:avLst/>
          </a:prstGeom>
          <a:noFill/>
        </p:spPr>
      </p:pic>
      <p:pic>
        <p:nvPicPr>
          <p:cNvPr id="6" name="Picture 4" descr="http://www.fishbase.us/images/species/Chpau_u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77280"/>
            <a:ext cx="1140843" cy="792088"/>
          </a:xfrm>
          <a:prstGeom prst="rect">
            <a:avLst/>
          </a:prstGeom>
          <a:noFill/>
        </p:spPr>
      </p:pic>
      <p:pic>
        <p:nvPicPr>
          <p:cNvPr id="7" name="Picture 6" descr="tn_Heint_u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377280"/>
            <a:ext cx="1193789" cy="792088"/>
          </a:xfrm>
          <a:prstGeom prst="rect">
            <a:avLst/>
          </a:prstGeom>
          <a:noFill/>
        </p:spPr>
      </p:pic>
      <p:pic>
        <p:nvPicPr>
          <p:cNvPr id="8" name="Picture 2" descr="tn_Heste_u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52510" y="1025352"/>
            <a:ext cx="1311986" cy="621794"/>
          </a:xfrm>
          <a:prstGeom prst="rect">
            <a:avLst/>
          </a:prstGeom>
          <a:noFill/>
        </p:spPr>
      </p:pic>
      <p:pic>
        <p:nvPicPr>
          <p:cNvPr id="10" name="Picture 4" descr="http://www.fishbase.us/images/species/Chjoh_u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00599" y="1457400"/>
            <a:ext cx="1267341" cy="792088"/>
          </a:xfrm>
          <a:prstGeom prst="rect">
            <a:avLst/>
          </a:prstGeom>
          <a:noFill/>
        </p:spPr>
      </p:pic>
      <p:pic>
        <p:nvPicPr>
          <p:cNvPr id="10243" name="Picture 3" descr="C:\Users\a_khalil\Desktop\Photos_Atlas\PERSGA__140.t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24536" y="2321496"/>
            <a:ext cx="1429631" cy="811584"/>
          </a:xfrm>
          <a:prstGeom prst="rect">
            <a:avLst/>
          </a:prstGeom>
          <a:noFill/>
        </p:spPr>
      </p:pic>
      <p:pic>
        <p:nvPicPr>
          <p:cNvPr id="13" name="Picture 4" descr="C:\Users\a_khalil\Desktop\Photos_Atlas\PERSGA__011.t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384376" y="3009617"/>
            <a:ext cx="792088" cy="536015"/>
          </a:xfrm>
          <a:prstGeom prst="rect">
            <a:avLst/>
          </a:prstGeom>
          <a:noFill/>
        </p:spPr>
      </p:pic>
      <p:pic>
        <p:nvPicPr>
          <p:cNvPr id="10246" name="Picture 6" descr="File:Sea Cucumb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61923" y="3405501"/>
            <a:ext cx="2078837" cy="500171"/>
          </a:xfrm>
          <a:prstGeom prst="rect">
            <a:avLst/>
          </a:prstGeom>
          <a:noFill/>
        </p:spPr>
      </p:pic>
      <p:pic>
        <p:nvPicPr>
          <p:cNvPr id="10248" name="Picture 8" descr="http://tolweb.org/tree/ToLimages/3278705140_5ba99409d8_o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112568" y="3905672"/>
            <a:ext cx="1152128" cy="766165"/>
          </a:xfrm>
          <a:prstGeom prst="rect">
            <a:avLst/>
          </a:prstGeom>
          <a:noFill/>
        </p:spPr>
      </p:pic>
      <p:pic>
        <p:nvPicPr>
          <p:cNvPr id="10249" name="Picture 9" descr="C:\Users\a_khalil\Pictures\Picture_ReefBest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032673" y="4769741"/>
            <a:ext cx="2015999" cy="1512196"/>
          </a:xfrm>
          <a:prstGeom prst="rect">
            <a:avLst/>
          </a:prstGeom>
          <a:noFill/>
        </p:spPr>
      </p:pic>
      <p:pic>
        <p:nvPicPr>
          <p:cNvPr id="10250" name="Picture 10" descr="C:\Users\a_khalil\Pictures\P1010049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048672" y="4769768"/>
            <a:ext cx="2016224" cy="1512168"/>
          </a:xfrm>
          <a:prstGeom prst="rect">
            <a:avLst/>
          </a:prstGeom>
          <a:noFill/>
        </p:spPr>
      </p:pic>
      <p:pic>
        <p:nvPicPr>
          <p:cNvPr id="9217" name="Picture 1" descr="C:\Users\a_khalil\Desktop\Photos_Atlas\PERSGA__17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744416" y="-54768"/>
            <a:ext cx="1043608" cy="750722"/>
          </a:xfrm>
          <a:prstGeom prst="rect">
            <a:avLst/>
          </a:prstGeom>
          <a:noFill/>
        </p:spPr>
      </p:pic>
      <p:pic>
        <p:nvPicPr>
          <p:cNvPr id="15" name="Picture 2" descr="3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788024" y="-171400"/>
            <a:ext cx="85001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520" y="1039317"/>
            <a:ext cx="8496300" cy="30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rtl="0">
              <a:lnSpc>
                <a:spcPct val="130000"/>
              </a:lnSpc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</a:rPr>
              <a:t>Coral reef:		</a:t>
            </a:r>
            <a:r>
              <a:rPr lang="el-GR" sz="2200" b="1" dirty="0" smtClean="0">
                <a:solidFill>
                  <a:schemeClr val="bg1"/>
                </a:solidFill>
              </a:rPr>
              <a:t>≈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300 </a:t>
            </a:r>
            <a:r>
              <a:rPr lang="en-US" sz="2200" dirty="0">
                <a:solidFill>
                  <a:schemeClr val="bg1"/>
                </a:solidFill>
              </a:rPr>
              <a:t>species</a:t>
            </a:r>
          </a:p>
          <a:p>
            <a:pPr rtl="0">
              <a:lnSpc>
                <a:spcPct val="130000"/>
              </a:lnSpc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</a:rPr>
              <a:t>Echinoderms:	</a:t>
            </a:r>
            <a:r>
              <a:rPr lang="el-GR" sz="2200" b="1" dirty="0" smtClean="0">
                <a:solidFill>
                  <a:schemeClr val="bg1"/>
                </a:solidFill>
              </a:rPr>
              <a:t>≈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170 </a:t>
            </a:r>
            <a:r>
              <a:rPr lang="en-US" sz="2200" dirty="0">
                <a:solidFill>
                  <a:schemeClr val="bg1"/>
                </a:solidFill>
              </a:rPr>
              <a:t>species</a:t>
            </a:r>
          </a:p>
          <a:p>
            <a:pPr rtl="0">
              <a:lnSpc>
                <a:spcPct val="130000"/>
              </a:lnSpc>
              <a:tabLst>
                <a:tab pos="457200" algn="l"/>
              </a:tabLst>
            </a:pPr>
            <a:r>
              <a:rPr lang="en-US" sz="2200" b="1" dirty="0" err="1">
                <a:solidFill>
                  <a:schemeClr val="bg1"/>
                </a:solidFill>
              </a:rPr>
              <a:t>Decapoda</a:t>
            </a:r>
            <a:r>
              <a:rPr lang="en-US" sz="2200" b="1" dirty="0">
                <a:solidFill>
                  <a:schemeClr val="bg1"/>
                </a:solidFill>
              </a:rPr>
              <a:t>:		</a:t>
            </a:r>
            <a:r>
              <a:rPr lang="el-GR" sz="2200" b="1" dirty="0" smtClean="0">
                <a:solidFill>
                  <a:schemeClr val="bg1"/>
                </a:solidFill>
              </a:rPr>
              <a:t>≈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130 </a:t>
            </a:r>
            <a:r>
              <a:rPr lang="en-US" sz="2200" dirty="0">
                <a:solidFill>
                  <a:schemeClr val="bg1"/>
                </a:solidFill>
              </a:rPr>
              <a:t>species</a:t>
            </a:r>
            <a:endParaRPr lang="en-US" sz="2200" b="1" dirty="0">
              <a:solidFill>
                <a:schemeClr val="bg1"/>
              </a:solidFill>
            </a:endParaRPr>
          </a:p>
          <a:p>
            <a:pPr rtl="0">
              <a:lnSpc>
                <a:spcPct val="130000"/>
              </a:lnSpc>
              <a:tabLst>
                <a:tab pos="457200" algn="l"/>
              </a:tabLst>
            </a:pPr>
            <a:endParaRPr lang="en-US" sz="2200" b="1" dirty="0" smtClean="0">
              <a:solidFill>
                <a:schemeClr val="bg1"/>
              </a:solidFill>
            </a:endParaRPr>
          </a:p>
          <a:p>
            <a:pPr rtl="0">
              <a:lnSpc>
                <a:spcPct val="130000"/>
              </a:lnSpc>
              <a:tabLst>
                <a:tab pos="457200" algn="l"/>
              </a:tabLst>
            </a:pPr>
            <a:r>
              <a:rPr lang="en-US" sz="2200" b="1" dirty="0" err="1" smtClean="0">
                <a:solidFill>
                  <a:schemeClr val="bg1"/>
                </a:solidFill>
              </a:rPr>
              <a:t>Polychaetes</a:t>
            </a:r>
            <a:r>
              <a:rPr lang="en-US" sz="2200" b="1" dirty="0">
                <a:solidFill>
                  <a:schemeClr val="bg1"/>
                </a:solidFill>
              </a:rPr>
              <a:t>: 	</a:t>
            </a:r>
            <a:r>
              <a:rPr lang="el-GR" sz="2200" b="1" dirty="0" smtClean="0">
                <a:solidFill>
                  <a:schemeClr val="bg1"/>
                </a:solidFill>
              </a:rPr>
              <a:t>≈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567 </a:t>
            </a:r>
            <a:r>
              <a:rPr lang="en-US" sz="2200" dirty="0">
                <a:solidFill>
                  <a:schemeClr val="bg1"/>
                </a:solidFill>
              </a:rPr>
              <a:t>species	</a:t>
            </a:r>
          </a:p>
          <a:p>
            <a:pPr rtl="0">
              <a:lnSpc>
                <a:spcPct val="110000"/>
              </a:lnSpc>
              <a:tabLst>
                <a:tab pos="457200" algn="l"/>
              </a:tabLst>
            </a:pPr>
            <a:r>
              <a:rPr lang="en-US" sz="2200" dirty="0">
                <a:solidFill>
                  <a:schemeClr val="bg1"/>
                </a:solidFill>
              </a:rPr>
              <a:t>				</a:t>
            </a:r>
            <a:r>
              <a:rPr lang="en-US" sz="2200" dirty="0" smtClean="0">
                <a:solidFill>
                  <a:schemeClr val="bg1"/>
                </a:solidFill>
              </a:rPr>
              <a:t>in comparison: </a:t>
            </a:r>
            <a:r>
              <a:rPr lang="en-US" sz="2200" i="1" dirty="0" smtClean="0">
                <a:solidFill>
                  <a:schemeClr val="bg1"/>
                </a:solidFill>
              </a:rPr>
              <a:t>Arabian </a:t>
            </a:r>
            <a:r>
              <a:rPr lang="en-US" sz="2200" i="1" dirty="0">
                <a:solidFill>
                  <a:schemeClr val="bg1"/>
                </a:solidFill>
              </a:rPr>
              <a:t>Sea 141 species</a:t>
            </a:r>
          </a:p>
          <a:p>
            <a:pPr rtl="0">
              <a:lnSpc>
                <a:spcPct val="110000"/>
              </a:lnSpc>
              <a:tabLst>
                <a:tab pos="457200" algn="l"/>
              </a:tabLst>
            </a:pPr>
            <a:r>
              <a:rPr lang="en-US" sz="2200" i="1" dirty="0">
                <a:solidFill>
                  <a:schemeClr val="bg1"/>
                </a:solidFill>
              </a:rPr>
              <a:t>				Arabian </a:t>
            </a:r>
            <a:r>
              <a:rPr lang="en-US" sz="2200" i="1" dirty="0" smtClean="0">
                <a:solidFill>
                  <a:schemeClr val="bg1"/>
                </a:solidFill>
              </a:rPr>
              <a:t>Gulf </a:t>
            </a:r>
            <a:r>
              <a:rPr lang="en-US" sz="2200" i="1" dirty="0">
                <a:solidFill>
                  <a:schemeClr val="bg1"/>
                </a:solidFill>
              </a:rPr>
              <a:t>231 </a:t>
            </a:r>
            <a:r>
              <a:rPr lang="en-US" sz="2200" i="1" dirty="0" smtClean="0">
                <a:solidFill>
                  <a:schemeClr val="bg1"/>
                </a:solidFill>
              </a:rPr>
              <a:t>species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50825" y="158751"/>
            <a:ext cx="83536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Red Sea is 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one of the most important repositories of marine biodiversity in the world.</a:t>
            </a:r>
            <a:endParaRPr lang="en-US" sz="24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148" name="Picture 10" descr="Reef fa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8344" y="555625"/>
            <a:ext cx="147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Echino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1736" y="620688"/>
            <a:ext cx="1244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Fish0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054" y="1772816"/>
            <a:ext cx="14414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6" descr="Pygoplites diacanthu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1916833"/>
            <a:ext cx="14462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6024" y="4316903"/>
            <a:ext cx="608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Gulf of Aden is an area of oceanic upwelling, resulting in high productivity of fishery resources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87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933056"/>
            <a:ext cx="2147108" cy="239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Middle East from So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49072" cy="6858001"/>
          </a:xfrm>
          <a:prstGeom prst="rect">
            <a:avLst/>
          </a:prstGeom>
          <a:noFill/>
        </p:spPr>
      </p:pic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379413" y="836712"/>
            <a:ext cx="8080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 rtl="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Red Sea is the warmest among the world’s seas</a:t>
            </a:r>
            <a:endParaRPr lang="ar-SA" sz="200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50825" y="1989138"/>
            <a:ext cx="4835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 rtl="0">
              <a:spcBef>
                <a:spcPct val="20000"/>
              </a:spcBef>
            </a:pPr>
            <a:endParaRPr lang="ar-SA" sz="200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323528" y="1556792"/>
            <a:ext cx="5757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 rtl="0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Limited water exchange with the Indian Ocean</a:t>
            </a:r>
            <a:endParaRPr lang="ar-SA" sz="200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318740" y="1955304"/>
            <a:ext cx="6413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 rtl="0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Red Sea has long water retention </a:t>
            </a: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time ≈ </a:t>
            </a: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200 years</a:t>
            </a:r>
          </a:p>
        </p:txBody>
      </p:sp>
      <p:pic>
        <p:nvPicPr>
          <p:cNvPr id="560135" name="Picture 7" descr="sd-801-6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2492375"/>
            <a:ext cx="2266950" cy="4213225"/>
          </a:xfrm>
          <a:prstGeom prst="rect">
            <a:avLst/>
          </a:prstGeom>
          <a:noFill/>
        </p:spPr>
      </p:pic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6804248" y="5013176"/>
            <a:ext cx="2339752" cy="71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rtl="0"/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Semi-permanent </a:t>
            </a:r>
            <a:r>
              <a:rPr lang="en-US" sz="2000" dirty="0" err="1">
                <a:solidFill>
                  <a:srgbClr val="FFFF00"/>
                </a:solidFill>
                <a:cs typeface="Tahoma" pitchFamily="34" charset="0"/>
              </a:rPr>
              <a:t>thermocline</a:t>
            </a:r>
            <a:endParaRPr lang="en-US" sz="2000" dirty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560137" name="Line 9"/>
          <p:cNvSpPr>
            <a:spLocks noChangeShapeType="1"/>
          </p:cNvSpPr>
          <p:nvPr/>
        </p:nvSpPr>
        <p:spPr bwMode="auto">
          <a:xfrm flipH="1" flipV="1">
            <a:off x="6877050" y="3933825"/>
            <a:ext cx="2266950" cy="71438"/>
          </a:xfrm>
          <a:prstGeom prst="lin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0138" name="AutoShape 10"/>
          <p:cNvSpPr>
            <a:spLocks noChangeArrowheads="1"/>
          </p:cNvSpPr>
          <p:nvPr/>
        </p:nvSpPr>
        <p:spPr bwMode="auto">
          <a:xfrm flipH="1">
            <a:off x="7332663" y="3068638"/>
            <a:ext cx="533400" cy="3048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39" name="AutoShape 11"/>
          <p:cNvSpPr>
            <a:spLocks noChangeArrowheads="1"/>
          </p:cNvSpPr>
          <p:nvPr/>
        </p:nvSpPr>
        <p:spPr bwMode="auto">
          <a:xfrm>
            <a:off x="7408863" y="3449638"/>
            <a:ext cx="592137" cy="203200"/>
          </a:xfrm>
          <a:prstGeom prst="curvedUpArrow">
            <a:avLst>
              <a:gd name="adj1" fmla="val 58281"/>
              <a:gd name="adj2" fmla="val 116562"/>
              <a:gd name="adj3" fmla="val 33333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40" name="AutoShape 12"/>
          <p:cNvSpPr>
            <a:spLocks noChangeArrowheads="1"/>
          </p:cNvSpPr>
          <p:nvPr/>
        </p:nvSpPr>
        <p:spPr bwMode="auto">
          <a:xfrm flipH="1">
            <a:off x="7332663" y="4191000"/>
            <a:ext cx="533400" cy="3048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41" name="AutoShape 13"/>
          <p:cNvSpPr>
            <a:spLocks noChangeArrowheads="1"/>
          </p:cNvSpPr>
          <p:nvPr/>
        </p:nvSpPr>
        <p:spPr bwMode="auto">
          <a:xfrm>
            <a:off x="7408863" y="4673600"/>
            <a:ext cx="592137" cy="203200"/>
          </a:xfrm>
          <a:prstGeom prst="curvedUpArrow">
            <a:avLst>
              <a:gd name="adj1" fmla="val 58281"/>
              <a:gd name="adj2" fmla="val 116562"/>
              <a:gd name="adj3" fmla="val 33333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7740650" y="363855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rtl="0"/>
            <a:r>
              <a:rPr lang="en-US" sz="1800">
                <a:solidFill>
                  <a:srgbClr val="FFFF00"/>
                </a:solidFill>
                <a:cs typeface="Tahoma" pitchFamily="34" charset="0"/>
              </a:rPr>
              <a:t>Thermocline</a:t>
            </a:r>
          </a:p>
        </p:txBody>
      </p:sp>
      <p:sp>
        <p:nvSpPr>
          <p:cNvPr id="560143" name="Text Box 15"/>
          <p:cNvSpPr txBox="1">
            <a:spLocks noChangeArrowheads="1"/>
          </p:cNvSpPr>
          <p:nvPr/>
        </p:nvSpPr>
        <p:spPr bwMode="auto">
          <a:xfrm>
            <a:off x="6876256" y="5877272"/>
            <a:ext cx="20882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FFFF00"/>
                </a:solidFill>
                <a:cs typeface="Tahoma" pitchFamily="34" charset="0"/>
              </a:rPr>
              <a:t>Vertical mixing is limited</a:t>
            </a:r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339080" y="1196752"/>
            <a:ext cx="85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algn="just" rtl="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Arid </a:t>
            </a: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area, </a:t>
            </a:r>
            <a:r>
              <a:rPr lang="en-US" sz="2000" dirty="0">
                <a:solidFill>
                  <a:schemeClr val="bg1"/>
                </a:solidFill>
                <a:cs typeface="Tahoma" pitchFamily="34" charset="0"/>
              </a:rPr>
              <a:t>very low </a:t>
            </a: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precipitation; absence permanent freshwater inflow </a:t>
            </a:r>
            <a:endParaRPr lang="ar-SA" sz="2000" dirty="0" smtClean="0">
              <a:solidFill>
                <a:schemeClr val="bg1"/>
              </a:solidFill>
              <a:cs typeface="Tahoma" pitchFamily="34" charset="0"/>
            </a:endParaRPr>
          </a:p>
          <a:p>
            <a:pPr marL="342900" indent="-342900" algn="just" rtl="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endParaRPr lang="ar-SA" sz="200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560145" name="Rectangle 3"/>
          <p:cNvSpPr>
            <a:spLocks noChangeArrowheads="1"/>
          </p:cNvSpPr>
          <p:nvPr/>
        </p:nvSpPr>
        <p:spPr bwMode="auto">
          <a:xfrm>
            <a:off x="323528" y="44624"/>
            <a:ext cx="878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/>
            <a:r>
              <a:rPr lang="en-US" sz="2400" dirty="0">
                <a:solidFill>
                  <a:srgbClr val="FFFF00"/>
                </a:solidFill>
                <a:cs typeface="Tahoma" pitchFamily="34" charset="0"/>
              </a:rPr>
              <a:t>The Red Sea has distinctive geology and oceanography</a:t>
            </a:r>
          </a:p>
        </p:txBody>
      </p:sp>
      <p:sp>
        <p:nvSpPr>
          <p:cNvPr id="560146" name="Rectangle 18"/>
          <p:cNvSpPr>
            <a:spLocks noChangeArrowheads="1"/>
          </p:cNvSpPr>
          <p:nvPr/>
        </p:nvSpPr>
        <p:spPr bwMode="auto">
          <a:xfrm>
            <a:off x="251520" y="2348880"/>
            <a:ext cx="604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rtl="0" eaLnBrk="0" hangingPunct="0"/>
            <a:r>
              <a:rPr lang="en-US" sz="2000" dirty="0">
                <a:solidFill>
                  <a:schemeClr val="bg1"/>
                </a:solidFill>
              </a:rPr>
              <a:t>Gulf of Aden is strongly affected by </a:t>
            </a:r>
            <a:r>
              <a:rPr lang="en-US" sz="2000" dirty="0" smtClean="0">
                <a:solidFill>
                  <a:schemeClr val="bg1"/>
                </a:solidFill>
              </a:rPr>
              <a:t>the Monsoons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8411</TotalTime>
  <Words>792</Words>
  <Application>Microsoft Office PowerPoint</Application>
  <PresentationFormat>On-screen Show (4:3)</PresentationFormat>
  <Paragraphs>131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Coastal Ecosystem based Adaptations to the impacts of Climate Change in the Red Sea  and Gulf of Aden Region: Perspectives and Policy Options</vt:lpstr>
      <vt:lpstr>Slide 2</vt:lpstr>
      <vt:lpstr>Slide 3</vt:lpstr>
      <vt:lpstr>World Mangrove Distribution</vt:lpstr>
      <vt:lpstr>World Seagrass Distribution</vt:lpstr>
      <vt:lpstr>World Coral Reefs Distribution</vt:lpstr>
      <vt:lpstr>Slide 7</vt:lpstr>
      <vt:lpstr>Slide 8</vt:lpstr>
      <vt:lpstr>Slide 9</vt:lpstr>
      <vt:lpstr>Policy options for implementation of Ecosystem  based Adaptations in PERSGA region</vt:lpstr>
      <vt:lpstr>PERSGA Regional Strategy for Adaptations to CC Impacts</vt:lpstr>
      <vt:lpstr>Slide 12</vt:lpstr>
      <vt:lpstr>PERSGA achieved interventions addressing key Marine Habitats, Biodiversity and Living Resources</vt:lpstr>
      <vt:lpstr>Slide 14</vt:lpstr>
      <vt:lpstr>Slide 15</vt:lpstr>
      <vt:lpstr>Slide 16</vt:lpstr>
      <vt:lpstr>Djibouti: mangrove based adaptation activities Project: Strengthening ecosystem resilience for adaptation to CC impacts </vt:lpstr>
      <vt:lpstr>For more information on the Ecosystem based Adaptation issues in PERSGA Region: PERSGA publication in Climate Action 2012/2013 release page 164-167  www.climateactionprogramme.org  </vt:lpstr>
      <vt:lpstr>Slide 19</vt:lpstr>
    </vt:vector>
  </TitlesOfParts>
  <Company>Middlesex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1. Climate change and variability at the coast.</dc:title>
  <dc:creator>robert14</dc:creator>
  <cp:lastModifiedBy>Wel-Come</cp:lastModifiedBy>
  <cp:revision>832</cp:revision>
  <dcterms:created xsi:type="dcterms:W3CDTF">2004-03-21T19:40:55Z</dcterms:created>
  <dcterms:modified xsi:type="dcterms:W3CDTF">2013-02-09T07:58:06Z</dcterms:modified>
</cp:coreProperties>
</file>