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E086C-B06D-47A8-A37C-A3AB5D5CBA89}"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1486C-1D30-4BD2-902F-BEF4AA6F96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E086C-B06D-47A8-A37C-A3AB5D5CBA89}"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1486C-1D30-4BD2-902F-BEF4AA6F96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E086C-B06D-47A8-A37C-A3AB5D5CBA89}"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1486C-1D30-4BD2-902F-BEF4AA6F96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E086C-B06D-47A8-A37C-A3AB5D5CBA89}"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1486C-1D30-4BD2-902F-BEF4AA6F96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086C-B06D-47A8-A37C-A3AB5D5CBA89}"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1486C-1D30-4BD2-902F-BEF4AA6F96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E086C-B06D-47A8-A37C-A3AB5D5CBA89}"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1486C-1D30-4BD2-902F-BEF4AA6F96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E086C-B06D-47A8-A37C-A3AB5D5CBA89}"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F1486C-1D30-4BD2-902F-BEF4AA6F96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E086C-B06D-47A8-A37C-A3AB5D5CBA89}"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F1486C-1D30-4BD2-902F-BEF4AA6F96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E086C-B06D-47A8-A37C-A3AB5D5CBA89}"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F1486C-1D30-4BD2-902F-BEF4AA6F96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E086C-B06D-47A8-A37C-A3AB5D5CBA89}"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1486C-1D30-4BD2-902F-BEF4AA6F96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E086C-B06D-47A8-A37C-A3AB5D5CBA89}"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1486C-1D30-4BD2-902F-BEF4AA6F96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E086C-B06D-47A8-A37C-A3AB5D5CBA89}" type="datetimeFigureOut">
              <a:rPr lang="en-US" smtClean="0"/>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1486C-1D30-4BD2-902F-BEF4AA6F96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drkiritshelat@gmail.com"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4575175"/>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en-US" sz="3400" b="1" dirty="0" smtClean="0"/>
              <a:t>Up and down the scales of time and place: Integrating global trends and local decisions to make the world more food-secure by 2050</a:t>
            </a:r>
            <a:br>
              <a:rPr lang="en-US" sz="3400" b="1" dirty="0" smtClean="0"/>
            </a:br>
            <a:r>
              <a:rPr lang="en-US" sz="3400" b="1" dirty="0" smtClean="0"/>
              <a:t/>
            </a:r>
            <a:br>
              <a:rPr lang="en-US" sz="3400" b="1" dirty="0" smtClean="0"/>
            </a:br>
            <a:r>
              <a:rPr lang="en-US" sz="3400" b="1" dirty="0" smtClean="0"/>
              <a:t>International Food Policy Research Institute (IFPRI</a:t>
            </a:r>
            <a:r>
              <a:rPr lang="en-US" b="1" dirty="0" smtClean="0"/>
              <a:t>) </a:t>
            </a:r>
            <a:br>
              <a:rPr lang="en-US" b="1" dirty="0" smtClean="0"/>
            </a:br>
            <a:endParaRPr lang="en-US" dirty="0"/>
          </a:p>
        </p:txBody>
      </p:sp>
      <p:pic>
        <p:nvPicPr>
          <p:cNvPr id="82946" name="Picture 2" descr="LOGO_IFPRI_40th_F-small"/>
          <p:cNvPicPr>
            <a:picLocks noChangeAspect="1" noChangeArrowheads="1"/>
          </p:cNvPicPr>
          <p:nvPr/>
        </p:nvPicPr>
        <p:blipFill>
          <a:blip r:embed="rId2"/>
          <a:srcRect/>
          <a:stretch>
            <a:fillRect/>
          </a:stretch>
        </p:blipFill>
        <p:spPr bwMode="auto">
          <a:xfrm>
            <a:off x="6096000" y="152400"/>
            <a:ext cx="2743200" cy="1828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1"/>
            <a:ext cx="9144000" cy="754379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p:txBody>
          <a:bodyPr/>
          <a:lstStyle/>
          <a:p>
            <a:pPr>
              <a:defRPr/>
            </a:pPr>
            <a:fld id="{51711304-D314-46DA-9436-F20728C15583}" type="slidenum">
              <a:rPr lang="en-US"/>
              <a:pPr>
                <a:defRPr/>
              </a:pPr>
              <a:t>11</a:t>
            </a:fld>
            <a:endParaRPr lang="en-US"/>
          </a:p>
        </p:txBody>
      </p:sp>
      <p:pic>
        <p:nvPicPr>
          <p:cNvPr id="106499" name="Picture 2" descr="http://www.environment-green.com/images/green_world_surrounded_by_people.jpg"/>
          <p:cNvPicPr>
            <a:picLocks noChangeAspect="1" noChangeArrowheads="1"/>
          </p:cNvPicPr>
          <p:nvPr/>
        </p:nvPicPr>
        <p:blipFill>
          <a:blip r:embed="rId2"/>
          <a:srcRect t="3493" b="12454"/>
          <a:stretch>
            <a:fillRect/>
          </a:stretch>
        </p:blipFill>
        <p:spPr bwMode="auto">
          <a:xfrm>
            <a:off x="0" y="0"/>
            <a:ext cx="9144000" cy="6886575"/>
          </a:xfrm>
          <a:prstGeom prst="rect">
            <a:avLst/>
          </a:prstGeom>
          <a:noFill/>
          <a:ln w="9525">
            <a:noFill/>
            <a:miter lim="800000"/>
            <a:headEnd/>
            <a:tailEnd/>
          </a:ln>
        </p:spPr>
      </p:pic>
      <p:sp>
        <p:nvSpPr>
          <p:cNvPr id="106500" name="WordArt 3"/>
          <p:cNvSpPr>
            <a:spLocks noChangeArrowheads="1" noChangeShapeType="1" noTextEdit="1"/>
          </p:cNvSpPr>
          <p:nvPr/>
        </p:nvSpPr>
        <p:spPr bwMode="auto">
          <a:xfrm>
            <a:off x="1371600" y="220663"/>
            <a:ext cx="6553200" cy="5413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Let's Learn &amp; Share Together for a global mission</a:t>
            </a:r>
          </a:p>
        </p:txBody>
      </p:sp>
      <p:sp>
        <p:nvSpPr>
          <p:cNvPr id="106501" name="WordArt 4"/>
          <p:cNvSpPr>
            <a:spLocks noChangeArrowheads="1" noChangeShapeType="1" noTextEdit="1"/>
          </p:cNvSpPr>
          <p:nvPr/>
        </p:nvSpPr>
        <p:spPr bwMode="auto">
          <a:xfrm>
            <a:off x="1066800" y="5262563"/>
            <a:ext cx="7086600" cy="7572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Mainstreaming Agriculture for Climate Change Mitigation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4383A19-AE68-4102-A683-9C087131EDCB}" type="slidenum">
              <a:rPr lang="en-US" smtClean="0"/>
              <a:pPr>
                <a:defRPr/>
              </a:pPr>
              <a:t>12</a:t>
            </a:fld>
            <a:endParaRPr lang="en-US" smtClean="0"/>
          </a:p>
        </p:txBody>
      </p:sp>
      <p:pic>
        <p:nvPicPr>
          <p:cNvPr id="55299" name="Picture 4" descr="3"/>
          <p:cNvPicPr>
            <a:picLocks noChangeAspect="1" noChangeArrowheads="1"/>
          </p:cNvPicPr>
          <p:nvPr/>
        </p:nvPicPr>
        <p:blipFill>
          <a:blip r:embed="rId2"/>
          <a:srcRect/>
          <a:stretch>
            <a:fillRect/>
          </a:stretch>
        </p:blipFill>
        <p:spPr bwMode="auto">
          <a:xfrm>
            <a:off x="0" y="0"/>
            <a:ext cx="9144000" cy="4597400"/>
          </a:xfrm>
          <a:prstGeom prst="rect">
            <a:avLst/>
          </a:prstGeom>
          <a:noFill/>
          <a:ln w="9525">
            <a:noFill/>
            <a:miter lim="800000"/>
            <a:headEnd/>
            <a:tailEnd/>
          </a:ln>
        </p:spPr>
      </p:pic>
      <p:sp>
        <p:nvSpPr>
          <p:cNvPr id="55300" name="WordArt 5"/>
          <p:cNvSpPr>
            <a:spLocks noChangeArrowheads="1" noChangeShapeType="1" noTextEdit="1"/>
          </p:cNvSpPr>
          <p:nvPr/>
        </p:nvSpPr>
        <p:spPr bwMode="auto">
          <a:xfrm>
            <a:off x="2590800" y="152400"/>
            <a:ext cx="4267200"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your patient hearing</a:t>
            </a:r>
          </a:p>
        </p:txBody>
      </p:sp>
      <p:sp>
        <p:nvSpPr>
          <p:cNvPr id="55301" name="Text Box 4"/>
          <p:cNvSpPr txBox="1">
            <a:spLocks noChangeArrowheads="1"/>
          </p:cNvSpPr>
          <p:nvPr/>
        </p:nvSpPr>
        <p:spPr bwMode="auto">
          <a:xfrm>
            <a:off x="15875" y="4597400"/>
            <a:ext cx="9144000" cy="2032000"/>
          </a:xfrm>
          <a:prstGeom prst="rect">
            <a:avLst/>
          </a:prstGeom>
          <a:solidFill>
            <a:srgbClr val="DDF2FF"/>
          </a:solidFill>
          <a:ln w="9525">
            <a:noFill/>
            <a:miter lim="800000"/>
            <a:headEnd/>
            <a:tailEnd/>
          </a:ln>
        </p:spPr>
        <p:txBody>
          <a:bodyPr>
            <a:spAutoFit/>
          </a:bodyPr>
          <a:lstStyle/>
          <a:p>
            <a:pPr algn="ctr"/>
            <a:r>
              <a:rPr lang="en-US" altLang="en-US" b="1" dirty="0">
                <a:solidFill>
                  <a:srgbClr val="000066"/>
                </a:solidFill>
              </a:rPr>
              <a:t>Dr. </a:t>
            </a:r>
            <a:r>
              <a:rPr lang="en-US" altLang="en-US" b="1" dirty="0" err="1">
                <a:solidFill>
                  <a:srgbClr val="000066"/>
                </a:solidFill>
              </a:rPr>
              <a:t>Kirit</a:t>
            </a:r>
            <a:r>
              <a:rPr lang="en-US" altLang="en-US" b="1" dirty="0">
                <a:solidFill>
                  <a:srgbClr val="000066"/>
                </a:solidFill>
              </a:rPr>
              <a:t> </a:t>
            </a:r>
            <a:r>
              <a:rPr lang="en-US" altLang="en-US" b="1" dirty="0" err="1">
                <a:solidFill>
                  <a:srgbClr val="000066"/>
                </a:solidFill>
              </a:rPr>
              <a:t>Shelat</a:t>
            </a:r>
            <a:endParaRPr lang="en-US" altLang="en-US" b="1" dirty="0">
              <a:solidFill>
                <a:srgbClr val="000066"/>
              </a:solidFill>
            </a:endParaRPr>
          </a:p>
          <a:p>
            <a:pPr algn="ctr"/>
            <a:r>
              <a:rPr lang="en-US" altLang="en-US" b="1" dirty="0"/>
              <a:t>National Council for Climate Change, Sustainable Development </a:t>
            </a:r>
          </a:p>
          <a:p>
            <a:pPr algn="ctr"/>
            <a:r>
              <a:rPr lang="en-US" altLang="en-US" b="1" dirty="0"/>
              <a:t>and Public Leadership (NCCSD)</a:t>
            </a:r>
          </a:p>
          <a:p>
            <a:pPr algn="ctr"/>
            <a:r>
              <a:rPr lang="en-US" altLang="en-US" b="1" dirty="0"/>
              <a:t>Post Box No. 4146, </a:t>
            </a:r>
            <a:r>
              <a:rPr lang="en-US" altLang="en-US" b="1" dirty="0" err="1"/>
              <a:t>Navrangpura</a:t>
            </a:r>
            <a:r>
              <a:rPr lang="en-US" altLang="en-US" b="1" dirty="0"/>
              <a:t> Post Office, Ahmedabad – 380 009.</a:t>
            </a:r>
          </a:p>
          <a:p>
            <a:pPr algn="ctr"/>
            <a:r>
              <a:rPr lang="en-US" altLang="en-US" b="1" dirty="0"/>
              <a:t>Gujarat, INDIA.</a:t>
            </a:r>
          </a:p>
          <a:p>
            <a:pPr algn="ctr"/>
            <a:r>
              <a:rPr lang="en-US" altLang="en-US" b="1" dirty="0">
                <a:solidFill>
                  <a:srgbClr val="000066"/>
                </a:solidFill>
              </a:rPr>
              <a:t>Phone: 079-26421580 (Off) 09904404393(M)</a:t>
            </a:r>
          </a:p>
          <a:p>
            <a:pPr algn="ctr"/>
            <a:r>
              <a:rPr lang="en-US" altLang="en-US" b="1" dirty="0">
                <a:solidFill>
                  <a:srgbClr val="000066"/>
                </a:solidFill>
              </a:rPr>
              <a:t>Email: </a:t>
            </a:r>
            <a:r>
              <a:rPr lang="en-US" altLang="en-US" b="1" dirty="0" smtClean="0">
                <a:solidFill>
                  <a:srgbClr val="000066"/>
                </a:solidFill>
                <a:hlinkClick r:id="rId3"/>
              </a:rPr>
              <a:t>drkiritshelat@gmail.com</a:t>
            </a:r>
            <a:r>
              <a:rPr lang="en-US" altLang="en-US" b="1" dirty="0" smtClean="0">
                <a:solidFill>
                  <a:srgbClr val="000066"/>
                </a:solidFill>
              </a:rPr>
              <a:t> Website</a:t>
            </a:r>
            <a:r>
              <a:rPr lang="en-US" altLang="en-US" b="1" dirty="0">
                <a:solidFill>
                  <a:srgbClr val="000066"/>
                </a:solidFill>
              </a:rPr>
              <a:t>: www.nccsdindia.org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A090BF2E-E01D-49F2-8CB7-FBF411CBF40D}" type="slidenum">
              <a:rPr lang="en-US" smtClean="0"/>
              <a:pPr/>
              <a:t>2</a:t>
            </a:fld>
            <a:endParaRPr lang="en-US" sz="1400" dirty="0" smtClean="0"/>
          </a:p>
        </p:txBody>
      </p:sp>
      <p:sp>
        <p:nvSpPr>
          <p:cNvPr id="7173" name="TextBox 5"/>
          <p:cNvSpPr>
            <a:spLocks noChangeArrowheads="1"/>
          </p:cNvSpPr>
          <p:nvPr/>
        </p:nvSpPr>
        <p:spPr bwMode="auto">
          <a:xfrm>
            <a:off x="1828800" y="1447800"/>
            <a:ext cx="5867400" cy="173664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3200" b="1" cap="small" dirty="0" smtClean="0">
                <a:latin typeface="+mj-lt"/>
              </a:rPr>
              <a:t>Building Climate Smart FARMERS  </a:t>
            </a:r>
            <a:endParaRPr lang="en-US" sz="3200" dirty="0" smtClean="0">
              <a:latin typeface="+mj-lt"/>
            </a:endParaRPr>
          </a:p>
          <a:p>
            <a:pPr algn="ctr"/>
            <a:r>
              <a:rPr lang="en-US" sz="3200" b="1" cap="all" dirty="0" smtClean="0"/>
              <a:t> </a:t>
            </a:r>
            <a:endParaRPr lang="en-US" sz="3200" dirty="0" smtClean="0"/>
          </a:p>
          <a:p>
            <a:pPr algn="ctr"/>
            <a:r>
              <a:rPr lang="en-US" sz="3200" b="1" cap="all" dirty="0" smtClean="0"/>
              <a:t> </a:t>
            </a:r>
            <a:r>
              <a:rPr lang="en-US" sz="2800" b="1" cap="all" dirty="0" smtClean="0"/>
              <a:t>The Indian Perspective </a:t>
            </a:r>
            <a:endParaRPr lang="en-US" sz="2800" dirty="0" smtClean="0"/>
          </a:p>
        </p:txBody>
      </p:sp>
      <p:sp>
        <p:nvSpPr>
          <p:cNvPr id="3078" name="Content Placeholder 7"/>
          <p:cNvSpPr>
            <a:spLocks noGrp="1"/>
          </p:cNvSpPr>
          <p:nvPr>
            <p:ph idx="1"/>
          </p:nvPr>
        </p:nvSpPr>
        <p:spPr>
          <a:xfrm>
            <a:off x="1828800" y="4724400"/>
            <a:ext cx="6324600" cy="1752600"/>
          </a:xfrm>
        </p:spPr>
        <p:style>
          <a:lnRef idx="3">
            <a:schemeClr val="lt1"/>
          </a:lnRef>
          <a:fillRef idx="1">
            <a:schemeClr val="accent3"/>
          </a:fillRef>
          <a:effectRef idx="1">
            <a:schemeClr val="accent3"/>
          </a:effectRef>
          <a:fontRef idx="minor">
            <a:schemeClr val="lt1"/>
          </a:fontRef>
        </p:style>
        <p:txBody>
          <a:bodyPr>
            <a:noAutofit/>
          </a:bodyPr>
          <a:lstStyle/>
          <a:p>
            <a:pPr algn="ctr">
              <a:buFont typeface="Wingdings" pitchFamily="2" charset="2"/>
              <a:buNone/>
            </a:pPr>
            <a:r>
              <a:rPr lang="en-US" sz="2000" b="1" dirty="0" smtClean="0">
                <a:solidFill>
                  <a:schemeClr val="tx1"/>
                </a:solidFill>
              </a:rPr>
              <a:t>Presented by</a:t>
            </a:r>
          </a:p>
          <a:p>
            <a:pPr algn="ctr">
              <a:buFont typeface="Wingdings" pitchFamily="2" charset="2"/>
              <a:buNone/>
            </a:pPr>
            <a:r>
              <a:rPr lang="en-US" sz="2000" b="1" dirty="0" smtClean="0">
                <a:solidFill>
                  <a:schemeClr val="tx1"/>
                </a:solidFill>
              </a:rPr>
              <a:t>DR. KIRIT N SHELAT, I.A.S. (</a:t>
            </a:r>
            <a:r>
              <a:rPr lang="en-US" sz="2000" b="1" dirty="0" err="1" smtClean="0">
                <a:solidFill>
                  <a:schemeClr val="tx1"/>
                </a:solidFill>
              </a:rPr>
              <a:t>Rtd</a:t>
            </a:r>
            <a:r>
              <a:rPr lang="en-US" sz="2000" b="1" dirty="0" smtClean="0">
                <a:solidFill>
                  <a:schemeClr val="tx1"/>
                </a:solidFill>
              </a:rPr>
              <a:t>)</a:t>
            </a:r>
          </a:p>
          <a:p>
            <a:pPr algn="ctr">
              <a:buFont typeface="Wingdings" pitchFamily="2" charset="2"/>
              <a:buNone/>
            </a:pPr>
            <a:r>
              <a:rPr lang="en-US" sz="2000" b="1" dirty="0" smtClean="0">
                <a:solidFill>
                  <a:schemeClr val="tx1"/>
                </a:solidFill>
              </a:rPr>
              <a:t>National Council for Climate Change, Sustainable Development and Public Leadership (NCCSD</a:t>
            </a:r>
            <a:r>
              <a:rPr lang="en-US" sz="2000" b="1" dirty="0" smtClean="0"/>
              <a:t>) </a:t>
            </a:r>
          </a:p>
        </p:txBody>
      </p:sp>
      <p:sp>
        <p:nvSpPr>
          <p:cNvPr id="1026" name="AutoShape 2"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
          <p:cNvPicPr>
            <a:picLocks noChangeAspect="1" noChangeArrowheads="1"/>
          </p:cNvPicPr>
          <p:nvPr/>
        </p:nvPicPr>
        <p:blipFill rotWithShape="1">
          <a:blip r:embed="rId2" cstate="print">
            <a:extLst>
              <a:ext uri="{BEBA8EAE-BF5A-486C-A8C5-ECC9F3942E4B}">
                <a14:imgProps xmlns="" xmlns:a14="http://schemas.microsoft.com/office/drawing/2010/main">
                  <a14:imgLayer r:embed="">
                    <a14:imgEffect>
                      <a14:sharpenSoften amount="-26000"/>
                    </a14:imgEffect>
                    <a14:imgEffect>
                      <a14:brightnessContrast bright="4000"/>
                    </a14:imgEffect>
                  </a14:imgLayer>
                </a14:imgProps>
              </a:ext>
            </a:extLst>
          </a:blip>
          <a:srcRect r="48333" b="47778"/>
          <a:stretch/>
        </p:blipFill>
        <p:spPr bwMode="auto">
          <a:xfrm>
            <a:off x="1" y="1"/>
            <a:ext cx="1905000" cy="1750798"/>
          </a:xfrm>
          <a:prstGeom prst="rect">
            <a:avLst/>
          </a:prstGeom>
          <a:noFill/>
          <a:ln w="9525">
            <a:noFill/>
            <a:miter lim="800000"/>
            <a:headEnd/>
            <a:tailEnd/>
          </a:ln>
        </p:spPr>
      </p:pic>
      <p:pic>
        <p:nvPicPr>
          <p:cNvPr id="13" name="Picture 1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0546" r="17877" b="25510"/>
          <a:stretch/>
        </p:blipFill>
        <p:spPr bwMode="auto">
          <a:xfrm>
            <a:off x="6629400" y="0"/>
            <a:ext cx="2514600" cy="133785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3785652"/>
          </a:xfrm>
          <a:prstGeom prst="rect">
            <a:avLst/>
          </a:prstGeom>
        </p:spPr>
        <p:txBody>
          <a:bodyPr wrap="square">
            <a:spAutoFit/>
          </a:bodyPr>
          <a:lstStyle/>
          <a:p>
            <a:pPr algn="ctr"/>
            <a:r>
              <a:rPr lang="en-US" sz="2000" b="1" dirty="0" smtClean="0">
                <a:solidFill>
                  <a:schemeClr val="accent2">
                    <a:lumMod val="75000"/>
                  </a:schemeClr>
                </a:solidFill>
              </a:rPr>
              <a:t>Use of Balanced Fertilizer based on Soil Health Analysis – the case</a:t>
            </a:r>
          </a:p>
          <a:p>
            <a:pPr algn="ctr"/>
            <a:r>
              <a:rPr lang="en-US" sz="2000" b="1" dirty="0" smtClean="0">
                <a:solidFill>
                  <a:schemeClr val="accent2">
                    <a:lumMod val="75000"/>
                  </a:schemeClr>
                </a:solidFill>
              </a:rPr>
              <a:t>study of </a:t>
            </a:r>
            <a:r>
              <a:rPr lang="en-US" sz="2000" b="1" dirty="0" err="1" smtClean="0">
                <a:solidFill>
                  <a:schemeClr val="accent2">
                    <a:lumMod val="75000"/>
                  </a:schemeClr>
                </a:solidFill>
              </a:rPr>
              <a:t>Jambusar</a:t>
            </a:r>
            <a:r>
              <a:rPr lang="en-US" sz="2000" b="1" dirty="0" smtClean="0">
                <a:solidFill>
                  <a:schemeClr val="accent2">
                    <a:lumMod val="75000"/>
                  </a:schemeClr>
                </a:solidFill>
              </a:rPr>
              <a:t>, </a:t>
            </a:r>
            <a:r>
              <a:rPr lang="en-US" sz="2000" b="1" dirty="0" err="1" smtClean="0">
                <a:solidFill>
                  <a:schemeClr val="accent2">
                    <a:lumMod val="75000"/>
                  </a:schemeClr>
                </a:solidFill>
              </a:rPr>
              <a:t>Bharuch</a:t>
            </a:r>
            <a:r>
              <a:rPr lang="en-US" sz="2000" b="1" dirty="0" smtClean="0">
                <a:solidFill>
                  <a:schemeClr val="accent2">
                    <a:lumMod val="75000"/>
                  </a:schemeClr>
                </a:solidFill>
              </a:rPr>
              <a:t>, Gujarat</a:t>
            </a:r>
          </a:p>
          <a:p>
            <a:pPr algn="just"/>
            <a:r>
              <a:rPr lang="en-US" sz="2000" dirty="0" err="1" smtClean="0"/>
              <a:t>Maheshbhai</a:t>
            </a:r>
            <a:r>
              <a:rPr lang="en-US" sz="2000" dirty="0" smtClean="0"/>
              <a:t> </a:t>
            </a:r>
            <a:r>
              <a:rPr lang="en-US" sz="2000" dirty="0" err="1" smtClean="0"/>
              <a:t>Sindha</a:t>
            </a:r>
            <a:r>
              <a:rPr lang="en-US" sz="2000" dirty="0" smtClean="0"/>
              <a:t>, </a:t>
            </a:r>
            <a:r>
              <a:rPr lang="en-US" sz="2000" dirty="0" err="1" smtClean="0"/>
              <a:t>Piludra</a:t>
            </a:r>
            <a:r>
              <a:rPr lang="en-US" sz="2000" dirty="0" smtClean="0"/>
              <a:t> of </a:t>
            </a:r>
            <a:r>
              <a:rPr lang="en-US" sz="2000" dirty="0" err="1" smtClean="0"/>
              <a:t>Jambusar</a:t>
            </a:r>
            <a:r>
              <a:rPr lang="en-US" sz="2000" dirty="0" smtClean="0"/>
              <a:t> </a:t>
            </a:r>
            <a:r>
              <a:rPr lang="en-US" sz="2000" dirty="0" err="1" smtClean="0"/>
              <a:t>Taluka</a:t>
            </a:r>
            <a:r>
              <a:rPr lang="en-US" sz="2000" dirty="0" smtClean="0"/>
              <a:t> of </a:t>
            </a:r>
            <a:r>
              <a:rPr lang="en-US" sz="2000" dirty="0" err="1" smtClean="0"/>
              <a:t>Bharuch</a:t>
            </a:r>
            <a:r>
              <a:rPr lang="en-US" sz="2000" dirty="0" smtClean="0"/>
              <a:t> district owns three acres of land. He was using intensive chemical fertilizer and seeds with cheaper price. In his  cotton ,  expenses were high and the yield was low.  Based on  Soil Health Analysis in 2012 ,  he started using certified seeds and balanced doze of fertilizer both organic and in organic-chemical. This reduced his cost in agricultural operations by Rs.2,800 and increased productivity in cotton by 4 quintal. He started using crop residue  and cow dung  along with worms to develop compost fertilizer. This increased productivity further by one quintal and simultaneously, he started selling worms to other farmers to make their compost. Within two years, his income increased to Rs.31,500/-.</a:t>
            </a:r>
          </a:p>
        </p:txBody>
      </p:sp>
      <p:pic>
        <p:nvPicPr>
          <p:cNvPr id="128002" name="Picture 2"/>
          <p:cNvPicPr>
            <a:picLocks noChangeAspect="1" noChangeArrowheads="1"/>
          </p:cNvPicPr>
          <p:nvPr/>
        </p:nvPicPr>
        <p:blipFill>
          <a:blip r:embed="rId2"/>
          <a:srcRect/>
          <a:stretch>
            <a:fillRect/>
          </a:stretch>
        </p:blipFill>
        <p:spPr bwMode="auto">
          <a:xfrm>
            <a:off x="187568" y="4572000"/>
            <a:ext cx="8956432" cy="2286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srcRect/>
          <a:stretch>
            <a:fillRect/>
          </a:stretch>
        </p:blipFill>
        <p:spPr bwMode="auto">
          <a:xfrm>
            <a:off x="304800" y="914400"/>
            <a:ext cx="8686800" cy="5943600"/>
          </a:xfrm>
          <a:prstGeom prst="rect">
            <a:avLst/>
          </a:prstGeom>
          <a:noFill/>
          <a:ln w="9525">
            <a:noFill/>
            <a:miter lim="800000"/>
            <a:headEnd/>
            <a:tailEnd/>
          </a:ln>
          <a:effectLst/>
        </p:spPr>
      </p:pic>
      <p:sp>
        <p:nvSpPr>
          <p:cNvPr id="3" name="TextBox 2"/>
          <p:cNvSpPr txBox="1"/>
          <p:nvPr/>
        </p:nvSpPr>
        <p:spPr>
          <a:xfrm>
            <a:off x="152400" y="304800"/>
            <a:ext cx="8534400" cy="584775"/>
          </a:xfrm>
          <a:prstGeom prst="rect">
            <a:avLst/>
          </a:prstGeom>
          <a:noFill/>
        </p:spPr>
        <p:txBody>
          <a:bodyPr wrap="square" rtlCol="0">
            <a:spAutoFit/>
          </a:bodyPr>
          <a:lstStyle/>
          <a:p>
            <a:pPr algn="ctr"/>
            <a:r>
              <a:rPr lang="en-US" sz="3200" dirty="0" smtClean="0">
                <a:solidFill>
                  <a:schemeClr val="accent2">
                    <a:lumMod val="75000"/>
                  </a:schemeClr>
                </a:solidFill>
              </a:rPr>
              <a:t>AGRO MICRO ENTERPRISE </a:t>
            </a:r>
            <a:endParaRPr lang="en-US" sz="3200" dirty="0">
              <a:solidFill>
                <a:schemeClr val="accent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5800" y="457200"/>
            <a:ext cx="8001000" cy="609600"/>
          </a:xfrm>
        </p:spPr>
        <p:txBody>
          <a:bodyPr rtlCol="0">
            <a:normAutofit fontScale="90000"/>
          </a:bodyPr>
          <a:lstStyle/>
          <a:p>
            <a:pPr eaLnBrk="1" fontAlgn="auto" hangingPunct="1">
              <a:spcAft>
                <a:spcPts val="0"/>
              </a:spcAft>
              <a:defRPr/>
            </a:pPr>
            <a:r>
              <a:rPr lang="en-US" altLang="en-US" sz="2400" b="1" dirty="0" smtClean="0">
                <a:solidFill>
                  <a:srgbClr val="FFFF00"/>
                </a:solidFill>
              </a:rPr>
              <a:t/>
            </a:r>
            <a:br>
              <a:rPr lang="en-US" altLang="en-US" sz="2400" b="1" dirty="0" smtClean="0">
                <a:solidFill>
                  <a:srgbClr val="FFFF00"/>
                </a:solidFill>
              </a:rPr>
            </a:br>
            <a:r>
              <a:rPr lang="en-US" altLang="en-US" sz="2400" b="1" dirty="0" smtClean="0"/>
              <a:t>Initiative Needed at International level for </a:t>
            </a:r>
            <a:r>
              <a:rPr lang="en-US" altLang="en-US" sz="2400" b="1" dirty="0"/>
              <a:t>L</a:t>
            </a:r>
            <a:r>
              <a:rPr lang="en-US" altLang="en-US" sz="2400" b="1" dirty="0" smtClean="0"/>
              <a:t>ocal </a:t>
            </a:r>
            <a:r>
              <a:rPr lang="en-US" altLang="en-US" sz="2400" b="1" dirty="0"/>
              <a:t>P</a:t>
            </a:r>
            <a:r>
              <a:rPr lang="en-US" altLang="en-US" sz="2400" b="1" dirty="0" smtClean="0"/>
              <a:t>roblems  </a:t>
            </a:r>
            <a:br>
              <a:rPr lang="en-US" altLang="en-US" sz="2400" b="1" dirty="0" smtClean="0"/>
            </a:br>
            <a:r>
              <a:rPr lang="en-US" altLang="en-US" sz="2400" b="1" dirty="0" smtClean="0"/>
              <a:t>Enhancing Food Security and Reduce of Poverty</a:t>
            </a:r>
            <a:r>
              <a:rPr lang="en-US" altLang="en-US" sz="2400" b="1" dirty="0" smtClean="0">
                <a:solidFill>
                  <a:srgbClr val="FFFF00"/>
                </a:solidFill>
              </a:rPr>
              <a:t/>
            </a:r>
            <a:br>
              <a:rPr lang="en-US" altLang="en-US" sz="2400" b="1" dirty="0" smtClean="0">
                <a:solidFill>
                  <a:srgbClr val="FFFF00"/>
                </a:solidFill>
              </a:rPr>
            </a:br>
            <a:endParaRPr lang="en-US" altLang="en-US" sz="2400" b="1" dirty="0" smtClean="0">
              <a:solidFill>
                <a:srgbClr val="FFFF00"/>
              </a:solidFill>
            </a:endParaRPr>
          </a:p>
        </p:txBody>
      </p:sp>
      <p:sp>
        <p:nvSpPr>
          <p:cNvPr id="3" name="Content Placeholder 2"/>
          <p:cNvSpPr>
            <a:spLocks noGrp="1"/>
          </p:cNvSpPr>
          <p:nvPr>
            <p:ph idx="1"/>
          </p:nvPr>
        </p:nvSpPr>
        <p:spPr>
          <a:xfrm>
            <a:off x="762000" y="1219200"/>
            <a:ext cx="8153400" cy="5638800"/>
          </a:xfrm>
        </p:spPr>
        <p:txBody>
          <a:bodyPr rtlCol="0">
            <a:normAutofit/>
          </a:bodyPr>
          <a:lstStyle/>
          <a:p>
            <a:pPr eaLnBrk="1" fontAlgn="auto" hangingPunct="1">
              <a:spcAft>
                <a:spcPts val="0"/>
              </a:spcAft>
              <a:buFont typeface="Arial" pitchFamily="34" charset="0"/>
              <a:buNone/>
              <a:defRPr/>
            </a:pPr>
            <a:r>
              <a:rPr lang="en-US" sz="1800" dirty="0" smtClean="0"/>
              <a:t>International </a:t>
            </a:r>
            <a:r>
              <a:rPr lang="en-US" sz="1800" dirty="0"/>
              <a:t>C</a:t>
            </a:r>
            <a:r>
              <a:rPr lang="en-US" sz="1800" dirty="0" smtClean="0"/>
              <a:t>ommunity need to: </a:t>
            </a:r>
          </a:p>
          <a:p>
            <a:pPr marL="457200" indent="-457200" eaLnBrk="1" fontAlgn="auto" hangingPunct="1">
              <a:spcAft>
                <a:spcPts val="0"/>
              </a:spcAft>
              <a:defRPr/>
            </a:pPr>
            <a:r>
              <a:rPr lang="en-US" sz="1800" dirty="0" smtClean="0"/>
              <a:t>Recognize agriculture as a major mitigation tool and adopt mechanism to address the loss and damage associated with the impacts of climate in highly vulnerable countries to restore agriculture and immediately prepare farmers for adaptation including mid-season. – Agro Advisory. </a:t>
            </a:r>
          </a:p>
          <a:p>
            <a:pPr marL="457200" indent="-457200" eaLnBrk="1" fontAlgn="auto" hangingPunct="1">
              <a:spcAft>
                <a:spcPts val="0"/>
              </a:spcAft>
              <a:defRPr/>
            </a:pPr>
            <a:r>
              <a:rPr lang="en-US" sz="1800" dirty="0" smtClean="0"/>
              <a:t>Allocate green fund for</a:t>
            </a:r>
          </a:p>
          <a:p>
            <a:pPr marL="457200" indent="-457200" eaLnBrk="1" fontAlgn="auto" hangingPunct="1">
              <a:spcAft>
                <a:spcPts val="0"/>
              </a:spcAft>
              <a:buFont typeface="Arial" pitchFamily="34" charset="0"/>
              <a:buNone/>
              <a:defRPr/>
            </a:pPr>
            <a:r>
              <a:rPr lang="en-US" sz="1800" dirty="0" smtClean="0"/>
              <a:t>        - Technology transfer from “those who have it to those who need it”</a:t>
            </a:r>
          </a:p>
          <a:p>
            <a:pPr marL="457200" indent="-457200" eaLnBrk="1" fontAlgn="auto" hangingPunct="1">
              <a:spcAft>
                <a:spcPts val="0"/>
              </a:spcAft>
              <a:buFont typeface="Arial" pitchFamily="34" charset="0"/>
              <a:buNone/>
              <a:defRPr/>
            </a:pPr>
            <a:r>
              <a:rPr lang="en-US" sz="1800" dirty="0" smtClean="0"/>
              <a:t>        - Bring new areas such as wasteland and wetland </a:t>
            </a:r>
            <a:r>
              <a:rPr lang="en-US" sz="1800" dirty="0"/>
              <a:t>under agriculture for </a:t>
            </a:r>
            <a:r>
              <a:rPr lang="en-US" sz="1800" dirty="0" smtClean="0"/>
              <a:t>creating livelihood opportunities and to meet the challenges of food security.</a:t>
            </a:r>
          </a:p>
          <a:p>
            <a:pPr marL="457200" indent="-457200" eaLnBrk="1" fontAlgn="auto" hangingPunct="1">
              <a:spcAft>
                <a:spcPts val="0"/>
              </a:spcAft>
              <a:defRPr/>
            </a:pPr>
            <a:r>
              <a:rPr lang="en-US" sz="1800" dirty="0" smtClean="0"/>
              <a:t>Make available special financial support for community bio-gas plants, grassland development in desert areas. </a:t>
            </a:r>
          </a:p>
          <a:p>
            <a:pPr marL="457200" indent="-457200" eaLnBrk="1" fontAlgn="auto" hangingPunct="1">
              <a:spcAft>
                <a:spcPts val="0"/>
              </a:spcAft>
              <a:defRPr/>
            </a:pPr>
            <a:r>
              <a:rPr lang="en-US" sz="1800" dirty="0" smtClean="0"/>
              <a:t>Identify  crops – plants species which  survive on saline water soil and sea water.</a:t>
            </a:r>
          </a:p>
          <a:p>
            <a:pPr marL="457200" indent="-457200" eaLnBrk="1" fontAlgn="auto" hangingPunct="1">
              <a:spcAft>
                <a:spcPts val="0"/>
              </a:spcAft>
              <a:defRPr/>
            </a:pPr>
            <a:r>
              <a:rPr lang="en-US" sz="1800" dirty="0" smtClean="0"/>
              <a:t>Sensitize national governments to provide safety net to farmers in terms of insurance and fallback employment in community projects. </a:t>
            </a:r>
          </a:p>
          <a:p>
            <a:pPr marL="457200" indent="-457200" eaLnBrk="1" fontAlgn="auto" hangingPunct="1">
              <a:spcAft>
                <a:spcPts val="0"/>
              </a:spcAft>
              <a:defRPr/>
            </a:pPr>
            <a:r>
              <a:rPr lang="en-US" sz="1800" dirty="0" smtClean="0"/>
              <a:t>Set International </a:t>
            </a:r>
            <a:r>
              <a:rPr lang="en-US" sz="1800" dirty="0"/>
              <a:t>W</a:t>
            </a:r>
            <a:r>
              <a:rPr lang="en-US" sz="1800" dirty="0" smtClean="0"/>
              <a:t>eather </a:t>
            </a:r>
            <a:r>
              <a:rPr lang="en-US" sz="1800" dirty="0"/>
              <a:t>A</a:t>
            </a:r>
            <a:r>
              <a:rPr lang="en-US" sz="1800" dirty="0" smtClean="0"/>
              <a:t>dvisory to support countries who do not have local advisory</a:t>
            </a:r>
          </a:p>
          <a:p>
            <a:pPr marL="457200" indent="-457200" eaLnBrk="1" fontAlgn="auto" hangingPunct="1">
              <a:spcAft>
                <a:spcPts val="0"/>
              </a:spcAft>
              <a:defRPr/>
            </a:pPr>
            <a:r>
              <a:rPr lang="en-US" sz="1800" dirty="0" smtClean="0"/>
              <a:t>Promote international trade for value added agriculture</a:t>
            </a:r>
            <a:r>
              <a:rPr lang="en-US" sz="2000" dirty="0" smtClean="0"/>
              <a:t>.  </a:t>
            </a:r>
          </a:p>
          <a:p>
            <a:pPr eaLnBrk="1" fontAlgn="auto" hangingPunct="1">
              <a:spcAft>
                <a:spcPts val="0"/>
              </a:spcAft>
              <a:buFont typeface="Arial" pitchFamily="34" charset="0"/>
              <a:buNone/>
              <a:defRPr/>
            </a:pPr>
            <a:endParaRPr lang="en-US" sz="2000" dirty="0" smtClean="0"/>
          </a:p>
        </p:txBody>
      </p:sp>
      <p:sp>
        <p:nvSpPr>
          <p:cNvPr id="60420" name="Slide Number Placeholder 3"/>
          <p:cNvSpPr>
            <a:spLocks noGrp="1"/>
          </p:cNvSpPr>
          <p:nvPr>
            <p:ph type="sldNum" sz="quarter" idx="12"/>
          </p:nvPr>
        </p:nvSpPr>
        <p:spPr bwMode="auto">
          <a:noFill/>
          <a:ln>
            <a:miter lim="800000"/>
            <a:headEnd/>
            <a:tailEnd/>
          </a:ln>
        </p:spPr>
        <p:txBody>
          <a:bodyPr/>
          <a:lstStyle/>
          <a:p>
            <a:fld id="{8D9CC284-7229-4007-91B2-7A552FD8DFA1}" type="slidenum">
              <a:rPr lang="en-US" altLang="en-US" smtClean="0"/>
              <a:pPr/>
              <a:t>7</a:t>
            </a:fld>
            <a:endParaRPr lang="en-US" altLang="en-US" smtClean="0"/>
          </a:p>
        </p:txBody>
      </p:sp>
      <p:pic>
        <p:nvPicPr>
          <p:cNvPr id="60421"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6042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381000"/>
            <a:ext cx="8229600" cy="609600"/>
          </a:xfrm>
        </p:spPr>
        <p:txBody>
          <a:bodyPr rtlCol="0">
            <a:normAutofit fontScale="90000"/>
          </a:bodyPr>
          <a:lstStyle/>
          <a:p>
            <a:pPr eaLnBrk="1" fontAlgn="auto" hangingPunct="1">
              <a:spcAft>
                <a:spcPts val="0"/>
              </a:spcAft>
              <a:defRPr/>
            </a:pPr>
            <a:r>
              <a:rPr lang="en-US" altLang="en-US" b="1" dirty="0" smtClean="0">
                <a:solidFill>
                  <a:srgbClr val="FFFF00"/>
                </a:solidFill>
              </a:rPr>
              <a:t/>
            </a:r>
            <a:br>
              <a:rPr lang="en-US" altLang="en-US" b="1" dirty="0" smtClean="0">
                <a:solidFill>
                  <a:srgbClr val="FFFF00"/>
                </a:solidFill>
              </a:rPr>
            </a:br>
            <a:r>
              <a:rPr lang="en-US" altLang="en-US" b="1" dirty="0" smtClean="0">
                <a:solidFill>
                  <a:srgbClr val="FFFF00"/>
                </a:solidFill>
              </a:rPr>
              <a:t/>
            </a:r>
            <a:br>
              <a:rPr lang="en-US" altLang="en-US" b="1" dirty="0" smtClean="0">
                <a:solidFill>
                  <a:srgbClr val="FFFF00"/>
                </a:solidFill>
              </a:rPr>
            </a:br>
            <a:r>
              <a:rPr lang="en-US" altLang="en-US" sz="3200" b="1" dirty="0" smtClean="0"/>
              <a:t>LEADERSHIP FOR GREENER AGRICULTURE</a:t>
            </a:r>
            <a:r>
              <a:rPr lang="en-US" altLang="en-US" b="1" dirty="0" smtClean="0"/>
              <a:t/>
            </a:r>
            <a:br>
              <a:rPr lang="en-US" altLang="en-US" b="1" dirty="0" smtClean="0"/>
            </a:br>
            <a:r>
              <a:rPr lang="en-US" altLang="en-US" b="1" dirty="0" smtClean="0">
                <a:solidFill>
                  <a:srgbClr val="FFFF00"/>
                </a:solidFill>
              </a:rPr>
              <a:t/>
            </a:r>
            <a:br>
              <a:rPr lang="en-US" altLang="en-US" b="1" dirty="0" smtClean="0">
                <a:solidFill>
                  <a:srgbClr val="FFFF00"/>
                </a:solidFill>
              </a:rPr>
            </a:br>
            <a:endParaRPr lang="en-US" altLang="en-US" b="1" dirty="0" smtClean="0">
              <a:solidFill>
                <a:srgbClr val="FFFF00"/>
              </a:solidFill>
            </a:endParaRPr>
          </a:p>
        </p:txBody>
      </p:sp>
      <p:sp>
        <p:nvSpPr>
          <p:cNvPr id="6" name="Content Placeholder 5"/>
          <p:cNvSpPr>
            <a:spLocks noGrp="1"/>
          </p:cNvSpPr>
          <p:nvPr>
            <p:ph idx="1"/>
          </p:nvPr>
        </p:nvSpPr>
        <p:spPr>
          <a:xfrm>
            <a:off x="762000" y="1219200"/>
            <a:ext cx="7924800" cy="4572000"/>
          </a:xfrm>
        </p:spPr>
        <p:txBody>
          <a:bodyPr rtlCol="0">
            <a:normAutofit fontScale="92500" lnSpcReduction="10000"/>
          </a:bodyPr>
          <a:lstStyle/>
          <a:p>
            <a:pPr marL="0" indent="0" algn="just" eaLnBrk="1" fontAlgn="auto" hangingPunct="1">
              <a:spcAft>
                <a:spcPts val="0"/>
              </a:spcAft>
              <a:buFont typeface="Arial" pitchFamily="34" charset="0"/>
              <a:buNone/>
              <a:defRPr/>
            </a:pPr>
            <a:r>
              <a:rPr lang="en-US" sz="2400" dirty="0" smtClean="0"/>
              <a:t>Global Warming is a threat, but it can be converted into an opportunity. It is possible to make this  happen a win-win situation for all, if all efforts are channeled towards sustainable development with Greener Agriculture at its centre. </a:t>
            </a:r>
          </a:p>
          <a:p>
            <a:pPr marL="0" indent="0" algn="just" eaLnBrk="1" fontAlgn="auto" hangingPunct="1">
              <a:spcAft>
                <a:spcPts val="0"/>
              </a:spcAft>
              <a:buFont typeface="Arial" pitchFamily="34" charset="0"/>
              <a:buNone/>
              <a:defRPr/>
            </a:pPr>
            <a:endParaRPr lang="en-US" sz="2400" dirty="0" smtClean="0"/>
          </a:p>
          <a:p>
            <a:pPr marL="0" indent="0" algn="just" eaLnBrk="1" fontAlgn="auto" hangingPunct="1">
              <a:spcBef>
                <a:spcPts val="0"/>
              </a:spcBef>
              <a:spcAft>
                <a:spcPts val="0"/>
              </a:spcAft>
              <a:buFont typeface="Arial" pitchFamily="34" charset="0"/>
              <a:buNone/>
              <a:defRPr/>
            </a:pPr>
            <a:r>
              <a:rPr lang="en-US" sz="2400" dirty="0" smtClean="0"/>
              <a:t>Countries-Governments-all over the world will have to view the impact of climate on farmers  with a grave concern.  The </a:t>
            </a:r>
            <a:r>
              <a:rPr lang="en-US" sz="2400" dirty="0"/>
              <a:t>c</a:t>
            </a:r>
            <a:r>
              <a:rPr lang="en-US" sz="2400" dirty="0" smtClean="0"/>
              <a:t>hange which is creeping in rapidly-with dangerous consequences to habitat </a:t>
            </a:r>
            <a:r>
              <a:rPr lang="en-US" sz="2400" dirty="0"/>
              <a:t> </a:t>
            </a:r>
            <a:r>
              <a:rPr lang="en-US" sz="2400" dirty="0" smtClean="0"/>
              <a:t>and its stability. This confrontation is on “Nature’s Front”.  Nuclear weapons or armies are no solution. The solution lies in bringing back balance in nature’s forces : the atmosphere, the sun, the earth, the water and the vegetation. The solution lies at local level. Our endeavor should be to overcome this challenge and convert it to an opportunity.</a:t>
            </a:r>
          </a:p>
          <a:p>
            <a:pPr eaLnBrk="1" fontAlgn="auto" hangingPunct="1">
              <a:spcAft>
                <a:spcPts val="0"/>
              </a:spcAft>
              <a:buFont typeface="Arial" pitchFamily="34" charset="0"/>
              <a:buNone/>
              <a:defRPr/>
            </a:pPr>
            <a:endParaRPr lang="en-US" dirty="0"/>
          </a:p>
        </p:txBody>
      </p:sp>
      <p:sp>
        <p:nvSpPr>
          <p:cNvPr id="65540" name="Slide Number Placeholder 3"/>
          <p:cNvSpPr>
            <a:spLocks noGrp="1"/>
          </p:cNvSpPr>
          <p:nvPr>
            <p:ph type="sldNum" sz="quarter" idx="12"/>
          </p:nvPr>
        </p:nvSpPr>
        <p:spPr bwMode="auto">
          <a:noFill/>
          <a:ln>
            <a:miter lim="800000"/>
            <a:headEnd/>
            <a:tailEnd/>
          </a:ln>
        </p:spPr>
        <p:txBody>
          <a:bodyPr/>
          <a:lstStyle/>
          <a:p>
            <a:fld id="{60309158-D769-4FB6-BFAD-5AEA0829A2FF}" type="slidenum">
              <a:rPr lang="en-US" altLang="en-US" smtClean="0"/>
              <a:pPr/>
              <a:t>8</a:t>
            </a:fld>
            <a:endParaRPr lang="en-US" altLang="en-US" smtClean="0"/>
          </a:p>
        </p:txBody>
      </p:sp>
      <p:pic>
        <p:nvPicPr>
          <p:cNvPr id="65541"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pic>
        <p:nvPicPr>
          <p:cNvPr id="65542" name="Picture 7" descr="nccsindia"/>
          <p:cNvPicPr>
            <a:picLocks noChangeAspect="1" noChangeArrowheads="1"/>
          </p:cNvPicPr>
          <p:nvPr/>
        </p:nvPicPr>
        <p:blipFill>
          <a:blip r:embed="rId3"/>
          <a:srcRect/>
          <a:stretch>
            <a:fillRect/>
          </a:stretch>
        </p:blipFill>
        <p:spPr bwMode="auto">
          <a:xfrm>
            <a:off x="0" y="1066800"/>
            <a:ext cx="533400" cy="5791200"/>
          </a:xfrm>
          <a:prstGeom prst="rect">
            <a:avLst/>
          </a:prstGeom>
          <a:solidFill>
            <a:srgbClr val="008000"/>
          </a:solidFill>
          <a:ln w="9525">
            <a:noFill/>
            <a:miter lim="800000"/>
            <a:headEnd/>
            <a:tailEnd/>
          </a:ln>
        </p:spPr>
      </p:pic>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dirty="0">
                <a:solidFill>
                  <a:schemeClr val="bg1"/>
                </a:solidFill>
                <a:latin typeface="Times New Roman" pitchFamily="18" charset="0"/>
              </a:rPr>
              <a:t>National Council for Climate Change, Sustainable Development and Public Leadership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 y="1"/>
            <a:ext cx="9144000" cy="7238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612</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Up and down the scales of time and place: Integrating global trends and local decisions to make the world more food-secure by 2050  International Food Policy Research Institute (IFPRI)  </vt:lpstr>
      <vt:lpstr>Slide 2</vt:lpstr>
      <vt:lpstr>Slide 3</vt:lpstr>
      <vt:lpstr>Slide 4</vt:lpstr>
      <vt:lpstr>Slide 5</vt:lpstr>
      <vt:lpstr>Slide 6</vt:lpstr>
      <vt:lpstr> Initiative Needed at International level for Local Problems   Enhancing Food Security and Reduce of Poverty </vt:lpstr>
      <vt:lpstr>  LEADERSHIP FOR GREENER AGRICULTURE  </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 and down the scales of time and place: Integrating global trends and local decisions to make the world more food-secure by 2050  International Food Policy Research Institute (IFPRI)  </dc:title>
  <dc:creator>LISHA</dc:creator>
  <cp:lastModifiedBy>LISHA</cp:lastModifiedBy>
  <cp:revision>1</cp:revision>
  <dcterms:created xsi:type="dcterms:W3CDTF">2016-10-26T05:13:52Z</dcterms:created>
  <dcterms:modified xsi:type="dcterms:W3CDTF">2016-10-26T05:14:49Z</dcterms:modified>
</cp:coreProperties>
</file>