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20" r:id="rId2"/>
    <p:sldId id="321" r:id="rId3"/>
    <p:sldId id="331" r:id="rId4"/>
    <p:sldId id="323" r:id="rId5"/>
    <p:sldId id="322" r:id="rId6"/>
    <p:sldId id="324" r:id="rId7"/>
    <p:sldId id="325" r:id="rId8"/>
    <p:sldId id="328" r:id="rId9"/>
    <p:sldId id="327" r:id="rId10"/>
    <p:sldId id="326" r:id="rId11"/>
    <p:sldId id="329" r:id="rId12"/>
    <p:sldId id="332" r:id="rId13"/>
    <p:sldId id="970" r:id="rId14"/>
    <p:sldId id="971" r:id="rId15"/>
    <p:sldId id="330" r:id="rId16"/>
    <p:sldId id="334" r:id="rId17"/>
    <p:sldId id="972" r:id="rId18"/>
    <p:sldId id="973" r:id="rId19"/>
    <p:sldId id="969" r:id="rId20"/>
    <p:sldId id="976" r:id="rId21"/>
    <p:sldId id="974" r:id="rId22"/>
    <p:sldId id="390" r:id="rId23"/>
    <p:sldId id="333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12D"/>
    <a:srgbClr val="749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4" autoAdjust="0"/>
    <p:restoredTop sz="94434" autoAdjust="0"/>
  </p:normalViewPr>
  <p:slideViewPr>
    <p:cSldViewPr>
      <p:cViewPr>
        <p:scale>
          <a:sx n="100" d="100"/>
          <a:sy n="100" d="100"/>
        </p:scale>
        <p:origin x="-2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88"/>
    </p:cViewPr>
  </p:sorterViewPr>
  <p:notesViewPr>
    <p:cSldViewPr>
      <p:cViewPr varScale="1">
        <p:scale>
          <a:sx n="73" d="100"/>
          <a:sy n="73" d="100"/>
        </p:scale>
        <p:origin x="-17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8FA02-3474-4A7A-BE91-F0D0F78FF7C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B04628-2B80-4000-8244-92F102451D2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2000" b="1">
              <a:latin typeface="Arial" panose="020B0604020202020204" pitchFamily="34" charset="0"/>
              <a:cs typeface="Arial" panose="020B0604020202020204" pitchFamily="34" charset="0"/>
            </a:rPr>
            <a:t>Client value</a:t>
          </a:r>
        </a:p>
      </dgm:t>
    </dgm:pt>
    <dgm:pt modelId="{8B826284-90E0-4496-9B57-00277F76CFAC}" type="parTrans" cxnId="{833BA308-D6DF-4FBE-BCE4-2190DBA1176A}">
      <dgm:prSet/>
      <dgm:spPr/>
      <dgm:t>
        <a:bodyPr/>
        <a:lstStyle/>
        <a:p>
          <a:endParaRPr lang="de-DE"/>
        </a:p>
      </dgm:t>
    </dgm:pt>
    <dgm:pt modelId="{E3D6D979-D58B-46F9-8E34-4105B82C7DF3}" type="sibTrans" cxnId="{833BA308-D6DF-4FBE-BCE4-2190DBA1176A}">
      <dgm:prSet/>
      <dgm:spPr/>
      <dgm:t>
        <a:bodyPr/>
        <a:lstStyle/>
        <a:p>
          <a:endParaRPr lang="de-DE"/>
        </a:p>
      </dgm:t>
    </dgm:pt>
    <dgm:pt modelId="{E8F0582A-E4C8-47EA-971D-CDF91C65122A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Comprehensive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E23B3-5B9E-4DC9-8FE1-775E8696B3FF}" type="parTrans" cxnId="{587C6B96-B3C7-4914-A6C7-A4F7B8096633}">
      <dgm:prSet/>
      <dgm:spPr/>
      <dgm:t>
        <a:bodyPr/>
        <a:lstStyle/>
        <a:p>
          <a:endParaRPr lang="de-DE"/>
        </a:p>
      </dgm:t>
    </dgm:pt>
    <dgm:pt modelId="{92202F72-F8AD-4D08-A14C-F01F4301F9CA}" type="sibTrans" cxnId="{587C6B96-B3C7-4914-A6C7-A4F7B8096633}">
      <dgm:prSet/>
      <dgm:spPr/>
      <dgm:t>
        <a:bodyPr/>
        <a:lstStyle/>
        <a:p>
          <a:endParaRPr lang="de-DE"/>
        </a:p>
      </dgm:t>
    </dgm:pt>
    <dgm:pt modelId="{0D34B619-2D99-4363-A213-35A298557F9F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800">
              <a:latin typeface="Arial" panose="020B0604020202020204" pitchFamily="34" charset="0"/>
              <a:cs typeface="Arial" panose="020B0604020202020204" pitchFamily="34" charset="0"/>
            </a:rPr>
            <a:t>Affordability</a:t>
          </a:r>
        </a:p>
      </dgm:t>
    </dgm:pt>
    <dgm:pt modelId="{C193E973-91F0-42D0-BED6-A34BA7476140}" type="parTrans" cxnId="{A3D29DD1-4712-4615-8A6C-A087C9892638}">
      <dgm:prSet/>
      <dgm:spPr/>
      <dgm:t>
        <a:bodyPr/>
        <a:lstStyle/>
        <a:p>
          <a:endParaRPr lang="de-DE"/>
        </a:p>
      </dgm:t>
    </dgm:pt>
    <dgm:pt modelId="{876868C9-5CBA-433D-A271-D55949DA65FA}" type="sibTrans" cxnId="{A3D29DD1-4712-4615-8A6C-A087C9892638}">
      <dgm:prSet/>
      <dgm:spPr/>
      <dgm:t>
        <a:bodyPr/>
        <a:lstStyle/>
        <a:p>
          <a:endParaRPr lang="de-DE"/>
        </a:p>
      </dgm:t>
    </dgm:pt>
    <dgm:pt modelId="{50DFEFF7-AC2A-4E9A-AB28-6243B3B12D20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800">
              <a:latin typeface="Arial" panose="020B0604020202020204" pitchFamily="34" charset="0"/>
              <a:cs typeface="Arial" panose="020B0604020202020204" pitchFamily="34" charset="0"/>
            </a:rPr>
            <a:t>Participation</a:t>
          </a:r>
        </a:p>
      </dgm:t>
    </dgm:pt>
    <dgm:pt modelId="{582E896B-D448-4DFE-A0CF-B1E4BD8266DE}" type="parTrans" cxnId="{5B3F3611-9A37-4A51-867F-849AB9E76E67}">
      <dgm:prSet/>
      <dgm:spPr/>
      <dgm:t>
        <a:bodyPr/>
        <a:lstStyle/>
        <a:p>
          <a:endParaRPr lang="de-DE"/>
        </a:p>
      </dgm:t>
    </dgm:pt>
    <dgm:pt modelId="{915D3FA1-94B8-4936-A566-8B8CD720FF4A}" type="sibTrans" cxnId="{5B3F3611-9A37-4A51-867F-849AB9E76E67}">
      <dgm:prSet/>
      <dgm:spPr/>
      <dgm:t>
        <a:bodyPr/>
        <a:lstStyle/>
        <a:p>
          <a:endParaRPr lang="de-DE"/>
        </a:p>
      </dgm:t>
    </dgm:pt>
    <dgm:pt modelId="{95FA8BC5-57E0-4F89-957E-052A7F7AB797}" type="pres">
      <dgm:prSet presAssocID="{0EE8FA02-3474-4A7A-BE91-F0D0F78FF7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AC230BC-921B-47D3-82A9-5C6B2807EE9B}" type="pres">
      <dgm:prSet presAssocID="{E6B04628-2B80-4000-8244-92F102451D27}" presName="compNode" presStyleCnt="0"/>
      <dgm:spPr/>
    </dgm:pt>
    <dgm:pt modelId="{6DE91B8D-6319-462F-99C4-AEFE4BF0E22C}" type="pres">
      <dgm:prSet presAssocID="{E6B04628-2B80-4000-8244-92F102451D27}" presName="aNode" presStyleLbl="bgShp" presStyleIdx="0" presStyleCnt="1" custLinFactNeighborX="-5167" custLinFactNeighborY="-109"/>
      <dgm:spPr/>
      <dgm:t>
        <a:bodyPr/>
        <a:lstStyle/>
        <a:p>
          <a:endParaRPr lang="de-DE"/>
        </a:p>
      </dgm:t>
    </dgm:pt>
    <dgm:pt modelId="{AA22A996-E451-47C9-9302-2CD017BECECD}" type="pres">
      <dgm:prSet presAssocID="{E6B04628-2B80-4000-8244-92F102451D27}" presName="textNode" presStyleLbl="bgShp" presStyleIdx="0" presStyleCnt="1"/>
      <dgm:spPr/>
      <dgm:t>
        <a:bodyPr/>
        <a:lstStyle/>
        <a:p>
          <a:endParaRPr lang="de-DE"/>
        </a:p>
      </dgm:t>
    </dgm:pt>
    <dgm:pt modelId="{442E1306-2843-47B9-918E-08D32E063C6C}" type="pres">
      <dgm:prSet presAssocID="{E6B04628-2B80-4000-8244-92F102451D27}" presName="compChildNode" presStyleCnt="0"/>
      <dgm:spPr/>
    </dgm:pt>
    <dgm:pt modelId="{2387DD11-4578-4252-A9AE-B5709B5AD917}" type="pres">
      <dgm:prSet presAssocID="{E6B04628-2B80-4000-8244-92F102451D27}" presName="theInnerList" presStyleCnt="0"/>
      <dgm:spPr/>
    </dgm:pt>
    <dgm:pt modelId="{1AC0B8F6-51D6-453F-9F4E-D5D833853D73}" type="pres">
      <dgm:prSet presAssocID="{E8F0582A-E4C8-47EA-971D-CDF91C65122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C9DB32-D581-4E47-9798-6C592C0FE613}" type="pres">
      <dgm:prSet presAssocID="{E8F0582A-E4C8-47EA-971D-CDF91C65122A}" presName="aSpace2" presStyleCnt="0"/>
      <dgm:spPr/>
    </dgm:pt>
    <dgm:pt modelId="{0B4A4564-A8CC-4FB6-9D8A-782AC7C83C88}" type="pres">
      <dgm:prSet presAssocID="{0D34B619-2D99-4363-A213-35A298557F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D1C6D5-79B2-4AF0-B5AE-3895AB2C989F}" type="pres">
      <dgm:prSet presAssocID="{0D34B619-2D99-4363-A213-35A298557F9F}" presName="aSpace2" presStyleCnt="0"/>
      <dgm:spPr/>
    </dgm:pt>
    <dgm:pt modelId="{0A29B82D-5560-4B3F-B899-A8F5EE1E7346}" type="pres">
      <dgm:prSet presAssocID="{50DFEFF7-AC2A-4E9A-AB28-6243B3B12D2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4C5865C-850A-4595-A092-0BF8E59B6C08}" type="presOf" srcId="{0EE8FA02-3474-4A7A-BE91-F0D0F78FF7CE}" destId="{95FA8BC5-57E0-4F89-957E-052A7F7AB797}" srcOrd="0" destOrd="0" presId="urn:microsoft.com/office/officeart/2005/8/layout/lProcess2"/>
    <dgm:cxn modelId="{B93AF08E-DC8C-4D28-BA91-75F7868F0BC4}" type="presOf" srcId="{50DFEFF7-AC2A-4E9A-AB28-6243B3B12D20}" destId="{0A29B82D-5560-4B3F-B899-A8F5EE1E7346}" srcOrd="0" destOrd="0" presId="urn:microsoft.com/office/officeart/2005/8/layout/lProcess2"/>
    <dgm:cxn modelId="{587C6B96-B3C7-4914-A6C7-A4F7B8096633}" srcId="{E6B04628-2B80-4000-8244-92F102451D27}" destId="{E8F0582A-E4C8-47EA-971D-CDF91C65122A}" srcOrd="0" destOrd="0" parTransId="{31AE23B3-5B9E-4DC9-8FE1-775E8696B3FF}" sibTransId="{92202F72-F8AD-4D08-A14C-F01F4301F9CA}"/>
    <dgm:cxn modelId="{8CE41DEE-B50B-4B0F-A1DD-C12DD5A22100}" type="presOf" srcId="{E6B04628-2B80-4000-8244-92F102451D27}" destId="{AA22A996-E451-47C9-9302-2CD017BECECD}" srcOrd="1" destOrd="0" presId="urn:microsoft.com/office/officeart/2005/8/layout/lProcess2"/>
    <dgm:cxn modelId="{5B3F3611-9A37-4A51-867F-849AB9E76E67}" srcId="{E6B04628-2B80-4000-8244-92F102451D27}" destId="{50DFEFF7-AC2A-4E9A-AB28-6243B3B12D20}" srcOrd="2" destOrd="0" parTransId="{582E896B-D448-4DFE-A0CF-B1E4BD8266DE}" sibTransId="{915D3FA1-94B8-4936-A566-8B8CD720FF4A}"/>
    <dgm:cxn modelId="{833BA308-D6DF-4FBE-BCE4-2190DBA1176A}" srcId="{0EE8FA02-3474-4A7A-BE91-F0D0F78FF7CE}" destId="{E6B04628-2B80-4000-8244-92F102451D27}" srcOrd="0" destOrd="0" parTransId="{8B826284-90E0-4496-9B57-00277F76CFAC}" sibTransId="{E3D6D979-D58B-46F9-8E34-4105B82C7DF3}"/>
    <dgm:cxn modelId="{523766EE-9035-45A3-9A06-AEC0F7E87E64}" type="presOf" srcId="{E8F0582A-E4C8-47EA-971D-CDF91C65122A}" destId="{1AC0B8F6-51D6-453F-9F4E-D5D833853D73}" srcOrd="0" destOrd="0" presId="urn:microsoft.com/office/officeart/2005/8/layout/lProcess2"/>
    <dgm:cxn modelId="{A3D29DD1-4712-4615-8A6C-A087C9892638}" srcId="{E6B04628-2B80-4000-8244-92F102451D27}" destId="{0D34B619-2D99-4363-A213-35A298557F9F}" srcOrd="1" destOrd="0" parTransId="{C193E973-91F0-42D0-BED6-A34BA7476140}" sibTransId="{876868C9-5CBA-433D-A271-D55949DA65FA}"/>
    <dgm:cxn modelId="{352FAEBF-BF10-4DCC-8CF8-3FAB366ACCD7}" type="presOf" srcId="{E6B04628-2B80-4000-8244-92F102451D27}" destId="{6DE91B8D-6319-462F-99C4-AEFE4BF0E22C}" srcOrd="0" destOrd="0" presId="urn:microsoft.com/office/officeart/2005/8/layout/lProcess2"/>
    <dgm:cxn modelId="{89D732A3-2323-4A6D-82FE-0FE909196A6F}" type="presOf" srcId="{0D34B619-2D99-4363-A213-35A298557F9F}" destId="{0B4A4564-A8CC-4FB6-9D8A-782AC7C83C88}" srcOrd="0" destOrd="0" presId="urn:microsoft.com/office/officeart/2005/8/layout/lProcess2"/>
    <dgm:cxn modelId="{DBF528BC-7C5F-41B5-8013-A805C4139C97}" type="presParOf" srcId="{95FA8BC5-57E0-4F89-957E-052A7F7AB797}" destId="{4AC230BC-921B-47D3-82A9-5C6B2807EE9B}" srcOrd="0" destOrd="0" presId="urn:microsoft.com/office/officeart/2005/8/layout/lProcess2"/>
    <dgm:cxn modelId="{9FF351A4-5919-4506-A7A1-2802B6AE799A}" type="presParOf" srcId="{4AC230BC-921B-47D3-82A9-5C6B2807EE9B}" destId="{6DE91B8D-6319-462F-99C4-AEFE4BF0E22C}" srcOrd="0" destOrd="0" presId="urn:microsoft.com/office/officeart/2005/8/layout/lProcess2"/>
    <dgm:cxn modelId="{6CC13CAC-9572-4BA3-97E6-A1A10214BB29}" type="presParOf" srcId="{4AC230BC-921B-47D3-82A9-5C6B2807EE9B}" destId="{AA22A996-E451-47C9-9302-2CD017BECECD}" srcOrd="1" destOrd="0" presId="urn:microsoft.com/office/officeart/2005/8/layout/lProcess2"/>
    <dgm:cxn modelId="{2B5066FA-69D7-4F67-8D44-F7C44A8797BB}" type="presParOf" srcId="{4AC230BC-921B-47D3-82A9-5C6B2807EE9B}" destId="{442E1306-2843-47B9-918E-08D32E063C6C}" srcOrd="2" destOrd="0" presId="urn:microsoft.com/office/officeart/2005/8/layout/lProcess2"/>
    <dgm:cxn modelId="{D7421CD5-E10F-443E-9F5C-96BE5D2EA25C}" type="presParOf" srcId="{442E1306-2843-47B9-918E-08D32E063C6C}" destId="{2387DD11-4578-4252-A9AE-B5709B5AD917}" srcOrd="0" destOrd="0" presId="urn:microsoft.com/office/officeart/2005/8/layout/lProcess2"/>
    <dgm:cxn modelId="{C18DC991-0CAC-4584-9336-7593C7B11C08}" type="presParOf" srcId="{2387DD11-4578-4252-A9AE-B5709B5AD917}" destId="{1AC0B8F6-51D6-453F-9F4E-D5D833853D73}" srcOrd="0" destOrd="0" presId="urn:microsoft.com/office/officeart/2005/8/layout/lProcess2"/>
    <dgm:cxn modelId="{CE585D8F-4445-4DE8-88CF-2A155EF43DAE}" type="presParOf" srcId="{2387DD11-4578-4252-A9AE-B5709B5AD917}" destId="{B2C9DB32-D581-4E47-9798-6C592C0FE613}" srcOrd="1" destOrd="0" presId="urn:microsoft.com/office/officeart/2005/8/layout/lProcess2"/>
    <dgm:cxn modelId="{C979B4FC-3C70-4B3E-A9DB-3F62AE116CE7}" type="presParOf" srcId="{2387DD11-4578-4252-A9AE-B5709B5AD917}" destId="{0B4A4564-A8CC-4FB6-9D8A-782AC7C83C88}" srcOrd="2" destOrd="0" presId="urn:microsoft.com/office/officeart/2005/8/layout/lProcess2"/>
    <dgm:cxn modelId="{CBF8C3FE-F052-4B1B-9CB7-20D8291F0BB0}" type="presParOf" srcId="{2387DD11-4578-4252-A9AE-B5709B5AD917}" destId="{2ED1C6D5-79B2-4AF0-B5AE-3895AB2C989F}" srcOrd="3" destOrd="0" presId="urn:microsoft.com/office/officeart/2005/8/layout/lProcess2"/>
    <dgm:cxn modelId="{C27972C5-401F-467F-AB75-EC58558C6EC5}" type="presParOf" srcId="{2387DD11-4578-4252-A9AE-B5709B5AD917}" destId="{0A29B82D-5560-4B3F-B899-A8F5EE1E734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8FA02-3474-4A7A-BE91-F0D0F78FF7C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FA7EB10-63DB-45B2-A3D7-78AA1C4258F9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800">
              <a:latin typeface="Arial" panose="020B0604020202020204" pitchFamily="34" charset="0"/>
              <a:cs typeface="Arial" panose="020B0604020202020204" pitchFamily="34" charset="0"/>
            </a:rPr>
            <a:t>Accessibility</a:t>
          </a:r>
        </a:p>
      </dgm:t>
    </dgm:pt>
    <dgm:pt modelId="{35C3387F-420B-40B2-9E8B-A0132029A4C0}" type="parTrans" cxnId="{F3195EDD-E125-4E0B-8883-4ADE371F1E84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4C67F-8D48-4DCC-8F3B-C076B451BAAE}" type="sibTrans" cxnId="{F3195EDD-E125-4E0B-8883-4ADE371F1E84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E5DFE-11B4-4476-A532-1A54D1850A21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800">
              <a:latin typeface="Arial" panose="020B0604020202020204" pitchFamily="34" charset="0"/>
              <a:cs typeface="Arial" panose="020B0604020202020204" pitchFamily="34" charset="0"/>
            </a:rPr>
            <a:t>Transparency and Accountability</a:t>
          </a:r>
        </a:p>
      </dgm:t>
    </dgm:pt>
    <dgm:pt modelId="{5452FB6A-E043-4AAE-907C-352550666130}" type="parTrans" cxnId="{A7E61271-A6B5-424E-9884-7B4A570F23FC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52AB04-1519-4670-B9F8-C5C962D76446}" type="sibTrans" cxnId="{A7E61271-A6B5-424E-9884-7B4A570F23FC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C774F-1316-44B4-9B15-93707F79DD3A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800">
              <a:latin typeface="Arial" panose="020B0604020202020204" pitchFamily="34" charset="0"/>
              <a:cs typeface="Arial" panose="020B0604020202020204" pitchFamily="34" charset="0"/>
            </a:rPr>
            <a:t>Social Sustainability</a:t>
          </a:r>
        </a:p>
      </dgm:t>
    </dgm:pt>
    <dgm:pt modelId="{9BBC4361-1B25-49DC-B7F8-D43C25C3BBFE}" type="parTrans" cxnId="{62A98F0D-92E6-4136-83AC-5ED917E2081D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CB1E8-F84A-40B5-8703-6FC18CB9D897}" type="sibTrans" cxnId="{62A98F0D-92E6-4136-83AC-5ED917E2081D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12035-2B21-409B-B740-9113F0328198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de-DE" sz="1800" b="1">
              <a:latin typeface="Arial" panose="020B0604020202020204" pitchFamily="34" charset="0"/>
              <a:cs typeface="Arial" panose="020B0604020202020204" pitchFamily="34" charset="0"/>
            </a:rPr>
            <a:t>Effectivity, Efficiency,    Sustainability</a:t>
          </a:r>
        </a:p>
      </dgm:t>
    </dgm:pt>
    <dgm:pt modelId="{5CD7F24C-6C7F-4F8E-8E2A-C5097D9407B5}" type="sibTrans" cxnId="{A3217C06-6261-4B36-8F6A-6B4474FA3EA7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0F32B-FFBF-4C63-92FA-F2584C2D44D5}" type="parTrans" cxnId="{A3217C06-6261-4B36-8F6A-6B4474FA3EA7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0ED9C-6263-4CE3-8DB3-C840D37694FF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800">
              <a:latin typeface="Arial" panose="020B0604020202020204" pitchFamily="34" charset="0"/>
              <a:cs typeface="Arial" panose="020B0604020202020204" pitchFamily="34" charset="0"/>
            </a:rPr>
            <a:t>Economic  Sustainabilty</a:t>
          </a:r>
        </a:p>
      </dgm:t>
    </dgm:pt>
    <dgm:pt modelId="{AB7FEAF6-13D9-475A-AEF5-70D76B8A5992}" type="sibTrans" cxnId="{FDD26925-1011-4937-B7F0-489C1AE102B0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93052-3EFB-4895-9824-EB82B4BED2AF}" type="parTrans" cxnId="{FDD26925-1011-4937-B7F0-489C1AE102B0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A8BC5-57E0-4F89-957E-052A7F7AB797}" type="pres">
      <dgm:prSet presAssocID="{0EE8FA02-3474-4A7A-BE91-F0D0F78FF7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8F45A4E-FE2F-4B13-87AC-BFCE8FC0FEAB}" type="pres">
      <dgm:prSet presAssocID="{AA012035-2B21-409B-B740-9113F0328198}" presName="compNode" presStyleCnt="0"/>
      <dgm:spPr/>
    </dgm:pt>
    <dgm:pt modelId="{CFCDF7B2-4770-46C5-B2EE-261AC257BBC6}" type="pres">
      <dgm:prSet presAssocID="{AA012035-2B21-409B-B740-9113F0328198}" presName="aNode" presStyleLbl="bgShp" presStyleIdx="0" presStyleCnt="1" custLinFactNeighborX="-34910" custLinFactNeighborY="-88"/>
      <dgm:spPr/>
      <dgm:t>
        <a:bodyPr/>
        <a:lstStyle/>
        <a:p>
          <a:endParaRPr lang="de-DE"/>
        </a:p>
      </dgm:t>
    </dgm:pt>
    <dgm:pt modelId="{8B11B5FC-435A-4C25-91BC-2DB2372065B7}" type="pres">
      <dgm:prSet presAssocID="{AA012035-2B21-409B-B740-9113F0328198}" presName="textNode" presStyleLbl="bgShp" presStyleIdx="0" presStyleCnt="1"/>
      <dgm:spPr/>
      <dgm:t>
        <a:bodyPr/>
        <a:lstStyle/>
        <a:p>
          <a:endParaRPr lang="de-DE"/>
        </a:p>
      </dgm:t>
    </dgm:pt>
    <dgm:pt modelId="{68A95827-ED8A-4184-89E8-4172D2F14001}" type="pres">
      <dgm:prSet presAssocID="{AA012035-2B21-409B-B740-9113F0328198}" presName="compChildNode" presStyleCnt="0"/>
      <dgm:spPr/>
    </dgm:pt>
    <dgm:pt modelId="{0FF05791-13C3-4DB6-BADD-5A517E163C81}" type="pres">
      <dgm:prSet presAssocID="{AA012035-2B21-409B-B740-9113F0328198}" presName="theInnerList" presStyleCnt="0"/>
      <dgm:spPr/>
    </dgm:pt>
    <dgm:pt modelId="{87E9D753-4A8D-4A17-98AE-48022021A41D}" type="pres">
      <dgm:prSet presAssocID="{0FA7EB10-63DB-45B2-A3D7-78AA1C4258F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820920-2542-4DB8-9937-69FA2C8E57C5}" type="pres">
      <dgm:prSet presAssocID="{0FA7EB10-63DB-45B2-A3D7-78AA1C4258F9}" presName="aSpace2" presStyleCnt="0"/>
      <dgm:spPr/>
    </dgm:pt>
    <dgm:pt modelId="{E0021FFF-987A-4FE0-A1F3-DB7D916B9BF2}" type="pres">
      <dgm:prSet presAssocID="{BB40ED9C-6263-4CE3-8DB3-C840D37694F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40BBDF-A892-45E4-A8AC-3391BED9A4D5}" type="pres">
      <dgm:prSet presAssocID="{BB40ED9C-6263-4CE3-8DB3-C840D37694FF}" presName="aSpace2" presStyleCnt="0"/>
      <dgm:spPr/>
    </dgm:pt>
    <dgm:pt modelId="{36F17402-1B08-4284-BA61-599597BE68CB}" type="pres">
      <dgm:prSet presAssocID="{2FFC774F-1316-44B4-9B15-93707F79DD3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EC939F-F0CF-4EF4-ADEE-0718D4767BA8}" type="pres">
      <dgm:prSet presAssocID="{2FFC774F-1316-44B4-9B15-93707F79DD3A}" presName="aSpace2" presStyleCnt="0"/>
      <dgm:spPr/>
    </dgm:pt>
    <dgm:pt modelId="{E171A179-509E-453C-ABFC-F5DC40CD2807}" type="pres">
      <dgm:prSet presAssocID="{455E5DFE-11B4-4476-A532-1A54D1850A2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3195EDD-E125-4E0B-8883-4ADE371F1E84}" srcId="{AA012035-2B21-409B-B740-9113F0328198}" destId="{0FA7EB10-63DB-45B2-A3D7-78AA1C4258F9}" srcOrd="0" destOrd="0" parTransId="{35C3387F-420B-40B2-9E8B-A0132029A4C0}" sibTransId="{C534C67F-8D48-4DCC-8F3B-C076B451BAAE}"/>
    <dgm:cxn modelId="{6FFBFA5C-C919-49F9-8D0E-424B5F7804E6}" type="presOf" srcId="{2FFC774F-1316-44B4-9B15-93707F79DD3A}" destId="{36F17402-1B08-4284-BA61-599597BE68CB}" srcOrd="0" destOrd="0" presId="urn:microsoft.com/office/officeart/2005/8/layout/lProcess2"/>
    <dgm:cxn modelId="{88D3EAA2-D0B6-4A66-82CA-435F560C385C}" type="presOf" srcId="{0FA7EB10-63DB-45B2-A3D7-78AA1C4258F9}" destId="{87E9D753-4A8D-4A17-98AE-48022021A41D}" srcOrd="0" destOrd="0" presId="urn:microsoft.com/office/officeart/2005/8/layout/lProcess2"/>
    <dgm:cxn modelId="{C59E2A88-6E09-4CF9-AC42-DF81D0B3615C}" type="presOf" srcId="{AA012035-2B21-409B-B740-9113F0328198}" destId="{8B11B5FC-435A-4C25-91BC-2DB2372065B7}" srcOrd="1" destOrd="0" presId="urn:microsoft.com/office/officeart/2005/8/layout/lProcess2"/>
    <dgm:cxn modelId="{62A98F0D-92E6-4136-83AC-5ED917E2081D}" srcId="{AA012035-2B21-409B-B740-9113F0328198}" destId="{2FFC774F-1316-44B4-9B15-93707F79DD3A}" srcOrd="2" destOrd="0" parTransId="{9BBC4361-1B25-49DC-B7F8-D43C25C3BBFE}" sibTransId="{714CB1E8-F84A-40B5-8703-6FC18CB9D897}"/>
    <dgm:cxn modelId="{A3217C06-6261-4B36-8F6A-6B4474FA3EA7}" srcId="{0EE8FA02-3474-4A7A-BE91-F0D0F78FF7CE}" destId="{AA012035-2B21-409B-B740-9113F0328198}" srcOrd="0" destOrd="0" parTransId="{02D0F32B-FFBF-4C63-92FA-F2584C2D44D5}" sibTransId="{5CD7F24C-6C7F-4F8E-8E2A-C5097D9407B5}"/>
    <dgm:cxn modelId="{A7E61271-A6B5-424E-9884-7B4A570F23FC}" srcId="{AA012035-2B21-409B-B740-9113F0328198}" destId="{455E5DFE-11B4-4476-A532-1A54D1850A21}" srcOrd="3" destOrd="0" parTransId="{5452FB6A-E043-4AAE-907C-352550666130}" sibTransId="{0552AB04-1519-4670-B9F8-C5C962D76446}"/>
    <dgm:cxn modelId="{D47C56C7-CAE9-4575-83E8-592180213DC5}" type="presOf" srcId="{455E5DFE-11B4-4476-A532-1A54D1850A21}" destId="{E171A179-509E-453C-ABFC-F5DC40CD2807}" srcOrd="0" destOrd="0" presId="urn:microsoft.com/office/officeart/2005/8/layout/lProcess2"/>
    <dgm:cxn modelId="{76F6FF3B-76D4-40D2-9674-FCB288A144B2}" type="presOf" srcId="{BB40ED9C-6263-4CE3-8DB3-C840D37694FF}" destId="{E0021FFF-987A-4FE0-A1F3-DB7D916B9BF2}" srcOrd="0" destOrd="0" presId="urn:microsoft.com/office/officeart/2005/8/layout/lProcess2"/>
    <dgm:cxn modelId="{707E5EF7-14A7-492B-96A7-E9D4AA54AA53}" type="presOf" srcId="{0EE8FA02-3474-4A7A-BE91-F0D0F78FF7CE}" destId="{95FA8BC5-57E0-4F89-957E-052A7F7AB797}" srcOrd="0" destOrd="0" presId="urn:microsoft.com/office/officeart/2005/8/layout/lProcess2"/>
    <dgm:cxn modelId="{C4A2381F-CA47-45CD-81C2-2BB622C0D2A4}" type="presOf" srcId="{AA012035-2B21-409B-B740-9113F0328198}" destId="{CFCDF7B2-4770-46C5-B2EE-261AC257BBC6}" srcOrd="0" destOrd="0" presId="urn:microsoft.com/office/officeart/2005/8/layout/lProcess2"/>
    <dgm:cxn modelId="{FDD26925-1011-4937-B7F0-489C1AE102B0}" srcId="{AA012035-2B21-409B-B740-9113F0328198}" destId="{BB40ED9C-6263-4CE3-8DB3-C840D37694FF}" srcOrd="1" destOrd="0" parTransId="{55793052-3EFB-4895-9824-EB82B4BED2AF}" sibTransId="{AB7FEAF6-13D9-475A-AEF5-70D76B8A5992}"/>
    <dgm:cxn modelId="{9F7BFFC3-64C3-43BD-B8B8-4B4B623B9648}" type="presParOf" srcId="{95FA8BC5-57E0-4F89-957E-052A7F7AB797}" destId="{98F45A4E-FE2F-4B13-87AC-BFCE8FC0FEAB}" srcOrd="0" destOrd="0" presId="urn:microsoft.com/office/officeart/2005/8/layout/lProcess2"/>
    <dgm:cxn modelId="{063F514E-3596-4F4B-9FEC-77113F4CB869}" type="presParOf" srcId="{98F45A4E-FE2F-4B13-87AC-BFCE8FC0FEAB}" destId="{CFCDF7B2-4770-46C5-B2EE-261AC257BBC6}" srcOrd="0" destOrd="0" presId="urn:microsoft.com/office/officeart/2005/8/layout/lProcess2"/>
    <dgm:cxn modelId="{6AF53036-53B0-4C4D-BFD9-C2A352920F20}" type="presParOf" srcId="{98F45A4E-FE2F-4B13-87AC-BFCE8FC0FEAB}" destId="{8B11B5FC-435A-4C25-91BC-2DB2372065B7}" srcOrd="1" destOrd="0" presId="urn:microsoft.com/office/officeart/2005/8/layout/lProcess2"/>
    <dgm:cxn modelId="{C0DC54DC-C1F8-4DFE-A1A6-4BD75F78737F}" type="presParOf" srcId="{98F45A4E-FE2F-4B13-87AC-BFCE8FC0FEAB}" destId="{68A95827-ED8A-4184-89E8-4172D2F14001}" srcOrd="2" destOrd="0" presId="urn:microsoft.com/office/officeart/2005/8/layout/lProcess2"/>
    <dgm:cxn modelId="{25369B53-EDCB-4FFA-ABAD-BA2013552D5E}" type="presParOf" srcId="{68A95827-ED8A-4184-89E8-4172D2F14001}" destId="{0FF05791-13C3-4DB6-BADD-5A517E163C81}" srcOrd="0" destOrd="0" presId="urn:microsoft.com/office/officeart/2005/8/layout/lProcess2"/>
    <dgm:cxn modelId="{7165CFC7-F0D0-41DA-AA5C-C52F173CB9EB}" type="presParOf" srcId="{0FF05791-13C3-4DB6-BADD-5A517E163C81}" destId="{87E9D753-4A8D-4A17-98AE-48022021A41D}" srcOrd="0" destOrd="0" presId="urn:microsoft.com/office/officeart/2005/8/layout/lProcess2"/>
    <dgm:cxn modelId="{2A37A994-2EA9-4557-8F85-B7F6FB2EFA10}" type="presParOf" srcId="{0FF05791-13C3-4DB6-BADD-5A517E163C81}" destId="{F3820920-2542-4DB8-9937-69FA2C8E57C5}" srcOrd="1" destOrd="0" presId="urn:microsoft.com/office/officeart/2005/8/layout/lProcess2"/>
    <dgm:cxn modelId="{60744E59-B1AC-4B0D-A07E-054275BC1883}" type="presParOf" srcId="{0FF05791-13C3-4DB6-BADD-5A517E163C81}" destId="{E0021FFF-987A-4FE0-A1F3-DB7D916B9BF2}" srcOrd="2" destOrd="0" presId="urn:microsoft.com/office/officeart/2005/8/layout/lProcess2"/>
    <dgm:cxn modelId="{3EA7667E-F055-4A59-A70C-C9BC7E754ECD}" type="presParOf" srcId="{0FF05791-13C3-4DB6-BADD-5A517E163C81}" destId="{4A40BBDF-A892-45E4-A8AC-3391BED9A4D5}" srcOrd="3" destOrd="0" presId="urn:microsoft.com/office/officeart/2005/8/layout/lProcess2"/>
    <dgm:cxn modelId="{A46595AC-D5F1-4EB6-8CCA-37CDA32114B0}" type="presParOf" srcId="{0FF05791-13C3-4DB6-BADD-5A517E163C81}" destId="{36F17402-1B08-4284-BA61-599597BE68CB}" srcOrd="4" destOrd="0" presId="urn:microsoft.com/office/officeart/2005/8/layout/lProcess2"/>
    <dgm:cxn modelId="{FBE4ED69-3147-4B20-B98B-9BDC36D3333B}" type="presParOf" srcId="{0FF05791-13C3-4DB6-BADD-5A517E163C81}" destId="{E0EC939F-F0CF-4EF4-ADEE-0718D4767BA8}" srcOrd="5" destOrd="0" presId="urn:microsoft.com/office/officeart/2005/8/layout/lProcess2"/>
    <dgm:cxn modelId="{30D07449-B2F4-46D1-9D94-E806F5AB266F}" type="presParOf" srcId="{0FF05791-13C3-4DB6-BADD-5A517E163C81}" destId="{E171A179-509E-453C-ABFC-F5DC40CD280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8FA02-3474-4A7A-BE91-F0D0F78FF7C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B04628-2B80-4000-8244-92F102451D2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400" b="1"/>
            <a:t>Client value</a:t>
          </a:r>
        </a:p>
      </dgm:t>
    </dgm:pt>
    <dgm:pt modelId="{8B826284-90E0-4496-9B57-00277F76CFAC}" type="parTrans" cxnId="{833BA308-D6DF-4FBE-BCE4-2190DBA1176A}">
      <dgm:prSet/>
      <dgm:spPr/>
      <dgm:t>
        <a:bodyPr/>
        <a:lstStyle/>
        <a:p>
          <a:endParaRPr lang="de-DE"/>
        </a:p>
      </dgm:t>
    </dgm:pt>
    <dgm:pt modelId="{E3D6D979-D58B-46F9-8E34-4105B82C7DF3}" type="sibTrans" cxnId="{833BA308-D6DF-4FBE-BCE4-2190DBA1176A}">
      <dgm:prSet/>
      <dgm:spPr/>
      <dgm:t>
        <a:bodyPr/>
        <a:lstStyle/>
        <a:p>
          <a:endParaRPr lang="de-DE"/>
        </a:p>
      </dgm:t>
    </dgm:pt>
    <dgm:pt modelId="{E8F0582A-E4C8-47EA-971D-CDF91C65122A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000"/>
            <a:t>Comprehensive scope</a:t>
          </a:r>
        </a:p>
      </dgm:t>
    </dgm:pt>
    <dgm:pt modelId="{31AE23B3-5B9E-4DC9-8FE1-775E8696B3FF}" type="parTrans" cxnId="{587C6B96-B3C7-4914-A6C7-A4F7B8096633}">
      <dgm:prSet/>
      <dgm:spPr/>
      <dgm:t>
        <a:bodyPr/>
        <a:lstStyle/>
        <a:p>
          <a:endParaRPr lang="de-DE"/>
        </a:p>
      </dgm:t>
    </dgm:pt>
    <dgm:pt modelId="{92202F72-F8AD-4D08-A14C-F01F4301F9CA}" type="sibTrans" cxnId="{587C6B96-B3C7-4914-A6C7-A4F7B8096633}">
      <dgm:prSet/>
      <dgm:spPr/>
      <dgm:t>
        <a:bodyPr/>
        <a:lstStyle/>
        <a:p>
          <a:endParaRPr lang="de-DE"/>
        </a:p>
      </dgm:t>
    </dgm:pt>
    <dgm:pt modelId="{0D34B619-2D99-4363-A213-35A298557F9F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000"/>
            <a:t>Affordability</a:t>
          </a:r>
        </a:p>
      </dgm:t>
    </dgm:pt>
    <dgm:pt modelId="{C193E973-91F0-42D0-BED6-A34BA7476140}" type="parTrans" cxnId="{A3D29DD1-4712-4615-8A6C-A087C9892638}">
      <dgm:prSet/>
      <dgm:spPr/>
      <dgm:t>
        <a:bodyPr/>
        <a:lstStyle/>
        <a:p>
          <a:endParaRPr lang="de-DE"/>
        </a:p>
      </dgm:t>
    </dgm:pt>
    <dgm:pt modelId="{876868C9-5CBA-433D-A271-D55949DA65FA}" type="sibTrans" cxnId="{A3D29DD1-4712-4615-8A6C-A087C9892638}">
      <dgm:prSet/>
      <dgm:spPr/>
      <dgm:t>
        <a:bodyPr/>
        <a:lstStyle/>
        <a:p>
          <a:endParaRPr lang="de-DE"/>
        </a:p>
      </dgm:t>
    </dgm:pt>
    <dgm:pt modelId="{AA012035-2B21-409B-B740-9113F0328198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de-DE" sz="1400" b="1"/>
            <a:t>Effectivity, Efficiency,    Sustainability</a:t>
          </a:r>
        </a:p>
      </dgm:t>
    </dgm:pt>
    <dgm:pt modelId="{02D0F32B-FFBF-4C63-92FA-F2584C2D44D5}" type="parTrans" cxnId="{A3217C06-6261-4B36-8F6A-6B4474FA3EA7}">
      <dgm:prSet/>
      <dgm:spPr/>
      <dgm:t>
        <a:bodyPr/>
        <a:lstStyle/>
        <a:p>
          <a:endParaRPr lang="de-DE"/>
        </a:p>
      </dgm:t>
    </dgm:pt>
    <dgm:pt modelId="{5CD7F24C-6C7F-4F8E-8E2A-C5097D9407B5}" type="sibTrans" cxnId="{A3217C06-6261-4B36-8F6A-6B4474FA3EA7}">
      <dgm:prSet/>
      <dgm:spPr/>
      <dgm:t>
        <a:bodyPr/>
        <a:lstStyle/>
        <a:p>
          <a:endParaRPr lang="de-DE"/>
        </a:p>
      </dgm:t>
    </dgm:pt>
    <dgm:pt modelId="{0FA7EB10-63DB-45B2-A3D7-78AA1C4258F9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000"/>
            <a:t>Accessibility</a:t>
          </a:r>
        </a:p>
      </dgm:t>
    </dgm:pt>
    <dgm:pt modelId="{35C3387F-420B-40B2-9E8B-A0132029A4C0}" type="parTrans" cxnId="{F3195EDD-E125-4E0B-8883-4ADE371F1E84}">
      <dgm:prSet/>
      <dgm:spPr/>
      <dgm:t>
        <a:bodyPr/>
        <a:lstStyle/>
        <a:p>
          <a:endParaRPr lang="de-DE"/>
        </a:p>
      </dgm:t>
    </dgm:pt>
    <dgm:pt modelId="{C534C67F-8D48-4DCC-8F3B-C076B451BAAE}" type="sibTrans" cxnId="{F3195EDD-E125-4E0B-8883-4ADE371F1E84}">
      <dgm:prSet/>
      <dgm:spPr/>
      <dgm:t>
        <a:bodyPr/>
        <a:lstStyle/>
        <a:p>
          <a:endParaRPr lang="de-DE"/>
        </a:p>
      </dgm:t>
    </dgm:pt>
    <dgm:pt modelId="{BB40ED9C-6263-4CE3-8DB3-C840D37694FF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000"/>
            <a:t>Economic  Sustainabilty</a:t>
          </a:r>
        </a:p>
      </dgm:t>
    </dgm:pt>
    <dgm:pt modelId="{55793052-3EFB-4895-9824-EB82B4BED2AF}" type="parTrans" cxnId="{FDD26925-1011-4937-B7F0-489C1AE102B0}">
      <dgm:prSet/>
      <dgm:spPr/>
      <dgm:t>
        <a:bodyPr/>
        <a:lstStyle/>
        <a:p>
          <a:endParaRPr lang="de-DE"/>
        </a:p>
      </dgm:t>
    </dgm:pt>
    <dgm:pt modelId="{AB7FEAF6-13D9-475A-AEF5-70D76B8A5992}" type="sibTrans" cxnId="{FDD26925-1011-4937-B7F0-489C1AE102B0}">
      <dgm:prSet/>
      <dgm:spPr/>
      <dgm:t>
        <a:bodyPr/>
        <a:lstStyle/>
        <a:p>
          <a:endParaRPr lang="de-DE"/>
        </a:p>
      </dgm:t>
    </dgm:pt>
    <dgm:pt modelId="{50DFEFF7-AC2A-4E9A-AB28-6243B3B12D20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000"/>
            <a:t>Participation</a:t>
          </a:r>
        </a:p>
      </dgm:t>
    </dgm:pt>
    <dgm:pt modelId="{582E896B-D448-4DFE-A0CF-B1E4BD8266DE}" type="parTrans" cxnId="{5B3F3611-9A37-4A51-867F-849AB9E76E67}">
      <dgm:prSet/>
      <dgm:spPr/>
      <dgm:t>
        <a:bodyPr/>
        <a:lstStyle/>
        <a:p>
          <a:endParaRPr lang="de-DE"/>
        </a:p>
      </dgm:t>
    </dgm:pt>
    <dgm:pt modelId="{915D3FA1-94B8-4936-A566-8B8CD720FF4A}" type="sibTrans" cxnId="{5B3F3611-9A37-4A51-867F-849AB9E76E67}">
      <dgm:prSet/>
      <dgm:spPr/>
      <dgm:t>
        <a:bodyPr/>
        <a:lstStyle/>
        <a:p>
          <a:endParaRPr lang="de-DE"/>
        </a:p>
      </dgm:t>
    </dgm:pt>
    <dgm:pt modelId="{455E5DFE-11B4-4476-A532-1A54D1850A21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000"/>
            <a:t>Transparency and Accountability</a:t>
          </a:r>
        </a:p>
      </dgm:t>
    </dgm:pt>
    <dgm:pt modelId="{5452FB6A-E043-4AAE-907C-352550666130}" type="parTrans" cxnId="{A7E61271-A6B5-424E-9884-7B4A570F23FC}">
      <dgm:prSet/>
      <dgm:spPr/>
      <dgm:t>
        <a:bodyPr/>
        <a:lstStyle/>
        <a:p>
          <a:endParaRPr lang="de-DE"/>
        </a:p>
      </dgm:t>
    </dgm:pt>
    <dgm:pt modelId="{0552AB04-1519-4670-B9F8-C5C962D76446}" type="sibTrans" cxnId="{A7E61271-A6B5-424E-9884-7B4A570F23FC}">
      <dgm:prSet/>
      <dgm:spPr/>
      <dgm:t>
        <a:bodyPr/>
        <a:lstStyle/>
        <a:p>
          <a:endParaRPr lang="de-DE"/>
        </a:p>
      </dgm:t>
    </dgm:pt>
    <dgm:pt modelId="{2FFC774F-1316-44B4-9B15-93707F79DD3A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de-DE" sz="1000"/>
            <a:t>Social Sustainability</a:t>
          </a:r>
        </a:p>
      </dgm:t>
    </dgm:pt>
    <dgm:pt modelId="{9BBC4361-1B25-49DC-B7F8-D43C25C3BBFE}" type="parTrans" cxnId="{62A98F0D-92E6-4136-83AC-5ED917E2081D}">
      <dgm:prSet/>
      <dgm:spPr/>
      <dgm:t>
        <a:bodyPr/>
        <a:lstStyle/>
        <a:p>
          <a:endParaRPr lang="de-DE"/>
        </a:p>
      </dgm:t>
    </dgm:pt>
    <dgm:pt modelId="{714CB1E8-F84A-40B5-8703-6FC18CB9D897}" type="sibTrans" cxnId="{62A98F0D-92E6-4136-83AC-5ED917E2081D}">
      <dgm:prSet/>
      <dgm:spPr/>
      <dgm:t>
        <a:bodyPr/>
        <a:lstStyle/>
        <a:p>
          <a:endParaRPr lang="de-DE"/>
        </a:p>
      </dgm:t>
    </dgm:pt>
    <dgm:pt modelId="{95FA8BC5-57E0-4F89-957E-052A7F7AB797}" type="pres">
      <dgm:prSet presAssocID="{0EE8FA02-3474-4A7A-BE91-F0D0F78FF7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AC230BC-921B-47D3-82A9-5C6B2807EE9B}" type="pres">
      <dgm:prSet presAssocID="{E6B04628-2B80-4000-8244-92F102451D27}" presName="compNode" presStyleCnt="0"/>
      <dgm:spPr/>
    </dgm:pt>
    <dgm:pt modelId="{6DE91B8D-6319-462F-99C4-AEFE4BF0E22C}" type="pres">
      <dgm:prSet presAssocID="{E6B04628-2B80-4000-8244-92F102451D27}" presName="aNode" presStyleLbl="bgShp" presStyleIdx="0" presStyleCnt="2" custLinFactNeighborX="-5167" custLinFactNeighborY="-109"/>
      <dgm:spPr/>
      <dgm:t>
        <a:bodyPr/>
        <a:lstStyle/>
        <a:p>
          <a:endParaRPr lang="de-DE"/>
        </a:p>
      </dgm:t>
    </dgm:pt>
    <dgm:pt modelId="{AA22A996-E451-47C9-9302-2CD017BECECD}" type="pres">
      <dgm:prSet presAssocID="{E6B04628-2B80-4000-8244-92F102451D27}" presName="textNode" presStyleLbl="bgShp" presStyleIdx="0" presStyleCnt="2"/>
      <dgm:spPr/>
      <dgm:t>
        <a:bodyPr/>
        <a:lstStyle/>
        <a:p>
          <a:endParaRPr lang="de-DE"/>
        </a:p>
      </dgm:t>
    </dgm:pt>
    <dgm:pt modelId="{442E1306-2843-47B9-918E-08D32E063C6C}" type="pres">
      <dgm:prSet presAssocID="{E6B04628-2B80-4000-8244-92F102451D27}" presName="compChildNode" presStyleCnt="0"/>
      <dgm:spPr/>
    </dgm:pt>
    <dgm:pt modelId="{2387DD11-4578-4252-A9AE-B5709B5AD917}" type="pres">
      <dgm:prSet presAssocID="{E6B04628-2B80-4000-8244-92F102451D27}" presName="theInnerList" presStyleCnt="0"/>
      <dgm:spPr/>
    </dgm:pt>
    <dgm:pt modelId="{1AC0B8F6-51D6-453F-9F4E-D5D833853D73}" type="pres">
      <dgm:prSet presAssocID="{E8F0582A-E4C8-47EA-971D-CDF91C65122A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C9DB32-D581-4E47-9798-6C592C0FE613}" type="pres">
      <dgm:prSet presAssocID="{E8F0582A-E4C8-47EA-971D-CDF91C65122A}" presName="aSpace2" presStyleCnt="0"/>
      <dgm:spPr/>
    </dgm:pt>
    <dgm:pt modelId="{0B4A4564-A8CC-4FB6-9D8A-782AC7C83C88}" type="pres">
      <dgm:prSet presAssocID="{0D34B619-2D99-4363-A213-35A298557F9F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D1C6D5-79B2-4AF0-B5AE-3895AB2C989F}" type="pres">
      <dgm:prSet presAssocID="{0D34B619-2D99-4363-A213-35A298557F9F}" presName="aSpace2" presStyleCnt="0"/>
      <dgm:spPr/>
    </dgm:pt>
    <dgm:pt modelId="{0A29B82D-5560-4B3F-B899-A8F5EE1E7346}" type="pres">
      <dgm:prSet presAssocID="{50DFEFF7-AC2A-4E9A-AB28-6243B3B12D20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7EF048-1DA0-4000-80FB-17B9ABF7D8A6}" type="pres">
      <dgm:prSet presAssocID="{E6B04628-2B80-4000-8244-92F102451D27}" presName="aSpace" presStyleCnt="0"/>
      <dgm:spPr/>
    </dgm:pt>
    <dgm:pt modelId="{98F45A4E-FE2F-4B13-87AC-BFCE8FC0FEAB}" type="pres">
      <dgm:prSet presAssocID="{AA012035-2B21-409B-B740-9113F0328198}" presName="compNode" presStyleCnt="0"/>
      <dgm:spPr/>
    </dgm:pt>
    <dgm:pt modelId="{CFCDF7B2-4770-46C5-B2EE-261AC257BBC6}" type="pres">
      <dgm:prSet presAssocID="{AA012035-2B21-409B-B740-9113F0328198}" presName="aNode" presStyleLbl="bgShp" presStyleIdx="1" presStyleCnt="2"/>
      <dgm:spPr/>
      <dgm:t>
        <a:bodyPr/>
        <a:lstStyle/>
        <a:p>
          <a:endParaRPr lang="de-DE"/>
        </a:p>
      </dgm:t>
    </dgm:pt>
    <dgm:pt modelId="{8B11B5FC-435A-4C25-91BC-2DB2372065B7}" type="pres">
      <dgm:prSet presAssocID="{AA012035-2B21-409B-B740-9113F0328198}" presName="textNode" presStyleLbl="bgShp" presStyleIdx="1" presStyleCnt="2"/>
      <dgm:spPr/>
      <dgm:t>
        <a:bodyPr/>
        <a:lstStyle/>
        <a:p>
          <a:endParaRPr lang="de-DE"/>
        </a:p>
      </dgm:t>
    </dgm:pt>
    <dgm:pt modelId="{68A95827-ED8A-4184-89E8-4172D2F14001}" type="pres">
      <dgm:prSet presAssocID="{AA012035-2B21-409B-B740-9113F0328198}" presName="compChildNode" presStyleCnt="0"/>
      <dgm:spPr/>
    </dgm:pt>
    <dgm:pt modelId="{0FF05791-13C3-4DB6-BADD-5A517E163C81}" type="pres">
      <dgm:prSet presAssocID="{AA012035-2B21-409B-B740-9113F0328198}" presName="theInnerList" presStyleCnt="0"/>
      <dgm:spPr/>
    </dgm:pt>
    <dgm:pt modelId="{87E9D753-4A8D-4A17-98AE-48022021A41D}" type="pres">
      <dgm:prSet presAssocID="{0FA7EB10-63DB-45B2-A3D7-78AA1C4258F9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820920-2542-4DB8-9937-69FA2C8E57C5}" type="pres">
      <dgm:prSet presAssocID="{0FA7EB10-63DB-45B2-A3D7-78AA1C4258F9}" presName="aSpace2" presStyleCnt="0"/>
      <dgm:spPr/>
    </dgm:pt>
    <dgm:pt modelId="{E0021FFF-987A-4FE0-A1F3-DB7D916B9BF2}" type="pres">
      <dgm:prSet presAssocID="{BB40ED9C-6263-4CE3-8DB3-C840D37694FF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40BBDF-A892-45E4-A8AC-3391BED9A4D5}" type="pres">
      <dgm:prSet presAssocID="{BB40ED9C-6263-4CE3-8DB3-C840D37694FF}" presName="aSpace2" presStyleCnt="0"/>
      <dgm:spPr/>
    </dgm:pt>
    <dgm:pt modelId="{36F17402-1B08-4284-BA61-599597BE68CB}" type="pres">
      <dgm:prSet presAssocID="{2FFC774F-1316-44B4-9B15-93707F79DD3A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EC939F-F0CF-4EF4-ADEE-0718D4767BA8}" type="pres">
      <dgm:prSet presAssocID="{2FFC774F-1316-44B4-9B15-93707F79DD3A}" presName="aSpace2" presStyleCnt="0"/>
      <dgm:spPr/>
    </dgm:pt>
    <dgm:pt modelId="{E171A179-509E-453C-ABFC-F5DC40CD2807}" type="pres">
      <dgm:prSet presAssocID="{455E5DFE-11B4-4476-A532-1A54D1850A21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2573994-F6C0-4E9D-8505-ADD76B80C1DD}" type="presOf" srcId="{2FFC774F-1316-44B4-9B15-93707F79DD3A}" destId="{36F17402-1B08-4284-BA61-599597BE68CB}" srcOrd="0" destOrd="0" presId="urn:microsoft.com/office/officeart/2005/8/layout/lProcess2"/>
    <dgm:cxn modelId="{A3D29DD1-4712-4615-8A6C-A087C9892638}" srcId="{E6B04628-2B80-4000-8244-92F102451D27}" destId="{0D34B619-2D99-4363-A213-35A298557F9F}" srcOrd="1" destOrd="0" parTransId="{C193E973-91F0-42D0-BED6-A34BA7476140}" sibTransId="{876868C9-5CBA-433D-A271-D55949DA65FA}"/>
    <dgm:cxn modelId="{56E45DFA-38DC-4BE7-96B0-77479536F4EC}" type="presOf" srcId="{50DFEFF7-AC2A-4E9A-AB28-6243B3B12D20}" destId="{0A29B82D-5560-4B3F-B899-A8F5EE1E7346}" srcOrd="0" destOrd="0" presId="urn:microsoft.com/office/officeart/2005/8/layout/lProcess2"/>
    <dgm:cxn modelId="{62DC43A7-440E-4AF8-8EEF-F67F9F7F2383}" type="presOf" srcId="{0D34B619-2D99-4363-A213-35A298557F9F}" destId="{0B4A4564-A8CC-4FB6-9D8A-782AC7C83C88}" srcOrd="0" destOrd="0" presId="urn:microsoft.com/office/officeart/2005/8/layout/lProcess2"/>
    <dgm:cxn modelId="{A7E61271-A6B5-424E-9884-7B4A570F23FC}" srcId="{AA012035-2B21-409B-B740-9113F0328198}" destId="{455E5DFE-11B4-4476-A532-1A54D1850A21}" srcOrd="3" destOrd="0" parTransId="{5452FB6A-E043-4AAE-907C-352550666130}" sibTransId="{0552AB04-1519-4670-B9F8-C5C962D76446}"/>
    <dgm:cxn modelId="{F02BA302-89DD-487D-93FC-EAF4BE14D972}" type="presOf" srcId="{0FA7EB10-63DB-45B2-A3D7-78AA1C4258F9}" destId="{87E9D753-4A8D-4A17-98AE-48022021A41D}" srcOrd="0" destOrd="0" presId="urn:microsoft.com/office/officeart/2005/8/layout/lProcess2"/>
    <dgm:cxn modelId="{BC8D58A3-4F6F-47CC-B66A-C9E0971F4DEF}" type="presOf" srcId="{455E5DFE-11B4-4476-A532-1A54D1850A21}" destId="{E171A179-509E-453C-ABFC-F5DC40CD2807}" srcOrd="0" destOrd="0" presId="urn:microsoft.com/office/officeart/2005/8/layout/lProcess2"/>
    <dgm:cxn modelId="{E8439482-2844-41D3-9D70-AF70A902FC1E}" type="presOf" srcId="{E8F0582A-E4C8-47EA-971D-CDF91C65122A}" destId="{1AC0B8F6-51D6-453F-9F4E-D5D833853D73}" srcOrd="0" destOrd="0" presId="urn:microsoft.com/office/officeart/2005/8/layout/lProcess2"/>
    <dgm:cxn modelId="{6BE1A174-760F-4092-96CD-CD1CAD821CFB}" type="presOf" srcId="{BB40ED9C-6263-4CE3-8DB3-C840D37694FF}" destId="{E0021FFF-987A-4FE0-A1F3-DB7D916B9BF2}" srcOrd="0" destOrd="0" presId="urn:microsoft.com/office/officeart/2005/8/layout/lProcess2"/>
    <dgm:cxn modelId="{8FF1AA30-9EF0-4AF0-B37B-8A7769C7AA7B}" type="presOf" srcId="{AA012035-2B21-409B-B740-9113F0328198}" destId="{CFCDF7B2-4770-46C5-B2EE-261AC257BBC6}" srcOrd="0" destOrd="0" presId="urn:microsoft.com/office/officeart/2005/8/layout/lProcess2"/>
    <dgm:cxn modelId="{62A98F0D-92E6-4136-83AC-5ED917E2081D}" srcId="{AA012035-2B21-409B-B740-9113F0328198}" destId="{2FFC774F-1316-44B4-9B15-93707F79DD3A}" srcOrd="2" destOrd="0" parTransId="{9BBC4361-1B25-49DC-B7F8-D43C25C3BBFE}" sibTransId="{714CB1E8-F84A-40B5-8703-6FC18CB9D897}"/>
    <dgm:cxn modelId="{0C69D0DB-4813-41ED-A5AC-4DC471D3DF1F}" type="presOf" srcId="{E6B04628-2B80-4000-8244-92F102451D27}" destId="{AA22A996-E451-47C9-9302-2CD017BECECD}" srcOrd="1" destOrd="0" presId="urn:microsoft.com/office/officeart/2005/8/layout/lProcess2"/>
    <dgm:cxn modelId="{A44EAFA0-55B6-4294-8E57-AC6B187E3AB1}" type="presOf" srcId="{0EE8FA02-3474-4A7A-BE91-F0D0F78FF7CE}" destId="{95FA8BC5-57E0-4F89-957E-052A7F7AB797}" srcOrd="0" destOrd="0" presId="urn:microsoft.com/office/officeart/2005/8/layout/lProcess2"/>
    <dgm:cxn modelId="{FDD26925-1011-4937-B7F0-489C1AE102B0}" srcId="{AA012035-2B21-409B-B740-9113F0328198}" destId="{BB40ED9C-6263-4CE3-8DB3-C840D37694FF}" srcOrd="1" destOrd="0" parTransId="{55793052-3EFB-4895-9824-EB82B4BED2AF}" sibTransId="{AB7FEAF6-13D9-475A-AEF5-70D76B8A5992}"/>
    <dgm:cxn modelId="{F3195EDD-E125-4E0B-8883-4ADE371F1E84}" srcId="{AA012035-2B21-409B-B740-9113F0328198}" destId="{0FA7EB10-63DB-45B2-A3D7-78AA1C4258F9}" srcOrd="0" destOrd="0" parTransId="{35C3387F-420B-40B2-9E8B-A0132029A4C0}" sibTransId="{C534C67F-8D48-4DCC-8F3B-C076B451BAAE}"/>
    <dgm:cxn modelId="{587C6B96-B3C7-4914-A6C7-A4F7B8096633}" srcId="{E6B04628-2B80-4000-8244-92F102451D27}" destId="{E8F0582A-E4C8-47EA-971D-CDF91C65122A}" srcOrd="0" destOrd="0" parTransId="{31AE23B3-5B9E-4DC9-8FE1-775E8696B3FF}" sibTransId="{92202F72-F8AD-4D08-A14C-F01F4301F9CA}"/>
    <dgm:cxn modelId="{833BA308-D6DF-4FBE-BCE4-2190DBA1176A}" srcId="{0EE8FA02-3474-4A7A-BE91-F0D0F78FF7CE}" destId="{E6B04628-2B80-4000-8244-92F102451D27}" srcOrd="0" destOrd="0" parTransId="{8B826284-90E0-4496-9B57-00277F76CFAC}" sibTransId="{E3D6D979-D58B-46F9-8E34-4105B82C7DF3}"/>
    <dgm:cxn modelId="{46D4BCB0-E70F-4DE5-AA79-ABDEB3325C96}" type="presOf" srcId="{E6B04628-2B80-4000-8244-92F102451D27}" destId="{6DE91B8D-6319-462F-99C4-AEFE4BF0E22C}" srcOrd="0" destOrd="0" presId="urn:microsoft.com/office/officeart/2005/8/layout/lProcess2"/>
    <dgm:cxn modelId="{A3217C06-6261-4B36-8F6A-6B4474FA3EA7}" srcId="{0EE8FA02-3474-4A7A-BE91-F0D0F78FF7CE}" destId="{AA012035-2B21-409B-B740-9113F0328198}" srcOrd="1" destOrd="0" parTransId="{02D0F32B-FFBF-4C63-92FA-F2584C2D44D5}" sibTransId="{5CD7F24C-6C7F-4F8E-8E2A-C5097D9407B5}"/>
    <dgm:cxn modelId="{0F7A2105-F928-4728-9868-23FB25E04D50}" type="presOf" srcId="{AA012035-2B21-409B-B740-9113F0328198}" destId="{8B11B5FC-435A-4C25-91BC-2DB2372065B7}" srcOrd="1" destOrd="0" presId="urn:microsoft.com/office/officeart/2005/8/layout/lProcess2"/>
    <dgm:cxn modelId="{5B3F3611-9A37-4A51-867F-849AB9E76E67}" srcId="{E6B04628-2B80-4000-8244-92F102451D27}" destId="{50DFEFF7-AC2A-4E9A-AB28-6243B3B12D20}" srcOrd="2" destOrd="0" parTransId="{582E896B-D448-4DFE-A0CF-B1E4BD8266DE}" sibTransId="{915D3FA1-94B8-4936-A566-8B8CD720FF4A}"/>
    <dgm:cxn modelId="{90F1FD40-3ECE-409D-AA48-4122A3192384}" type="presParOf" srcId="{95FA8BC5-57E0-4F89-957E-052A7F7AB797}" destId="{4AC230BC-921B-47D3-82A9-5C6B2807EE9B}" srcOrd="0" destOrd="0" presId="urn:microsoft.com/office/officeart/2005/8/layout/lProcess2"/>
    <dgm:cxn modelId="{7651AA82-D70E-47FD-BA1E-6BB6D5582662}" type="presParOf" srcId="{4AC230BC-921B-47D3-82A9-5C6B2807EE9B}" destId="{6DE91B8D-6319-462F-99C4-AEFE4BF0E22C}" srcOrd="0" destOrd="0" presId="urn:microsoft.com/office/officeart/2005/8/layout/lProcess2"/>
    <dgm:cxn modelId="{49C4497A-8C4D-459D-8C91-F60B57BD5246}" type="presParOf" srcId="{4AC230BC-921B-47D3-82A9-5C6B2807EE9B}" destId="{AA22A996-E451-47C9-9302-2CD017BECECD}" srcOrd="1" destOrd="0" presId="urn:microsoft.com/office/officeart/2005/8/layout/lProcess2"/>
    <dgm:cxn modelId="{D4A4488F-C260-44B0-A56B-A75CE8F38A7A}" type="presParOf" srcId="{4AC230BC-921B-47D3-82A9-5C6B2807EE9B}" destId="{442E1306-2843-47B9-918E-08D32E063C6C}" srcOrd="2" destOrd="0" presId="urn:microsoft.com/office/officeart/2005/8/layout/lProcess2"/>
    <dgm:cxn modelId="{25431E3F-3C73-4C96-9E7C-8DA8987A0E4C}" type="presParOf" srcId="{442E1306-2843-47B9-918E-08D32E063C6C}" destId="{2387DD11-4578-4252-A9AE-B5709B5AD917}" srcOrd="0" destOrd="0" presId="urn:microsoft.com/office/officeart/2005/8/layout/lProcess2"/>
    <dgm:cxn modelId="{09B35E54-56DC-4BA9-9E44-5469A352771B}" type="presParOf" srcId="{2387DD11-4578-4252-A9AE-B5709B5AD917}" destId="{1AC0B8F6-51D6-453F-9F4E-D5D833853D73}" srcOrd="0" destOrd="0" presId="urn:microsoft.com/office/officeart/2005/8/layout/lProcess2"/>
    <dgm:cxn modelId="{5281E3C4-A46D-454A-8AA8-48EC672A0F1A}" type="presParOf" srcId="{2387DD11-4578-4252-A9AE-B5709B5AD917}" destId="{B2C9DB32-D581-4E47-9798-6C592C0FE613}" srcOrd="1" destOrd="0" presId="urn:microsoft.com/office/officeart/2005/8/layout/lProcess2"/>
    <dgm:cxn modelId="{12FA014C-445F-4B48-AED3-5E2EE76A9B6F}" type="presParOf" srcId="{2387DD11-4578-4252-A9AE-B5709B5AD917}" destId="{0B4A4564-A8CC-4FB6-9D8A-782AC7C83C88}" srcOrd="2" destOrd="0" presId="urn:microsoft.com/office/officeart/2005/8/layout/lProcess2"/>
    <dgm:cxn modelId="{02C2A62F-A0D7-4557-B285-E5A5FC76B388}" type="presParOf" srcId="{2387DD11-4578-4252-A9AE-B5709B5AD917}" destId="{2ED1C6D5-79B2-4AF0-B5AE-3895AB2C989F}" srcOrd="3" destOrd="0" presId="urn:microsoft.com/office/officeart/2005/8/layout/lProcess2"/>
    <dgm:cxn modelId="{6D547AD1-1FE5-4C8C-8538-19AD64430689}" type="presParOf" srcId="{2387DD11-4578-4252-A9AE-B5709B5AD917}" destId="{0A29B82D-5560-4B3F-B899-A8F5EE1E7346}" srcOrd="4" destOrd="0" presId="urn:microsoft.com/office/officeart/2005/8/layout/lProcess2"/>
    <dgm:cxn modelId="{ACAC8736-085B-4CDD-8673-97DB1A6FF281}" type="presParOf" srcId="{95FA8BC5-57E0-4F89-957E-052A7F7AB797}" destId="{AF7EF048-1DA0-4000-80FB-17B9ABF7D8A6}" srcOrd="1" destOrd="0" presId="urn:microsoft.com/office/officeart/2005/8/layout/lProcess2"/>
    <dgm:cxn modelId="{C1AB69A4-CE08-4F27-964F-3A4F4D2769FD}" type="presParOf" srcId="{95FA8BC5-57E0-4F89-957E-052A7F7AB797}" destId="{98F45A4E-FE2F-4B13-87AC-BFCE8FC0FEAB}" srcOrd="2" destOrd="0" presId="urn:microsoft.com/office/officeart/2005/8/layout/lProcess2"/>
    <dgm:cxn modelId="{C4069CEF-8226-4446-A1D3-41F6586B5350}" type="presParOf" srcId="{98F45A4E-FE2F-4B13-87AC-BFCE8FC0FEAB}" destId="{CFCDF7B2-4770-46C5-B2EE-261AC257BBC6}" srcOrd="0" destOrd="0" presId="urn:microsoft.com/office/officeart/2005/8/layout/lProcess2"/>
    <dgm:cxn modelId="{3198BEB3-7E6A-4013-A65B-8D83FDD00790}" type="presParOf" srcId="{98F45A4E-FE2F-4B13-87AC-BFCE8FC0FEAB}" destId="{8B11B5FC-435A-4C25-91BC-2DB2372065B7}" srcOrd="1" destOrd="0" presId="urn:microsoft.com/office/officeart/2005/8/layout/lProcess2"/>
    <dgm:cxn modelId="{734DF8FB-7305-475F-B64A-20C56EFB9B3F}" type="presParOf" srcId="{98F45A4E-FE2F-4B13-87AC-BFCE8FC0FEAB}" destId="{68A95827-ED8A-4184-89E8-4172D2F14001}" srcOrd="2" destOrd="0" presId="urn:microsoft.com/office/officeart/2005/8/layout/lProcess2"/>
    <dgm:cxn modelId="{6228B686-5ACF-4448-9093-87D73C1E472F}" type="presParOf" srcId="{68A95827-ED8A-4184-89E8-4172D2F14001}" destId="{0FF05791-13C3-4DB6-BADD-5A517E163C81}" srcOrd="0" destOrd="0" presId="urn:microsoft.com/office/officeart/2005/8/layout/lProcess2"/>
    <dgm:cxn modelId="{F7A213AA-94FB-4ADE-B4D9-0E58D46A428B}" type="presParOf" srcId="{0FF05791-13C3-4DB6-BADD-5A517E163C81}" destId="{87E9D753-4A8D-4A17-98AE-48022021A41D}" srcOrd="0" destOrd="0" presId="urn:microsoft.com/office/officeart/2005/8/layout/lProcess2"/>
    <dgm:cxn modelId="{861512B9-F626-4FAA-8A8C-BCF53AA8CD2E}" type="presParOf" srcId="{0FF05791-13C3-4DB6-BADD-5A517E163C81}" destId="{F3820920-2542-4DB8-9937-69FA2C8E57C5}" srcOrd="1" destOrd="0" presId="urn:microsoft.com/office/officeart/2005/8/layout/lProcess2"/>
    <dgm:cxn modelId="{4E8E4672-9C18-48F7-92E5-988D7CD7D713}" type="presParOf" srcId="{0FF05791-13C3-4DB6-BADD-5A517E163C81}" destId="{E0021FFF-987A-4FE0-A1F3-DB7D916B9BF2}" srcOrd="2" destOrd="0" presId="urn:microsoft.com/office/officeart/2005/8/layout/lProcess2"/>
    <dgm:cxn modelId="{7B9EFD41-8A7E-4817-9E49-0C15A03689BC}" type="presParOf" srcId="{0FF05791-13C3-4DB6-BADD-5A517E163C81}" destId="{4A40BBDF-A892-45E4-A8AC-3391BED9A4D5}" srcOrd="3" destOrd="0" presId="urn:microsoft.com/office/officeart/2005/8/layout/lProcess2"/>
    <dgm:cxn modelId="{0525A3AD-7D51-4416-BDD9-56F20CA97152}" type="presParOf" srcId="{0FF05791-13C3-4DB6-BADD-5A517E163C81}" destId="{36F17402-1B08-4284-BA61-599597BE68CB}" srcOrd="4" destOrd="0" presId="urn:microsoft.com/office/officeart/2005/8/layout/lProcess2"/>
    <dgm:cxn modelId="{CF073AF8-1143-4921-9B57-F1E1528037B9}" type="presParOf" srcId="{0FF05791-13C3-4DB6-BADD-5A517E163C81}" destId="{E0EC939F-F0CF-4EF4-ADEE-0718D4767BA8}" srcOrd="5" destOrd="0" presId="urn:microsoft.com/office/officeart/2005/8/layout/lProcess2"/>
    <dgm:cxn modelId="{7CB5E4D3-53CA-48FB-9E1F-A5000F117A2F}" type="presParOf" srcId="{0FF05791-13C3-4DB6-BADD-5A517E163C81}" destId="{E171A179-509E-453C-ABFC-F5DC40CD280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91B8D-6319-462F-99C4-AEFE4BF0E22C}">
      <dsp:nvSpPr>
        <dsp:cNvPr id="0" name=""/>
        <dsp:cNvSpPr/>
      </dsp:nvSpPr>
      <dsp:spPr>
        <a:xfrm>
          <a:off x="0" y="0"/>
          <a:ext cx="5495027" cy="264831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>
              <a:latin typeface="Arial" panose="020B0604020202020204" pitchFamily="34" charset="0"/>
              <a:cs typeface="Arial" panose="020B0604020202020204" pitchFamily="34" charset="0"/>
            </a:rPr>
            <a:t>Client value</a:t>
          </a:r>
        </a:p>
      </dsp:txBody>
      <dsp:txXfrm>
        <a:off x="0" y="0"/>
        <a:ext cx="5495027" cy="794493"/>
      </dsp:txXfrm>
    </dsp:sp>
    <dsp:sp modelId="{1AC0B8F6-51D6-453F-9F4E-D5D833853D73}">
      <dsp:nvSpPr>
        <dsp:cNvPr id="0" name=""/>
        <dsp:cNvSpPr/>
      </dsp:nvSpPr>
      <dsp:spPr>
        <a:xfrm>
          <a:off x="549502" y="794719"/>
          <a:ext cx="4396021" cy="5202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Comprehensive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741" y="809958"/>
        <a:ext cx="4365543" cy="489808"/>
      </dsp:txXfrm>
    </dsp:sp>
    <dsp:sp modelId="{0B4A4564-A8CC-4FB6-9D8A-782AC7C83C88}">
      <dsp:nvSpPr>
        <dsp:cNvPr id="0" name=""/>
        <dsp:cNvSpPr/>
      </dsp:nvSpPr>
      <dsp:spPr>
        <a:xfrm>
          <a:off x="549502" y="1395050"/>
          <a:ext cx="4396021" cy="5202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>
              <a:latin typeface="Arial" panose="020B0604020202020204" pitchFamily="34" charset="0"/>
              <a:cs typeface="Arial" panose="020B0604020202020204" pitchFamily="34" charset="0"/>
            </a:rPr>
            <a:t>Affordability</a:t>
          </a:r>
        </a:p>
      </dsp:txBody>
      <dsp:txXfrm>
        <a:off x="564741" y="1410289"/>
        <a:ext cx="4365543" cy="489808"/>
      </dsp:txXfrm>
    </dsp:sp>
    <dsp:sp modelId="{0A29B82D-5560-4B3F-B899-A8F5EE1E7346}">
      <dsp:nvSpPr>
        <dsp:cNvPr id="0" name=""/>
        <dsp:cNvSpPr/>
      </dsp:nvSpPr>
      <dsp:spPr>
        <a:xfrm>
          <a:off x="549502" y="1995381"/>
          <a:ext cx="4396021" cy="5202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>
              <a:latin typeface="Arial" panose="020B0604020202020204" pitchFamily="34" charset="0"/>
              <a:cs typeface="Arial" panose="020B0604020202020204" pitchFamily="34" charset="0"/>
            </a:rPr>
            <a:t>Participation</a:t>
          </a:r>
        </a:p>
      </dsp:txBody>
      <dsp:txXfrm>
        <a:off x="564741" y="2010620"/>
        <a:ext cx="4365543" cy="489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DF7B2-4770-46C5-B2EE-261AC257BBC6}">
      <dsp:nvSpPr>
        <dsp:cNvPr id="0" name=""/>
        <dsp:cNvSpPr/>
      </dsp:nvSpPr>
      <dsp:spPr>
        <a:xfrm>
          <a:off x="0" y="0"/>
          <a:ext cx="3777852" cy="374441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>
              <a:latin typeface="Arial" panose="020B0604020202020204" pitchFamily="34" charset="0"/>
              <a:cs typeface="Arial" panose="020B0604020202020204" pitchFamily="34" charset="0"/>
            </a:rPr>
            <a:t>Effectivity, Efficiency,    Sustainability</a:t>
          </a:r>
        </a:p>
      </dsp:txBody>
      <dsp:txXfrm>
        <a:off x="0" y="0"/>
        <a:ext cx="3777852" cy="1123324"/>
      </dsp:txXfrm>
    </dsp:sp>
    <dsp:sp modelId="{87E9D753-4A8D-4A17-98AE-48022021A41D}">
      <dsp:nvSpPr>
        <dsp:cNvPr id="0" name=""/>
        <dsp:cNvSpPr/>
      </dsp:nvSpPr>
      <dsp:spPr>
        <a:xfrm>
          <a:off x="379631" y="1123416"/>
          <a:ext cx="3022281" cy="5454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>
              <a:latin typeface="Arial" panose="020B0604020202020204" pitchFamily="34" charset="0"/>
              <a:cs typeface="Arial" panose="020B0604020202020204" pitchFamily="34" charset="0"/>
            </a:rPr>
            <a:t>Accessibility</a:t>
          </a:r>
        </a:p>
      </dsp:txBody>
      <dsp:txXfrm>
        <a:off x="395608" y="1139393"/>
        <a:ext cx="2990327" cy="513527"/>
      </dsp:txXfrm>
    </dsp:sp>
    <dsp:sp modelId="{E0021FFF-987A-4FE0-A1F3-DB7D916B9BF2}">
      <dsp:nvSpPr>
        <dsp:cNvPr id="0" name=""/>
        <dsp:cNvSpPr/>
      </dsp:nvSpPr>
      <dsp:spPr>
        <a:xfrm>
          <a:off x="379631" y="1752818"/>
          <a:ext cx="3022281" cy="5454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>
              <a:latin typeface="Arial" panose="020B0604020202020204" pitchFamily="34" charset="0"/>
              <a:cs typeface="Arial" panose="020B0604020202020204" pitchFamily="34" charset="0"/>
            </a:rPr>
            <a:t>Economic  Sustainabilty</a:t>
          </a:r>
        </a:p>
      </dsp:txBody>
      <dsp:txXfrm>
        <a:off x="395608" y="1768795"/>
        <a:ext cx="2990327" cy="513527"/>
      </dsp:txXfrm>
    </dsp:sp>
    <dsp:sp modelId="{36F17402-1B08-4284-BA61-599597BE68CB}">
      <dsp:nvSpPr>
        <dsp:cNvPr id="0" name=""/>
        <dsp:cNvSpPr/>
      </dsp:nvSpPr>
      <dsp:spPr>
        <a:xfrm>
          <a:off x="379631" y="2382220"/>
          <a:ext cx="3022281" cy="5454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>
              <a:latin typeface="Arial" panose="020B0604020202020204" pitchFamily="34" charset="0"/>
              <a:cs typeface="Arial" panose="020B0604020202020204" pitchFamily="34" charset="0"/>
            </a:rPr>
            <a:t>Social Sustainability</a:t>
          </a:r>
        </a:p>
      </dsp:txBody>
      <dsp:txXfrm>
        <a:off x="395608" y="2398197"/>
        <a:ext cx="2990327" cy="513527"/>
      </dsp:txXfrm>
    </dsp:sp>
    <dsp:sp modelId="{E171A179-509E-453C-ABFC-F5DC40CD2807}">
      <dsp:nvSpPr>
        <dsp:cNvPr id="0" name=""/>
        <dsp:cNvSpPr/>
      </dsp:nvSpPr>
      <dsp:spPr>
        <a:xfrm>
          <a:off x="379631" y="3011622"/>
          <a:ext cx="3022281" cy="5454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>
              <a:latin typeface="Arial" panose="020B0604020202020204" pitchFamily="34" charset="0"/>
              <a:cs typeface="Arial" panose="020B0604020202020204" pitchFamily="34" charset="0"/>
            </a:rPr>
            <a:t>Transparency and Accountability</a:t>
          </a:r>
        </a:p>
      </dsp:txBody>
      <dsp:txXfrm>
        <a:off x="395608" y="3027599"/>
        <a:ext cx="2990327" cy="513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91B8D-6319-462F-99C4-AEFE4BF0E22C}">
      <dsp:nvSpPr>
        <dsp:cNvPr id="0" name=""/>
        <dsp:cNvSpPr/>
      </dsp:nvSpPr>
      <dsp:spPr>
        <a:xfrm>
          <a:off x="0" y="0"/>
          <a:ext cx="2645554" cy="264831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Client value</a:t>
          </a:r>
        </a:p>
      </dsp:txBody>
      <dsp:txXfrm>
        <a:off x="0" y="0"/>
        <a:ext cx="2645554" cy="794493"/>
      </dsp:txXfrm>
    </dsp:sp>
    <dsp:sp modelId="{1AC0B8F6-51D6-453F-9F4E-D5D833853D73}">
      <dsp:nvSpPr>
        <dsp:cNvPr id="0" name=""/>
        <dsp:cNvSpPr/>
      </dsp:nvSpPr>
      <dsp:spPr>
        <a:xfrm>
          <a:off x="267305" y="794719"/>
          <a:ext cx="2116443" cy="5202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/>
            <a:t>Comprehensive scope</a:t>
          </a:r>
        </a:p>
      </dsp:txBody>
      <dsp:txXfrm>
        <a:off x="282544" y="809958"/>
        <a:ext cx="2085965" cy="489808"/>
      </dsp:txXfrm>
    </dsp:sp>
    <dsp:sp modelId="{0B4A4564-A8CC-4FB6-9D8A-782AC7C83C88}">
      <dsp:nvSpPr>
        <dsp:cNvPr id="0" name=""/>
        <dsp:cNvSpPr/>
      </dsp:nvSpPr>
      <dsp:spPr>
        <a:xfrm>
          <a:off x="267305" y="1395050"/>
          <a:ext cx="2116443" cy="5202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/>
            <a:t>Affordability</a:t>
          </a:r>
        </a:p>
      </dsp:txBody>
      <dsp:txXfrm>
        <a:off x="282544" y="1410289"/>
        <a:ext cx="2085965" cy="489808"/>
      </dsp:txXfrm>
    </dsp:sp>
    <dsp:sp modelId="{0A29B82D-5560-4B3F-B899-A8F5EE1E7346}">
      <dsp:nvSpPr>
        <dsp:cNvPr id="0" name=""/>
        <dsp:cNvSpPr/>
      </dsp:nvSpPr>
      <dsp:spPr>
        <a:xfrm>
          <a:off x="267305" y="1995381"/>
          <a:ext cx="2116443" cy="5202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/>
            <a:t>Participation</a:t>
          </a:r>
        </a:p>
      </dsp:txBody>
      <dsp:txXfrm>
        <a:off x="282544" y="2010620"/>
        <a:ext cx="2085965" cy="489808"/>
      </dsp:txXfrm>
    </dsp:sp>
    <dsp:sp modelId="{CFCDF7B2-4770-46C5-B2EE-261AC257BBC6}">
      <dsp:nvSpPr>
        <dsp:cNvPr id="0" name=""/>
        <dsp:cNvSpPr/>
      </dsp:nvSpPr>
      <dsp:spPr>
        <a:xfrm>
          <a:off x="2846721" y="0"/>
          <a:ext cx="2645554" cy="264831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Effectivity, Efficiency,    Sustainability</a:t>
          </a:r>
        </a:p>
      </dsp:txBody>
      <dsp:txXfrm>
        <a:off x="2846721" y="0"/>
        <a:ext cx="2645554" cy="794493"/>
      </dsp:txXfrm>
    </dsp:sp>
    <dsp:sp modelId="{87E9D753-4A8D-4A17-98AE-48022021A41D}">
      <dsp:nvSpPr>
        <dsp:cNvPr id="0" name=""/>
        <dsp:cNvSpPr/>
      </dsp:nvSpPr>
      <dsp:spPr>
        <a:xfrm>
          <a:off x="3111277" y="794557"/>
          <a:ext cx="2116443" cy="3858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/>
            <a:t>Accessibility</a:t>
          </a:r>
        </a:p>
      </dsp:txBody>
      <dsp:txXfrm>
        <a:off x="3122577" y="805857"/>
        <a:ext cx="2093843" cy="363202"/>
      </dsp:txXfrm>
    </dsp:sp>
    <dsp:sp modelId="{E0021FFF-987A-4FE0-A1F3-DB7D916B9BF2}">
      <dsp:nvSpPr>
        <dsp:cNvPr id="0" name=""/>
        <dsp:cNvSpPr/>
      </dsp:nvSpPr>
      <dsp:spPr>
        <a:xfrm>
          <a:off x="3111277" y="1239714"/>
          <a:ext cx="2116443" cy="3858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/>
            <a:t>Economic  Sustainabilty</a:t>
          </a:r>
        </a:p>
      </dsp:txBody>
      <dsp:txXfrm>
        <a:off x="3122577" y="1251014"/>
        <a:ext cx="2093843" cy="363202"/>
      </dsp:txXfrm>
    </dsp:sp>
    <dsp:sp modelId="{36F17402-1B08-4284-BA61-599597BE68CB}">
      <dsp:nvSpPr>
        <dsp:cNvPr id="0" name=""/>
        <dsp:cNvSpPr/>
      </dsp:nvSpPr>
      <dsp:spPr>
        <a:xfrm>
          <a:off x="3111277" y="1684870"/>
          <a:ext cx="2116443" cy="3858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/>
            <a:t>Social Sustainability</a:t>
          </a:r>
        </a:p>
      </dsp:txBody>
      <dsp:txXfrm>
        <a:off x="3122577" y="1696170"/>
        <a:ext cx="2093843" cy="363202"/>
      </dsp:txXfrm>
    </dsp:sp>
    <dsp:sp modelId="{E171A179-509E-453C-ABFC-F5DC40CD2807}">
      <dsp:nvSpPr>
        <dsp:cNvPr id="0" name=""/>
        <dsp:cNvSpPr/>
      </dsp:nvSpPr>
      <dsp:spPr>
        <a:xfrm>
          <a:off x="3111277" y="2130027"/>
          <a:ext cx="2116443" cy="3858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/>
            <a:t>Transparency and Accountability</a:t>
          </a:r>
        </a:p>
      </dsp:txBody>
      <dsp:txXfrm>
        <a:off x="3122577" y="2141327"/>
        <a:ext cx="2093843" cy="363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7BBE2-6FDB-4613-A085-AB989AD7B409}" type="datetimeFigureOut">
              <a:rPr lang="de-DE" smtClean="0"/>
              <a:pPr/>
              <a:t>21.05.2016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52F7-4F42-42FC-8FCD-D304E519D4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10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77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broad theme of “comprehensive climate risk management” runs throughout the COP21 meetings themselves and the outcome document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638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508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637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81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broad theme of “comprehensive climate risk management” runs throughout the COP21 meetings themselves and the outcome document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broad theme of “comprehensive climate risk management” runs throughout the COP21 meetings themselves and the outcome document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broad theme of “comprehensive climate risk management” runs throughout the COP21 meetings themselves and the outcome document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broad theme of “comprehensive climate risk management” runs throughout the COP21 meetings themselves and the outcome document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broad theme of “comprehensive climate risk management” runs throughout the COP21 meetings themselves and the outcome document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broad theme of “comprehensive climate risk management” runs throughout the COP21 meetings themselves and the outcome document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7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3600400" cy="36004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600" y="2348880"/>
            <a:ext cx="3528392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de-DE" dirty="0"/>
          </a:p>
        </p:txBody>
      </p:sp>
      <p:pic>
        <p:nvPicPr>
          <p:cNvPr id="9" name="Picture 8" descr="header_powerpoint_mci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6200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F9B14B-80BB-4496-A1B9-CE2960106087}" type="datetime1">
              <a:rPr lang="de-DE" smtClean="0"/>
              <a:pPr/>
              <a:t>21.05.2016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3055-BAFE-4EEA-8CC2-1B0AF68B185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2D71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rgbClr val="2D712D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fld id="{E3F30BB0-4C15-4B18-A798-C124DAB08C50}" type="datetime1">
              <a:rPr lang="de-DE" smtClean="0"/>
              <a:pPr/>
              <a:t>21.05.2016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754D-30F3-4095-8E9E-9C62F52A3924}" type="datetime1">
              <a:rPr lang="de-DE" smtClean="0"/>
              <a:pPr/>
              <a:t>21.05.2016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64" y="191683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936F-1DE5-4CE5-A518-DB0E706A5EE9}" type="datetime1">
              <a:rPr lang="de-DE" smtClean="0"/>
              <a:pPr/>
              <a:t>21.05.2016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D06-1C46-4303-B2F2-E2C1048ECDDF}" type="datetime1">
              <a:rPr lang="de-DE" smtClean="0"/>
              <a:pPr/>
              <a:t>21.05.2016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D081-F959-4A45-B4E5-01FE5BF912B9}" type="datetime1">
              <a:rPr lang="de-DE" smtClean="0"/>
              <a:pPr/>
              <a:t>21.05.2016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2997969" cy="454372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052736"/>
            <a:ext cx="5050904" cy="5073427"/>
          </a:xfrm>
        </p:spPr>
        <p:txBody>
          <a:bodyPr/>
          <a:lstStyle>
            <a:lvl1pPr>
              <a:defRPr sz="2000" b="1">
                <a:solidFill>
                  <a:srgbClr val="2D712D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959-73BC-45F6-B46C-8FD1CEB16538}" type="datetime1">
              <a:rPr lang="de-DE" smtClean="0"/>
              <a:pPr/>
              <a:t>21.05.2016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052736"/>
            <a:ext cx="6120680" cy="36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3012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9B9B-B07C-4DB3-8CDF-A9E0B294B452}" type="datetime1">
              <a:rPr lang="de-DE" smtClean="0"/>
              <a:pPr/>
              <a:t>21.05.2016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132857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7" name="Picture 6" descr="header_powerpoint_mci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8620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C266FED-2BB8-4014-99EF-47161575DA38}" type="datetime1">
              <a:rPr lang="de-DE" smtClean="0"/>
              <a:pPr/>
              <a:t>21.05.2016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3055-BAFE-4EEA-8CC2-1B0AF68B185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D712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F6228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D712D"/>
        </a:buClr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4248472" cy="2592288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Climate Risk Insurance</a:t>
            </a:r>
            <a:br>
              <a:rPr lang="de-DE" sz="2800" dirty="0" smtClean="0"/>
            </a:br>
            <a:r>
              <a:rPr lang="de-DE" sz="2800" dirty="0" smtClean="0"/>
              <a:t>for </a:t>
            </a:r>
            <a:r>
              <a:rPr lang="de-DE" sz="2800" dirty="0" err="1" smtClean="0"/>
              <a:t>the</a:t>
            </a:r>
            <a:r>
              <a:rPr lang="de-DE" sz="2800" dirty="0" smtClean="0"/>
              <a:t> Poor and Vulnerable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en-US" sz="2400" b="0" dirty="0" smtClean="0"/>
              <a:t>Principles for </a:t>
            </a:r>
            <a:r>
              <a:rPr lang="en-US" sz="2400" b="0" dirty="0"/>
              <a:t>“InsuResilience</a:t>
            </a:r>
            <a:r>
              <a:rPr lang="en-US" sz="2400" b="0" dirty="0" smtClean="0"/>
              <a:t>”</a:t>
            </a:r>
            <a:br>
              <a:rPr lang="en-US" sz="24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endParaRPr lang="de-DE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239051" y="148858"/>
            <a:ext cx="7159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FF3300"/>
              </a:buClr>
            </a:pPr>
            <a:r>
              <a:rPr lang="en-US" sz="2000" b="1" dirty="0" smtClean="0">
                <a:solidFill>
                  <a:srgbClr val="00B050"/>
                </a:solidFill>
              </a:rPr>
              <a:t>Cumulative Development of a Country‘s Gross Domestic Product Following a Major Natural Disaster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846" t="39580" r="6606" b="5322"/>
          <a:stretch/>
        </p:blipFill>
        <p:spPr>
          <a:xfrm>
            <a:off x="77001" y="1748128"/>
            <a:ext cx="8959495" cy="37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de-DE" sz="4400" dirty="0" smtClean="0"/>
              <a:t>II. </a:t>
            </a:r>
            <a:r>
              <a:rPr lang="de-DE" sz="4400" dirty="0" err="1"/>
              <a:t>How</a:t>
            </a:r>
            <a:r>
              <a:rPr lang="de-DE" sz="4400" dirty="0"/>
              <a:t> </a:t>
            </a:r>
            <a:r>
              <a:rPr lang="de-DE" sz="4400" dirty="0" err="1"/>
              <a:t>to</a:t>
            </a:r>
            <a:r>
              <a:rPr lang="de-DE" sz="4400" dirty="0"/>
              <a:t> </a:t>
            </a:r>
            <a:r>
              <a:rPr lang="de-DE" sz="4400" dirty="0" err="1"/>
              <a:t>effectively</a:t>
            </a:r>
            <a:r>
              <a:rPr lang="de-DE" sz="4400" dirty="0"/>
              <a:t> </a:t>
            </a:r>
            <a:r>
              <a:rPr lang="de-DE" sz="4400" dirty="0" err="1"/>
              <a:t>target</a:t>
            </a:r>
            <a:r>
              <a:rPr lang="de-DE" sz="4400" dirty="0"/>
              <a:t> </a:t>
            </a:r>
            <a:r>
              <a:rPr lang="de-DE" sz="4400" dirty="0" err="1"/>
              <a:t>poor</a:t>
            </a:r>
            <a:r>
              <a:rPr lang="de-DE" sz="4400" dirty="0"/>
              <a:t> </a:t>
            </a:r>
            <a:r>
              <a:rPr lang="de-DE" sz="4400" dirty="0" err="1"/>
              <a:t>and</a:t>
            </a:r>
            <a:r>
              <a:rPr lang="de-DE" sz="4400" dirty="0"/>
              <a:t> vulnerable </a:t>
            </a:r>
            <a:r>
              <a:rPr lang="de-DE" sz="4400" dirty="0" err="1"/>
              <a:t>with</a:t>
            </a:r>
            <a:r>
              <a:rPr lang="de-DE" sz="4400" dirty="0"/>
              <a:t> </a:t>
            </a:r>
            <a:r>
              <a:rPr lang="de-DE" sz="4400" dirty="0" err="1"/>
              <a:t>climate</a:t>
            </a:r>
            <a:r>
              <a:rPr lang="de-DE" sz="4400" dirty="0"/>
              <a:t> risk </a:t>
            </a:r>
            <a:r>
              <a:rPr lang="de-DE" sz="4400" dirty="0" err="1" smtClean="0"/>
              <a:t>insurance</a:t>
            </a:r>
            <a:r>
              <a:rPr lang="de-DE" sz="4400" dirty="0" smtClean="0"/>
              <a:t> </a:t>
            </a:r>
            <a:r>
              <a:rPr lang="de-DE" sz="4400" dirty="0"/>
              <a:t>- The Pro-Poor Study</a:t>
            </a:r>
          </a:p>
        </p:txBody>
      </p:sp>
    </p:spTree>
    <p:extLst>
      <p:ext uri="{BB962C8B-B14F-4D97-AF65-F5344CB8AC3E}">
        <p14:creationId xmlns:p14="http://schemas.microsoft.com/office/powerpoint/2010/main" val="42031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>
          <a:xfrm>
            <a:off x="305999" y="81363"/>
            <a:ext cx="7044711" cy="55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D712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List of analyzed insurance schemes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551723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schemes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46369" r="18716" b="10807"/>
          <a:stretch/>
        </p:blipFill>
        <p:spPr bwMode="auto">
          <a:xfrm>
            <a:off x="231956" y="1628800"/>
            <a:ext cx="8544067" cy="323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4644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 smtClean="0"/>
              <a:t>Resilience: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Did </a:t>
            </a:r>
            <a:r>
              <a:rPr lang="en-US" sz="2000" dirty="0"/>
              <a:t>the insurance scheme have positive impacts on the resilience of the poor and vulnerable? </a:t>
            </a:r>
            <a:endParaRPr lang="de-D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 smtClean="0"/>
              <a:t>Challenges: </a:t>
            </a:r>
            <a:br>
              <a:rPr lang="en-US" sz="2000" b="1" dirty="0" smtClean="0"/>
            </a:br>
            <a:r>
              <a:rPr lang="en-US" sz="2000" dirty="0" smtClean="0"/>
              <a:t>What </a:t>
            </a:r>
            <a:r>
              <a:rPr lang="en-US" sz="2000" dirty="0"/>
              <a:t>were challenges in reaching the poor and vulnerable with the insurance </a:t>
            </a:r>
            <a:r>
              <a:rPr lang="en-US" sz="2000" dirty="0" smtClean="0"/>
              <a:t>product?</a:t>
            </a:r>
            <a:endParaRPr lang="de-D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 smtClean="0"/>
              <a:t>Success factors: </a:t>
            </a:r>
            <a:br>
              <a:rPr lang="en-US" sz="2000" b="1" dirty="0" smtClean="0"/>
            </a:br>
            <a:r>
              <a:rPr lang="en-US" sz="2000" dirty="0" smtClean="0"/>
              <a:t>What </a:t>
            </a:r>
            <a:r>
              <a:rPr lang="en-US" sz="2000" dirty="0"/>
              <a:t>were success factors for the insurance product in reaching poor and vulnerable</a:t>
            </a:r>
            <a:r>
              <a:rPr lang="en-US" sz="2000" dirty="0" smtClean="0"/>
              <a:t>? </a:t>
            </a:r>
            <a:r>
              <a:rPr lang="en-US" sz="2000" dirty="0"/>
              <a:t>What were the important elements in the design of the insurance product that helped in reaching the poor and vulnerable? 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Enabling environment: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What </a:t>
            </a:r>
            <a:r>
              <a:rPr lang="en-US" sz="2000" dirty="0"/>
              <a:t>kind of enabling environment supported the success of the product and reaching the poor and vulnerable</a:t>
            </a:r>
            <a:r>
              <a:rPr lang="en-US" sz="2000" dirty="0" smtClean="0"/>
              <a:t>?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>
          <a:xfrm>
            <a:off x="305999" y="81363"/>
            <a:ext cx="7044711" cy="55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D712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Key questions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251520" y="1000621"/>
            <a:ext cx="8496944" cy="5668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087120" y="1226503"/>
            <a:ext cx="696976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9A00"/>
                </a:solidFill>
                <a:effectLst/>
                <a:latin typeface="Calibri"/>
                <a:ea typeface="Calibri"/>
                <a:cs typeface="AvenirLTStd-Heavy"/>
              </a:rPr>
              <a:t>Our analysis provides evidence that suggests - if embedded in a comprehensive climate risk management strategy, insurance can contribute to:</a:t>
            </a:r>
            <a:endParaRPr lang="de-DE" sz="11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8" name="Abgerundetes Rechteck 7"/>
          <p:cNvSpPr>
            <a:spLocks noChangeArrowheads="1"/>
          </p:cNvSpPr>
          <p:nvPr/>
        </p:nvSpPr>
        <p:spPr bwMode="auto">
          <a:xfrm>
            <a:off x="1495693" y="1998028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Anticipate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9" name="Abgerundetes Rechteck 8"/>
          <p:cNvSpPr>
            <a:spLocks noChangeArrowheads="1"/>
          </p:cNvSpPr>
          <p:nvPr/>
        </p:nvSpPr>
        <p:spPr bwMode="auto">
          <a:xfrm>
            <a:off x="3687683" y="1998028"/>
            <a:ext cx="2036445" cy="6527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b="1" dirty="0" smtClean="0">
              <a:solidFill>
                <a:srgbClr val="000000"/>
              </a:solidFill>
              <a:effectLst/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b="1" dirty="0" smtClean="0">
              <a:solidFill>
                <a:srgbClr val="000000"/>
              </a:solidFill>
              <a:effectLst/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Absorb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0" name="Abgerundetes Rechteck 9"/>
          <p:cNvSpPr>
            <a:spLocks noChangeArrowheads="1"/>
          </p:cNvSpPr>
          <p:nvPr/>
        </p:nvSpPr>
        <p:spPr bwMode="auto">
          <a:xfrm>
            <a:off x="5789295" y="1998028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Adapt</a:t>
            </a:r>
            <a:endParaRPr lang="de-DE" sz="1400" b="1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1" name="Abgerundetes Rechteck 10"/>
          <p:cNvSpPr>
            <a:spLocks noChangeArrowheads="1"/>
          </p:cNvSpPr>
          <p:nvPr/>
        </p:nvSpPr>
        <p:spPr bwMode="auto">
          <a:xfrm>
            <a:off x="1475656" y="2776220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effectLst/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Promote </a:t>
            </a: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risk assessment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2" name="Abgerundetes Rechteck 11"/>
          <p:cNvSpPr>
            <a:spLocks noChangeArrowheads="1"/>
          </p:cNvSpPr>
          <p:nvPr/>
        </p:nvSpPr>
        <p:spPr bwMode="auto">
          <a:xfrm>
            <a:off x="3655933" y="2776220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Improve </a:t>
            </a: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financial liquidity after a disaster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3" name="Abgerundetes Rechteck 12"/>
          <p:cNvSpPr>
            <a:spLocks noChangeArrowheads="1"/>
          </p:cNvSpPr>
          <p:nvPr/>
        </p:nvSpPr>
        <p:spPr bwMode="auto">
          <a:xfrm>
            <a:off x="3655933" y="3568308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effectLst/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Reduce distress </a:t>
            </a: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asset sales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4" name="Abgerundetes Rechteck 13"/>
          <p:cNvSpPr>
            <a:spLocks noChangeArrowheads="1"/>
          </p:cNvSpPr>
          <p:nvPr/>
        </p:nvSpPr>
        <p:spPr bwMode="auto">
          <a:xfrm>
            <a:off x="3655933" y="4365104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Increase food security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5" name="Abgerundetes Rechteck 14"/>
          <p:cNvSpPr>
            <a:spLocks noChangeArrowheads="1"/>
          </p:cNvSpPr>
          <p:nvPr/>
        </p:nvSpPr>
        <p:spPr bwMode="auto">
          <a:xfrm>
            <a:off x="3655933" y="5152484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Enable rapid recovery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6" name="Abgerundetes Rechteck 15"/>
          <p:cNvSpPr>
            <a:spLocks noChangeArrowheads="1"/>
          </p:cNvSpPr>
          <p:nvPr/>
        </p:nvSpPr>
        <p:spPr bwMode="auto">
          <a:xfrm>
            <a:off x="5816173" y="2776220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Increase savings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7" name="Abgerundetes Rechteck 16"/>
          <p:cNvSpPr>
            <a:spLocks noChangeArrowheads="1"/>
          </p:cNvSpPr>
          <p:nvPr/>
        </p:nvSpPr>
        <p:spPr bwMode="auto">
          <a:xfrm>
            <a:off x="5816173" y="3568308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endParaRPr lang="en-US" sz="1400" dirty="0">
              <a:solidFill>
                <a:srgbClr val="000000"/>
              </a:solidFill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latin typeface="Source Sans Pro"/>
                <a:ea typeface="Calibri"/>
                <a:cs typeface="Times New Roman"/>
              </a:rPr>
              <a:t>Increase investment in higher risk activities</a:t>
            </a:r>
            <a:endParaRPr lang="de-DE" sz="1400" dirty="0">
              <a:solidFill>
                <a:srgbClr val="000000"/>
              </a:solidFill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solidFill>
                <a:srgbClr val="000000"/>
              </a:solidFill>
              <a:latin typeface="Source Sans Pro"/>
              <a:ea typeface="Calibri"/>
              <a:cs typeface="Times New Roman"/>
            </a:endParaRPr>
          </a:p>
        </p:txBody>
      </p:sp>
      <p:sp>
        <p:nvSpPr>
          <p:cNvPr id="18" name="Abgerundetes Rechteck 17"/>
          <p:cNvSpPr>
            <a:spLocks noChangeArrowheads="1"/>
          </p:cNvSpPr>
          <p:nvPr/>
        </p:nvSpPr>
        <p:spPr bwMode="auto">
          <a:xfrm>
            <a:off x="5796136" y="4360396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effectLst/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Improve </a:t>
            </a: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conditions to take up credits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19" name="Abgerundetes Rechteck 18"/>
          <p:cNvSpPr>
            <a:spLocks noChangeArrowheads="1"/>
          </p:cNvSpPr>
          <p:nvPr/>
        </p:nvSpPr>
        <p:spPr bwMode="auto">
          <a:xfrm>
            <a:off x="5816173" y="5152484"/>
            <a:ext cx="2068195" cy="652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>
            <a:solidFill>
              <a:srgbClr val="F2F2F2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effectLst/>
              <a:latin typeface="Source Sans Pro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Promote </a:t>
            </a: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risk reduction behavior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400" dirty="0">
              <a:effectLst/>
              <a:latin typeface="Source Sans Pro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0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856984" cy="1143000"/>
          </a:xfrm>
        </p:spPr>
        <p:txBody>
          <a:bodyPr>
            <a:noAutofit/>
          </a:bodyPr>
          <a:lstStyle/>
          <a:p>
            <a:r>
              <a:rPr lang="de-DE" sz="4000" dirty="0" smtClean="0"/>
              <a:t>III. </a:t>
            </a:r>
            <a:r>
              <a:rPr lang="de-DE" sz="4000" dirty="0" err="1" smtClean="0"/>
              <a:t>Principles</a:t>
            </a:r>
            <a:r>
              <a:rPr lang="de-DE" sz="4000" dirty="0" smtClean="0"/>
              <a:t> </a:t>
            </a:r>
            <a:r>
              <a:rPr lang="en-US" sz="4000" dirty="0" smtClean="0"/>
              <a:t>for effective climate risk</a:t>
            </a:r>
            <a:br>
              <a:rPr lang="en-US" sz="4000" dirty="0" smtClean="0"/>
            </a:br>
            <a:r>
              <a:rPr lang="en-US" sz="4000" dirty="0" smtClean="0"/>
              <a:t>      </a:t>
            </a:r>
            <a:r>
              <a:rPr lang="en-US" sz="4000" dirty="0"/>
              <a:t>insurance </a:t>
            </a:r>
            <a:r>
              <a:rPr lang="en-US" sz="4000" dirty="0" smtClean="0"/>
              <a:t>for </a:t>
            </a:r>
            <a:r>
              <a:rPr lang="en-US" sz="4000" dirty="0"/>
              <a:t>the poor and </a:t>
            </a:r>
            <a:r>
              <a:rPr lang="en-US" sz="4000" dirty="0" smtClean="0"/>
              <a:t>vulnerable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9800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7240339"/>
            <a:ext cx="2133600" cy="365125"/>
          </a:xfrm>
        </p:spPr>
        <p:txBody>
          <a:bodyPr/>
          <a:lstStyle/>
          <a:p>
            <a:fld id="{59003055-BAFE-4EEA-8CC2-1B0AF68B185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-17165" y="1931230"/>
            <a:ext cx="6029325" cy="357124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1573034776"/>
              </p:ext>
            </p:extLst>
          </p:nvPr>
        </p:nvGraphicFramePr>
        <p:xfrm>
          <a:off x="108593" y="2227098"/>
          <a:ext cx="5495027" cy="264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67544" y="20585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5076056" y="1974467"/>
            <a:ext cx="3999972" cy="1261304"/>
            <a:chOff x="5076056" y="1090478"/>
            <a:chExt cx="3999972" cy="1261304"/>
          </a:xfrm>
        </p:grpSpPr>
        <p:sp>
          <p:nvSpPr>
            <p:cNvPr id="3" name="Rechteck 2"/>
            <p:cNvSpPr/>
            <p:nvPr/>
          </p:nvSpPr>
          <p:spPr>
            <a:xfrm>
              <a:off x="6137918" y="1090478"/>
              <a:ext cx="29381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Use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insurance to meet the needs of the target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group, make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the scope of the cover inclusive and comprehensive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V="1">
              <a:off x="5076056" y="1700808"/>
              <a:ext cx="1051735" cy="650974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/>
        </p:nvGrpSpPr>
        <p:grpSpPr>
          <a:xfrm>
            <a:off x="5090247" y="3235771"/>
            <a:ext cx="4018257" cy="1077218"/>
            <a:chOff x="5090247" y="2351782"/>
            <a:chExt cx="4018257" cy="1077218"/>
          </a:xfrm>
        </p:grpSpPr>
        <p:sp>
          <p:nvSpPr>
            <p:cNvPr id="4" name="Rechteck 3"/>
            <p:cNvSpPr/>
            <p:nvPr/>
          </p:nvSpPr>
          <p:spPr>
            <a:xfrm>
              <a:off x="6127791" y="2351782"/>
              <a:ext cx="298071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Providing targeted premium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support and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financial means for measures that reduce premiums indirectly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6" name="Gerade Verbindung mit Pfeil 35"/>
            <p:cNvCxnSpPr>
              <a:endCxn id="4" idx="1"/>
            </p:cNvCxnSpPr>
            <p:nvPr/>
          </p:nvCxnSpPr>
          <p:spPr>
            <a:xfrm flipV="1">
              <a:off x="5090247" y="2890391"/>
              <a:ext cx="1037544" cy="9112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12"/>
          <p:cNvGrpSpPr/>
          <p:nvPr/>
        </p:nvGrpSpPr>
        <p:grpSpPr>
          <a:xfrm>
            <a:off x="5076055" y="4459907"/>
            <a:ext cx="3999973" cy="1323439"/>
            <a:chOff x="5076055" y="3575918"/>
            <a:chExt cx="3999973" cy="1323439"/>
          </a:xfrm>
        </p:grpSpPr>
        <p:sp>
          <p:nvSpPr>
            <p:cNvPr id="7" name="Rechteck 6"/>
            <p:cNvSpPr/>
            <p:nvPr/>
          </p:nvSpPr>
          <p:spPr>
            <a:xfrm>
              <a:off x="6156176" y="3575918"/>
              <a:ext cx="291985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It is crucial to include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bene-</a:t>
              </a:r>
              <a:b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ficiaries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in the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design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and implementation of insurance solutions to assure products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truly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match needs.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Gerade Verbindung mit Pfeil 36"/>
            <p:cNvCxnSpPr/>
            <p:nvPr/>
          </p:nvCxnSpPr>
          <p:spPr>
            <a:xfrm>
              <a:off x="5076055" y="3653730"/>
              <a:ext cx="1080121" cy="325733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0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2925867902"/>
              </p:ext>
            </p:extLst>
          </p:nvPr>
        </p:nvGraphicFramePr>
        <p:xfrm>
          <a:off x="323528" y="1484784"/>
          <a:ext cx="378154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67544" y="20585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734690" y="1124744"/>
            <a:ext cx="5193286" cy="1773293"/>
            <a:chOff x="3734690" y="1124744"/>
            <a:chExt cx="5193286" cy="1773293"/>
          </a:xfrm>
        </p:grpSpPr>
        <p:sp>
          <p:nvSpPr>
            <p:cNvPr id="2" name="Rechteck 1"/>
            <p:cNvSpPr/>
            <p:nvPr/>
          </p:nvSpPr>
          <p:spPr>
            <a:xfrm>
              <a:off x="4355976" y="1124744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To reach the target group, experts recommend using aggregators like regional rural banks, mutual, refinancing banks, microfinance institutions, social protection pools of governments. 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V="1">
              <a:off x="3734690" y="1853487"/>
              <a:ext cx="621286" cy="104455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12"/>
          <p:cNvGrpSpPr/>
          <p:nvPr/>
        </p:nvGrpSpPr>
        <p:grpSpPr>
          <a:xfrm>
            <a:off x="3726883" y="2532772"/>
            <a:ext cx="5201093" cy="1008959"/>
            <a:chOff x="3726883" y="2532772"/>
            <a:chExt cx="5201093" cy="1008959"/>
          </a:xfrm>
        </p:grpSpPr>
        <p:sp>
          <p:nvSpPr>
            <p:cNvPr id="4" name="Rechteck 3"/>
            <p:cNvSpPr/>
            <p:nvPr/>
          </p:nvSpPr>
          <p:spPr>
            <a:xfrm>
              <a:off x="4355976" y="2532772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By pricing risk, insurance can provide an important price signal to incentivize risk reducing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behaviour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6" name="Gerade Verbindung mit Pfeil 35"/>
            <p:cNvCxnSpPr>
              <a:endCxn id="4" idx="1"/>
            </p:cNvCxnSpPr>
            <p:nvPr/>
          </p:nvCxnSpPr>
          <p:spPr>
            <a:xfrm flipV="1">
              <a:off x="3726883" y="2948271"/>
              <a:ext cx="629093" cy="59346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/>
        </p:nvGrpSpPr>
        <p:grpSpPr>
          <a:xfrm>
            <a:off x="3734690" y="3469310"/>
            <a:ext cx="5185479" cy="1077218"/>
            <a:chOff x="3734690" y="3469310"/>
            <a:chExt cx="5185479" cy="1077218"/>
          </a:xfrm>
        </p:grpSpPr>
        <p:sp>
          <p:nvSpPr>
            <p:cNvPr id="3" name="Rechteck 2"/>
            <p:cNvSpPr/>
            <p:nvPr/>
          </p:nvSpPr>
          <p:spPr>
            <a:xfrm>
              <a:off x="4348169" y="3469310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holistic approach should be taken that supports locally driven and owned schemes and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ensures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that local needs and capacities are taken into account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Gerade Verbindung mit Pfeil 36"/>
            <p:cNvCxnSpPr>
              <a:endCxn id="3" idx="1"/>
            </p:cNvCxnSpPr>
            <p:nvPr/>
          </p:nvCxnSpPr>
          <p:spPr>
            <a:xfrm flipV="1">
              <a:off x="3734690" y="4007919"/>
              <a:ext cx="613479" cy="174296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3767432" y="4614227"/>
            <a:ext cx="5121154" cy="830997"/>
            <a:chOff x="3767432" y="4614227"/>
            <a:chExt cx="5121154" cy="830997"/>
          </a:xfrm>
        </p:grpSpPr>
        <p:sp>
          <p:nvSpPr>
            <p:cNvPr id="7" name="Rechteck 6"/>
            <p:cNvSpPr/>
            <p:nvPr/>
          </p:nvSpPr>
          <p:spPr>
            <a:xfrm>
              <a:off x="4316586" y="4614227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Transparency and accountability are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preconditions for building long term trust in 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insurance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/>
                  <a:ea typeface="Calibri" panose="020F0502020204030204" pitchFamily="34" charset="0"/>
                  <a:cs typeface="Times New Roman" panose="02020603050405020304" pitchFamily="18" charset="0"/>
                </a:rPr>
                <a:t>programmes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8" name="Gerade Verbindung mit Pfeil 37"/>
            <p:cNvCxnSpPr/>
            <p:nvPr/>
          </p:nvCxnSpPr>
          <p:spPr>
            <a:xfrm>
              <a:off x="3767432" y="4840331"/>
              <a:ext cx="549154" cy="99688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64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59003055-BAFE-4EEA-8CC2-1B0AF68B185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29" name="Abgerundetes Rechteck 28"/>
          <p:cNvSpPr>
            <a:spLocks noChangeArrowheads="1"/>
          </p:cNvSpPr>
          <p:nvPr/>
        </p:nvSpPr>
        <p:spPr bwMode="auto">
          <a:xfrm>
            <a:off x="401411" y="1019760"/>
            <a:ext cx="2152207" cy="90618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Insurance </a:t>
            </a: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literacy</a:t>
            </a: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financial</a:t>
            </a: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inclusion</a:t>
            </a:r>
            <a:endParaRPr lang="de-DE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0" name="Abgerundetes Rechteck 29"/>
          <p:cNvSpPr>
            <a:spLocks/>
          </p:cNvSpPr>
          <p:nvPr/>
        </p:nvSpPr>
        <p:spPr>
          <a:xfrm>
            <a:off x="467544" y="4172543"/>
            <a:ext cx="2376264" cy="91264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National </a:t>
            </a: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regulatory</a:t>
            </a: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frameworks</a:t>
            </a: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policies</a:t>
            </a:r>
            <a:endParaRPr lang="de-DE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Abgerundetes Rechteck 30"/>
          <p:cNvSpPr>
            <a:spLocks/>
          </p:cNvSpPr>
          <p:nvPr/>
        </p:nvSpPr>
        <p:spPr>
          <a:xfrm>
            <a:off x="6390653" y="4172542"/>
            <a:ext cx="2286798" cy="91264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Supporting</a:t>
            </a: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international </a:t>
            </a: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policy</a:t>
            </a:r>
            <a:endParaRPr lang="de-DE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Abgerundetes Rechteck 31"/>
          <p:cNvSpPr>
            <a:spLocks/>
          </p:cNvSpPr>
          <p:nvPr/>
        </p:nvSpPr>
        <p:spPr>
          <a:xfrm>
            <a:off x="3851920" y="1019760"/>
            <a:ext cx="2019736" cy="90618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Partnerships</a:t>
            </a: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networks</a:t>
            </a:r>
            <a:endParaRPr lang="de-DE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Abgerundetes Rechteck 32"/>
          <p:cNvSpPr>
            <a:spLocks/>
          </p:cNvSpPr>
          <p:nvPr/>
        </p:nvSpPr>
        <p:spPr>
          <a:xfrm>
            <a:off x="6804248" y="1066043"/>
            <a:ext cx="1821724" cy="90618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Data and Technology</a:t>
            </a:r>
            <a:endParaRPr lang="de-DE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4" name="Textfeld 400"/>
          <p:cNvSpPr txBox="1">
            <a:spLocks/>
          </p:cNvSpPr>
          <p:nvPr/>
        </p:nvSpPr>
        <p:spPr>
          <a:xfrm>
            <a:off x="401411" y="235000"/>
            <a:ext cx="4098581" cy="673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Enabling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environment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20279" y="2113856"/>
            <a:ext cx="31995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Reaching poor and vulnerable people with climate risk insurance requires significant capacity building measures, often involving actors not yet familiar with the tools or principles of insurance.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63888" y="2144921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Partnerships 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networks (e.g. PPP)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have been identified by many schemes as a success factor for the development 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operation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of the scheme.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516216" y="2204864"/>
            <a:ext cx="2602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The availability, quality and quantity of data and technology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a major facilitating factor for insurance schemes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0040" y="5243716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A regulatory framework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providea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legal parameters that guide the policy infrastructure of the scheme 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sets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guidelines for the operations of the stakeholders involved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772936" y="5249075"/>
            <a:ext cx="4047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An increased international focus on climate risk insurance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strengthens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the support and knowledge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base (Sustainable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Development Goals,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Sendai Framework,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InsuResilience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Abgerundetes Rechteck 6"/>
          <p:cNvSpPr>
            <a:spLocks/>
          </p:cNvSpPr>
          <p:nvPr/>
        </p:nvSpPr>
        <p:spPr>
          <a:xfrm>
            <a:off x="251520" y="1700808"/>
            <a:ext cx="8640959" cy="288032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Climate risk insurance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should be embedded </a:t>
            </a:r>
            <a:r>
              <a:rPr lang="en-US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comprehensive </a:t>
            </a:r>
            <a:r>
              <a:rPr lang="en-US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climate risk management</a:t>
            </a:r>
            <a:endParaRPr lang="de-DE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de-DE" dirty="0" smtClean="0"/>
              <a:t>Problem Setting: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, </a:t>
            </a:r>
            <a:r>
              <a:rPr lang="de-DE" dirty="0" err="1" smtClean="0"/>
              <a:t>poverty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insurance</a:t>
            </a:r>
            <a:endParaRPr lang="de-DE" dirty="0" smtClean="0"/>
          </a:p>
          <a:p>
            <a:pPr marL="514350" indent="-514350">
              <a:buFont typeface="+mj-lt"/>
              <a:buAutoNum type="romanUcPeriod"/>
            </a:pPr>
            <a:endParaRPr lang="de-DE" dirty="0" smtClean="0"/>
          </a:p>
          <a:p>
            <a:pPr marL="514350" indent="-514350">
              <a:buFont typeface="+mj-lt"/>
              <a:buAutoNum type="romanUcPeriod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effectively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poor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vulnerable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risk </a:t>
            </a:r>
            <a:r>
              <a:rPr lang="de-DE" dirty="0" err="1" smtClean="0"/>
              <a:t>insurance</a:t>
            </a:r>
            <a:r>
              <a:rPr lang="de-DE" dirty="0" smtClean="0"/>
              <a:t> - The Pro-Poor Study</a:t>
            </a:r>
          </a:p>
          <a:p>
            <a:pPr marL="514350" indent="-514350">
              <a:buFont typeface="+mj-lt"/>
              <a:buAutoNum type="romanUcPeriod"/>
            </a:pPr>
            <a:endParaRPr lang="de-DE" dirty="0" smtClean="0"/>
          </a:p>
          <a:p>
            <a:pPr marL="514350" indent="-514350">
              <a:buFont typeface="+mj-lt"/>
              <a:buAutoNum type="romanUcPeriod"/>
            </a:pPr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en-US" dirty="0"/>
              <a:t>for effective climate risk insurance for the poor and </a:t>
            </a:r>
            <a:r>
              <a:rPr lang="en-US" dirty="0" smtClean="0"/>
              <a:t>vulnerable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Content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-1404664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smtClean="0"/>
              <a:t>Thank you!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852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28" name="Abgerundetes Rechteck 27"/>
          <p:cNvSpPr>
            <a:spLocks/>
          </p:cNvSpPr>
          <p:nvPr/>
        </p:nvSpPr>
        <p:spPr>
          <a:xfrm>
            <a:off x="1475656" y="4794126"/>
            <a:ext cx="6262370" cy="16042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Source Sans Pro"/>
                <a:ea typeface="Calibri"/>
                <a:cs typeface="Times New Roman"/>
              </a:rPr>
              <a:t> </a:t>
            </a:r>
            <a:endParaRPr lang="de-DE" sz="110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29" name="Abgerundetes Rechteck 28"/>
          <p:cNvSpPr>
            <a:spLocks noChangeArrowheads="1"/>
          </p:cNvSpPr>
          <p:nvPr/>
        </p:nvSpPr>
        <p:spPr bwMode="auto">
          <a:xfrm>
            <a:off x="2123728" y="5121888"/>
            <a:ext cx="1579832" cy="53457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000">
                <a:solidFill>
                  <a:srgbClr val="FFFFFF"/>
                </a:solidFill>
                <a:effectLst/>
                <a:latin typeface="Source Sans Pro"/>
                <a:ea typeface="Calibri"/>
                <a:cs typeface="Times New Roman"/>
              </a:rPr>
              <a:t>Insurance literacy and financial inclusion</a:t>
            </a:r>
            <a:endParaRPr lang="de-DE" sz="110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30" name="Abgerundetes Rechteck 29"/>
          <p:cNvSpPr>
            <a:spLocks/>
          </p:cNvSpPr>
          <p:nvPr/>
        </p:nvSpPr>
        <p:spPr>
          <a:xfrm>
            <a:off x="2627784" y="5717004"/>
            <a:ext cx="1940883" cy="53838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000">
                <a:solidFill>
                  <a:srgbClr val="FFFFFF"/>
                </a:solidFill>
                <a:effectLst/>
                <a:latin typeface="Source Sans Pro"/>
                <a:ea typeface="Calibri"/>
                <a:cs typeface="Times New Roman"/>
              </a:rPr>
              <a:t>National regulatory frameworks and policies</a:t>
            </a:r>
            <a:endParaRPr lang="de-DE" sz="110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31" name="Abgerundetes Rechteck 30"/>
          <p:cNvSpPr>
            <a:spLocks/>
          </p:cNvSpPr>
          <p:nvPr/>
        </p:nvSpPr>
        <p:spPr>
          <a:xfrm>
            <a:off x="4687472" y="5717004"/>
            <a:ext cx="1828744" cy="53838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000">
                <a:solidFill>
                  <a:srgbClr val="FFFFFF"/>
                </a:solidFill>
                <a:effectLst/>
                <a:latin typeface="Source Sans Pro"/>
                <a:ea typeface="Calibri"/>
                <a:cs typeface="Times New Roman"/>
              </a:rPr>
              <a:t>Supporting international policy</a:t>
            </a:r>
            <a:endParaRPr lang="de-DE" sz="110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32" name="Abgerundetes Rechteck 31"/>
          <p:cNvSpPr>
            <a:spLocks/>
          </p:cNvSpPr>
          <p:nvPr/>
        </p:nvSpPr>
        <p:spPr>
          <a:xfrm>
            <a:off x="3784074" y="5121888"/>
            <a:ext cx="1579832" cy="53457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000">
                <a:solidFill>
                  <a:srgbClr val="FFFFFF"/>
                </a:solidFill>
                <a:effectLst/>
                <a:latin typeface="Source Sans Pro"/>
                <a:ea typeface="Calibri"/>
                <a:cs typeface="Times New Roman"/>
              </a:rPr>
              <a:t>Partnerships and networks</a:t>
            </a:r>
            <a:endParaRPr lang="de-DE" sz="110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33" name="Abgerundetes Rechteck 32"/>
          <p:cNvSpPr>
            <a:spLocks/>
          </p:cNvSpPr>
          <p:nvPr/>
        </p:nvSpPr>
        <p:spPr>
          <a:xfrm>
            <a:off x="5451245" y="5126674"/>
            <a:ext cx="1579832" cy="53457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000">
                <a:solidFill>
                  <a:srgbClr val="FFFFFF"/>
                </a:solidFill>
                <a:effectLst/>
                <a:latin typeface="Source Sans Pro"/>
                <a:ea typeface="Calibri"/>
                <a:cs typeface="Times New Roman"/>
              </a:rPr>
              <a:t>Data and Technology</a:t>
            </a:r>
            <a:endParaRPr lang="de-DE" sz="110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34" name="Textfeld 400"/>
          <p:cNvSpPr txBox="1">
            <a:spLocks/>
          </p:cNvSpPr>
          <p:nvPr/>
        </p:nvSpPr>
        <p:spPr>
          <a:xfrm>
            <a:off x="3554558" y="4725144"/>
            <a:ext cx="2686603" cy="397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b="1">
                <a:effectLst/>
                <a:latin typeface="Source Sans Pro"/>
                <a:ea typeface="Calibri"/>
                <a:cs typeface="Times New Roman"/>
              </a:rPr>
              <a:t>Enabling environment</a:t>
            </a:r>
            <a:endParaRPr lang="de-DE" sz="1100">
              <a:effectLst/>
              <a:latin typeface="Source Sans Pro"/>
              <a:ea typeface="Calibri"/>
              <a:cs typeface="Times New Roman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672809" y="1047241"/>
            <a:ext cx="6029325" cy="357124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1798567" y="1343109"/>
            <a:ext cx="5499088" cy="3260570"/>
            <a:chOff x="0" y="0"/>
            <a:chExt cx="5499088" cy="3260570"/>
          </a:xfrm>
        </p:grpSpPr>
        <p:graphicFrame>
          <p:nvGraphicFramePr>
            <p:cNvPr id="26" name="Diagramm 25"/>
            <p:cNvGraphicFramePr/>
            <p:nvPr/>
          </p:nvGraphicFramePr>
          <p:xfrm>
            <a:off x="0" y="0"/>
            <a:ext cx="5495027" cy="26483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7" name="Abgerundetes Rechteck 26"/>
            <p:cNvSpPr>
              <a:spLocks/>
            </p:cNvSpPr>
            <p:nvPr/>
          </p:nvSpPr>
          <p:spPr>
            <a:xfrm>
              <a:off x="51759" y="2769080"/>
              <a:ext cx="5447329" cy="49149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Source Sans Pro"/>
                  <a:ea typeface="Calibri"/>
                  <a:cs typeface="Times New Roman"/>
                </a:rPr>
                <a:t>Climate risk insurance embedded in comprehensive climate risk management</a:t>
              </a:r>
              <a:endParaRPr lang="de-DE" sz="1100">
                <a:effectLst/>
                <a:latin typeface="Source Sans Pro"/>
                <a:ea typeface="Calibri"/>
                <a:cs typeface="Times New Roman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467544" y="20585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22845" r="26571" b="12069"/>
          <a:stretch/>
        </p:blipFill>
        <p:spPr bwMode="auto">
          <a:xfrm>
            <a:off x="539552" y="1052735"/>
            <a:ext cx="7992888" cy="530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305999" y="81363"/>
            <a:ext cx="7044711" cy="55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D712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Findings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Graphik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wird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noch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überarbeitet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239051" y="148858"/>
            <a:ext cx="7159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FF3300"/>
              </a:buClr>
            </a:pPr>
            <a:r>
              <a:rPr lang="de-DE" sz="2000" b="1" dirty="0">
                <a:solidFill>
                  <a:srgbClr val="00B050"/>
                </a:solidFill>
              </a:rPr>
              <a:t>CHALLENGE: </a:t>
            </a:r>
            <a:r>
              <a:rPr lang="de-DE" sz="2000" b="1" dirty="0" err="1" smtClean="0">
                <a:solidFill>
                  <a:srgbClr val="00B050"/>
                </a:solidFill>
              </a:rPr>
              <a:t>Moving</a:t>
            </a:r>
            <a:r>
              <a:rPr lang="de-DE" sz="2000" b="1" dirty="0" smtClean="0">
                <a:solidFill>
                  <a:srgbClr val="00B050"/>
                </a:solidFill>
              </a:rPr>
              <a:t> </a:t>
            </a:r>
            <a:r>
              <a:rPr lang="de-DE" sz="2000" b="1" dirty="0" err="1">
                <a:solidFill>
                  <a:srgbClr val="00B050"/>
                </a:solidFill>
              </a:rPr>
              <a:t>from</a:t>
            </a:r>
            <a:r>
              <a:rPr lang="de-DE" sz="2000" b="1" dirty="0">
                <a:solidFill>
                  <a:srgbClr val="00B050"/>
                </a:solidFill>
              </a:rPr>
              <a:t> Ex-Post </a:t>
            </a:r>
            <a:r>
              <a:rPr lang="de-DE" sz="2000" b="1" dirty="0" err="1">
                <a:solidFill>
                  <a:srgbClr val="00B050"/>
                </a:solidFill>
              </a:rPr>
              <a:t>to</a:t>
            </a:r>
            <a:r>
              <a:rPr lang="de-DE" sz="2000" b="1" dirty="0">
                <a:solidFill>
                  <a:srgbClr val="00B050"/>
                </a:solidFill>
              </a:rPr>
              <a:t> Ex-Ante Risk Management </a:t>
            </a:r>
            <a:r>
              <a:rPr lang="de-DE" sz="2000" b="1" dirty="0" err="1">
                <a:solidFill>
                  <a:srgbClr val="00B050"/>
                </a:solidFill>
              </a:rPr>
              <a:t>Using</a:t>
            </a:r>
            <a:r>
              <a:rPr lang="de-DE" sz="2000" b="1" dirty="0">
                <a:solidFill>
                  <a:srgbClr val="00B050"/>
                </a:solidFill>
              </a:rPr>
              <a:t> Insurance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pic>
        <p:nvPicPr>
          <p:cNvPr id="11" name="Content Placeholder 6" descr="rise_from_pover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3"/>
            <a:ext cx="9102157" cy="39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400" dirty="0" smtClean="0">
                <a:solidFill>
                  <a:srgbClr val="00B050"/>
                </a:solidFill>
              </a:rPr>
              <a:t>I. Problem </a:t>
            </a:r>
            <a:r>
              <a:rPr lang="de-DE" sz="4400" dirty="0" err="1" smtClean="0">
                <a:solidFill>
                  <a:srgbClr val="00B050"/>
                </a:solidFill>
              </a:rPr>
              <a:t>setting</a:t>
            </a:r>
            <a:r>
              <a:rPr lang="de-DE" sz="4400" dirty="0">
                <a:solidFill>
                  <a:srgbClr val="00B050"/>
                </a:solidFill>
              </a:rPr>
              <a:t>:</a:t>
            </a:r>
            <a:r>
              <a:rPr lang="de-DE" sz="4400" dirty="0" smtClean="0">
                <a:solidFill>
                  <a:srgbClr val="00B050"/>
                </a:solidFill>
              </a:rPr>
              <a:t> Climate </a:t>
            </a:r>
            <a:r>
              <a:rPr lang="de-DE" sz="4400" dirty="0" err="1" smtClean="0">
                <a:solidFill>
                  <a:srgbClr val="00B050"/>
                </a:solidFill>
              </a:rPr>
              <a:t>change</a:t>
            </a:r>
            <a:r>
              <a:rPr lang="de-DE" sz="4400" dirty="0" smtClean="0">
                <a:solidFill>
                  <a:srgbClr val="00B050"/>
                </a:solidFill>
              </a:rPr>
              <a:t>,</a:t>
            </a:r>
            <a:br>
              <a:rPr lang="de-DE" sz="4400" dirty="0" smtClean="0">
                <a:solidFill>
                  <a:srgbClr val="00B050"/>
                </a:solidFill>
              </a:rPr>
            </a:br>
            <a:r>
              <a:rPr lang="de-DE" sz="4400" dirty="0" smtClean="0">
                <a:solidFill>
                  <a:srgbClr val="00B050"/>
                </a:solidFill>
              </a:rPr>
              <a:t>   </a:t>
            </a:r>
            <a:r>
              <a:rPr lang="de-DE" sz="4400" dirty="0" err="1" smtClean="0">
                <a:solidFill>
                  <a:srgbClr val="00B050"/>
                </a:solidFill>
              </a:rPr>
              <a:t>poverty</a:t>
            </a:r>
            <a:r>
              <a:rPr lang="de-DE" sz="4400" dirty="0" smtClean="0">
                <a:solidFill>
                  <a:srgbClr val="00B050"/>
                </a:solidFill>
              </a:rPr>
              <a:t> and </a:t>
            </a:r>
            <a:r>
              <a:rPr lang="de-DE" sz="4400" dirty="0" err="1" smtClean="0">
                <a:solidFill>
                  <a:srgbClr val="00B050"/>
                </a:solidFill>
              </a:rPr>
              <a:t>insurance</a:t>
            </a:r>
            <a:endParaRPr lang="de-DE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7504" y="-90264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Munich Re </a:t>
            </a:r>
            <a:r>
              <a:rPr lang="en-US" sz="2000" dirty="0" err="1">
                <a:solidFill>
                  <a:srgbClr val="00B050"/>
                </a:solidFill>
              </a:rPr>
              <a:t>NatCat</a:t>
            </a:r>
            <a:r>
              <a:rPr lang="en-US" sz="2000" i="1" dirty="0" err="1">
                <a:solidFill>
                  <a:srgbClr val="00B050"/>
                </a:solidFill>
              </a:rPr>
              <a:t>SERVICE</a:t>
            </a:r>
            <a:r>
              <a:rPr lang="en-US" sz="2000" dirty="0">
                <a:solidFill>
                  <a:srgbClr val="00B050"/>
                </a:solidFill>
              </a:rPr>
              <a:t/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The world‘s most comprehensive database on natural catastrophes</a:t>
            </a:r>
            <a:endParaRPr lang="de-DE" sz="2000" dirty="0">
              <a:solidFill>
                <a:srgbClr val="00B050"/>
              </a:solidFill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 bwMode="auto">
          <a:xfrm>
            <a:off x="251520" y="1124743"/>
            <a:ext cx="3816424" cy="49244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platzhalter 22"/>
          <p:cNvSpPr txBox="1">
            <a:spLocks/>
          </p:cNvSpPr>
          <p:nvPr/>
        </p:nvSpPr>
        <p:spPr>
          <a:xfrm>
            <a:off x="4432953" y="1592752"/>
            <a:ext cx="4320000" cy="4456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rgbClr val="4D4E53"/>
                </a:solidFill>
              </a:rPr>
              <a:t>From 1980 until today all loss events; for USA and selected countries in Europe all loss events since 1970.</a:t>
            </a:r>
          </a:p>
          <a:p>
            <a:r>
              <a:rPr lang="en-GB" sz="1800" dirty="0" smtClean="0">
                <a:solidFill>
                  <a:srgbClr val="4D4E53"/>
                </a:solidFill>
              </a:rPr>
              <a:t>Retrospectively, all great disasters since 1950.</a:t>
            </a:r>
          </a:p>
          <a:p>
            <a:r>
              <a:rPr lang="en-GB" sz="1800" dirty="0" smtClean="0">
                <a:solidFill>
                  <a:srgbClr val="4D4E53"/>
                </a:solidFill>
              </a:rPr>
              <a:t>In addition, all major historical events starting from 79 AD – eruption of Mt. Vesuvius (3,000 historical data sets).</a:t>
            </a:r>
          </a:p>
          <a:p>
            <a:r>
              <a:rPr lang="en-GB" sz="1800" b="1" dirty="0" smtClean="0">
                <a:solidFill>
                  <a:srgbClr val="4D4E53"/>
                </a:solidFill>
              </a:rPr>
              <a:t>Currently more than 36,000 data sets</a:t>
            </a:r>
          </a:p>
          <a:p>
            <a:endParaRPr lang="en-GB" sz="1800" dirty="0">
              <a:solidFill>
                <a:srgbClr val="4D4E53"/>
              </a:solidFill>
            </a:endParaRPr>
          </a:p>
        </p:txBody>
      </p:sp>
      <p:sp>
        <p:nvSpPr>
          <p:cNvPr id="10" name="Textplatzhalter 21"/>
          <p:cNvSpPr txBox="1">
            <a:spLocks/>
          </p:cNvSpPr>
          <p:nvPr/>
        </p:nvSpPr>
        <p:spPr>
          <a:xfrm>
            <a:off x="4428464" y="1124744"/>
            <a:ext cx="4320000" cy="396000"/>
          </a:xfrm>
          <a:prstGeom prst="rect">
            <a:avLst/>
          </a:prstGeom>
        </p:spPr>
        <p:txBody>
          <a:bodyPr anchor="ctr" anchorCtr="0"/>
          <a:lstStyle>
            <a:lvl1pPr marL="27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4D4E53"/>
                </a:solidFill>
              </a:rPr>
              <a:t>The Database Today</a:t>
            </a:r>
            <a:endParaRPr lang="en-GB" sz="2000" b="1" dirty="0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>
          <a:xfrm>
            <a:off x="305999" y="81362"/>
            <a:ext cx="7044711" cy="7553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D712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B050"/>
                </a:solidFill>
              </a:rPr>
              <a:t>Loss events worldwide 1980 – 2015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Number of relevant events by peril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7027930" y="4420777"/>
            <a:ext cx="2053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D4E53"/>
                </a:solidFill>
              </a:rPr>
              <a:t>Accounted events have </a:t>
            </a:r>
            <a:r>
              <a:rPr lang="en-US" sz="800" dirty="0" smtClean="0">
                <a:solidFill>
                  <a:srgbClr val="4D4E53"/>
                </a:solidFill>
              </a:rPr>
              <a:t>caused </a:t>
            </a:r>
            <a:r>
              <a:rPr lang="en-US" sz="800" dirty="0">
                <a:solidFill>
                  <a:srgbClr val="4D4E53"/>
                </a:solidFill>
              </a:rPr>
              <a:t>at least one fatality </a:t>
            </a:r>
            <a:r>
              <a:rPr lang="en-US" sz="800" dirty="0" smtClean="0">
                <a:solidFill>
                  <a:srgbClr val="4D4E53"/>
                </a:solidFill>
              </a:rPr>
              <a:t>and/or </a:t>
            </a:r>
            <a:r>
              <a:rPr lang="en-US" sz="800" dirty="0">
                <a:solidFill>
                  <a:srgbClr val="4D4E53"/>
                </a:solidFill>
              </a:rPr>
              <a:t>produced </a:t>
            </a:r>
            <a:r>
              <a:rPr lang="en-US" sz="800" dirty="0" smtClean="0">
                <a:solidFill>
                  <a:srgbClr val="4D4E53"/>
                </a:solidFill>
              </a:rPr>
              <a:t>normalized losses </a:t>
            </a:r>
            <a:r>
              <a:rPr lang="de-DE" sz="800" dirty="0" smtClean="0">
                <a:solidFill>
                  <a:srgbClr val="4D4E53"/>
                </a:solidFill>
              </a:rPr>
              <a:t>≥</a:t>
            </a:r>
            <a:r>
              <a:rPr lang="en-US" sz="800" dirty="0" smtClean="0">
                <a:solidFill>
                  <a:srgbClr val="4D4E53"/>
                </a:solidFill>
              </a:rPr>
              <a:t> </a:t>
            </a:r>
            <a:r>
              <a:rPr lang="en-US" sz="800" dirty="0">
                <a:solidFill>
                  <a:srgbClr val="4D4E53"/>
                </a:solidFill>
              </a:rPr>
              <a:t>US$ 100k, 300k, 1m, or 3m (depending </a:t>
            </a:r>
            <a:r>
              <a:rPr lang="en-US" sz="800" dirty="0" smtClean="0">
                <a:solidFill>
                  <a:srgbClr val="4D4E53"/>
                </a:solidFill>
              </a:rPr>
              <a:t>on the </a:t>
            </a:r>
            <a:r>
              <a:rPr lang="en-US" sz="800" dirty="0">
                <a:solidFill>
                  <a:srgbClr val="4D4E53"/>
                </a:solidFill>
              </a:rPr>
              <a:t>assigned World Bank income group </a:t>
            </a:r>
            <a:r>
              <a:rPr lang="en-US" sz="800" dirty="0" smtClean="0">
                <a:solidFill>
                  <a:srgbClr val="4D4E53"/>
                </a:solidFill>
              </a:rPr>
              <a:t>of the </a:t>
            </a:r>
            <a:r>
              <a:rPr lang="en-US" sz="800" dirty="0">
                <a:solidFill>
                  <a:srgbClr val="4D4E53"/>
                </a:solidFill>
              </a:rPr>
              <a:t>affected country).</a:t>
            </a:r>
          </a:p>
        </p:txBody>
      </p:sp>
      <p:grpSp>
        <p:nvGrpSpPr>
          <p:cNvPr id="10" name="Gruppieren 5"/>
          <p:cNvGrpSpPr/>
          <p:nvPr/>
        </p:nvGrpSpPr>
        <p:grpSpPr>
          <a:xfrm>
            <a:off x="7084800" y="1803135"/>
            <a:ext cx="1782382" cy="2457340"/>
            <a:chOff x="759170" y="5824704"/>
            <a:chExt cx="1782382" cy="2457339"/>
          </a:xfrm>
        </p:grpSpPr>
        <p:grpSp>
          <p:nvGrpSpPr>
            <p:cNvPr id="11" name="Gruppieren 37"/>
            <p:cNvGrpSpPr/>
            <p:nvPr/>
          </p:nvGrpSpPr>
          <p:grpSpPr>
            <a:xfrm>
              <a:off x="759170" y="6408869"/>
              <a:ext cx="1782382" cy="861774"/>
              <a:chOff x="5310930" y="3565430"/>
              <a:chExt cx="1782382" cy="861774"/>
            </a:xfrm>
          </p:grpSpPr>
          <p:sp>
            <p:nvSpPr>
              <p:cNvPr id="21" name="Text Box 34"/>
              <p:cNvSpPr txBox="1">
                <a:spLocks noChangeArrowheads="1"/>
              </p:cNvSpPr>
              <p:nvPr/>
            </p:nvSpPr>
            <p:spPr bwMode="auto">
              <a:xfrm>
                <a:off x="5398507" y="3565430"/>
                <a:ext cx="1694805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000" b="1" dirty="0">
                    <a:solidFill>
                      <a:srgbClr val="4D4E53"/>
                    </a:solidFill>
                  </a:rPr>
                  <a:t>Meteorological</a:t>
                </a:r>
                <a:r>
                  <a:rPr lang="en-GB" sz="1000" dirty="0">
                    <a:solidFill>
                      <a:srgbClr val="4D4E53"/>
                    </a:solidFill>
                  </a:rPr>
                  <a:t> </a:t>
                </a:r>
                <a:r>
                  <a:rPr lang="en-GB" sz="1000" b="1" dirty="0">
                    <a:solidFill>
                      <a:srgbClr val="4D4E53"/>
                    </a:solidFill>
                  </a:rPr>
                  <a:t>events</a:t>
                </a:r>
              </a:p>
              <a:p>
                <a:r>
                  <a:rPr lang="en-GB" sz="1000" dirty="0">
                    <a:solidFill>
                      <a:srgbClr val="4D4E53"/>
                    </a:solidFill>
                  </a:rPr>
                  <a:t>(Tropical storm, </a:t>
                </a:r>
                <a:r>
                  <a:rPr lang="en-GB" sz="1000" dirty="0" err="1">
                    <a:solidFill>
                      <a:srgbClr val="4D4E53"/>
                    </a:solidFill>
                  </a:rPr>
                  <a:t>extratropical</a:t>
                </a:r>
                <a:r>
                  <a:rPr lang="en-GB" sz="1000" dirty="0">
                    <a:solidFill>
                      <a:srgbClr val="4D4E53"/>
                    </a:solidFill>
                  </a:rPr>
                  <a:t> storm, convective storm, </a:t>
                </a:r>
              </a:p>
              <a:p>
                <a:r>
                  <a:rPr lang="en-GB" sz="1000" dirty="0">
                    <a:solidFill>
                      <a:srgbClr val="4D4E53"/>
                    </a:solidFill>
                  </a:rPr>
                  <a:t>local storm)</a:t>
                </a:r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>
                <a:off x="5310930" y="3632508"/>
                <a:ext cx="108000" cy="108000"/>
              </a:xfrm>
              <a:prstGeom prst="rect">
                <a:avLst/>
              </a:prstGeom>
              <a:solidFill>
                <a:srgbClr val="6A972D"/>
              </a:solidFill>
              <a:ln w="9525">
                <a:solidFill>
                  <a:srgbClr val="4D4E5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uppieren 40"/>
            <p:cNvGrpSpPr/>
            <p:nvPr/>
          </p:nvGrpSpPr>
          <p:grpSpPr>
            <a:xfrm>
              <a:off x="759170" y="7279642"/>
              <a:ext cx="1782381" cy="400110"/>
              <a:chOff x="3219729" y="5160323"/>
              <a:chExt cx="1782381" cy="400110"/>
            </a:xfrm>
          </p:grpSpPr>
          <p:sp>
            <p:nvSpPr>
              <p:cNvPr id="19" name="Text Box 35"/>
              <p:cNvSpPr txBox="1">
                <a:spLocks noChangeArrowheads="1"/>
              </p:cNvSpPr>
              <p:nvPr/>
            </p:nvSpPr>
            <p:spPr bwMode="auto">
              <a:xfrm>
                <a:off x="3307305" y="5160323"/>
                <a:ext cx="16948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4D4E53"/>
                    </a:solidFill>
                  </a:rPr>
                  <a:t>Hydrological</a:t>
                </a:r>
                <a:r>
                  <a:rPr lang="en-US" sz="1000" dirty="0" smtClean="0">
                    <a:solidFill>
                      <a:srgbClr val="4D4E53"/>
                    </a:solidFill>
                  </a:rPr>
                  <a:t> </a:t>
                </a:r>
                <a:r>
                  <a:rPr lang="en-US" sz="1000" b="1" dirty="0" smtClean="0">
                    <a:solidFill>
                      <a:srgbClr val="4D4E53"/>
                    </a:solidFill>
                  </a:rPr>
                  <a:t>events</a:t>
                </a:r>
              </a:p>
              <a:p>
                <a:r>
                  <a:rPr lang="en-US" sz="1000" dirty="0" smtClean="0">
                    <a:solidFill>
                      <a:srgbClr val="4D4E53"/>
                    </a:solidFill>
                  </a:rPr>
                  <a:t>(Flood, mass movement)</a:t>
                </a:r>
                <a:endParaRPr lang="en-US" sz="1000" dirty="0">
                  <a:solidFill>
                    <a:srgbClr val="4D4E53"/>
                  </a:solidFill>
                </a:endParaRPr>
              </a:p>
            </p:txBody>
          </p:sp>
          <p:sp>
            <p:nvSpPr>
              <p:cNvPr id="20" name="Rectangle 30"/>
              <p:cNvSpPr>
                <a:spLocks noChangeArrowheads="1"/>
              </p:cNvSpPr>
              <p:nvPr/>
            </p:nvSpPr>
            <p:spPr bwMode="auto">
              <a:xfrm>
                <a:off x="3219729" y="5229332"/>
                <a:ext cx="108000" cy="108000"/>
              </a:xfrm>
              <a:prstGeom prst="rect">
                <a:avLst/>
              </a:prstGeom>
              <a:solidFill>
                <a:srgbClr val="00589A"/>
              </a:solidFill>
              <a:ln w="9525">
                <a:solidFill>
                  <a:srgbClr val="4D4E5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uppieren 43"/>
            <p:cNvGrpSpPr/>
            <p:nvPr/>
          </p:nvGrpSpPr>
          <p:grpSpPr>
            <a:xfrm>
              <a:off x="759170" y="7728045"/>
              <a:ext cx="1655160" cy="553998"/>
              <a:chOff x="2677079" y="6399300"/>
              <a:chExt cx="1261870" cy="553998"/>
            </a:xfrm>
          </p:grpSpPr>
          <p:sp>
            <p:nvSpPr>
              <p:cNvPr id="17" name="Text Box 33"/>
              <p:cNvSpPr txBox="1">
                <a:spLocks noChangeArrowheads="1"/>
              </p:cNvSpPr>
              <p:nvPr/>
            </p:nvSpPr>
            <p:spPr bwMode="auto">
              <a:xfrm>
                <a:off x="2743845" y="6399300"/>
                <a:ext cx="119510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4D4E53"/>
                    </a:solidFill>
                  </a:rPr>
                  <a:t>Climatological</a:t>
                </a:r>
                <a:r>
                  <a:rPr lang="en-US" sz="1000" dirty="0" smtClean="0">
                    <a:solidFill>
                      <a:srgbClr val="4D4E53"/>
                    </a:solidFill>
                  </a:rPr>
                  <a:t> </a:t>
                </a:r>
                <a:r>
                  <a:rPr lang="en-US" sz="1000" b="1" dirty="0" smtClean="0">
                    <a:solidFill>
                      <a:srgbClr val="4D4E53"/>
                    </a:solidFill>
                  </a:rPr>
                  <a:t>events</a:t>
                </a:r>
                <a:r>
                  <a:rPr lang="en-US" sz="1000" dirty="0" smtClean="0">
                    <a:solidFill>
                      <a:srgbClr val="4D4E53"/>
                    </a:solidFill>
                  </a:rPr>
                  <a:t/>
                </a:r>
                <a:br>
                  <a:rPr lang="en-US" sz="1000" dirty="0" smtClean="0">
                    <a:solidFill>
                      <a:srgbClr val="4D4E53"/>
                    </a:solidFill>
                  </a:rPr>
                </a:br>
                <a:r>
                  <a:rPr lang="en-US" sz="1000" dirty="0" smtClean="0">
                    <a:solidFill>
                      <a:srgbClr val="4D4E53"/>
                    </a:solidFill>
                  </a:rPr>
                  <a:t>(Extreme temperature, </a:t>
                </a:r>
              </a:p>
              <a:p>
                <a:r>
                  <a:rPr lang="en-US" sz="1000" dirty="0" smtClean="0">
                    <a:solidFill>
                      <a:srgbClr val="4D4E53"/>
                    </a:solidFill>
                  </a:rPr>
                  <a:t>drought, forest fire)</a:t>
                </a:r>
                <a:endParaRPr lang="en-US" sz="1000" dirty="0">
                  <a:solidFill>
                    <a:srgbClr val="4D4E53"/>
                  </a:solidFill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2677079" y="6480318"/>
                <a:ext cx="82338" cy="108000"/>
              </a:xfrm>
              <a:prstGeom prst="rect">
                <a:avLst/>
              </a:prstGeom>
              <a:solidFill>
                <a:srgbClr val="F7941D"/>
              </a:solidFill>
              <a:ln w="9525">
                <a:solidFill>
                  <a:srgbClr val="4D4E5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uppieren 46"/>
            <p:cNvGrpSpPr/>
            <p:nvPr/>
          </p:nvGrpSpPr>
          <p:grpSpPr>
            <a:xfrm>
              <a:off x="760347" y="5824704"/>
              <a:ext cx="1525653" cy="553998"/>
              <a:chOff x="7299756" y="2133760"/>
              <a:chExt cx="1525653" cy="553998"/>
            </a:xfrm>
          </p:grpSpPr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7384525" y="2133760"/>
                <a:ext cx="144088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000" b="1" dirty="0">
                    <a:solidFill>
                      <a:srgbClr val="4D4E53"/>
                    </a:solidFill>
                  </a:rPr>
                  <a:t>Geophysical</a:t>
                </a:r>
                <a:r>
                  <a:rPr lang="en-GB" sz="1000" dirty="0">
                    <a:solidFill>
                      <a:srgbClr val="4D4E53"/>
                    </a:solidFill>
                  </a:rPr>
                  <a:t> </a:t>
                </a:r>
                <a:r>
                  <a:rPr lang="en-GB" sz="1000" b="1" dirty="0">
                    <a:solidFill>
                      <a:srgbClr val="4D4E53"/>
                    </a:solidFill>
                  </a:rPr>
                  <a:t>events</a:t>
                </a:r>
                <a:r>
                  <a:rPr lang="en-GB" sz="1000" dirty="0">
                    <a:solidFill>
                      <a:srgbClr val="4D4E53"/>
                    </a:solidFill>
                  </a:rPr>
                  <a:t/>
                </a:r>
                <a:br>
                  <a:rPr lang="en-GB" sz="1000" dirty="0">
                    <a:solidFill>
                      <a:srgbClr val="4D4E53"/>
                    </a:solidFill>
                  </a:rPr>
                </a:br>
                <a:r>
                  <a:rPr lang="en-GB" sz="1000" dirty="0">
                    <a:solidFill>
                      <a:srgbClr val="4D4E53"/>
                    </a:solidFill>
                  </a:rPr>
                  <a:t>(Earthquake, tsunami, </a:t>
                </a:r>
                <a:br>
                  <a:rPr lang="en-GB" sz="1000" dirty="0">
                    <a:solidFill>
                      <a:srgbClr val="4D4E53"/>
                    </a:solidFill>
                  </a:rPr>
                </a:br>
                <a:r>
                  <a:rPr lang="en-GB" sz="1000" dirty="0">
                    <a:solidFill>
                      <a:srgbClr val="4D4E53"/>
                    </a:solidFill>
                  </a:rPr>
                  <a:t>volcanic activity)</a:t>
                </a: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auto">
              <a:xfrm>
                <a:off x="7299756" y="2206175"/>
                <a:ext cx="108000" cy="108000"/>
              </a:xfrm>
              <a:prstGeom prst="rect">
                <a:avLst/>
              </a:prstGeom>
              <a:solidFill>
                <a:srgbClr val="B72126"/>
              </a:solidFill>
              <a:ln w="9525">
                <a:solidFill>
                  <a:srgbClr val="4D4E5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4" name="Textfeld 23"/>
          <p:cNvSpPr txBox="1"/>
          <p:nvPr/>
        </p:nvSpPr>
        <p:spPr bwMode="auto">
          <a:xfrm>
            <a:off x="306000" y="1641515"/>
            <a:ext cx="7534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FF3300"/>
              </a:buClr>
            </a:pPr>
            <a:r>
              <a:rPr lang="en-US" sz="1000" dirty="0" smtClean="0">
                <a:solidFill>
                  <a:srgbClr val="4D4E53"/>
                </a:solidFill>
              </a:rPr>
              <a:t>Number</a:t>
            </a:r>
            <a:endParaRPr lang="en-US" sz="1000" dirty="0">
              <a:solidFill>
                <a:srgbClr val="4D4E53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28" y="1913839"/>
            <a:ext cx="6486706" cy="3243353"/>
          </a:xfrm>
          <a:prstGeom prst="rect">
            <a:avLst/>
          </a:prstGeom>
        </p:spPr>
      </p:pic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306000" y="5898177"/>
            <a:ext cx="79384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Münchener Rückversicherungs-</a:t>
            </a:r>
            <a:r>
              <a:rPr lang="en-US" sz="1200" dirty="0" err="1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Gesellschaft</a:t>
            </a:r>
            <a:r>
              <a:rPr lang="en-US" sz="12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Geo Risks Research, NatCatSERVICE – </a:t>
            </a:r>
            <a:r>
              <a:rPr lang="en-US" sz="1200" dirty="0" smtClean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March </a:t>
            </a:r>
            <a:r>
              <a:rPr lang="en-US" sz="12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 </a:t>
            </a:r>
          </a:p>
        </p:txBody>
      </p:sp>
    </p:spTree>
    <p:extLst>
      <p:ext uri="{BB962C8B-B14F-4D97-AF65-F5344CB8AC3E}">
        <p14:creationId xmlns:p14="http://schemas.microsoft.com/office/powerpoint/2010/main" val="23161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4" name="Titel 26"/>
          <p:cNvSpPr txBox="1">
            <a:spLocks/>
          </p:cNvSpPr>
          <p:nvPr/>
        </p:nvSpPr>
        <p:spPr>
          <a:xfrm>
            <a:off x="250495" y="116632"/>
            <a:ext cx="8609510" cy="857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D712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Income Groups 2014</a:t>
            </a: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>Defined by World Bank</a:t>
            </a:r>
            <a:r>
              <a:rPr lang="en-GB" dirty="0" smtClean="0"/>
              <a:t/>
            </a:r>
            <a:br>
              <a:rPr lang="en-GB" dirty="0" smtClean="0"/>
            </a:br>
            <a:endParaRPr lang="de-DE" sz="1800" dirty="0">
              <a:solidFill>
                <a:srgbClr val="4D4E53"/>
              </a:solidFill>
            </a:endParaRPr>
          </a:p>
        </p:txBody>
      </p:sp>
      <p:sp>
        <p:nvSpPr>
          <p:cNvPr id="27" name="Rectangle 356"/>
          <p:cNvSpPr>
            <a:spLocks noChangeArrowheads="1"/>
          </p:cNvSpPr>
          <p:nvPr/>
        </p:nvSpPr>
        <p:spPr bwMode="auto">
          <a:xfrm>
            <a:off x="572045" y="6093296"/>
            <a:ext cx="14736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63600"/>
            <a:r>
              <a:rPr lang="de-DE" sz="1000" b="1" dirty="0">
                <a:solidFill>
                  <a:srgbClr val="4D4E53"/>
                </a:solidFill>
              </a:rPr>
              <a:t>High </a:t>
            </a:r>
            <a:r>
              <a:rPr lang="de-DE" sz="1000" b="1" dirty="0" err="1">
                <a:solidFill>
                  <a:srgbClr val="4D4E53"/>
                </a:solidFill>
              </a:rPr>
              <a:t>income</a:t>
            </a:r>
            <a:r>
              <a:rPr lang="de-DE" sz="1000" b="1" dirty="0">
                <a:solidFill>
                  <a:srgbClr val="4D4E53"/>
                </a:solidFill>
              </a:rPr>
              <a:t> </a:t>
            </a:r>
            <a:r>
              <a:rPr lang="de-DE" sz="1000" b="1" dirty="0" err="1" smtClean="0">
                <a:solidFill>
                  <a:srgbClr val="4D4E53"/>
                </a:solidFill>
              </a:rPr>
              <a:t>economies</a:t>
            </a:r>
            <a:r>
              <a:rPr lang="de-DE" sz="1000" b="1" dirty="0" smtClean="0">
                <a:solidFill>
                  <a:srgbClr val="4D4E53"/>
                </a:solidFill>
              </a:rPr>
              <a:t> </a:t>
            </a:r>
            <a:endParaRPr lang="de-DE" sz="1000" b="1" dirty="0">
              <a:solidFill>
                <a:srgbClr val="4D4E53"/>
              </a:solidFill>
            </a:endParaRPr>
          </a:p>
        </p:txBody>
      </p:sp>
      <p:sp>
        <p:nvSpPr>
          <p:cNvPr id="28" name="Rectangle 358"/>
          <p:cNvSpPr>
            <a:spLocks noChangeArrowheads="1"/>
          </p:cNvSpPr>
          <p:nvPr/>
        </p:nvSpPr>
        <p:spPr bwMode="auto">
          <a:xfrm>
            <a:off x="395536" y="6125889"/>
            <a:ext cx="108000" cy="108000"/>
          </a:xfrm>
          <a:prstGeom prst="rect">
            <a:avLst/>
          </a:prstGeom>
          <a:solidFill>
            <a:srgbClr val="5A687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9" name="Rectangle 363"/>
          <p:cNvSpPr>
            <a:spLocks noChangeArrowheads="1"/>
          </p:cNvSpPr>
          <p:nvPr/>
        </p:nvSpPr>
        <p:spPr bwMode="auto">
          <a:xfrm>
            <a:off x="2444300" y="6093296"/>
            <a:ext cx="114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b="1" dirty="0" err="1">
                <a:solidFill>
                  <a:srgbClr val="4D4E53"/>
                </a:solidFill>
              </a:rPr>
              <a:t>Upper</a:t>
            </a:r>
            <a:r>
              <a:rPr lang="de-DE" sz="1000" b="1" dirty="0">
                <a:solidFill>
                  <a:srgbClr val="4D4E53"/>
                </a:solidFill>
              </a:rPr>
              <a:t> </a:t>
            </a:r>
            <a:r>
              <a:rPr lang="de-DE" sz="1000" b="1" dirty="0" err="1">
                <a:solidFill>
                  <a:srgbClr val="4D4E53"/>
                </a:solidFill>
              </a:rPr>
              <a:t>middle</a:t>
            </a:r>
            <a:r>
              <a:rPr lang="de-DE" sz="1000" b="1" dirty="0">
                <a:solidFill>
                  <a:srgbClr val="4D4E53"/>
                </a:solidFill>
              </a:rPr>
              <a:t> </a:t>
            </a:r>
            <a:endParaRPr lang="de-DE" sz="1000" b="1" dirty="0" smtClean="0">
              <a:solidFill>
                <a:srgbClr val="4D4E53"/>
              </a:solidFill>
            </a:endParaRPr>
          </a:p>
          <a:p>
            <a:pPr defTabSz="863600"/>
            <a:r>
              <a:rPr lang="de-DE" sz="1000" b="1" dirty="0" err="1" smtClean="0">
                <a:solidFill>
                  <a:srgbClr val="4D4E53"/>
                </a:solidFill>
              </a:rPr>
              <a:t>income</a:t>
            </a:r>
            <a:r>
              <a:rPr lang="de-DE" sz="1000" b="1" dirty="0" smtClean="0">
                <a:solidFill>
                  <a:srgbClr val="4D4E53"/>
                </a:solidFill>
              </a:rPr>
              <a:t> </a:t>
            </a:r>
            <a:r>
              <a:rPr lang="de-DE" sz="1000" b="1" dirty="0" err="1">
                <a:solidFill>
                  <a:srgbClr val="4D4E53"/>
                </a:solidFill>
              </a:rPr>
              <a:t>economies</a:t>
            </a:r>
            <a:endParaRPr lang="de-DE" sz="1000" b="1" dirty="0">
              <a:solidFill>
                <a:srgbClr val="4D4E53"/>
              </a:solidFill>
            </a:endParaRPr>
          </a:p>
        </p:txBody>
      </p:sp>
      <p:sp>
        <p:nvSpPr>
          <p:cNvPr id="30" name="Rectangle 367"/>
          <p:cNvSpPr>
            <a:spLocks noChangeArrowheads="1"/>
          </p:cNvSpPr>
          <p:nvPr/>
        </p:nvSpPr>
        <p:spPr bwMode="auto">
          <a:xfrm>
            <a:off x="2267900" y="6100256"/>
            <a:ext cx="108000" cy="108000"/>
          </a:xfrm>
          <a:prstGeom prst="rect">
            <a:avLst/>
          </a:prstGeom>
          <a:solidFill>
            <a:srgbClr val="9EACB5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>
              <a:solidFill>
                <a:prstClr val="black"/>
              </a:solidFill>
            </a:endParaRPr>
          </a:p>
        </p:txBody>
      </p:sp>
      <p:sp>
        <p:nvSpPr>
          <p:cNvPr id="31" name="Rectangle 372"/>
          <p:cNvSpPr>
            <a:spLocks noChangeArrowheads="1"/>
          </p:cNvSpPr>
          <p:nvPr/>
        </p:nvSpPr>
        <p:spPr bwMode="auto">
          <a:xfrm>
            <a:off x="4172336" y="6067012"/>
            <a:ext cx="11846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b="1" dirty="0" err="1">
                <a:solidFill>
                  <a:srgbClr val="4D4E53"/>
                </a:solidFill>
              </a:rPr>
              <a:t>Lower</a:t>
            </a:r>
            <a:r>
              <a:rPr lang="de-DE" sz="1000" b="1" dirty="0">
                <a:solidFill>
                  <a:srgbClr val="4D4E53"/>
                </a:solidFill>
              </a:rPr>
              <a:t> </a:t>
            </a:r>
            <a:r>
              <a:rPr lang="de-DE" sz="1000" b="1" dirty="0" err="1">
                <a:solidFill>
                  <a:srgbClr val="4D4E53"/>
                </a:solidFill>
              </a:rPr>
              <a:t>middle</a:t>
            </a:r>
            <a:r>
              <a:rPr lang="de-DE" sz="1000" b="1" dirty="0">
                <a:solidFill>
                  <a:srgbClr val="4D4E53"/>
                </a:solidFill>
              </a:rPr>
              <a:t> </a:t>
            </a:r>
            <a:endParaRPr lang="de-DE" sz="1000" b="1" dirty="0" smtClean="0">
              <a:solidFill>
                <a:srgbClr val="4D4E53"/>
              </a:solidFill>
            </a:endParaRPr>
          </a:p>
          <a:p>
            <a:pPr defTabSz="863600"/>
            <a:r>
              <a:rPr lang="de-DE" sz="1000" b="1" dirty="0" err="1" smtClean="0">
                <a:solidFill>
                  <a:srgbClr val="4D4E53"/>
                </a:solidFill>
              </a:rPr>
              <a:t>income</a:t>
            </a:r>
            <a:r>
              <a:rPr lang="de-DE" sz="1000" b="1" dirty="0" smtClean="0">
                <a:solidFill>
                  <a:srgbClr val="4D4E53"/>
                </a:solidFill>
              </a:rPr>
              <a:t> </a:t>
            </a:r>
            <a:r>
              <a:rPr lang="de-DE" sz="1000" b="1" dirty="0" err="1">
                <a:solidFill>
                  <a:srgbClr val="4D4E53"/>
                </a:solidFill>
              </a:rPr>
              <a:t>economies</a:t>
            </a:r>
            <a:r>
              <a:rPr lang="de-DE" sz="1000" b="1" dirty="0">
                <a:solidFill>
                  <a:srgbClr val="4D4E53"/>
                </a:solidFill>
              </a:rPr>
              <a:t> </a:t>
            </a:r>
          </a:p>
        </p:txBody>
      </p:sp>
      <p:sp>
        <p:nvSpPr>
          <p:cNvPr id="32" name="Rectangle 376"/>
          <p:cNvSpPr>
            <a:spLocks noChangeArrowheads="1"/>
          </p:cNvSpPr>
          <p:nvPr/>
        </p:nvSpPr>
        <p:spPr bwMode="auto">
          <a:xfrm>
            <a:off x="3995936" y="6096157"/>
            <a:ext cx="108000" cy="108000"/>
          </a:xfrm>
          <a:prstGeom prst="rect">
            <a:avLst/>
          </a:prstGeom>
          <a:solidFill>
            <a:srgbClr val="B28AB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>
              <a:solidFill>
                <a:prstClr val="black"/>
              </a:solidFill>
            </a:endParaRPr>
          </a:p>
        </p:txBody>
      </p:sp>
      <p:sp>
        <p:nvSpPr>
          <p:cNvPr id="33" name="Rectangle 381"/>
          <p:cNvSpPr>
            <a:spLocks noChangeArrowheads="1"/>
          </p:cNvSpPr>
          <p:nvPr/>
        </p:nvSpPr>
        <p:spPr bwMode="auto">
          <a:xfrm>
            <a:off x="5903946" y="6069295"/>
            <a:ext cx="14763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b="1" dirty="0" smtClean="0">
                <a:solidFill>
                  <a:srgbClr val="4D4E53"/>
                </a:solidFill>
              </a:rPr>
              <a:t>Low </a:t>
            </a:r>
            <a:r>
              <a:rPr lang="de-DE" sz="1000" b="1" dirty="0" err="1" smtClean="0">
                <a:solidFill>
                  <a:srgbClr val="4D4E53"/>
                </a:solidFill>
              </a:rPr>
              <a:t>income</a:t>
            </a:r>
            <a:r>
              <a:rPr lang="de-DE" sz="1000" b="1" dirty="0" smtClean="0">
                <a:solidFill>
                  <a:srgbClr val="4D4E53"/>
                </a:solidFill>
              </a:rPr>
              <a:t> </a:t>
            </a:r>
            <a:r>
              <a:rPr lang="de-DE" sz="1000" b="1" dirty="0" err="1" smtClean="0">
                <a:solidFill>
                  <a:srgbClr val="4D4E53"/>
                </a:solidFill>
              </a:rPr>
              <a:t>economies</a:t>
            </a:r>
            <a:r>
              <a:rPr lang="de-DE" sz="1000" b="1" dirty="0" smtClean="0">
                <a:solidFill>
                  <a:srgbClr val="4D4E53"/>
                </a:solidFill>
              </a:rPr>
              <a:t> </a:t>
            </a:r>
            <a:endParaRPr lang="de-DE" sz="1000" b="1" dirty="0">
              <a:solidFill>
                <a:srgbClr val="4D4E53"/>
              </a:solidFill>
            </a:endParaRPr>
          </a:p>
        </p:txBody>
      </p:sp>
      <p:sp>
        <p:nvSpPr>
          <p:cNvPr id="34" name="Rectangle 383"/>
          <p:cNvSpPr>
            <a:spLocks noChangeArrowheads="1"/>
          </p:cNvSpPr>
          <p:nvPr/>
        </p:nvSpPr>
        <p:spPr bwMode="auto">
          <a:xfrm>
            <a:off x="5727546" y="6076495"/>
            <a:ext cx="108000" cy="108000"/>
          </a:xfrm>
          <a:prstGeom prst="rect">
            <a:avLst/>
          </a:prstGeom>
          <a:solidFill>
            <a:srgbClr val="81299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>
              <a:solidFill>
                <a:prstClr val="black"/>
              </a:solidFill>
            </a:endParaRPr>
          </a:p>
        </p:txBody>
      </p:sp>
      <p:sp>
        <p:nvSpPr>
          <p:cNvPr id="35" name="Rectangle 357"/>
          <p:cNvSpPr>
            <a:spLocks noChangeArrowheads="1"/>
          </p:cNvSpPr>
          <p:nvPr/>
        </p:nvSpPr>
        <p:spPr bwMode="auto">
          <a:xfrm>
            <a:off x="571786" y="6244397"/>
            <a:ext cx="10916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>
                <a:solidFill>
                  <a:srgbClr val="4D4E53"/>
                </a:solidFill>
              </a:rPr>
              <a:t>(</a:t>
            </a:r>
            <a:r>
              <a:rPr lang="de-DE" sz="1000" dirty="0" smtClean="0">
                <a:solidFill>
                  <a:srgbClr val="4D4E53"/>
                </a:solidFill>
              </a:rPr>
              <a:t>GNI ≥12,746 US$)</a:t>
            </a:r>
            <a:endParaRPr lang="de-DE" sz="1000" dirty="0">
              <a:solidFill>
                <a:srgbClr val="4D4E53"/>
              </a:solidFill>
            </a:endParaRPr>
          </a:p>
        </p:txBody>
      </p:sp>
      <p:sp>
        <p:nvSpPr>
          <p:cNvPr id="36" name="Rectangle 357"/>
          <p:cNvSpPr>
            <a:spLocks noChangeArrowheads="1"/>
          </p:cNvSpPr>
          <p:nvPr/>
        </p:nvSpPr>
        <p:spPr bwMode="auto">
          <a:xfrm>
            <a:off x="2444356" y="6392383"/>
            <a:ext cx="14795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 smtClean="0">
                <a:solidFill>
                  <a:srgbClr val="4D4E53"/>
                </a:solidFill>
              </a:rPr>
              <a:t>(GNI 4,126 – 12,745 US$)</a:t>
            </a:r>
            <a:endParaRPr lang="de-DE" sz="1000" dirty="0">
              <a:solidFill>
                <a:srgbClr val="4D4E53"/>
              </a:solidFill>
            </a:endParaRPr>
          </a:p>
        </p:txBody>
      </p:sp>
      <p:sp>
        <p:nvSpPr>
          <p:cNvPr id="37" name="Rectangle 373"/>
          <p:cNvSpPr>
            <a:spLocks noChangeArrowheads="1"/>
          </p:cNvSpPr>
          <p:nvPr/>
        </p:nvSpPr>
        <p:spPr bwMode="auto">
          <a:xfrm>
            <a:off x="4172392" y="6371456"/>
            <a:ext cx="144430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>
                <a:solidFill>
                  <a:srgbClr val="4D4E53"/>
                </a:solidFill>
              </a:rPr>
              <a:t>(GNI </a:t>
            </a:r>
            <a:r>
              <a:rPr lang="de-DE" sz="1000" dirty="0" smtClean="0">
                <a:solidFill>
                  <a:srgbClr val="4D4E53"/>
                </a:solidFill>
              </a:rPr>
              <a:t>1,046 – 4,125 </a:t>
            </a:r>
            <a:r>
              <a:rPr lang="de-DE" sz="1000" dirty="0">
                <a:solidFill>
                  <a:srgbClr val="4D4E53"/>
                </a:solidFill>
              </a:rPr>
              <a:t>US$) </a:t>
            </a:r>
          </a:p>
        </p:txBody>
      </p:sp>
      <p:sp>
        <p:nvSpPr>
          <p:cNvPr id="38" name="Rectangle 382"/>
          <p:cNvSpPr>
            <a:spLocks noChangeArrowheads="1"/>
          </p:cNvSpPr>
          <p:nvPr/>
        </p:nvSpPr>
        <p:spPr bwMode="auto">
          <a:xfrm>
            <a:off x="5904002" y="6227440"/>
            <a:ext cx="10563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>
                <a:solidFill>
                  <a:srgbClr val="4D4E53"/>
                </a:solidFill>
              </a:rPr>
              <a:t>(</a:t>
            </a:r>
            <a:r>
              <a:rPr lang="de-DE" sz="1000" dirty="0" smtClean="0">
                <a:solidFill>
                  <a:srgbClr val="4D4E53"/>
                </a:solidFill>
              </a:rPr>
              <a:t>GNI  ≤1,045 </a:t>
            </a:r>
            <a:r>
              <a:rPr lang="de-DE" sz="1000" dirty="0">
                <a:solidFill>
                  <a:srgbClr val="4D4E53"/>
                </a:solidFill>
              </a:rPr>
              <a:t>US$)</a:t>
            </a:r>
          </a:p>
        </p:txBody>
      </p:sp>
      <p:pic>
        <p:nvPicPr>
          <p:cNvPr id="39" name="Grafik 38" descr="GDP_2014.jpg"/>
          <p:cNvPicPr>
            <a:picLocks noChangeAspect="1"/>
          </p:cNvPicPr>
          <p:nvPr/>
        </p:nvPicPr>
        <p:blipFill>
          <a:blip r:embed="rId3" cstate="print"/>
          <a:srcRect l="4849" t="13757" r="2502" b="20126"/>
          <a:stretch>
            <a:fillRect/>
          </a:stretch>
        </p:blipFill>
        <p:spPr>
          <a:xfrm>
            <a:off x="179512" y="1074774"/>
            <a:ext cx="8797220" cy="44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itel 26"/>
          <p:cNvSpPr txBox="1">
            <a:spLocks/>
          </p:cNvSpPr>
          <p:nvPr/>
        </p:nvSpPr>
        <p:spPr>
          <a:xfrm>
            <a:off x="230400" y="104399"/>
            <a:ext cx="8609510" cy="857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D712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B050"/>
                </a:solidFill>
              </a:rPr>
              <a:t>Insurance penetration worldwide 2014</a:t>
            </a:r>
            <a:r>
              <a:rPr lang="de-DE" sz="1800" dirty="0" smtClean="0">
                <a:solidFill>
                  <a:srgbClr val="00B050"/>
                </a:solidFill>
              </a:rPr>
              <a:t/>
            </a:r>
            <a:br>
              <a:rPr lang="de-DE" sz="18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defined by Munich Re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sz="1100" dirty="0">
              <a:solidFill>
                <a:srgbClr val="4D4E53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12485" r="12921" b="34503"/>
          <a:stretch/>
        </p:blipFill>
        <p:spPr>
          <a:xfrm>
            <a:off x="53519" y="908720"/>
            <a:ext cx="9054985" cy="4464442"/>
          </a:xfrm>
          <a:prstGeom prst="rect">
            <a:avLst/>
          </a:prstGeom>
        </p:spPr>
      </p:pic>
      <p:sp>
        <p:nvSpPr>
          <p:cNvPr id="11" name="Textfeld 55"/>
          <p:cNvSpPr txBox="1">
            <a:spLocks noChangeArrowheads="1"/>
          </p:cNvSpPr>
          <p:nvPr/>
        </p:nvSpPr>
        <p:spPr bwMode="auto">
          <a:xfrm>
            <a:off x="323528" y="5373216"/>
            <a:ext cx="1508789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</a:rPr>
              <a:t>Insurance penetration per country</a:t>
            </a:r>
          </a:p>
          <a:p>
            <a:pPr defTabSz="914400"/>
            <a:endParaRPr lang="de-DE" sz="300" b="1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Classification per capita by property insurance premium (</a:t>
            </a:r>
            <a:r>
              <a:rPr lang="en-US" sz="1000" dirty="0">
                <a:solidFill>
                  <a:prstClr val="black"/>
                </a:solidFill>
              </a:rPr>
              <a:t>non-life including </a:t>
            </a:r>
            <a:r>
              <a:rPr lang="en-US" sz="1000" dirty="0" smtClean="0">
                <a:solidFill>
                  <a:prstClr val="black"/>
                </a:solidFill>
              </a:rPr>
              <a:t>health)</a:t>
            </a:r>
            <a:endParaRPr lang="de-DE" sz="1000" dirty="0" smtClean="0">
              <a:solidFill>
                <a:prstClr val="black"/>
              </a:solidFill>
            </a:endParaRPr>
          </a:p>
          <a:p>
            <a:pPr defTabSz="914400"/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3" name="Rectangle 356"/>
          <p:cNvSpPr>
            <a:spLocks noChangeArrowheads="1"/>
          </p:cNvSpPr>
          <p:nvPr/>
        </p:nvSpPr>
        <p:spPr bwMode="auto">
          <a:xfrm>
            <a:off x="2120296" y="6021288"/>
            <a:ext cx="8447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 err="1" smtClean="0">
                <a:solidFill>
                  <a:srgbClr val="000000"/>
                </a:solidFill>
              </a:rPr>
              <a:t>Highly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insured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4" name="Rectangle 357"/>
          <p:cNvSpPr>
            <a:spLocks noChangeArrowheads="1"/>
          </p:cNvSpPr>
          <p:nvPr/>
        </p:nvSpPr>
        <p:spPr bwMode="auto">
          <a:xfrm>
            <a:off x="2134146" y="6239028"/>
            <a:ext cx="64440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800" dirty="0" smtClean="0">
                <a:solidFill>
                  <a:srgbClr val="000000"/>
                </a:solidFill>
              </a:rPr>
              <a:t>( &gt;1,000 US$)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5" name="Rectangle 358"/>
          <p:cNvSpPr>
            <a:spLocks noChangeArrowheads="1"/>
          </p:cNvSpPr>
          <p:nvPr/>
        </p:nvSpPr>
        <p:spPr bwMode="auto">
          <a:xfrm>
            <a:off x="1835696" y="6036141"/>
            <a:ext cx="226917" cy="139035"/>
          </a:xfrm>
          <a:prstGeom prst="rect">
            <a:avLst/>
          </a:prstGeom>
          <a:solidFill>
            <a:srgbClr val="D6D6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>
              <a:solidFill>
                <a:prstClr val="black"/>
              </a:solidFill>
            </a:endParaRPr>
          </a:p>
        </p:txBody>
      </p:sp>
      <p:sp>
        <p:nvSpPr>
          <p:cNvPr id="16" name="Rectangle 363"/>
          <p:cNvSpPr>
            <a:spLocks noChangeArrowheads="1"/>
          </p:cNvSpPr>
          <p:nvPr/>
        </p:nvSpPr>
        <p:spPr bwMode="auto">
          <a:xfrm>
            <a:off x="3426130" y="6021288"/>
            <a:ext cx="7037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 smtClean="0">
                <a:solidFill>
                  <a:prstClr val="black"/>
                </a:solidFill>
              </a:rPr>
              <a:t>Well </a:t>
            </a:r>
            <a:r>
              <a:rPr lang="de-DE" sz="1000" dirty="0" err="1" smtClean="0">
                <a:solidFill>
                  <a:prstClr val="black"/>
                </a:solidFill>
              </a:rPr>
              <a:t>insured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7" name="Rectangle 364"/>
          <p:cNvSpPr>
            <a:spLocks noChangeArrowheads="1"/>
          </p:cNvSpPr>
          <p:nvPr/>
        </p:nvSpPr>
        <p:spPr bwMode="auto">
          <a:xfrm>
            <a:off x="3410331" y="6234440"/>
            <a:ext cx="8736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800" dirty="0" smtClean="0">
                <a:solidFill>
                  <a:srgbClr val="000000"/>
                </a:solidFill>
              </a:rPr>
              <a:t>(101 – 1,000 </a:t>
            </a:r>
            <a:r>
              <a:rPr lang="de-DE" sz="800" dirty="0">
                <a:solidFill>
                  <a:srgbClr val="000000"/>
                </a:solidFill>
              </a:rPr>
              <a:t>US$) 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8" name="Rectangle 367"/>
          <p:cNvSpPr>
            <a:spLocks noChangeArrowheads="1"/>
          </p:cNvSpPr>
          <p:nvPr/>
        </p:nvSpPr>
        <p:spPr bwMode="auto">
          <a:xfrm>
            <a:off x="3127202" y="6036386"/>
            <a:ext cx="227395" cy="137830"/>
          </a:xfrm>
          <a:prstGeom prst="rect">
            <a:avLst/>
          </a:prstGeom>
          <a:solidFill>
            <a:srgbClr val="8F96E3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>
              <a:solidFill>
                <a:prstClr val="black"/>
              </a:solidFill>
            </a:endParaRPr>
          </a:p>
        </p:txBody>
      </p:sp>
      <p:sp>
        <p:nvSpPr>
          <p:cNvPr id="19" name="Rectangle 372"/>
          <p:cNvSpPr>
            <a:spLocks noChangeArrowheads="1"/>
          </p:cNvSpPr>
          <p:nvPr/>
        </p:nvSpPr>
        <p:spPr bwMode="auto">
          <a:xfrm>
            <a:off x="4621516" y="5975705"/>
            <a:ext cx="958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 err="1" smtClean="0">
                <a:solidFill>
                  <a:srgbClr val="000000"/>
                </a:solidFill>
              </a:rPr>
              <a:t>Basically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insured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0" name="Rectangle 373"/>
          <p:cNvSpPr>
            <a:spLocks noChangeArrowheads="1"/>
          </p:cNvSpPr>
          <p:nvPr/>
        </p:nvSpPr>
        <p:spPr bwMode="auto">
          <a:xfrm>
            <a:off x="4611667" y="6186209"/>
            <a:ext cx="72936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800" dirty="0" smtClean="0">
                <a:solidFill>
                  <a:srgbClr val="000000"/>
                </a:solidFill>
              </a:rPr>
              <a:t>(10 – 100 </a:t>
            </a:r>
            <a:r>
              <a:rPr lang="de-DE" sz="800" dirty="0">
                <a:solidFill>
                  <a:srgbClr val="000000"/>
                </a:solidFill>
              </a:rPr>
              <a:t>US$) 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21" name="Rectangle 376"/>
          <p:cNvSpPr>
            <a:spLocks noChangeArrowheads="1"/>
          </p:cNvSpPr>
          <p:nvPr/>
        </p:nvSpPr>
        <p:spPr bwMode="auto">
          <a:xfrm>
            <a:off x="4338387" y="5990285"/>
            <a:ext cx="227395" cy="139308"/>
          </a:xfrm>
          <a:prstGeom prst="rect">
            <a:avLst/>
          </a:prstGeom>
          <a:solidFill>
            <a:srgbClr val="5466C9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>
              <a:solidFill>
                <a:prstClr val="black"/>
              </a:solidFill>
            </a:endParaRPr>
          </a:p>
        </p:txBody>
      </p:sp>
      <p:sp>
        <p:nvSpPr>
          <p:cNvPr id="22" name="Rectangle 381"/>
          <p:cNvSpPr>
            <a:spLocks noChangeArrowheads="1"/>
          </p:cNvSpPr>
          <p:nvPr/>
        </p:nvSpPr>
        <p:spPr bwMode="auto">
          <a:xfrm>
            <a:off x="5935249" y="5958296"/>
            <a:ext cx="763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 err="1" smtClean="0">
                <a:solidFill>
                  <a:srgbClr val="000000"/>
                </a:solidFill>
              </a:rPr>
              <a:t>Inadequately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</a:p>
          <a:p>
            <a:pPr defTabSz="863600"/>
            <a:r>
              <a:rPr lang="de-DE" sz="1000" dirty="0" err="1" smtClean="0">
                <a:solidFill>
                  <a:srgbClr val="000000"/>
                </a:solidFill>
              </a:rPr>
              <a:t>insured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3" name="Rectangle 382"/>
          <p:cNvSpPr>
            <a:spLocks noChangeArrowheads="1"/>
          </p:cNvSpPr>
          <p:nvPr/>
        </p:nvSpPr>
        <p:spPr bwMode="auto">
          <a:xfrm>
            <a:off x="5925400" y="6330225"/>
            <a:ext cx="47128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800" dirty="0" smtClean="0">
                <a:solidFill>
                  <a:srgbClr val="000000"/>
                </a:solidFill>
              </a:rPr>
              <a:t>(&lt;10 </a:t>
            </a:r>
            <a:r>
              <a:rPr lang="de-DE" sz="800" dirty="0">
                <a:solidFill>
                  <a:srgbClr val="000000"/>
                </a:solidFill>
              </a:rPr>
              <a:t>US$)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24" name="Rectangle 383"/>
          <p:cNvSpPr>
            <a:spLocks noChangeArrowheads="1"/>
          </p:cNvSpPr>
          <p:nvPr/>
        </p:nvSpPr>
        <p:spPr bwMode="auto">
          <a:xfrm>
            <a:off x="5652120" y="5975640"/>
            <a:ext cx="228068" cy="138940"/>
          </a:xfrm>
          <a:prstGeom prst="rect">
            <a:avLst/>
          </a:prstGeom>
          <a:solidFill>
            <a:srgbClr val="243B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>
              <a:solidFill>
                <a:prstClr val="black"/>
              </a:solidFill>
            </a:endParaRPr>
          </a:p>
        </p:txBody>
      </p:sp>
      <p:sp>
        <p:nvSpPr>
          <p:cNvPr id="25" name="Rectangle 383"/>
          <p:cNvSpPr>
            <a:spLocks noChangeArrowheads="1"/>
          </p:cNvSpPr>
          <p:nvPr/>
        </p:nvSpPr>
        <p:spPr bwMode="auto">
          <a:xfrm>
            <a:off x="6867572" y="5954356"/>
            <a:ext cx="228068" cy="13894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de-DE" sz="1000">
              <a:solidFill>
                <a:prstClr val="black"/>
              </a:solidFill>
            </a:endParaRPr>
          </a:p>
        </p:txBody>
      </p:sp>
      <p:sp>
        <p:nvSpPr>
          <p:cNvPr id="26" name="Rectangle 381"/>
          <p:cNvSpPr>
            <a:spLocks noChangeArrowheads="1"/>
          </p:cNvSpPr>
          <p:nvPr/>
        </p:nvSpPr>
        <p:spPr bwMode="auto">
          <a:xfrm>
            <a:off x="7150701" y="5939408"/>
            <a:ext cx="4456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 err="1" smtClean="0">
                <a:solidFill>
                  <a:srgbClr val="000000"/>
                </a:solidFill>
              </a:rPr>
              <a:t>No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data</a:t>
            </a:r>
            <a:endParaRPr lang="de-DE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105962" y="94884"/>
            <a:ext cx="7597675" cy="7418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2700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00B050"/>
                </a:solidFill>
              </a:rPr>
              <a:t>Weather-related loss events </a:t>
            </a:r>
            <a:r>
              <a:rPr lang="en-US" sz="2600" b="1" dirty="0">
                <a:solidFill>
                  <a:srgbClr val="00B050"/>
                </a:solidFill>
              </a:rPr>
              <a:t>worldwide </a:t>
            </a:r>
            <a:r>
              <a:rPr lang="en-US" sz="2600" b="1" dirty="0" smtClean="0">
                <a:solidFill>
                  <a:srgbClr val="00B050"/>
                </a:solidFill>
              </a:rPr>
              <a:t>1980 – 2015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1700" b="1" dirty="0">
                <a:solidFill>
                  <a:srgbClr val="00B050"/>
                </a:solidFill>
              </a:rPr>
              <a:t>Income Groups 2015 – Percentage </a:t>
            </a:r>
            <a:r>
              <a:rPr lang="en-US" sz="1700" b="1" dirty="0" smtClean="0">
                <a:solidFill>
                  <a:srgbClr val="00B050"/>
                </a:solidFill>
              </a:rPr>
              <a:t>distribution</a:t>
            </a:r>
            <a:endParaRPr lang="en-US" sz="1700" b="1" dirty="0">
              <a:solidFill>
                <a:srgbClr val="00B050"/>
              </a:solidFill>
            </a:endParaRPr>
          </a:p>
        </p:txBody>
      </p:sp>
      <p:sp>
        <p:nvSpPr>
          <p:cNvPr id="11" name="Textplatzhalter 1"/>
          <p:cNvSpPr txBox="1">
            <a:spLocks/>
          </p:cNvSpPr>
          <p:nvPr/>
        </p:nvSpPr>
        <p:spPr>
          <a:xfrm>
            <a:off x="3691652" y="1340768"/>
            <a:ext cx="3272488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27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1"/>
                </a:solidFill>
              </a:rPr>
              <a:t>Overall losses: US$ </a:t>
            </a:r>
            <a:r>
              <a:rPr lang="en-GB" sz="1600" dirty="0" smtClean="0">
                <a:solidFill>
                  <a:schemeClr val="accent1"/>
                </a:solidFill>
              </a:rPr>
              <a:t>3,200bn </a:t>
            </a:r>
            <a:endParaRPr lang="en-GB" sz="16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2" name="Textplatzhalter 7"/>
          <p:cNvSpPr txBox="1">
            <a:spLocks/>
          </p:cNvSpPr>
          <p:nvPr/>
        </p:nvSpPr>
        <p:spPr>
          <a:xfrm>
            <a:off x="353644" y="1340768"/>
            <a:ext cx="3266984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27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1"/>
                </a:solidFill>
              </a:rPr>
              <a:t>Number of relevant events: </a:t>
            </a:r>
            <a:r>
              <a:rPr lang="en-GB" sz="1600" dirty="0" smtClean="0">
                <a:solidFill>
                  <a:schemeClr val="accent1"/>
                </a:solidFill>
              </a:rPr>
              <a:t>16,600 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3" name="Textplatzhalter 7"/>
          <p:cNvSpPr txBox="1">
            <a:spLocks/>
          </p:cNvSpPr>
          <p:nvPr/>
        </p:nvSpPr>
        <p:spPr>
          <a:xfrm>
            <a:off x="433546" y="3969096"/>
            <a:ext cx="2016333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27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1"/>
                </a:solidFill>
              </a:rPr>
              <a:t>Fatalities: </a:t>
            </a:r>
            <a:r>
              <a:rPr lang="en-GB" sz="1600" dirty="0" smtClean="0">
                <a:solidFill>
                  <a:schemeClr val="accent1"/>
                </a:solidFill>
              </a:rPr>
              <a:t>860,000 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3700530" y="3969096"/>
            <a:ext cx="3493992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27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270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accent1"/>
                </a:solidFill>
              </a:rPr>
              <a:t>Insured losses</a:t>
            </a:r>
            <a:r>
              <a:rPr lang="en-GB" sz="1600" dirty="0">
                <a:solidFill>
                  <a:schemeClr val="accent1"/>
                </a:solidFill>
              </a:rPr>
              <a:t>: US$ </a:t>
            </a:r>
            <a:r>
              <a:rPr lang="en-GB" sz="1600" dirty="0" smtClean="0">
                <a:solidFill>
                  <a:schemeClr val="accent1"/>
                </a:solidFill>
              </a:rPr>
              <a:t>940bn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00" y="1696091"/>
            <a:ext cx="2164268" cy="144487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00" y="4293096"/>
            <a:ext cx="2164268" cy="144487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600" y="1696091"/>
            <a:ext cx="2164268" cy="144487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600" y="4311096"/>
            <a:ext cx="2164268" cy="1444877"/>
          </a:xfrm>
          <a:prstGeom prst="rect">
            <a:avLst/>
          </a:prstGeom>
        </p:spPr>
      </p:pic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7107130" y="3265961"/>
            <a:ext cx="20368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2"/>
                </a:solidFill>
              </a:rPr>
              <a:t>Accounted events have caused at least one fatality </a:t>
            </a:r>
            <a:r>
              <a:rPr lang="en-US" sz="800" dirty="0" smtClean="0">
                <a:solidFill>
                  <a:schemeClr val="tx2"/>
                </a:solidFill>
              </a:rPr>
              <a:t>and/or </a:t>
            </a:r>
            <a:r>
              <a:rPr lang="en-US" sz="800" dirty="0">
                <a:solidFill>
                  <a:schemeClr val="tx2"/>
                </a:solidFill>
              </a:rPr>
              <a:t>produced </a:t>
            </a:r>
            <a:r>
              <a:rPr lang="en-US" sz="800" dirty="0" smtClean="0">
                <a:solidFill>
                  <a:schemeClr val="tx2"/>
                </a:solidFill>
              </a:rPr>
              <a:t>normalized </a:t>
            </a:r>
            <a:r>
              <a:rPr lang="en-US" sz="800" dirty="0">
                <a:solidFill>
                  <a:schemeClr val="tx2"/>
                </a:solidFill>
              </a:rPr>
              <a:t>losses </a:t>
            </a:r>
            <a:r>
              <a:rPr lang="de-DE" sz="800" dirty="0">
                <a:solidFill>
                  <a:schemeClr val="tx2"/>
                </a:solidFill>
              </a:rPr>
              <a:t>≥</a:t>
            </a:r>
            <a:r>
              <a:rPr lang="en-US" sz="800" dirty="0">
                <a:solidFill>
                  <a:schemeClr val="tx2"/>
                </a:solidFill>
              </a:rPr>
              <a:t> US$ 100k, 300k, 1m, or 3m (depending on the assigned World Bank income group of the affected country</a:t>
            </a:r>
            <a:r>
              <a:rPr lang="en-US" sz="800" dirty="0" smtClean="0">
                <a:solidFill>
                  <a:schemeClr val="tx2"/>
                </a:solidFill>
              </a:rPr>
              <a:t>)</a:t>
            </a:r>
            <a:r>
              <a:rPr lang="de-DE" sz="800" dirty="0" smtClean="0">
                <a:solidFill>
                  <a:schemeClr val="tx2"/>
                </a:solidFill>
              </a:rPr>
              <a:t>.</a:t>
            </a: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Events </a:t>
            </a:r>
            <a:r>
              <a:rPr lang="en-US" sz="800" dirty="0">
                <a:solidFill>
                  <a:schemeClr val="tx2"/>
                </a:solidFill>
              </a:rPr>
              <a:t>reported at individual country 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level</a:t>
            </a:r>
            <a:r>
              <a:rPr lang="en-US" sz="800" dirty="0">
                <a:solidFill>
                  <a:schemeClr val="tx2"/>
                </a:solidFill>
              </a:rPr>
              <a:t>: i.e. storm could affected three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countries </a:t>
            </a:r>
            <a:r>
              <a:rPr lang="en-US" sz="800" dirty="0">
                <a:solidFill>
                  <a:schemeClr val="tx2"/>
                </a:solidFill>
              </a:rPr>
              <a:t>and is reported as three events.</a:t>
            </a:r>
            <a:endParaRPr lang="de-DE" sz="800" dirty="0">
              <a:solidFill>
                <a:schemeClr val="tx2"/>
              </a:solidFill>
            </a:endParaRPr>
          </a:p>
          <a:p>
            <a:endParaRPr lang="de-DE" sz="800" dirty="0">
              <a:solidFill>
                <a:schemeClr val="tx2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7214344" y="1690301"/>
            <a:ext cx="1655972" cy="1515489"/>
            <a:chOff x="7135144" y="1211075"/>
            <a:chExt cx="1655972" cy="1515489"/>
          </a:xfrm>
        </p:grpSpPr>
        <p:sp>
          <p:nvSpPr>
            <p:cNvPr id="24" name="Rectangle 356"/>
            <p:cNvSpPr>
              <a:spLocks noChangeArrowheads="1"/>
            </p:cNvSpPr>
            <p:nvPr/>
          </p:nvSpPr>
          <p:spPr bwMode="auto">
            <a:xfrm>
              <a:off x="7311544" y="1211075"/>
              <a:ext cx="14736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63600"/>
              <a:r>
                <a:rPr lang="de-DE" sz="1000" b="1" dirty="0">
                  <a:solidFill>
                    <a:srgbClr val="4D4E53"/>
                  </a:solidFill>
                </a:rPr>
                <a:t>High </a:t>
              </a:r>
              <a:r>
                <a:rPr lang="en-GB" sz="1000" b="1" dirty="0" smtClean="0">
                  <a:solidFill>
                    <a:srgbClr val="4D4E53"/>
                  </a:solidFill>
                </a:rPr>
                <a:t>income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r>
                <a:rPr lang="en-GB" sz="1000" b="1" dirty="0" smtClean="0">
                  <a:solidFill>
                    <a:srgbClr val="4D4E53"/>
                  </a:solidFill>
                </a:rPr>
                <a:t>economies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endParaRPr lang="de-DE" sz="1000" b="1" dirty="0">
                <a:solidFill>
                  <a:srgbClr val="4D4E53"/>
                </a:solidFill>
              </a:endParaRPr>
            </a:p>
          </p:txBody>
        </p:sp>
        <p:sp>
          <p:nvSpPr>
            <p:cNvPr id="25" name="Rectangle 358"/>
            <p:cNvSpPr>
              <a:spLocks noChangeArrowheads="1"/>
            </p:cNvSpPr>
            <p:nvPr/>
          </p:nvSpPr>
          <p:spPr bwMode="auto">
            <a:xfrm>
              <a:off x="7135350" y="1211075"/>
              <a:ext cx="108000" cy="1080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 dirty="0"/>
            </a:p>
          </p:txBody>
        </p:sp>
        <p:sp>
          <p:nvSpPr>
            <p:cNvPr id="26" name="Rectangle 363"/>
            <p:cNvSpPr>
              <a:spLocks noChangeArrowheads="1"/>
            </p:cNvSpPr>
            <p:nvPr/>
          </p:nvSpPr>
          <p:spPr bwMode="auto">
            <a:xfrm>
              <a:off x="7311544" y="1521730"/>
              <a:ext cx="11493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en-GB" sz="1000" b="1" dirty="0" smtClean="0">
                  <a:solidFill>
                    <a:srgbClr val="4D4E53"/>
                  </a:solidFill>
                </a:rPr>
                <a:t>Upper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r>
                <a:rPr lang="en-GB" sz="1000" b="1" dirty="0" smtClean="0">
                  <a:solidFill>
                    <a:srgbClr val="4D4E53"/>
                  </a:solidFill>
                </a:rPr>
                <a:t>middle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</a:p>
            <a:p>
              <a:pPr defTabSz="863600"/>
              <a:r>
                <a:rPr lang="en-GB" sz="1000" b="1" dirty="0" smtClean="0">
                  <a:solidFill>
                    <a:srgbClr val="4D4E53"/>
                  </a:solidFill>
                </a:rPr>
                <a:t>income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r>
                <a:rPr lang="en-GB" sz="1000" b="1" dirty="0" smtClean="0">
                  <a:solidFill>
                    <a:srgbClr val="4D4E53"/>
                  </a:solidFill>
                </a:rPr>
                <a:t>economies</a:t>
              </a:r>
              <a:endParaRPr lang="en-GB" sz="1000" b="1" dirty="0">
                <a:solidFill>
                  <a:srgbClr val="4D4E53"/>
                </a:solidFill>
              </a:endParaRPr>
            </a:p>
          </p:txBody>
        </p:sp>
        <p:sp>
          <p:nvSpPr>
            <p:cNvPr id="27" name="Rectangle 367"/>
            <p:cNvSpPr>
              <a:spLocks noChangeArrowheads="1"/>
            </p:cNvSpPr>
            <p:nvPr/>
          </p:nvSpPr>
          <p:spPr bwMode="auto">
            <a:xfrm>
              <a:off x="7135144" y="1521730"/>
              <a:ext cx="108000" cy="10800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 dirty="0"/>
            </a:p>
          </p:txBody>
        </p:sp>
        <p:sp>
          <p:nvSpPr>
            <p:cNvPr id="28" name="Rectangle 372"/>
            <p:cNvSpPr>
              <a:spLocks noChangeArrowheads="1"/>
            </p:cNvSpPr>
            <p:nvPr/>
          </p:nvSpPr>
          <p:spPr bwMode="auto">
            <a:xfrm>
              <a:off x="7311544" y="1978544"/>
              <a:ext cx="11846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en-GB" sz="1000" b="1" dirty="0" smtClean="0">
                  <a:solidFill>
                    <a:srgbClr val="4D4E53"/>
                  </a:solidFill>
                </a:rPr>
                <a:t>Lower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r>
                <a:rPr lang="en-GB" sz="1000" b="1" dirty="0" smtClean="0">
                  <a:solidFill>
                    <a:srgbClr val="4D4E53"/>
                  </a:solidFill>
                </a:rPr>
                <a:t>middle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</a:p>
            <a:p>
              <a:pPr defTabSz="863600"/>
              <a:r>
                <a:rPr lang="en-GB" sz="1000" b="1" dirty="0" smtClean="0">
                  <a:solidFill>
                    <a:srgbClr val="4D4E53"/>
                  </a:solidFill>
                </a:rPr>
                <a:t>income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r>
                <a:rPr lang="en-GB" sz="1000" b="1" dirty="0" smtClean="0">
                  <a:solidFill>
                    <a:srgbClr val="4D4E53"/>
                  </a:solidFill>
                </a:rPr>
                <a:t>economies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endParaRPr lang="de-DE" sz="1000" b="1" dirty="0">
                <a:solidFill>
                  <a:srgbClr val="4D4E53"/>
                </a:solidFill>
              </a:endParaRPr>
            </a:p>
          </p:txBody>
        </p:sp>
        <p:sp>
          <p:nvSpPr>
            <p:cNvPr id="29" name="Rectangle 376"/>
            <p:cNvSpPr>
              <a:spLocks noChangeArrowheads="1"/>
            </p:cNvSpPr>
            <p:nvPr/>
          </p:nvSpPr>
          <p:spPr bwMode="auto">
            <a:xfrm>
              <a:off x="7135144" y="1978544"/>
              <a:ext cx="108000" cy="108000"/>
            </a:xfrm>
            <a:prstGeom prst="rect">
              <a:avLst/>
            </a:prstGeom>
            <a:solidFill>
              <a:srgbClr val="BADC8B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 dirty="0"/>
            </a:p>
          </p:txBody>
        </p:sp>
        <p:sp>
          <p:nvSpPr>
            <p:cNvPr id="30" name="Rectangle 381"/>
            <p:cNvSpPr>
              <a:spLocks noChangeArrowheads="1"/>
            </p:cNvSpPr>
            <p:nvPr/>
          </p:nvSpPr>
          <p:spPr bwMode="auto">
            <a:xfrm>
              <a:off x="7311544" y="2414531"/>
              <a:ext cx="14763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b="1" dirty="0" smtClean="0">
                  <a:solidFill>
                    <a:srgbClr val="4D4E53"/>
                  </a:solidFill>
                </a:rPr>
                <a:t>Low </a:t>
              </a:r>
              <a:r>
                <a:rPr lang="en-GB" sz="1000" b="1" dirty="0" smtClean="0">
                  <a:solidFill>
                    <a:srgbClr val="4D4E53"/>
                  </a:solidFill>
                </a:rPr>
                <a:t>income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r>
                <a:rPr lang="en-GB" sz="1000" b="1" dirty="0" smtClean="0">
                  <a:solidFill>
                    <a:srgbClr val="4D4E53"/>
                  </a:solidFill>
                </a:rPr>
                <a:t>economies</a:t>
              </a:r>
              <a:r>
                <a:rPr lang="de-DE" sz="1000" b="1" dirty="0" smtClean="0">
                  <a:solidFill>
                    <a:srgbClr val="4D4E53"/>
                  </a:solidFill>
                </a:rPr>
                <a:t> </a:t>
              </a:r>
              <a:endParaRPr lang="de-DE" sz="1000" b="1" dirty="0">
                <a:solidFill>
                  <a:srgbClr val="4D4E53"/>
                </a:solidFill>
              </a:endParaRPr>
            </a:p>
          </p:txBody>
        </p:sp>
        <p:sp>
          <p:nvSpPr>
            <p:cNvPr id="31" name="Rectangle 383"/>
            <p:cNvSpPr>
              <a:spLocks noChangeArrowheads="1"/>
            </p:cNvSpPr>
            <p:nvPr/>
          </p:nvSpPr>
          <p:spPr bwMode="auto">
            <a:xfrm>
              <a:off x="7135144" y="2414531"/>
              <a:ext cx="108000" cy="108000"/>
            </a:xfrm>
            <a:prstGeom prst="rect">
              <a:avLst/>
            </a:prstGeom>
            <a:solidFill>
              <a:srgbClr val="53CA4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 dirty="0"/>
            </a:p>
          </p:txBody>
        </p:sp>
        <p:sp>
          <p:nvSpPr>
            <p:cNvPr id="32" name="Rectangle 357"/>
            <p:cNvSpPr>
              <a:spLocks noChangeArrowheads="1"/>
            </p:cNvSpPr>
            <p:nvPr/>
          </p:nvSpPr>
          <p:spPr bwMode="auto">
            <a:xfrm>
              <a:off x="7311544" y="1366939"/>
              <a:ext cx="10916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4D4E53"/>
                  </a:solidFill>
                </a:rPr>
                <a:t>(</a:t>
              </a:r>
              <a:r>
                <a:rPr lang="de-DE" sz="1000" dirty="0" smtClean="0">
                  <a:solidFill>
                    <a:srgbClr val="4D4E53"/>
                  </a:solidFill>
                </a:rPr>
                <a:t>GNI ≥12,736 US$)</a:t>
              </a:r>
              <a:endParaRPr lang="de-DE" sz="1000" dirty="0">
                <a:solidFill>
                  <a:srgbClr val="4D4E53"/>
                </a:solidFill>
              </a:endParaRPr>
            </a:p>
          </p:txBody>
        </p:sp>
        <p:sp>
          <p:nvSpPr>
            <p:cNvPr id="33" name="Rectangle 357"/>
            <p:cNvSpPr>
              <a:spLocks noChangeArrowheads="1"/>
            </p:cNvSpPr>
            <p:nvPr/>
          </p:nvSpPr>
          <p:spPr bwMode="auto">
            <a:xfrm>
              <a:off x="7311544" y="1828180"/>
              <a:ext cx="147957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smtClean="0">
                  <a:solidFill>
                    <a:srgbClr val="4D4E53"/>
                  </a:solidFill>
                </a:rPr>
                <a:t>(GNI 4,126 – 12,735 US$)</a:t>
              </a:r>
              <a:endParaRPr lang="de-DE" sz="1000" dirty="0">
                <a:solidFill>
                  <a:srgbClr val="4D4E53"/>
                </a:solidFill>
              </a:endParaRPr>
            </a:p>
          </p:txBody>
        </p:sp>
        <p:sp>
          <p:nvSpPr>
            <p:cNvPr id="34" name="Rectangle 373"/>
            <p:cNvSpPr>
              <a:spLocks noChangeArrowheads="1"/>
            </p:cNvSpPr>
            <p:nvPr/>
          </p:nvSpPr>
          <p:spPr bwMode="auto">
            <a:xfrm>
              <a:off x="7311544" y="2263936"/>
              <a:ext cx="14443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4D4E53"/>
                  </a:solidFill>
                </a:rPr>
                <a:t>(GNI </a:t>
              </a:r>
              <a:r>
                <a:rPr lang="de-DE" sz="1000" dirty="0" smtClean="0">
                  <a:solidFill>
                    <a:srgbClr val="4D4E53"/>
                  </a:solidFill>
                </a:rPr>
                <a:t>1,046 – 4,125 </a:t>
              </a:r>
              <a:r>
                <a:rPr lang="de-DE" sz="1000" dirty="0">
                  <a:solidFill>
                    <a:srgbClr val="4D4E53"/>
                  </a:solidFill>
                </a:rPr>
                <a:t>US$) </a:t>
              </a:r>
            </a:p>
          </p:txBody>
        </p:sp>
        <p:sp>
          <p:nvSpPr>
            <p:cNvPr id="35" name="Rectangle 382"/>
            <p:cNvSpPr>
              <a:spLocks noChangeArrowheads="1"/>
            </p:cNvSpPr>
            <p:nvPr/>
          </p:nvSpPr>
          <p:spPr bwMode="auto">
            <a:xfrm>
              <a:off x="7311544" y="2572676"/>
              <a:ext cx="105637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4D4E53"/>
                  </a:solidFill>
                </a:rPr>
                <a:t>(</a:t>
              </a:r>
              <a:r>
                <a:rPr lang="de-DE" sz="1000" dirty="0" smtClean="0">
                  <a:solidFill>
                    <a:srgbClr val="4D4E53"/>
                  </a:solidFill>
                </a:rPr>
                <a:t>GNI  ≤1,045 </a:t>
              </a:r>
              <a:r>
                <a:rPr lang="de-DE" sz="1000" dirty="0">
                  <a:solidFill>
                    <a:srgbClr val="4D4E53"/>
                  </a:solidFill>
                </a:rPr>
                <a:t>US$)</a:t>
              </a: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3570210" y="3238759"/>
            <a:ext cx="3098447" cy="4062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200" dirty="0" smtClean="0">
                <a:solidFill>
                  <a:srgbClr val="FF0000"/>
                </a:solidFill>
              </a:rPr>
              <a:t>US$ 832 </a:t>
            </a:r>
            <a:r>
              <a:rPr lang="de-DE" sz="1200" dirty="0" err="1" smtClean="0">
                <a:solidFill>
                  <a:srgbClr val="FF0000"/>
                </a:solidFill>
              </a:rPr>
              <a:t>bn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overall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losses</a:t>
            </a:r>
            <a:r>
              <a:rPr lang="de-DE" sz="1200" dirty="0" smtClean="0">
                <a:solidFill>
                  <a:srgbClr val="FF0000"/>
                </a:solidFill>
              </a:rPr>
              <a:t> in </a:t>
            </a:r>
            <a:br>
              <a:rPr lang="de-DE" sz="1200" dirty="0" smtClean="0">
                <a:solidFill>
                  <a:srgbClr val="FF0000"/>
                </a:solidFill>
              </a:rPr>
            </a:br>
            <a:r>
              <a:rPr lang="de-DE" sz="1200" dirty="0" err="1" smtClean="0">
                <a:solidFill>
                  <a:srgbClr val="FF0000"/>
                </a:solidFill>
              </a:rPr>
              <a:t>lower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middle</a:t>
            </a:r>
            <a:r>
              <a:rPr lang="de-DE" sz="1200" dirty="0" smtClean="0">
                <a:solidFill>
                  <a:srgbClr val="FF0000"/>
                </a:solidFill>
              </a:rPr>
              <a:t>/</a:t>
            </a:r>
            <a:r>
              <a:rPr lang="de-DE" sz="1200" dirty="0" err="1" smtClean="0">
                <a:solidFill>
                  <a:srgbClr val="FF0000"/>
                </a:solidFill>
              </a:rPr>
              <a:t>low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income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economies</a:t>
            </a:r>
            <a:endParaRPr lang="en-US" sz="1200" dirty="0" err="1" smtClean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15967" y="5885828"/>
            <a:ext cx="3098447" cy="3905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200" dirty="0" smtClean="0">
                <a:solidFill>
                  <a:srgbClr val="FF0000"/>
                </a:solidFill>
              </a:rPr>
              <a:t>76% </a:t>
            </a:r>
            <a:r>
              <a:rPr lang="de-DE" sz="1200" dirty="0" err="1" smtClean="0">
                <a:solidFill>
                  <a:srgbClr val="FF0000"/>
                </a:solidFill>
              </a:rPr>
              <a:t>of</a:t>
            </a:r>
            <a:r>
              <a:rPr lang="de-DE" sz="1200" dirty="0" smtClean="0">
                <a:solidFill>
                  <a:srgbClr val="FF0000"/>
                </a:solidFill>
              </a:rPr>
              <a:t> all </a:t>
            </a:r>
            <a:r>
              <a:rPr lang="de-DE" sz="1200" dirty="0" err="1" smtClean="0">
                <a:solidFill>
                  <a:srgbClr val="FF0000"/>
                </a:solidFill>
              </a:rPr>
              <a:t>fatalities</a:t>
            </a:r>
            <a:r>
              <a:rPr lang="de-DE" sz="1200" dirty="0" smtClean="0">
                <a:solidFill>
                  <a:srgbClr val="FF0000"/>
                </a:solidFill>
              </a:rPr>
              <a:t> in </a:t>
            </a:r>
            <a:br>
              <a:rPr lang="de-DE" sz="1200" dirty="0" smtClean="0">
                <a:solidFill>
                  <a:srgbClr val="FF0000"/>
                </a:solidFill>
              </a:rPr>
            </a:br>
            <a:r>
              <a:rPr lang="de-DE" sz="1200" dirty="0" err="1" smtClean="0">
                <a:solidFill>
                  <a:srgbClr val="FF0000"/>
                </a:solidFill>
              </a:rPr>
              <a:t>lower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middle</a:t>
            </a:r>
            <a:r>
              <a:rPr lang="de-DE" sz="1200" dirty="0" smtClean="0">
                <a:solidFill>
                  <a:srgbClr val="FF0000"/>
                </a:solidFill>
              </a:rPr>
              <a:t>/</a:t>
            </a:r>
            <a:r>
              <a:rPr lang="de-DE" sz="1200" dirty="0" err="1" smtClean="0">
                <a:solidFill>
                  <a:srgbClr val="FF0000"/>
                </a:solidFill>
              </a:rPr>
              <a:t>low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income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economies</a:t>
            </a:r>
            <a:endParaRPr lang="en-US" sz="1200" dirty="0" err="1" smtClean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461742" y="5903055"/>
            <a:ext cx="3098447" cy="4062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200" dirty="0" err="1" smtClean="0">
                <a:solidFill>
                  <a:srgbClr val="FF0000"/>
                </a:solidFill>
              </a:rPr>
              <a:t>Only</a:t>
            </a:r>
            <a:r>
              <a:rPr lang="de-DE" sz="1200" dirty="0" smtClean="0">
                <a:solidFill>
                  <a:srgbClr val="FF0000"/>
                </a:solidFill>
              </a:rPr>
              <a:t> 2% </a:t>
            </a:r>
            <a:r>
              <a:rPr lang="de-DE" sz="1200" dirty="0" err="1" smtClean="0">
                <a:solidFill>
                  <a:srgbClr val="FF0000"/>
                </a:solidFill>
              </a:rPr>
              <a:t>of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overall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losses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insured</a:t>
            </a:r>
            <a:r>
              <a:rPr lang="de-DE" sz="1200" dirty="0" smtClean="0">
                <a:solidFill>
                  <a:srgbClr val="FF0000"/>
                </a:solidFill>
              </a:rPr>
              <a:t> in </a:t>
            </a:r>
            <a:br>
              <a:rPr lang="de-DE" sz="1200" dirty="0" smtClean="0">
                <a:solidFill>
                  <a:srgbClr val="FF0000"/>
                </a:solidFill>
              </a:rPr>
            </a:br>
            <a:r>
              <a:rPr lang="de-DE" sz="1200" dirty="0" err="1" smtClean="0">
                <a:solidFill>
                  <a:srgbClr val="FF0000"/>
                </a:solidFill>
              </a:rPr>
              <a:t>lower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middle</a:t>
            </a:r>
            <a:r>
              <a:rPr lang="de-DE" sz="1200" dirty="0" smtClean="0">
                <a:solidFill>
                  <a:srgbClr val="FF0000"/>
                </a:solidFill>
              </a:rPr>
              <a:t>/</a:t>
            </a:r>
            <a:r>
              <a:rPr lang="de-DE" sz="1200" dirty="0" err="1" smtClean="0">
                <a:solidFill>
                  <a:srgbClr val="FF0000"/>
                </a:solidFill>
              </a:rPr>
              <a:t>low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income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economies</a:t>
            </a:r>
            <a:endParaRPr lang="en-US" sz="1200" dirty="0" err="1" smtClean="0">
              <a:solidFill>
                <a:srgbClr val="FF0000"/>
              </a:solidFill>
            </a:endParaRPr>
          </a:p>
        </p:txBody>
      </p:sp>
      <p:sp>
        <p:nvSpPr>
          <p:cNvPr id="36" name="Rechteck 45"/>
          <p:cNvSpPr/>
          <p:nvPr/>
        </p:nvSpPr>
        <p:spPr>
          <a:xfrm>
            <a:off x="304800" y="5551345"/>
            <a:ext cx="3600000" cy="360040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88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107504" y="142180"/>
            <a:ext cx="7597675" cy="694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2700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b="1" dirty="0" err="1" smtClean="0">
                <a:solidFill>
                  <a:srgbClr val="00B050"/>
                </a:solidFill>
              </a:rPr>
              <a:t>Weather-related</a:t>
            </a:r>
            <a:r>
              <a:rPr lang="de-DE" sz="2600" b="1" dirty="0" smtClean="0">
                <a:solidFill>
                  <a:srgbClr val="00B050"/>
                </a:solidFill>
              </a:rPr>
              <a:t> </a:t>
            </a:r>
            <a:r>
              <a:rPr lang="de-DE" sz="2600" b="1" dirty="0" err="1" smtClean="0">
                <a:solidFill>
                  <a:srgbClr val="00B050"/>
                </a:solidFill>
              </a:rPr>
              <a:t>loss</a:t>
            </a:r>
            <a:r>
              <a:rPr lang="de-DE" sz="2600" b="1" dirty="0" smtClean="0">
                <a:solidFill>
                  <a:srgbClr val="00B050"/>
                </a:solidFill>
              </a:rPr>
              <a:t> </a:t>
            </a:r>
            <a:r>
              <a:rPr lang="de-DE" sz="2600" b="1" dirty="0" err="1">
                <a:solidFill>
                  <a:srgbClr val="00B050"/>
                </a:solidFill>
              </a:rPr>
              <a:t>events</a:t>
            </a:r>
            <a:r>
              <a:rPr lang="de-DE" sz="2600" b="1" dirty="0">
                <a:solidFill>
                  <a:srgbClr val="00B050"/>
                </a:solidFill>
              </a:rPr>
              <a:t> </a:t>
            </a:r>
            <a:r>
              <a:rPr lang="de-DE" sz="2600" b="1" dirty="0" err="1">
                <a:solidFill>
                  <a:srgbClr val="00B050"/>
                </a:solidFill>
              </a:rPr>
              <a:t>worldwide</a:t>
            </a:r>
            <a:r>
              <a:rPr lang="de-DE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1980 – 2015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de-DE" sz="1700" b="1" dirty="0">
                <a:solidFill>
                  <a:srgbClr val="00B050"/>
                </a:solidFill>
              </a:rPr>
              <a:t>T</a:t>
            </a:r>
            <a:r>
              <a:rPr lang="de-DE" sz="1700" b="1" dirty="0" smtClean="0">
                <a:solidFill>
                  <a:srgbClr val="00B050"/>
                </a:solidFill>
              </a:rPr>
              <a:t>rends </a:t>
            </a:r>
            <a:r>
              <a:rPr lang="de-DE" sz="1700" b="1" dirty="0" err="1" smtClean="0">
                <a:solidFill>
                  <a:srgbClr val="00B050"/>
                </a:solidFill>
              </a:rPr>
              <a:t>of</a:t>
            </a:r>
            <a:r>
              <a:rPr lang="de-DE" sz="1700" b="1" dirty="0" smtClean="0">
                <a:solidFill>
                  <a:srgbClr val="00B050"/>
                </a:solidFill>
              </a:rPr>
              <a:t> </a:t>
            </a:r>
            <a:r>
              <a:rPr lang="de-DE" sz="1700" b="1" dirty="0" err="1">
                <a:solidFill>
                  <a:srgbClr val="00B050"/>
                </a:solidFill>
              </a:rPr>
              <a:t>number</a:t>
            </a:r>
            <a:r>
              <a:rPr lang="de-DE" sz="1700" b="1" dirty="0">
                <a:solidFill>
                  <a:srgbClr val="00B050"/>
                </a:solidFill>
              </a:rPr>
              <a:t> </a:t>
            </a:r>
            <a:r>
              <a:rPr lang="de-DE" sz="1700" b="1" dirty="0" err="1">
                <a:solidFill>
                  <a:srgbClr val="00B050"/>
                </a:solidFill>
              </a:rPr>
              <a:t>of</a:t>
            </a:r>
            <a:r>
              <a:rPr lang="de-DE" sz="1700" b="1" dirty="0">
                <a:solidFill>
                  <a:srgbClr val="00B050"/>
                </a:solidFill>
              </a:rPr>
              <a:t> </a:t>
            </a:r>
            <a:r>
              <a:rPr lang="de-DE" sz="1700" b="1" dirty="0" smtClean="0">
                <a:solidFill>
                  <a:srgbClr val="00B050"/>
                </a:solidFill>
              </a:rPr>
              <a:t>relevant </a:t>
            </a:r>
            <a:r>
              <a:rPr lang="de-DE" sz="1700" b="1" dirty="0" err="1" smtClean="0">
                <a:solidFill>
                  <a:srgbClr val="00B050"/>
                </a:solidFill>
              </a:rPr>
              <a:t>events</a:t>
            </a:r>
            <a:r>
              <a:rPr lang="de-DE" sz="1700" b="1" dirty="0" smtClean="0">
                <a:solidFill>
                  <a:srgbClr val="00B050"/>
                </a:solidFill>
              </a:rPr>
              <a:t> per </a:t>
            </a:r>
            <a:r>
              <a:rPr lang="de-DE" sz="1700" b="1" dirty="0" err="1" smtClean="0">
                <a:solidFill>
                  <a:srgbClr val="00B050"/>
                </a:solidFill>
              </a:rPr>
              <a:t>income</a:t>
            </a:r>
            <a:r>
              <a:rPr lang="de-DE" sz="1700" b="1" dirty="0" smtClean="0">
                <a:solidFill>
                  <a:srgbClr val="00B050"/>
                </a:solidFill>
              </a:rPr>
              <a:t> </a:t>
            </a:r>
            <a:r>
              <a:rPr lang="de-DE" sz="1700" b="1" dirty="0" err="1" smtClean="0">
                <a:solidFill>
                  <a:srgbClr val="00B050"/>
                </a:solidFill>
              </a:rPr>
              <a:t>group</a:t>
            </a:r>
            <a:r>
              <a:rPr lang="en-GB" b="1" dirty="0">
                <a:solidFill>
                  <a:srgbClr val="00B050"/>
                </a:solidFill>
              </a:rPr>
              <a:t/>
            </a:r>
            <a:br>
              <a:rPr lang="en-GB" b="1" dirty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23392"/>
            <a:ext cx="8731696" cy="4365848"/>
          </a:xfrm>
          <a:prstGeom prst="rect">
            <a:avLst/>
          </a:prstGeom>
        </p:spPr>
      </p:pic>
      <p:sp>
        <p:nvSpPr>
          <p:cNvPr id="12" name="Rectangle 356"/>
          <p:cNvSpPr>
            <a:spLocks noChangeArrowheads="1"/>
          </p:cNvSpPr>
          <p:nvPr/>
        </p:nvSpPr>
        <p:spPr bwMode="auto">
          <a:xfrm>
            <a:off x="572045" y="5949280"/>
            <a:ext cx="14736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63600"/>
            <a:r>
              <a:rPr lang="en-US" sz="1000" b="1" dirty="0" smtClean="0">
                <a:solidFill>
                  <a:srgbClr val="4D4E53"/>
                </a:solidFill>
              </a:rPr>
              <a:t>High income economies </a:t>
            </a:r>
            <a:endParaRPr lang="en-US" sz="1000" b="1" dirty="0">
              <a:solidFill>
                <a:srgbClr val="4D4E53"/>
              </a:solidFill>
            </a:endParaRPr>
          </a:p>
        </p:txBody>
      </p:sp>
      <p:sp>
        <p:nvSpPr>
          <p:cNvPr id="13" name="Rectangle 358"/>
          <p:cNvSpPr>
            <a:spLocks noChangeArrowheads="1"/>
          </p:cNvSpPr>
          <p:nvPr/>
        </p:nvSpPr>
        <p:spPr bwMode="auto">
          <a:xfrm>
            <a:off x="395536" y="5981873"/>
            <a:ext cx="108000" cy="108000"/>
          </a:xfrm>
          <a:prstGeom prst="rect">
            <a:avLst/>
          </a:prstGeom>
          <a:solidFill>
            <a:srgbClr val="5A687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de-DE" sz="1000" dirty="0"/>
          </a:p>
        </p:txBody>
      </p:sp>
      <p:sp>
        <p:nvSpPr>
          <p:cNvPr id="14" name="Rectangle 363"/>
          <p:cNvSpPr>
            <a:spLocks noChangeArrowheads="1"/>
          </p:cNvSpPr>
          <p:nvPr/>
        </p:nvSpPr>
        <p:spPr bwMode="auto">
          <a:xfrm>
            <a:off x="2516152" y="5966581"/>
            <a:ext cx="1508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en-US" sz="1000" b="1" dirty="0" smtClean="0">
                <a:solidFill>
                  <a:srgbClr val="4D4E53"/>
                </a:solidFill>
              </a:rPr>
              <a:t>Upper middle </a:t>
            </a:r>
          </a:p>
          <a:p>
            <a:pPr defTabSz="863600"/>
            <a:r>
              <a:rPr lang="en-US" sz="1000" b="1" dirty="0" smtClean="0">
                <a:solidFill>
                  <a:srgbClr val="4D4E53"/>
                </a:solidFill>
              </a:rPr>
              <a:t>+ lower middle </a:t>
            </a:r>
          </a:p>
          <a:p>
            <a:pPr defTabSz="863600"/>
            <a:r>
              <a:rPr lang="en-US" sz="1000" b="1" dirty="0" smtClean="0">
                <a:solidFill>
                  <a:srgbClr val="4D4E53"/>
                </a:solidFill>
              </a:rPr>
              <a:t>+ low income economies</a:t>
            </a:r>
            <a:endParaRPr lang="en-US" sz="1000" b="1" dirty="0">
              <a:solidFill>
                <a:srgbClr val="4D4E53"/>
              </a:solidFill>
            </a:endParaRPr>
          </a:p>
        </p:txBody>
      </p:sp>
      <p:sp>
        <p:nvSpPr>
          <p:cNvPr id="15" name="Rectangle 367"/>
          <p:cNvSpPr>
            <a:spLocks noChangeArrowheads="1"/>
          </p:cNvSpPr>
          <p:nvPr/>
        </p:nvSpPr>
        <p:spPr bwMode="auto">
          <a:xfrm>
            <a:off x="2339752" y="5973541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de-DE" sz="1000"/>
          </a:p>
        </p:txBody>
      </p:sp>
      <p:sp>
        <p:nvSpPr>
          <p:cNvPr id="16" name="Rectangle 357"/>
          <p:cNvSpPr>
            <a:spLocks noChangeArrowheads="1"/>
          </p:cNvSpPr>
          <p:nvPr/>
        </p:nvSpPr>
        <p:spPr bwMode="auto">
          <a:xfrm>
            <a:off x="571786" y="6100381"/>
            <a:ext cx="15789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>
                <a:solidFill>
                  <a:srgbClr val="4D4E53"/>
                </a:solidFill>
              </a:rPr>
              <a:t>(</a:t>
            </a:r>
            <a:r>
              <a:rPr lang="de-DE" sz="1000" dirty="0" smtClean="0">
                <a:solidFill>
                  <a:srgbClr val="4D4E53"/>
                </a:solidFill>
              </a:rPr>
              <a:t>GNI ≥12,736 US$  in 2015)</a:t>
            </a:r>
            <a:endParaRPr lang="de-DE" sz="1000" dirty="0">
              <a:solidFill>
                <a:srgbClr val="4D4E53"/>
              </a:solidFill>
            </a:endParaRPr>
          </a:p>
        </p:txBody>
      </p:sp>
      <p:sp>
        <p:nvSpPr>
          <p:cNvPr id="17" name="Rectangle 357"/>
          <p:cNvSpPr>
            <a:spLocks noChangeArrowheads="1"/>
          </p:cNvSpPr>
          <p:nvPr/>
        </p:nvSpPr>
        <p:spPr bwMode="auto">
          <a:xfrm>
            <a:off x="2516208" y="6443464"/>
            <a:ext cx="15789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1000" dirty="0" smtClean="0">
                <a:solidFill>
                  <a:srgbClr val="4D4E53"/>
                </a:solidFill>
              </a:rPr>
              <a:t>(GNI ≤12,735 US$  in 2015)</a:t>
            </a:r>
            <a:endParaRPr lang="de-DE" sz="1000" dirty="0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mcii_ppt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mcii_ppt_v2</Template>
  <TotalTime>0</TotalTime>
  <Words>1137</Words>
  <Application>Microsoft Office PowerPoint</Application>
  <PresentationFormat>Bildschirmpräsentation (4:3)</PresentationFormat>
  <Paragraphs>229</Paragraphs>
  <Slides>23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mcii_ppt_v2</vt:lpstr>
      <vt:lpstr>Climate Risk Insurance for the Poor and Vulnerable  Principles for “InsuResilience”  </vt:lpstr>
      <vt:lpstr>Content</vt:lpstr>
      <vt:lpstr>I. Problem setting: Climate change,    poverty and insurance</vt:lpstr>
      <vt:lpstr>Munich Re NatCatSERVICE The world‘s most comprehensive database on natural catastrophes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II. How to effectively target poor and vulnerable with climate risk insurance - The Pro-Poor Study</vt:lpstr>
      <vt:lpstr>PowerPoint-Präsentation</vt:lpstr>
      <vt:lpstr>PowerPoint-Präsentation</vt:lpstr>
      <vt:lpstr>PowerPoint-Präsentation</vt:lpstr>
      <vt:lpstr>III. Principles for effective climate risk       insurance for the poor and vulnerable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UNU-ViE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Risk Adaptation and Insurance in the Caribbean</dc:title>
  <dc:creator>Sobiah Becker</dc:creator>
  <cp:lastModifiedBy>Laura</cp:lastModifiedBy>
  <cp:revision>134</cp:revision>
  <dcterms:created xsi:type="dcterms:W3CDTF">2013-05-29T02:31:04Z</dcterms:created>
  <dcterms:modified xsi:type="dcterms:W3CDTF">2016-05-21T08:39:07Z</dcterms:modified>
</cp:coreProperties>
</file>