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92" r:id="rId2"/>
    <p:sldId id="413" r:id="rId3"/>
    <p:sldId id="415" r:id="rId4"/>
    <p:sldId id="411" r:id="rId5"/>
    <p:sldId id="400" r:id="rId6"/>
    <p:sldId id="414" r:id="rId7"/>
    <p:sldId id="401" r:id="rId8"/>
    <p:sldId id="416" r:id="rId9"/>
    <p:sldId id="407" r:id="rId10"/>
    <p:sldId id="396" r:id="rId11"/>
    <p:sldId id="315" r:id="rId1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5577"/>
    <a:srgbClr val="061794"/>
    <a:srgbClr val="063294"/>
    <a:srgbClr val="00259A"/>
    <a:srgbClr val="001D9A"/>
    <a:srgbClr val="003399"/>
    <a:srgbClr val="0B408F"/>
    <a:srgbClr val="253D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8" autoAdjust="0"/>
    <p:restoredTop sz="94668" autoAdjust="0"/>
  </p:normalViewPr>
  <p:slideViewPr>
    <p:cSldViewPr snapToGrid="0">
      <p:cViewPr>
        <p:scale>
          <a:sx n="80" d="100"/>
          <a:sy n="80" d="100"/>
        </p:scale>
        <p:origin x="-858" y="216"/>
      </p:cViewPr>
      <p:guideLst>
        <p:guide orient="horz" pos="2160"/>
        <p:guide pos="2880"/>
        <p:guide pos="3000"/>
        <p:guide pos="261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ARM\Documents\EC\Stats\ETS%20Aviation%20revenues%202012-15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ARM\Documents\EC\Stats\ETS%20Aviation%20revenues%202012-15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6525336091003107E-2"/>
          <c:y val="0.12542372881355893"/>
          <c:w val="0.56797300472584145"/>
          <c:h val="0.6688835752069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Sheet1!$A$33</c:f>
              <c:strCache>
                <c:ptCount val="1"/>
                <c:pt idx="0">
                  <c:v>Market value of CDM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Lit>
              <c:formatCode>General</c:formatCode>
              <c:ptCount val="4"/>
              <c:pt idx="0">
                <c:v>2012</c:v>
              </c:pt>
              <c:pt idx="1">
                <c:v>2013</c:v>
              </c:pt>
              <c:pt idx="2">
                <c:v>2014</c:v>
              </c:pt>
              <c:pt idx="3">
                <c:v>2015</c:v>
              </c:pt>
            </c:numLit>
          </c:cat>
          <c:val>
            <c:numRef>
              <c:f>Sheet1!$B$33:$E$33</c:f>
              <c:numCache>
                <c:formatCode>0</c:formatCode>
                <c:ptCount val="4"/>
                <c:pt idx="0">
                  <c:v>1441.031760192006</c:v>
                </c:pt>
                <c:pt idx="1">
                  <c:v>1290.9603291668805</c:v>
                </c:pt>
                <c:pt idx="2">
                  <c:v>1332.4363228334651</c:v>
                </c:pt>
                <c:pt idx="3">
                  <c:v>1371.150417000719</c:v>
                </c:pt>
              </c:numCache>
            </c:numRef>
          </c:val>
        </c:ser>
        <c:ser>
          <c:idx val="3"/>
          <c:order val="1"/>
          <c:tx>
            <c:strRef>
              <c:f>Sheet1!$A$36</c:f>
              <c:strCache>
                <c:ptCount val="1"/>
                <c:pt idx="0">
                  <c:v>Estimate of revenues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Lit>
              <c:formatCode>General</c:formatCode>
              <c:ptCount val="4"/>
              <c:pt idx="0">
                <c:v>2012</c:v>
              </c:pt>
              <c:pt idx="1">
                <c:v>2013</c:v>
              </c:pt>
              <c:pt idx="2">
                <c:v>2014</c:v>
              </c:pt>
              <c:pt idx="3">
                <c:v>2015</c:v>
              </c:pt>
            </c:numLit>
          </c:cat>
          <c:val>
            <c:numRef>
              <c:f>Sheet1!$B$36:$E$36</c:f>
              <c:numCache>
                <c:formatCode>0</c:formatCode>
                <c:ptCount val="4"/>
                <c:pt idx="0">
                  <c:v>900.36148770749946</c:v>
                </c:pt>
                <c:pt idx="1">
                  <c:v>6642.6511022720024</c:v>
                </c:pt>
                <c:pt idx="2">
                  <c:v>6902.5314385280008</c:v>
                </c:pt>
                <c:pt idx="3">
                  <c:v>7258.4801296859087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330432"/>
        <c:axId val="35844864"/>
      </c:barChart>
      <c:catAx>
        <c:axId val="135330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Years</a:t>
                </a:r>
              </a:p>
            </c:rich>
          </c:tx>
          <c:layout>
            <c:manualLayout>
              <c:xMode val="edge"/>
              <c:yMode val="edge"/>
              <c:x val="0.34229576008273011"/>
              <c:y val="0.9423728813559315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5844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84486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5330432"/>
        <c:crosses val="autoZero"/>
        <c:crossBetween val="between"/>
      </c:valAx>
      <c:spPr>
        <a:gradFill rotWithShape="0">
          <a:gsLst>
            <a:gs pos="0">
              <a:srgbClr val="C0C0C0">
                <a:gamma/>
                <a:tint val="0"/>
                <a:invGamma/>
              </a:srgbClr>
            </a:gs>
            <a:gs pos="100000">
              <a:srgbClr val="C0C0C0"/>
            </a:gs>
          </a:gsLst>
          <a:lin ang="5400000" scaled="1"/>
        </a:gra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5977250892264994"/>
          <c:y val="0.3992365395991912"/>
          <c:w val="0.32019918330119279"/>
          <c:h val="0.38102518899425986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5883554976618103E-2"/>
          <c:y val="8.8661027792010058E-2"/>
          <c:w val="0.53803251884821512"/>
          <c:h val="0.764406779661017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Sheet1!$A$15</c:f>
              <c:strCache>
                <c:ptCount val="1"/>
                <c:pt idx="0">
                  <c:v>Value of free allocations to airlines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Sheet1!$B$15:$E$15</c:f>
              <c:numCache>
                <c:formatCode>0</c:formatCode>
                <c:ptCount val="4"/>
                <c:pt idx="0">
                  <c:v>2159.6968606849987</c:v>
                </c:pt>
                <c:pt idx="1">
                  <c:v>2180.2280515071998</c:v>
                </c:pt>
                <c:pt idx="2">
                  <c:v>2304.4182569728032</c:v>
                </c:pt>
                <c:pt idx="3">
                  <c:v>2464.8306056991996</c:v>
                </c:pt>
              </c:numCache>
            </c:numRef>
          </c:val>
        </c:ser>
        <c:ser>
          <c:idx val="1"/>
          <c:order val="1"/>
          <c:tx>
            <c:strRef>
              <c:f>Sheet1!$A$26</c:f>
              <c:strCache>
                <c:ptCount val="1"/>
                <c:pt idx="0">
                  <c:v>Revenue from auctioning aviation allowances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Sheet1!$B$26:$E$26</c:f>
              <c:numCache>
                <c:formatCode>0</c:formatCode>
                <c:ptCount val="4"/>
                <c:pt idx="0">
                  <c:v>381.12297541500016</c:v>
                </c:pt>
                <c:pt idx="1">
                  <c:v>398.82220454399999</c:v>
                </c:pt>
                <c:pt idx="2">
                  <c:v>421.53992505599956</c:v>
                </c:pt>
                <c:pt idx="3">
                  <c:v>450.88364738399997</c:v>
                </c:pt>
              </c:numCache>
            </c:numRef>
          </c:val>
        </c:ser>
        <c:ser>
          <c:idx val="2"/>
          <c:order val="2"/>
          <c:tx>
            <c:strRef>
              <c:f>Sheet1!$A$28</c:f>
              <c:strCache>
                <c:ptCount val="1"/>
                <c:pt idx="0">
                  <c:v>Value of purchased allowances</c:v>
                </c:pt>
              </c:strCache>
            </c:strRef>
          </c:tx>
          <c:spPr>
            <a:solidFill>
              <a:srgbClr val="00B05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val>
            <c:numRef>
              <c:f>Sheet1!$B$28:$E$28</c:f>
              <c:numCache>
                <c:formatCode>0</c:formatCode>
                <c:ptCount val="4"/>
                <c:pt idx="0">
                  <c:v>0</c:v>
                </c:pt>
                <c:pt idx="1">
                  <c:v>402.04230087361378</c:v>
                </c:pt>
                <c:pt idx="2">
                  <c:v>611.53481101149987</c:v>
                </c:pt>
                <c:pt idx="3">
                  <c:v>731.49596997807805</c:v>
                </c:pt>
              </c:numCache>
            </c:numRef>
          </c:val>
        </c:ser>
        <c:ser>
          <c:idx val="0"/>
          <c:order val="3"/>
          <c:tx>
            <c:strRef>
              <c:f>Sheet1!$A$27</c:f>
              <c:strCache>
                <c:ptCount val="1"/>
                <c:pt idx="0">
                  <c:v>Market value of CDM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Sheet1!$B$7:$E$7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Sheet1!$B$27:$E$27</c:f>
              <c:numCache>
                <c:formatCode>0</c:formatCode>
                <c:ptCount val="4"/>
                <c:pt idx="0">
                  <c:v>303.15376019200676</c:v>
                </c:pt>
                <c:pt idx="1">
                  <c:v>34.240329166880599</c:v>
                </c:pt>
                <c:pt idx="2">
                  <c:v>36.102322833466573</c:v>
                </c:pt>
                <c:pt idx="3">
                  <c:v>37.934417000719044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5511424"/>
        <c:axId val="135513600"/>
      </c:barChart>
      <c:catAx>
        <c:axId val="135511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Years</a:t>
                </a:r>
              </a:p>
            </c:rich>
          </c:tx>
          <c:layout>
            <c:manualLayout>
              <c:xMode val="edge"/>
              <c:yMode val="edge"/>
              <c:x val="0.34746639089969084"/>
              <c:y val="0.9423728813559315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5513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5513600"/>
        <c:scaling>
          <c:orientation val="minMax"/>
          <c:max val="80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5511424"/>
        <c:crosses val="autoZero"/>
        <c:crossBetween val="between"/>
      </c:valAx>
      <c:spPr>
        <a:gradFill rotWithShape="0">
          <a:gsLst>
            <a:gs pos="0">
              <a:srgbClr val="C0C0C0">
                <a:gamma/>
                <a:tint val="0"/>
                <a:invGamma/>
              </a:srgbClr>
            </a:gs>
            <a:gs pos="100000">
              <a:srgbClr val="C0C0C0"/>
            </a:gs>
          </a:gsLst>
          <a:lin ang="5400000" scaled="1"/>
        </a:gra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1938800555831497"/>
          <c:y val="0.47876484619014126"/>
          <c:w val="0.36829389751389741"/>
          <c:h val="0.3748027985954918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0.66603</cdr:x>
      <cdr:y>0.17758</cdr:y>
    </cdr:from>
    <cdr:to>
      <cdr:x>0.97533</cdr:x>
      <cdr:y>0.32808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90365" y="450858"/>
          <a:ext cx="2224584" cy="3821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0.65464</cdr:x>
      <cdr:y>0.18295</cdr:y>
    </cdr:from>
    <cdr:to>
      <cdr:x>0.96735</cdr:x>
      <cdr:y>0.35496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99798" y="464507"/>
          <a:ext cx="2483893" cy="4367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800" dirty="0" smtClean="0">
              <a:latin typeface="Arial Black" pitchFamily="34" charset="0"/>
            </a:rPr>
            <a:t>EU ETS</a:t>
          </a:r>
          <a:endParaRPr lang="en-GB" sz="1800" dirty="0">
            <a:latin typeface="Arial Black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0.62284</cdr:x>
      <cdr:y>0.18646</cdr:y>
    </cdr:from>
    <cdr:to>
      <cdr:x>0.91749</cdr:x>
      <cdr:y>0.34448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50598" y="515307"/>
          <a:ext cx="2483893" cy="4367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800" dirty="0" smtClean="0">
              <a:latin typeface="Arial Black" pitchFamily="34" charset="0"/>
            </a:rPr>
            <a:t>EU ETS AVIATION</a:t>
          </a:r>
          <a:endParaRPr lang="en-GB" sz="1800" dirty="0">
            <a:latin typeface="Arial Black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5E6F4B1-8F10-4412-98CD-7B901AD14C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933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ABF960F-8631-4AB8-BF6D-48FBA2B74E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520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4112" cy="3722687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z="1800" smtClean="0"/>
          </a:p>
          <a:p>
            <a:pPr eaLnBrk="1" hangingPunct="1"/>
            <a:endParaRPr lang="en-GB" sz="18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3175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sz="1800" b="0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31"/>
          <p:cNvGrpSpPr>
            <a:grpSpLocks/>
          </p:cNvGrpSpPr>
          <p:nvPr userDrawn="1"/>
        </p:nvGrpSpPr>
        <p:grpSpPr bwMode="auto">
          <a:xfrm>
            <a:off x="4090988" y="6470650"/>
            <a:ext cx="817562" cy="387350"/>
            <a:chOff x="2577" y="4076"/>
            <a:chExt cx="515" cy="244"/>
          </a:xfrm>
        </p:grpSpPr>
        <p:sp>
          <p:nvSpPr>
            <p:cNvPr id="8" name="Rectangle 7"/>
            <p:cNvSpPr/>
            <p:nvPr userDrawn="1"/>
          </p:nvSpPr>
          <p:spPr>
            <a:xfrm>
              <a:off x="2615" y="4076"/>
              <a:ext cx="376" cy="244"/>
            </a:xfrm>
            <a:prstGeom prst="rect">
              <a:avLst/>
            </a:prstGeom>
            <a:solidFill>
              <a:srgbClr val="133176"/>
            </a:solidFill>
            <a:ln>
              <a:solidFill>
                <a:srgbClr val="13317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457200">
                <a:defRPr/>
              </a:pPr>
              <a:endParaRPr lang="en-US" sz="800" i="1">
                <a:solidFill>
                  <a:srgbClr val="FFFFFF"/>
                </a:solidFill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 userDrawn="1"/>
          </p:nvSpPr>
          <p:spPr bwMode="auto">
            <a:xfrm>
              <a:off x="2577" y="4080"/>
              <a:ext cx="51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175"/>
              <a:r>
                <a:rPr lang="en-GB" sz="800" i="1">
                  <a:solidFill>
                    <a:srgbClr val="FFFFFF"/>
                  </a:solidFill>
                </a:rPr>
                <a:t>Climate Action</a:t>
              </a:r>
            </a:p>
          </p:txBody>
        </p:sp>
      </p:grpSp>
      <p:pic>
        <p:nvPicPr>
          <p:cNvPr id="10" name="Picture 6" descr="LOGO CE-EN-quadri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863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6B431D72-1B2E-457E-A606-60A9E53401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151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DFBD0-8B95-454B-BAF8-1263B20B97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546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56A33-C235-47EF-9503-3F12020902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78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3C531-BB28-469D-8FCC-1FE4BF2351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04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2FB78-47B8-4F73-8E42-9706ED9234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109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1720B-14C1-4A1B-9E01-5C51073E8F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65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B3398-8B8D-4C15-A1A9-BB88EE5087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8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203EC-A47F-4980-A135-9C2663D9B4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73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680F1-0B85-4567-9117-214DB8158A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23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161C6-25A8-4AE7-8FD6-EFFA7DB5C8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4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CE3DF-F46E-442E-9775-69DAE8215B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74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5734971-EEB5-4AFE-9031-64EB3506D3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1031" name="Picture 17" descr="LOGO CE_Vertical_EN_NEG_quadri_H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2" name="Group 24"/>
          <p:cNvGrpSpPr>
            <a:grpSpLocks/>
          </p:cNvGrpSpPr>
          <p:nvPr userDrawn="1"/>
        </p:nvGrpSpPr>
        <p:grpSpPr bwMode="auto">
          <a:xfrm>
            <a:off x="4090988" y="6470650"/>
            <a:ext cx="817562" cy="387350"/>
            <a:chOff x="2577" y="4076"/>
            <a:chExt cx="515" cy="244"/>
          </a:xfrm>
        </p:grpSpPr>
        <p:sp>
          <p:nvSpPr>
            <p:cNvPr id="7" name="Rectangle 6"/>
            <p:cNvSpPr/>
            <p:nvPr userDrawn="1"/>
          </p:nvSpPr>
          <p:spPr>
            <a:xfrm>
              <a:off x="2615" y="4076"/>
              <a:ext cx="376" cy="244"/>
            </a:xfrm>
            <a:prstGeom prst="rect">
              <a:avLst/>
            </a:prstGeom>
            <a:solidFill>
              <a:srgbClr val="133176"/>
            </a:solidFill>
            <a:ln>
              <a:solidFill>
                <a:srgbClr val="13317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457200">
                <a:defRPr/>
              </a:pPr>
              <a:endParaRPr lang="en-US" sz="800" i="1">
                <a:solidFill>
                  <a:srgbClr val="FFFFFF"/>
                </a:solidFill>
              </a:endParaRPr>
            </a:p>
          </p:txBody>
        </p:sp>
        <p:sp>
          <p:nvSpPr>
            <p:cNvPr id="1034" name="Rectangle 26"/>
            <p:cNvSpPr>
              <a:spLocks noChangeArrowheads="1"/>
            </p:cNvSpPr>
            <p:nvPr userDrawn="1"/>
          </p:nvSpPr>
          <p:spPr bwMode="auto">
            <a:xfrm>
              <a:off x="2577" y="4080"/>
              <a:ext cx="51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175"/>
              <a:r>
                <a:rPr lang="en-GB" sz="800" i="1">
                  <a:solidFill>
                    <a:srgbClr val="FFFFFF"/>
                  </a:solidFill>
                </a:rPr>
                <a:t>Climate Action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mu-klimaschutzinitiative.de/en/project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4363" y="2565400"/>
            <a:ext cx="8421687" cy="790575"/>
          </a:xfrm>
        </p:spPr>
        <p:txBody>
          <a:bodyPr/>
          <a:lstStyle/>
          <a:p>
            <a:pPr indent="0" eaLnBrk="1" hangingPunct="1"/>
            <a:r>
              <a:rPr lang="fr-BE" sz="2800" smtClean="0"/>
              <a:t>Accelerating ambition:  the aviation sector as a source of emissions reductions and a source of climate finance</a:t>
            </a:r>
            <a:endParaRPr lang="en-GB" sz="28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de-DE" sz="2600" smtClean="0"/>
              <a:t>Way forward: Progress in ICAO</a:t>
            </a:r>
            <a:endParaRPr lang="en-GB" sz="26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chemeClr val="bg2"/>
              </a:buClr>
            </a:pPr>
            <a:r>
              <a:rPr lang="en-GB" sz="1800" smtClean="0"/>
              <a:t>ICAO's President initiated a process to develop options for global market-based measures to address aviation emissions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</a:pPr>
            <a:r>
              <a:rPr lang="en-GB" sz="1800" smtClean="0"/>
              <a:t>Aim is to come forward with a proposal by the end of 2012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</a:pPr>
            <a:r>
              <a:rPr lang="en-GB" sz="1800" smtClean="0"/>
              <a:t>Working group has been set up to define and develop options for global market-based measures for international aviation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</a:pPr>
            <a:r>
              <a:rPr lang="en-GB" sz="1800" smtClean="0"/>
              <a:t>Based on the report of the working group, the ICAO Council meeting on 14 March agreed: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the further evaluation of four options for global measures (2 offsetting, 2 ETS)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to develop a framework for market based measures (to be used by States)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</a:pPr>
            <a:r>
              <a:rPr lang="en-GB" sz="1800" smtClean="0"/>
              <a:t>Results of the evaluation to be reported to the ICAO Council in June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47700" y="2565400"/>
            <a:ext cx="8388350" cy="790575"/>
          </a:xfrm>
        </p:spPr>
        <p:txBody>
          <a:bodyPr/>
          <a:lstStyle/>
          <a:p>
            <a:pPr indent="0" algn="ctr" eaLnBrk="1" hangingPunct="1"/>
            <a:r>
              <a:rPr lang="de-DE" sz="3600" smtClean="0"/>
              <a:t>Thank you for your attention!</a:t>
            </a:r>
            <a:endParaRPr lang="en-GB" sz="3600" smtClean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349375"/>
            <a:ext cx="8229600" cy="936625"/>
          </a:xfrm>
        </p:spPr>
        <p:txBody>
          <a:bodyPr/>
          <a:lstStyle/>
          <a:p>
            <a:pPr indent="0" eaLnBrk="1" hangingPunct="1"/>
            <a:r>
              <a:rPr lang="de-DE" smtClean="0"/>
              <a:t>The Aviation Sector in brief</a:t>
            </a:r>
            <a:endParaRPr 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2311400"/>
            <a:ext cx="8686800" cy="352901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GB" sz="2300" b="0" i="1" dirty="0" smtClean="0"/>
              <a:t>Since 1990 international </a:t>
            </a:r>
            <a:r>
              <a:rPr lang="en-GB" sz="2300" b="0" i="1" dirty="0"/>
              <a:t>aviation emissions </a:t>
            </a:r>
            <a:r>
              <a:rPr lang="en-GB" sz="2300" b="0" i="1" dirty="0" smtClean="0"/>
              <a:t>have doubled, and by 2020 are </a:t>
            </a:r>
            <a:r>
              <a:rPr lang="en-GB" sz="2300" b="0" i="1" dirty="0"/>
              <a:t>projected to be around 70% higher than 2005 </a:t>
            </a:r>
            <a:r>
              <a:rPr lang="en-GB" sz="2300" b="0" i="1" dirty="0" smtClean="0"/>
              <a:t>levels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300" b="0" i="1" dirty="0" smtClean="0"/>
              <a:t>Until recently largely unregulated – but multiple domestic regulations in the pipeline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300" b="0" i="1" dirty="0" smtClean="0"/>
              <a:t>Global efforts have, until recently, been stalled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300" b="0" i="1" dirty="0" smtClean="0"/>
              <a:t>Significant emissions reduction potential in the sector, from technologies to practices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300" b="0" i="1" dirty="0" smtClean="0"/>
              <a:t>Characterized by principles of open access, non-discrimination and the discretion to regulate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de-DE" sz="2400" b="0" i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de-DE" dirty="0" smtClean="0"/>
          </a:p>
          <a:p>
            <a:pPr eaLnBrk="1" hangingPunct="1">
              <a:lnSpc>
                <a:spcPct val="90000"/>
              </a:lnSpc>
              <a:defRPr/>
            </a:pPr>
            <a:endParaRPr lang="de-DE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900113" y="1815152"/>
            <a:ext cx="7704137" cy="449357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17975" y="1178848"/>
            <a:ext cx="7704137" cy="731838"/>
          </a:xfrm>
        </p:spPr>
        <p:txBody>
          <a:bodyPr/>
          <a:lstStyle/>
          <a:p>
            <a:r>
              <a:rPr lang="en-GB" sz="1800" dirty="0" smtClean="0">
                <a:latin typeface="Arial" charset="0"/>
              </a:rPr>
              <a:t>	In Europe, aviation emissions have almost </a:t>
            </a:r>
            <a:r>
              <a:rPr lang="en-GB" sz="1800" dirty="0" smtClean="0">
                <a:latin typeface="Arial" charset="0"/>
              </a:rPr>
              <a:t>doubled </a:t>
            </a:r>
            <a:r>
              <a:rPr lang="en-GB" sz="1800" dirty="0" smtClean="0">
                <a:latin typeface="Arial" charset="0"/>
              </a:rPr>
              <a:t>while total emissions have declined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6794500" y="3009900"/>
            <a:ext cx="292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800">
              <a:solidFill>
                <a:schemeClr val="bg1"/>
              </a:solidFill>
              <a:latin typeface="Verdana" pitchFamily="34" charset="0"/>
            </a:endParaRPr>
          </a:p>
        </p:txBody>
      </p:sp>
      <p:graphicFrame>
        <p:nvGraphicFramePr>
          <p:cNvPr id="1026" name="Object 5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08816277"/>
              </p:ext>
            </p:extLst>
          </p:nvPr>
        </p:nvGraphicFramePr>
        <p:xfrm>
          <a:off x="900113" y="1885986"/>
          <a:ext cx="6938963" cy="4495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Chart" r:id="rId4" imgW="8629650" imgH="5591175" progId="Excel.Chart.8">
                  <p:embed/>
                </p:oleObj>
              </mc:Choice>
              <mc:Fallback>
                <p:oleObj name="Chart" r:id="rId4" imgW="8629650" imgH="55911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885986"/>
                        <a:ext cx="6938963" cy="44957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4915065" y="2612455"/>
            <a:ext cx="10906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sz="2000" b="1" dirty="0">
                <a:solidFill>
                  <a:srgbClr val="FF0000"/>
                </a:solidFill>
                <a:latin typeface="Verdana" pitchFamily="34" charset="0"/>
              </a:rPr>
              <a:t>+98%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900113" y="6381750"/>
            <a:ext cx="35493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3366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sz="1000" dirty="0">
                <a:solidFill>
                  <a:srgbClr val="666666"/>
                </a:solidFill>
                <a:latin typeface="Verdana" pitchFamily="34" charset="0"/>
              </a:rPr>
              <a:t>Source: </a:t>
            </a:r>
            <a:r>
              <a:rPr lang="en-GB" sz="1000" dirty="0" smtClean="0">
                <a:solidFill>
                  <a:srgbClr val="666666"/>
                </a:solidFill>
                <a:latin typeface="Verdana" pitchFamily="34" charset="0"/>
              </a:rPr>
              <a:t>Statistical </a:t>
            </a:r>
            <a:r>
              <a:rPr lang="en-GB" sz="1000" dirty="0">
                <a:solidFill>
                  <a:srgbClr val="666666"/>
                </a:solidFill>
                <a:latin typeface="Verdana" pitchFamily="34" charset="0"/>
              </a:rPr>
              <a:t>pocketbook 2009, DG TREN</a:t>
            </a:r>
          </a:p>
        </p:txBody>
      </p:sp>
    </p:spTree>
    <p:extLst>
      <p:ext uri="{BB962C8B-B14F-4D97-AF65-F5344CB8AC3E}">
        <p14:creationId xmlns:p14="http://schemas.microsoft.com/office/powerpoint/2010/main" val="35602093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349375"/>
            <a:ext cx="8229600" cy="936625"/>
          </a:xfrm>
        </p:spPr>
        <p:txBody>
          <a:bodyPr/>
          <a:lstStyle/>
          <a:p>
            <a:pPr indent="0" eaLnBrk="1" hangingPunct="1"/>
            <a:r>
              <a:rPr lang="de-DE" dirty="0" smtClean="0"/>
              <a:t>EU-ETS </a:t>
            </a:r>
            <a:r>
              <a:rPr lang="de-DE" dirty="0" err="1" smtClean="0"/>
              <a:t>Aviation</a:t>
            </a:r>
            <a:r>
              <a:rPr lang="de-DE" dirty="0" smtClean="0"/>
              <a:t> in </a:t>
            </a:r>
            <a:r>
              <a:rPr lang="de-DE" dirty="0" err="1" smtClean="0"/>
              <a:t>brief</a:t>
            </a:r>
            <a:endParaRPr lang="en-GB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2311400"/>
            <a:ext cx="8686800" cy="352901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de-DE" sz="2300" b="0" i="1" dirty="0" err="1" smtClean="0"/>
              <a:t>From</a:t>
            </a:r>
            <a:r>
              <a:rPr lang="de-DE" sz="2300" b="0" i="1" dirty="0" smtClean="0"/>
              <a:t> 2012, EU-ETS will </a:t>
            </a:r>
            <a:r>
              <a:rPr lang="de-DE" sz="2300" b="0" i="1" dirty="0" err="1" smtClean="0"/>
              <a:t>cap</a:t>
            </a:r>
            <a:r>
              <a:rPr lang="de-DE" sz="2300" b="0" i="1" dirty="0" smtClean="0"/>
              <a:t> </a:t>
            </a:r>
            <a:r>
              <a:rPr lang="de-DE" sz="2300" b="0" i="1" dirty="0" err="1" smtClean="0"/>
              <a:t>emissions</a:t>
            </a:r>
            <a:r>
              <a:rPr lang="de-DE" sz="2300" b="0" i="1" dirty="0" smtClean="0"/>
              <a:t> </a:t>
            </a:r>
            <a:r>
              <a:rPr lang="de-DE" sz="2300" b="0" i="1" dirty="0" err="1" smtClean="0"/>
              <a:t>from</a:t>
            </a:r>
            <a:r>
              <a:rPr lang="de-DE" sz="2300" b="0" i="1" dirty="0" smtClean="0"/>
              <a:t> all </a:t>
            </a:r>
            <a:r>
              <a:rPr lang="de-DE" sz="2300" b="0" i="1" dirty="0" err="1" smtClean="0"/>
              <a:t>flights</a:t>
            </a:r>
            <a:r>
              <a:rPr lang="de-DE" sz="2300" b="0" i="1" dirty="0" smtClean="0"/>
              <a:t>, </a:t>
            </a:r>
            <a:r>
              <a:rPr lang="de-DE" sz="2300" b="0" i="1" dirty="0" err="1" smtClean="0"/>
              <a:t>to</a:t>
            </a:r>
            <a:r>
              <a:rPr lang="de-DE" sz="2300" b="0" i="1" dirty="0" smtClean="0"/>
              <a:t>, </a:t>
            </a:r>
            <a:r>
              <a:rPr lang="de-DE" sz="2300" b="0" i="1" dirty="0" err="1" smtClean="0"/>
              <a:t>from</a:t>
            </a:r>
            <a:r>
              <a:rPr lang="de-DE" sz="2300" b="0" i="1" dirty="0" smtClean="0"/>
              <a:t> </a:t>
            </a:r>
            <a:r>
              <a:rPr lang="de-DE" sz="2300" b="0" i="1" dirty="0" err="1" smtClean="0"/>
              <a:t>and</a:t>
            </a:r>
            <a:r>
              <a:rPr lang="de-DE" sz="2300" b="0" i="1" dirty="0" smtClean="0"/>
              <a:t> </a:t>
            </a:r>
            <a:r>
              <a:rPr lang="de-DE" sz="2300" b="0" i="1" dirty="0" err="1" smtClean="0"/>
              <a:t>within</a:t>
            </a:r>
            <a:r>
              <a:rPr lang="de-DE" sz="2300" b="0" i="1" dirty="0" smtClean="0"/>
              <a:t> Europe </a:t>
            </a:r>
            <a:r>
              <a:rPr lang="en-GB" sz="2300" b="0" i="1" dirty="0" smtClean="0"/>
              <a:t>at 97% of 2004/5/6 emissions levels, and from 2013 onwards at 95%.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300" b="0" i="1" dirty="0" smtClean="0"/>
              <a:t>All airlines regardless of flag, origin or destination will have to surrender allowances covering their emissions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300" b="0" i="1" dirty="0" smtClean="0"/>
              <a:t>In 2012, 85% of allowances will be allocated for free, and the remainder auctioned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300" b="0" i="1" dirty="0" smtClean="0"/>
              <a:t>Airlines may also obtain allowances and offsets from EU and KP carbon markets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300" b="0" i="1" dirty="0" smtClean="0"/>
              <a:t>A de </a:t>
            </a:r>
            <a:r>
              <a:rPr lang="en-GB" sz="2300" b="0" i="1" dirty="0" err="1" smtClean="0"/>
              <a:t>minimis</a:t>
            </a:r>
            <a:r>
              <a:rPr lang="en-GB" sz="2300" b="0" i="1" dirty="0" smtClean="0"/>
              <a:t> exemption for small operators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de-DE" sz="2400" b="0" i="1" dirty="0" smtClean="0"/>
          </a:p>
          <a:p>
            <a:pPr eaLnBrk="1" hangingPunct="1">
              <a:lnSpc>
                <a:spcPct val="90000"/>
              </a:lnSpc>
            </a:pPr>
            <a:endParaRPr lang="de-DE" dirty="0" smtClean="0"/>
          </a:p>
          <a:p>
            <a:pPr eaLnBrk="1" hangingPunct="1">
              <a:lnSpc>
                <a:spcPct val="90000"/>
              </a:lnSpc>
            </a:pPr>
            <a:endParaRPr lang="de-DE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3" y="1368425"/>
            <a:ext cx="8548687" cy="936625"/>
          </a:xfrm>
        </p:spPr>
        <p:txBody>
          <a:bodyPr/>
          <a:lstStyle/>
          <a:p>
            <a:pPr indent="0" eaLnBrk="1" hangingPunct="1"/>
            <a:r>
              <a:rPr lang="de-DE" smtClean="0"/>
              <a:t>Pursuing multilateral, cost-effective solutions</a:t>
            </a:r>
            <a:endParaRPr lang="en-GB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de-DE" sz="2400" b="0" i="1" dirty="0" smtClean="0"/>
              <a:t>EU </a:t>
            </a:r>
            <a:r>
              <a:rPr lang="de-DE" sz="2400" b="0" i="1" dirty="0" err="1"/>
              <a:t>i</a:t>
            </a:r>
            <a:r>
              <a:rPr lang="de-DE" sz="2400" b="0" i="1" dirty="0" err="1" smtClean="0"/>
              <a:t>s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committed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to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advancing</a:t>
            </a:r>
            <a:r>
              <a:rPr lang="de-DE" sz="2400" b="0" i="1" dirty="0" smtClean="0"/>
              <a:t> global </a:t>
            </a:r>
            <a:r>
              <a:rPr lang="de-DE" sz="2400" b="0" i="1" dirty="0" err="1" smtClean="0"/>
              <a:t>action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through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both</a:t>
            </a:r>
            <a:r>
              <a:rPr lang="de-DE" sz="2400" b="0" i="1" dirty="0" smtClean="0"/>
              <a:t> ICAO </a:t>
            </a:r>
            <a:r>
              <a:rPr lang="de-DE" sz="2400" b="0" i="1" dirty="0" err="1" smtClean="0"/>
              <a:t>and</a:t>
            </a:r>
            <a:r>
              <a:rPr lang="de-DE" sz="2400" b="0" i="1" dirty="0" smtClean="0"/>
              <a:t> UNFCCC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b="0" i="1" dirty="0" smtClean="0"/>
              <a:t>EU </a:t>
            </a:r>
            <a:r>
              <a:rPr lang="de-DE" sz="2400" b="0" i="1" dirty="0" err="1" smtClean="0"/>
              <a:t>strongly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supports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the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ongoing</a:t>
            </a:r>
            <a:r>
              <a:rPr lang="de-DE" sz="2400" b="0" i="1" dirty="0" smtClean="0"/>
              <a:t> ICAO </a:t>
            </a:r>
            <a:r>
              <a:rPr lang="de-DE" sz="2400" b="0" i="1" dirty="0" err="1" smtClean="0"/>
              <a:t>process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and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is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actively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involved</a:t>
            </a:r>
            <a:r>
              <a:rPr lang="de-DE" sz="2400" b="0" i="1" dirty="0" smtClean="0"/>
              <a:t> in </a:t>
            </a:r>
            <a:r>
              <a:rPr lang="de-DE" sz="2400" b="0" i="1" dirty="0" err="1" smtClean="0"/>
              <a:t>the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work</a:t>
            </a:r>
            <a:endParaRPr lang="de-DE" sz="2400" b="0" i="1" dirty="0" smtClean="0"/>
          </a:p>
          <a:p>
            <a:pPr lvl="1" eaLnBrk="1" hangingPunct="1">
              <a:lnSpc>
                <a:spcPct val="90000"/>
              </a:lnSpc>
            </a:pPr>
            <a:r>
              <a:rPr lang="de-DE" sz="2400" b="0" i="1" dirty="0" smtClean="0"/>
              <a:t>Prime </a:t>
            </a:r>
            <a:r>
              <a:rPr lang="de-DE" sz="2400" b="0" i="1" dirty="0" err="1" smtClean="0"/>
              <a:t>objective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of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any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market-based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measure</a:t>
            </a:r>
            <a:r>
              <a:rPr lang="de-DE" sz="2400" b="0" i="1" dirty="0" smtClean="0"/>
              <a:t>: </a:t>
            </a:r>
            <a:r>
              <a:rPr lang="de-DE" sz="2400" b="0" i="1" dirty="0" err="1" smtClean="0"/>
              <a:t>cost-effective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mitigation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to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achieve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emission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reductions</a:t>
            </a:r>
            <a:endParaRPr lang="de-DE" sz="2400" b="0" i="1" dirty="0" smtClean="0"/>
          </a:p>
          <a:p>
            <a:pPr lvl="1" eaLnBrk="1" hangingPunct="1">
              <a:lnSpc>
                <a:spcPct val="90000"/>
              </a:lnSpc>
            </a:pPr>
            <a:r>
              <a:rPr lang="de-DE" sz="2400" b="0" i="1" dirty="0" smtClean="0"/>
              <a:t>Potential </a:t>
            </a:r>
            <a:r>
              <a:rPr lang="de-DE" sz="2400" b="0" i="1" dirty="0" err="1" smtClean="0"/>
              <a:t>for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revenue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generation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as</a:t>
            </a:r>
            <a:r>
              <a:rPr lang="de-DE" sz="2400" b="0" i="1" dirty="0" smtClean="0"/>
              <a:t> an innovative </a:t>
            </a:r>
            <a:r>
              <a:rPr lang="de-DE" sz="2400" b="0" i="1" dirty="0" err="1" smtClean="0"/>
              <a:t>source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of</a:t>
            </a:r>
            <a:r>
              <a:rPr lang="de-DE" sz="2400" b="0" i="1" dirty="0" smtClean="0"/>
              <a:t> additional </a:t>
            </a:r>
            <a:r>
              <a:rPr lang="de-DE" sz="2400" b="0" i="1" dirty="0" err="1" smtClean="0"/>
              <a:t>climate</a:t>
            </a:r>
            <a:r>
              <a:rPr lang="de-DE" sz="2400" b="0" i="1" dirty="0" smtClean="0"/>
              <a:t> </a:t>
            </a:r>
            <a:r>
              <a:rPr lang="de-DE" sz="2400" b="0" i="1" dirty="0" err="1" smtClean="0"/>
              <a:t>finance</a:t>
            </a:r>
            <a:endParaRPr lang="de-DE" sz="2400" b="0" i="1" dirty="0" smtClean="0"/>
          </a:p>
          <a:p>
            <a:pPr eaLnBrk="1" hangingPunct="1">
              <a:lnSpc>
                <a:spcPct val="90000"/>
              </a:lnSpc>
            </a:pPr>
            <a:endParaRPr lang="de-DE" dirty="0" smtClean="0"/>
          </a:p>
          <a:p>
            <a:pPr eaLnBrk="1" hangingPunct="1">
              <a:lnSpc>
                <a:spcPct val="90000"/>
              </a:lnSpc>
            </a:pPr>
            <a:endParaRPr lang="de-DE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6106" y="1353498"/>
            <a:ext cx="8229600" cy="936625"/>
          </a:xfrm>
        </p:spPr>
        <p:txBody>
          <a:bodyPr/>
          <a:lstStyle/>
          <a:p>
            <a:pPr indent="0" eaLnBrk="1" hangingPunct="1"/>
            <a:r>
              <a:rPr lang="de-DE" sz="2600" dirty="0" smtClean="0"/>
              <a:t>Council </a:t>
            </a:r>
            <a:r>
              <a:rPr lang="de-DE" sz="2600" dirty="0" err="1" smtClean="0"/>
              <a:t>of</a:t>
            </a:r>
            <a:r>
              <a:rPr lang="de-DE" sz="2600" dirty="0" smtClean="0"/>
              <a:t> European </a:t>
            </a:r>
            <a:r>
              <a:rPr lang="de-DE" sz="2600" dirty="0" err="1" smtClean="0"/>
              <a:t>Finance</a:t>
            </a:r>
            <a:r>
              <a:rPr lang="de-DE" sz="2600" dirty="0" smtClean="0"/>
              <a:t> Ministers:</a:t>
            </a:r>
            <a:endParaRPr lang="en-GB" sz="2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50126" y="2546966"/>
            <a:ext cx="9048466" cy="3529013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GB" sz="2400" b="0" i="1" dirty="0" smtClean="0"/>
              <a:t> . . . NOTES that finance available, </a:t>
            </a:r>
            <a:r>
              <a:rPr lang="en-GB" sz="2400" b="0" i="1" dirty="0" smtClean="0">
                <a:solidFill>
                  <a:srgbClr val="FF0000"/>
                </a:solidFill>
              </a:rPr>
              <a:t>including from auctions of aviation allowances</a:t>
            </a:r>
            <a:r>
              <a:rPr lang="en-GB" sz="2400" b="0" i="1" dirty="0" smtClean="0"/>
              <a:t> in the EU ETS, could help to </a:t>
            </a:r>
            <a:r>
              <a:rPr lang="en-GB" sz="2400" b="0" i="1" dirty="0" smtClean="0">
                <a:solidFill>
                  <a:srgbClr val="FF0000"/>
                </a:solidFill>
              </a:rPr>
              <a:t>support climate action in developing countries</a:t>
            </a:r>
            <a:r>
              <a:rPr lang="en-GB" sz="2400" b="0" i="1" dirty="0" smtClean="0"/>
              <a:t> while STRESSING that it will be </a:t>
            </a:r>
            <a:r>
              <a:rPr lang="en-GB" sz="2400" b="0" i="1" dirty="0" smtClean="0">
                <a:solidFill>
                  <a:srgbClr val="FF0000"/>
                </a:solidFill>
              </a:rPr>
              <a:t>up to each Member State </a:t>
            </a:r>
            <a:r>
              <a:rPr lang="en-GB" sz="2400" b="0" i="1" dirty="0" smtClean="0"/>
              <a:t>to determine the use of public revenues in accordance with national budgetary rules and in consistency with a sound and sustainable public finances policy framework of the EU . . .  </a:t>
            </a:r>
          </a:p>
        </p:txBody>
      </p:sp>
    </p:spTree>
    <p:extLst>
      <p:ext uri="{BB962C8B-B14F-4D97-AF65-F5344CB8AC3E}">
        <p14:creationId xmlns:p14="http://schemas.microsoft.com/office/powerpoint/2010/main" val="3938132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33363" y="1358900"/>
            <a:ext cx="8472487" cy="936625"/>
          </a:xfrm>
        </p:spPr>
        <p:txBody>
          <a:bodyPr/>
          <a:lstStyle/>
          <a:p>
            <a:pPr indent="0" eaLnBrk="1" hangingPunct="1"/>
            <a:r>
              <a:rPr lang="de-DE" smtClean="0"/>
              <a:t>Potential scale and use of auctioning revenues</a:t>
            </a:r>
            <a:endParaRPr lang="en-GB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2463800"/>
            <a:ext cx="8229600" cy="3529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9FBA"/>
              </a:buClr>
            </a:pPr>
            <a:r>
              <a:rPr lang="de-DE" dirty="0" smtClean="0"/>
              <a:t>15%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aviation</a:t>
            </a:r>
            <a:r>
              <a:rPr lang="de-DE" dirty="0" smtClean="0"/>
              <a:t> </a:t>
            </a:r>
            <a:r>
              <a:rPr lang="de-DE" dirty="0" err="1" smtClean="0"/>
              <a:t>allowances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auctioned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2020 – </a:t>
            </a:r>
            <a:r>
              <a:rPr lang="de-DE" dirty="0" err="1" smtClean="0"/>
              <a:t>approximately</a:t>
            </a:r>
            <a:r>
              <a:rPr lang="de-DE" dirty="0" smtClean="0"/>
              <a:t> 30 </a:t>
            </a:r>
            <a:r>
              <a:rPr lang="de-DE" dirty="0" err="1" smtClean="0"/>
              <a:t>million</a:t>
            </a:r>
            <a:r>
              <a:rPr lang="de-DE" dirty="0" smtClean="0"/>
              <a:t> </a:t>
            </a:r>
            <a:r>
              <a:rPr lang="de-DE" dirty="0" err="1" smtClean="0"/>
              <a:t>allowances</a:t>
            </a:r>
            <a:r>
              <a:rPr lang="de-DE" dirty="0" smtClean="0"/>
              <a:t> </a:t>
            </a:r>
            <a:r>
              <a:rPr lang="de-DE" dirty="0" err="1" smtClean="0"/>
              <a:t>annually</a:t>
            </a:r>
            <a:endParaRPr lang="de-DE" dirty="0" smtClean="0"/>
          </a:p>
          <a:p>
            <a:pPr eaLnBrk="1" hangingPunct="1">
              <a:lnSpc>
                <a:spcPct val="90000"/>
              </a:lnSpc>
              <a:buClr>
                <a:srgbClr val="009FBA"/>
              </a:buClr>
            </a:pPr>
            <a:endParaRPr lang="de-DE" dirty="0" smtClean="0"/>
          </a:p>
          <a:p>
            <a:pPr eaLnBrk="1" hangingPunct="1">
              <a:lnSpc>
                <a:spcPct val="90000"/>
              </a:lnSpc>
              <a:buClr>
                <a:srgbClr val="009FBA"/>
              </a:buClr>
            </a:pP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record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auctioning</a:t>
            </a:r>
            <a:r>
              <a:rPr lang="de-DE" dirty="0" smtClean="0"/>
              <a:t> </a:t>
            </a:r>
            <a:r>
              <a:rPr lang="de-DE" dirty="0" err="1" smtClean="0"/>
              <a:t>revenue</a:t>
            </a:r>
            <a:r>
              <a:rPr lang="de-DE" dirty="0" smtClean="0"/>
              <a:t> </a:t>
            </a:r>
            <a:r>
              <a:rPr lang="de-DE" dirty="0" err="1" smtClean="0"/>
              <a:t>under</a:t>
            </a:r>
            <a:r>
              <a:rPr lang="de-DE" dirty="0" smtClean="0"/>
              <a:t> EU-ETS </a:t>
            </a:r>
            <a:r>
              <a:rPr lang="de-DE" dirty="0" err="1" smtClean="0"/>
              <a:t>by</a:t>
            </a:r>
            <a:r>
              <a:rPr lang="de-DE" dirty="0" smtClean="0"/>
              <a:t> MS, e.g. </a:t>
            </a:r>
            <a:r>
              <a:rPr lang="de-DE" dirty="0" smtClean="0">
                <a:hlinkClick r:id="rId2"/>
              </a:rPr>
              <a:t>http://www.bmu-klimaschutzinitiative.de/en/projects</a:t>
            </a:r>
            <a:r>
              <a:rPr lang="de-DE" dirty="0" smtClean="0"/>
              <a:t> (</a:t>
            </a:r>
            <a:r>
              <a:rPr lang="de-DE" dirty="0" err="1" smtClean="0"/>
              <a:t>approx</a:t>
            </a:r>
            <a:r>
              <a:rPr lang="de-DE" dirty="0" smtClean="0"/>
              <a:t> 500m €)</a:t>
            </a:r>
          </a:p>
          <a:p>
            <a:pPr eaLnBrk="1" hangingPunct="1">
              <a:lnSpc>
                <a:spcPct val="90000"/>
              </a:lnSpc>
              <a:buClr>
                <a:srgbClr val="009FBA"/>
              </a:buClr>
            </a:pPr>
            <a:endParaRPr lang="de-DE" dirty="0" smtClean="0"/>
          </a:p>
          <a:p>
            <a:pPr eaLnBrk="1" hangingPunct="1">
              <a:lnSpc>
                <a:spcPct val="90000"/>
              </a:lnSpc>
              <a:buClr>
                <a:srgbClr val="009FBA"/>
              </a:buClr>
            </a:pPr>
            <a:r>
              <a:rPr lang="de-DE" dirty="0" smtClean="0"/>
              <a:t>Green </a:t>
            </a:r>
            <a:r>
              <a:rPr lang="de-DE" dirty="0" err="1" smtClean="0"/>
              <a:t>Climate</a:t>
            </a:r>
            <a:r>
              <a:rPr lang="de-DE" dirty="0" smtClean="0"/>
              <a:t> Fund a potential </a:t>
            </a:r>
            <a:r>
              <a:rPr lang="de-DE" dirty="0" err="1" smtClean="0"/>
              <a:t>channel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revenues</a:t>
            </a:r>
            <a:endParaRPr lang="de-DE" dirty="0" smtClean="0"/>
          </a:p>
          <a:p>
            <a:pPr eaLnBrk="1" hangingPunct="1">
              <a:lnSpc>
                <a:spcPct val="90000"/>
              </a:lnSpc>
              <a:buClr>
                <a:srgbClr val="009FBA"/>
              </a:buClr>
            </a:pP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39357" y="1086855"/>
            <a:ext cx="7843386" cy="731838"/>
          </a:xfrm>
        </p:spPr>
        <p:txBody>
          <a:bodyPr/>
          <a:lstStyle/>
          <a:p>
            <a:r>
              <a:rPr lang="en-GB" sz="2800" dirty="0" smtClean="0">
                <a:latin typeface="Arial" charset="0"/>
              </a:rPr>
              <a:t>Demand and Supply in ETS Carbon Market</a:t>
            </a:r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822514"/>
              </p:ext>
            </p:extLst>
          </p:nvPr>
        </p:nvGraphicFramePr>
        <p:xfrm>
          <a:off x="163772" y="1541715"/>
          <a:ext cx="7942998" cy="253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306153"/>
              </p:ext>
            </p:extLst>
          </p:nvPr>
        </p:nvGraphicFramePr>
        <p:xfrm>
          <a:off x="222595" y="3630305"/>
          <a:ext cx="8430086" cy="2763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672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de-DE" sz="2600" smtClean="0"/>
              <a:t>Way forward: encouraging global ambition through EU legislation</a:t>
            </a:r>
            <a:endParaRPr lang="en-GB" sz="26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74711"/>
            <a:ext cx="8229600" cy="371219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b="1" dirty="0"/>
              <a:t>I</a:t>
            </a:r>
            <a:r>
              <a:rPr lang="en-GB" sz="2000" b="1" dirty="0" smtClean="0"/>
              <a:t>nternational agreement</a:t>
            </a:r>
            <a:r>
              <a:rPr lang="en-GB" sz="2000" dirty="0" smtClean="0"/>
              <a:t> on global measures to address aviation's greenhouse gas emissions, the EU law foresees for the system to be reviewed and amended accordingly</a:t>
            </a:r>
          </a:p>
          <a:p>
            <a:pPr eaLnBrk="1" hangingPunct="1">
              <a:lnSpc>
                <a:spcPct val="90000"/>
              </a:lnSpc>
            </a:pPr>
            <a:endParaRPr lang="en-GB" sz="2000" dirty="0" smtClean="0"/>
          </a:p>
          <a:p>
            <a:pPr eaLnBrk="1" hangingPunct="1">
              <a:lnSpc>
                <a:spcPct val="90000"/>
              </a:lnSpc>
            </a:pPr>
            <a:r>
              <a:rPr lang="en-GB" sz="2000" b="1" dirty="0" smtClean="0"/>
              <a:t>Exclude incoming flights</a:t>
            </a:r>
            <a:r>
              <a:rPr lang="en-GB" sz="2000" dirty="0" smtClean="0"/>
              <a:t> from the scope of the EU ETS on the basis of third countries' measures to address aviation emissions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1800" b="0" dirty="0" smtClean="0"/>
              <a:t>non-discriminatory application: would apply equally to incoming flights by European and non-European aircraft operators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12 Climate Action Standard Template EN">
  <a:themeElements>
    <a:clrScheme name="2012 Climate Action Standard Template 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2 Climate Action Standard Template E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012 Climate Action Standard Template 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 Climate Action Standard Template 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 Climate Action Standard Template 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 Climate Action Standard Template 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 Climate Action Standard Template 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2 Climate Action Standard Template 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 Climate Action Standard Template 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 Climate Action Standard Template 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 Climate Action Standard Template 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 Climate Action Standard Template 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 Climate Action Standard Template 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2 Climate Action Standard Template 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Myriad Pro"/>
      <a:ea typeface=""/>
      <a:cs typeface=""/>
    </a:majorFont>
    <a:minorFont>
      <a:latin typeface="Times New Roman"/>
      <a:ea typeface=""/>
      <a:cs typeface=""/>
    </a:minorFont>
  </a:fontScheme>
  <a:fmtScheme name="Bureau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Myriad Pro"/>
      <a:ea typeface=""/>
      <a:cs typeface=""/>
    </a:majorFont>
    <a:minorFont>
      <a:latin typeface="Times New Roman"/>
      <a:ea typeface=""/>
      <a:cs typeface=""/>
    </a:minorFont>
  </a:fontScheme>
  <a:fmtScheme name="Bureau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2012 Climate Action Standard Template EN</Template>
  <TotalTime>2163</TotalTime>
  <Words>586</Words>
  <Application>Microsoft Office PowerPoint</Application>
  <PresentationFormat>On-screen Show (4:3)</PresentationFormat>
  <Paragraphs>53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2012 Climate Action Standard Template EN</vt:lpstr>
      <vt:lpstr>Chart</vt:lpstr>
      <vt:lpstr>Accelerating ambition:  the aviation sector as a source of emissions reductions and a source of climate finance</vt:lpstr>
      <vt:lpstr>The Aviation Sector in brief</vt:lpstr>
      <vt:lpstr> In Europe, aviation emissions have almost doubled while total emissions have declined</vt:lpstr>
      <vt:lpstr>EU-ETS Aviation in brief</vt:lpstr>
      <vt:lpstr>Pursuing multilateral, cost-effective solutions</vt:lpstr>
      <vt:lpstr>Council of European Finance Ministers:</vt:lpstr>
      <vt:lpstr>Potential scale and use of auctioning revenues</vt:lpstr>
      <vt:lpstr>Demand and Supply in ETS Carbon Market</vt:lpstr>
      <vt:lpstr>Way forward: encouraging global ambition through EU legislation</vt:lpstr>
      <vt:lpstr>Way forward: Progress in ICAO</vt:lpstr>
      <vt:lpstr>Thank you for your attention!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Thorfinn Stqinforth</dc:creator>
  <cp:lastModifiedBy>WERKSMAN Jacob David (CLIMA)</cp:lastModifiedBy>
  <cp:revision>83</cp:revision>
  <dcterms:created xsi:type="dcterms:W3CDTF">2012-02-02T10:23:15Z</dcterms:created>
  <dcterms:modified xsi:type="dcterms:W3CDTF">2012-05-15T16:01:07Z</dcterms:modified>
</cp:coreProperties>
</file>