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tiff" ContentType="image/tif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61" r:id="rId3"/>
    <p:sldId id="340" r:id="rId4"/>
    <p:sldId id="315" r:id="rId5"/>
    <p:sldId id="325" r:id="rId6"/>
    <p:sldId id="326" r:id="rId7"/>
    <p:sldId id="327" r:id="rId8"/>
    <p:sldId id="331" r:id="rId9"/>
    <p:sldId id="341" r:id="rId10"/>
    <p:sldId id="342" r:id="rId11"/>
    <p:sldId id="344" r:id="rId12"/>
    <p:sldId id="328" r:id="rId13"/>
    <p:sldId id="329" r:id="rId14"/>
    <p:sldId id="337" r:id="rId15"/>
  </p:sldIdLst>
  <p:sldSz cx="9144000" cy="6858000" type="screen4x3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keen" initials="m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2" autoAdjust="0"/>
    <p:restoredTop sz="94667" autoAdjust="0"/>
  </p:normalViewPr>
  <p:slideViewPr>
    <p:cSldViewPr>
      <p:cViewPr varScale="1">
        <p:scale>
          <a:sx n="100" d="100"/>
          <a:sy n="100" d="100"/>
        </p:scale>
        <p:origin x="-2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93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r">
              <a:defRPr sz="1200"/>
            </a:lvl1pPr>
          </a:lstStyle>
          <a:p>
            <a:fld id="{D3630395-F151-4D6C-8401-13F89EBDD3F9}" type="datetimeFigureOut">
              <a:rPr lang="en-US" smtClean="0"/>
              <a:pPr/>
              <a:t>2/12/2013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93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r">
              <a:defRPr sz="1200"/>
            </a:lvl1pPr>
          </a:lstStyle>
          <a:p>
            <a:fld id="{E8813B74-B2BD-4D6D-9564-CCCFFDBF1DE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r">
              <a:defRPr sz="1200"/>
            </a:lvl1pPr>
          </a:lstStyle>
          <a:p>
            <a:fld id="{EA55879E-10DD-44E8-8348-F61D63B3DBF9}" type="datetimeFigureOut">
              <a:rPr lang="en-US" smtClean="0"/>
              <a:pPr/>
              <a:t>2/12/2013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77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60" tIns="46680" rIns="93360" bIns="4668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23331"/>
            <a:ext cx="5621020" cy="4190524"/>
          </a:xfrm>
          <a:prstGeom prst="rect">
            <a:avLst/>
          </a:prstGeom>
        </p:spPr>
        <p:txBody>
          <a:bodyPr vert="horz" lIns="93360" tIns="46680" rIns="93360" bIns="4668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r">
              <a:defRPr sz="1200"/>
            </a:lvl1pPr>
          </a:lstStyle>
          <a:p>
            <a:fld id="{D3BFE694-89AE-4BFA-9418-8D4DEDA551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FE694-89AE-4BFA-9418-8D4DEDA551C3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FE694-89AE-4BFA-9418-8D4DEDA551C3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lvl="1"/>
            <a:r>
              <a:rPr lang="en-US" dirty="0" smtClean="0"/>
              <a:t>E.g. Investment necessary to reduce GHG and air pollutant emissions</a:t>
            </a:r>
          </a:p>
          <a:p>
            <a:pPr lvl="1"/>
            <a:r>
              <a:rPr lang="en-US" dirty="0" smtClean="0"/>
              <a:t>(Others might stress resource depletion, biodiversity, adaptation…)</a:t>
            </a:r>
          </a:p>
          <a:p>
            <a:endParaRPr lang="en-US" dirty="0" smtClean="0"/>
          </a:p>
          <a:p>
            <a:r>
              <a:rPr lang="en-US" dirty="0" smtClean="0"/>
              <a:t>Eurostat defines env investment as acquisition of goods, services</a:t>
            </a:r>
            <a:r>
              <a:rPr lang="en-US" baseline="0" dirty="0" smtClean="0"/>
              <a:t>, technologies intended to limit degradation and depletion of natural resources.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CF58B9-8AE2-4596-9FC1-D3D25F0D6F6C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FE694-89AE-4BFA-9418-8D4DEDA551C3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FE694-89AE-4BFA-9418-8D4DEDA551C3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FE694-89AE-4BFA-9418-8D4DEDA551C3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FE694-89AE-4BFA-9418-8D4DEDA551C3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FE694-89AE-4BFA-9418-8D4DEDA551C3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CF58B9-8AE2-4596-9FC1-D3D25F0D6F6C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FE694-89AE-4BFA-9418-8D4DEDA551C3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DC43-61EE-48F5-83B4-98796822DDA5}" type="datetimeFigureOut">
              <a:rPr lang="en-US" smtClean="0"/>
              <a:pPr/>
              <a:t>2/12/2013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8310-159C-42A5-ABFD-244B504BF8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DC43-61EE-48F5-83B4-98796822DDA5}" type="datetimeFigureOut">
              <a:rPr lang="en-US" smtClean="0"/>
              <a:pPr/>
              <a:t>2/12/2013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8310-159C-42A5-ABFD-244B504BF8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DC43-61EE-48F5-83B4-98796822DDA5}" type="datetimeFigureOut">
              <a:rPr lang="en-US" smtClean="0"/>
              <a:pPr/>
              <a:t>2/12/2013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8310-159C-42A5-ABFD-244B504BF8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DC43-61EE-48F5-83B4-98796822DDA5}" type="datetimeFigureOut">
              <a:rPr lang="en-US" smtClean="0"/>
              <a:pPr/>
              <a:t>2/12/2013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8310-159C-42A5-ABFD-244B504BF8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DC43-61EE-48F5-83B4-98796822DDA5}" type="datetimeFigureOut">
              <a:rPr lang="en-US" smtClean="0"/>
              <a:pPr/>
              <a:t>2/12/2013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8310-159C-42A5-ABFD-244B504BF8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DC43-61EE-48F5-83B4-98796822DDA5}" type="datetimeFigureOut">
              <a:rPr lang="en-US" smtClean="0"/>
              <a:pPr/>
              <a:t>2/12/2013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8310-159C-42A5-ABFD-244B504BF8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DC43-61EE-48F5-83B4-98796822DDA5}" type="datetimeFigureOut">
              <a:rPr lang="en-US" smtClean="0"/>
              <a:pPr/>
              <a:t>2/12/2013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8310-159C-42A5-ABFD-244B504BF8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DC43-61EE-48F5-83B4-98796822DDA5}" type="datetimeFigureOut">
              <a:rPr lang="en-US" smtClean="0"/>
              <a:pPr/>
              <a:t>2/12/2013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8310-159C-42A5-ABFD-244B504BF8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DC43-61EE-48F5-83B4-98796822DDA5}" type="datetimeFigureOut">
              <a:rPr lang="en-US" smtClean="0"/>
              <a:pPr/>
              <a:t>2/12/2013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8310-159C-42A5-ABFD-244B504BF8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DC43-61EE-48F5-83B4-98796822DDA5}" type="datetimeFigureOut">
              <a:rPr lang="en-US" smtClean="0"/>
              <a:pPr/>
              <a:t>2/12/2013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8310-159C-42A5-ABFD-244B504BF8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DC43-61EE-48F5-83B4-98796822DDA5}" type="datetimeFigureOut">
              <a:rPr lang="en-US" smtClean="0"/>
              <a:pPr/>
              <a:t>2/12/2013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8310-159C-42A5-ABFD-244B504BF8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FDC43-61EE-48F5-83B4-98796822DDA5}" type="datetimeFigureOut">
              <a:rPr lang="en-US" smtClean="0"/>
              <a:pPr/>
              <a:t>2/12/2013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B8310-159C-42A5-ABFD-244B504BF8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52400"/>
            <a:ext cx="8534400" cy="2514600"/>
          </a:xfrm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en-US" b="0" dirty="0" smtClean="0">
                <a:solidFill>
                  <a:schemeClr val="bg1"/>
                </a:solidFill>
                <a:latin typeface="Calibri" pitchFamily="34" charset="0"/>
              </a:rPr>
              <a:t/>
            </a:r>
            <a:br>
              <a:rPr lang="en-US" b="0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en-US" b="0" dirty="0" smtClean="0">
                <a:solidFill>
                  <a:schemeClr val="bg1"/>
                </a:solidFill>
                <a:latin typeface="Calibri" pitchFamily="34" charset="0"/>
              </a:rPr>
              <a:t>Fiscal Policy to Mitigate Climate Change</a:t>
            </a:r>
            <a:endParaRPr lang="en-US" sz="4900" b="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4495800"/>
            <a:ext cx="8839200" cy="2209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3000" dirty="0" smtClean="0">
                <a:solidFill>
                  <a:schemeClr val="tx1"/>
                </a:solidFill>
              </a:rPr>
              <a:t>Ian Parry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3000" dirty="0" smtClean="0">
                <a:solidFill>
                  <a:schemeClr val="tx1"/>
                </a:solidFill>
              </a:rPr>
              <a:t>Fiscal Affairs Department</a:t>
            </a:r>
          </a:p>
          <a:p>
            <a:pPr>
              <a:lnSpc>
                <a:spcPct val="90000"/>
              </a:lnSpc>
              <a:spcBef>
                <a:spcPts val="700"/>
              </a:spcBef>
            </a:pPr>
            <a:r>
              <a:rPr lang="en-US" sz="3000" dirty="0" smtClean="0">
                <a:solidFill>
                  <a:schemeClr val="tx1"/>
                </a:solidFill>
              </a:rPr>
              <a:t>International Monetary Fund</a:t>
            </a:r>
          </a:p>
          <a:p>
            <a:pPr>
              <a:spcBef>
                <a:spcPts val="700"/>
              </a:spcBef>
            </a:pPr>
            <a:r>
              <a:rPr lang="en-US" sz="2600" dirty="0" smtClean="0">
                <a:solidFill>
                  <a:schemeClr val="tx1"/>
                </a:solidFill>
              </a:rPr>
              <a:t>COP 18, Doha, December 6, 2012</a:t>
            </a:r>
          </a:p>
        </p:txBody>
      </p:sp>
      <p:pic>
        <p:nvPicPr>
          <p:cNvPr id="7" name="Picture 3" descr="C:\Users\mdavid2\Desktop\bann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52400"/>
            <a:ext cx="8534400" cy="901714"/>
          </a:xfrm>
          <a:prstGeom prst="rect">
            <a:avLst/>
          </a:prstGeom>
          <a:noFill/>
        </p:spPr>
      </p:pic>
      <p:pic>
        <p:nvPicPr>
          <p:cNvPr id="11" name="Picture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33800" y="3048000"/>
            <a:ext cx="1371600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3500" b="1" dirty="0" smtClean="0"/>
              <a:t>Starting Prices for CO</a:t>
            </a:r>
            <a:r>
              <a:rPr lang="en-US" sz="3500" b="1" baseline="-25000" dirty="0" smtClean="0"/>
              <a:t>2</a:t>
            </a:r>
            <a:r>
              <a:rPr lang="en-US" sz="3500" b="1" dirty="0" smtClean="0"/>
              <a:t> Emissions: </a:t>
            </a:r>
            <a:r>
              <a:rPr lang="en-US" sz="3600" b="1" dirty="0" smtClean="0"/>
              <a:t>Benefit/Cost Approach</a:t>
            </a:r>
            <a:r>
              <a:rPr lang="en-US" sz="3500" b="1" dirty="0" smtClean="0"/>
              <a:t> </a:t>
            </a:r>
          </a:p>
          <a:p>
            <a:pPr marL="514350" indent="-514350">
              <a:spcBef>
                <a:spcPts val="280"/>
              </a:spcBef>
              <a:buNone/>
            </a:pPr>
            <a:endParaRPr lang="en-US" dirty="0" smtClean="0"/>
          </a:p>
          <a:p>
            <a:pPr>
              <a:spcBef>
                <a:spcPts val="280"/>
              </a:spcBef>
            </a:pPr>
            <a:r>
              <a:rPr lang="en-US" i="1" dirty="0" smtClean="0"/>
              <a:t>Price equal discounted worldwide damages per ton of CO</a:t>
            </a:r>
            <a:r>
              <a:rPr lang="en-US" i="1" baseline="-25000" dirty="0" smtClean="0"/>
              <a:t>2</a:t>
            </a:r>
            <a:r>
              <a:rPr lang="en-US" dirty="0" smtClean="0"/>
              <a:t>: </a:t>
            </a:r>
          </a:p>
          <a:p>
            <a:pPr lvl="1">
              <a:spcBef>
                <a:spcPts val="280"/>
              </a:spcBef>
            </a:pPr>
            <a:r>
              <a:rPr lang="en-US" sz="3200" dirty="0" smtClean="0"/>
              <a:t>impacts on agriculture, coastal activities, health, ecosystems </a:t>
            </a:r>
          </a:p>
          <a:p>
            <a:pPr lvl="1">
              <a:spcBef>
                <a:spcPts val="280"/>
              </a:spcBef>
            </a:pPr>
            <a:r>
              <a:rPr lang="en-US" sz="3200" dirty="0" smtClean="0"/>
              <a:t>e.g., US government report values damages at $25 per ton </a:t>
            </a:r>
          </a:p>
          <a:p>
            <a:pPr lvl="1">
              <a:spcBef>
                <a:spcPts val="280"/>
              </a:spcBef>
            </a:pPr>
            <a:endParaRPr lang="en-US" sz="3200" dirty="0"/>
          </a:p>
          <a:p>
            <a:pPr>
              <a:spcBef>
                <a:spcPts val="280"/>
              </a:spcBef>
            </a:pPr>
            <a:r>
              <a:rPr lang="en-US" dirty="0" smtClean="0"/>
              <a:t>But damages much higher with alternative assumptions for</a:t>
            </a:r>
          </a:p>
          <a:p>
            <a:pPr lvl="1">
              <a:spcBef>
                <a:spcPts val="280"/>
              </a:spcBef>
            </a:pPr>
            <a:r>
              <a:rPr lang="en-US" sz="3200" dirty="0" smtClean="0"/>
              <a:t>discount rates</a:t>
            </a:r>
          </a:p>
          <a:p>
            <a:pPr lvl="1">
              <a:spcBef>
                <a:spcPts val="280"/>
              </a:spcBef>
            </a:pPr>
            <a:r>
              <a:rPr lang="en-US" sz="3200" dirty="0" smtClean="0"/>
              <a:t>treatment of extreme climate risks</a:t>
            </a:r>
          </a:p>
          <a:p>
            <a:pPr lvl="1">
              <a:spcBef>
                <a:spcPts val="280"/>
              </a:spcBef>
            </a:pPr>
            <a:endParaRPr lang="en-US" sz="3200" dirty="0" smtClean="0"/>
          </a:p>
          <a:p>
            <a:pPr lvl="1">
              <a:spcBef>
                <a:spcPts val="280"/>
              </a:spcBef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500" b="1" dirty="0" smtClean="0"/>
              <a:t>Starting Prices for CO</a:t>
            </a:r>
            <a:r>
              <a:rPr lang="en-US" sz="3500" b="1" baseline="-25000" dirty="0" smtClean="0"/>
              <a:t>2</a:t>
            </a:r>
            <a:r>
              <a:rPr lang="en-US" sz="3500" b="1" dirty="0" smtClean="0"/>
              <a:t> Emissions: Cost Effectiveness</a:t>
            </a:r>
          </a:p>
          <a:p>
            <a:pPr marL="514350" indent="-514350">
              <a:spcBef>
                <a:spcPts val="280"/>
              </a:spcBef>
              <a:buNone/>
            </a:pPr>
            <a:endParaRPr lang="en-US" dirty="0" smtClean="0"/>
          </a:p>
          <a:p>
            <a:pPr>
              <a:spcBef>
                <a:spcPts val="280"/>
              </a:spcBef>
            </a:pPr>
            <a:r>
              <a:rPr lang="en-US" i="1" dirty="0" smtClean="0"/>
              <a:t>Emissions pricing path consistent with climate stabilization at least cost</a:t>
            </a:r>
            <a:r>
              <a:rPr lang="en-US" dirty="0" smtClean="0"/>
              <a:t>. Starting prices (very approximate):</a:t>
            </a:r>
          </a:p>
          <a:p>
            <a:pPr lvl="1">
              <a:spcBef>
                <a:spcPts val="280"/>
              </a:spcBef>
            </a:pPr>
            <a:r>
              <a:rPr lang="en-US" sz="3200" dirty="0" smtClean="0"/>
              <a:t>$20 per ton for 3.5</a:t>
            </a:r>
            <a:r>
              <a:rPr lang="en-US" sz="3200" baseline="30000" dirty="0" smtClean="0"/>
              <a:t>O</a:t>
            </a:r>
            <a:r>
              <a:rPr lang="en-US" sz="3200" dirty="0" smtClean="0"/>
              <a:t>C target</a:t>
            </a:r>
          </a:p>
          <a:p>
            <a:pPr lvl="1">
              <a:spcBef>
                <a:spcPts val="280"/>
              </a:spcBef>
            </a:pPr>
            <a:r>
              <a:rPr lang="en-US" sz="3200" dirty="0" smtClean="0"/>
              <a:t>$40 per ton for 3.0</a:t>
            </a:r>
            <a:r>
              <a:rPr lang="en-US" sz="3200" baseline="30000" dirty="0" smtClean="0"/>
              <a:t>O</a:t>
            </a:r>
            <a:r>
              <a:rPr lang="en-US" sz="3200" dirty="0" smtClean="0"/>
              <a:t>C target</a:t>
            </a:r>
          </a:p>
          <a:p>
            <a:pPr lvl="1">
              <a:spcBef>
                <a:spcPts val="280"/>
              </a:spcBef>
            </a:pPr>
            <a:r>
              <a:rPr lang="en-US" sz="3200" dirty="0" smtClean="0"/>
              <a:t>much higher for 2.0</a:t>
            </a:r>
            <a:r>
              <a:rPr lang="en-US" sz="3200" baseline="30000" dirty="0" smtClean="0"/>
              <a:t>O</a:t>
            </a:r>
            <a:r>
              <a:rPr lang="en-US" sz="3200" dirty="0" smtClean="0"/>
              <a:t>C target (feasibility questionable)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763000" cy="6172200"/>
          </a:xfrm>
        </p:spPr>
        <p:txBody>
          <a:bodyPr>
            <a:normAutofit/>
          </a:bodyPr>
          <a:lstStyle/>
          <a:p>
            <a:pPr marL="514350" indent="-514350" algn="ctr">
              <a:spcBef>
                <a:spcPts val="280"/>
              </a:spcBef>
              <a:buNone/>
            </a:pPr>
            <a:r>
              <a:rPr lang="en-US" b="1" dirty="0" smtClean="0"/>
              <a:t>Are other Policies Needed?</a:t>
            </a:r>
          </a:p>
          <a:p>
            <a:pPr marL="514350" indent="-514350">
              <a:spcBef>
                <a:spcPts val="280"/>
              </a:spcBef>
              <a:buNone/>
            </a:pPr>
            <a:endParaRPr lang="en-US" dirty="0" smtClean="0"/>
          </a:p>
          <a:p>
            <a:pPr>
              <a:spcBef>
                <a:spcPts val="280"/>
              </a:spcBef>
            </a:pPr>
            <a:r>
              <a:rPr lang="en-US" dirty="0" smtClean="0"/>
              <a:t>Such as: </a:t>
            </a:r>
          </a:p>
          <a:p>
            <a:pPr lvl="1">
              <a:spcBef>
                <a:spcPts val="280"/>
              </a:spcBef>
            </a:pPr>
            <a:r>
              <a:rPr lang="en-US" sz="3000" dirty="0" smtClean="0"/>
              <a:t>energy efficiency standards (e.g., buildings, appliances) </a:t>
            </a:r>
          </a:p>
          <a:p>
            <a:pPr lvl="1">
              <a:spcBef>
                <a:spcPts val="280"/>
              </a:spcBef>
            </a:pPr>
            <a:r>
              <a:rPr lang="en-US" sz="3000" dirty="0" smtClean="0"/>
              <a:t>technology adoption subsidies (e.g., electric cars)</a:t>
            </a:r>
          </a:p>
          <a:p>
            <a:pPr lvl="1">
              <a:spcBef>
                <a:spcPts val="280"/>
              </a:spcBef>
            </a:pPr>
            <a:r>
              <a:rPr lang="en-US" sz="3000" dirty="0" smtClean="0"/>
              <a:t>R&amp;D into cleaner technologies</a:t>
            </a:r>
          </a:p>
          <a:p>
            <a:pPr marL="514350" indent="-514350">
              <a:spcBef>
                <a:spcPts val="280"/>
              </a:spcBef>
              <a:buNone/>
            </a:pPr>
            <a:endParaRPr lang="en-US" dirty="0" smtClean="0"/>
          </a:p>
          <a:p>
            <a:pPr>
              <a:spcBef>
                <a:spcPts val="280"/>
              </a:spcBef>
            </a:pPr>
            <a:r>
              <a:rPr lang="en-US" dirty="0" smtClean="0"/>
              <a:t>Yes, if address other market failures, but</a:t>
            </a:r>
          </a:p>
          <a:p>
            <a:pPr lvl="1">
              <a:spcBef>
                <a:spcPts val="280"/>
              </a:spcBef>
            </a:pPr>
            <a:r>
              <a:rPr lang="en-US" sz="3000" dirty="0" smtClean="0"/>
              <a:t>appropriate scale of these policies often uncertain </a:t>
            </a:r>
          </a:p>
          <a:p>
            <a:pPr lvl="1">
              <a:spcBef>
                <a:spcPts val="280"/>
              </a:spcBef>
            </a:pPr>
            <a:r>
              <a:rPr lang="en-US" sz="3000" dirty="0" smtClean="0"/>
              <a:t>carbon pricing is by far the most important policy</a:t>
            </a:r>
            <a:endParaRPr lang="en-US" dirty="0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763000" cy="6172200"/>
          </a:xfrm>
        </p:spPr>
        <p:txBody>
          <a:bodyPr>
            <a:normAutofit/>
          </a:bodyPr>
          <a:lstStyle/>
          <a:p>
            <a:pPr marL="514350" indent="-514350" algn="ctr">
              <a:spcBef>
                <a:spcPts val="280"/>
              </a:spcBef>
              <a:buNone/>
            </a:pPr>
            <a:r>
              <a:rPr lang="en-US" b="1" dirty="0" smtClean="0"/>
              <a:t>Overcoming Obstacles</a:t>
            </a:r>
          </a:p>
          <a:p>
            <a:pPr marL="514350" indent="-514350">
              <a:spcBef>
                <a:spcPts val="280"/>
              </a:spcBef>
              <a:buNone/>
            </a:pPr>
            <a:endParaRPr lang="en-US" dirty="0" smtClean="0"/>
          </a:p>
          <a:p>
            <a:pPr>
              <a:spcBef>
                <a:spcPts val="280"/>
              </a:spcBef>
            </a:pPr>
            <a:r>
              <a:rPr lang="en-US" dirty="0" smtClean="0"/>
              <a:t>Higher energy/transport prices hurt households</a:t>
            </a:r>
          </a:p>
          <a:p>
            <a:pPr lvl="1">
              <a:spcBef>
                <a:spcPts val="280"/>
              </a:spcBef>
            </a:pPr>
            <a:r>
              <a:rPr lang="en-US" sz="3000" dirty="0" smtClean="0"/>
              <a:t>$25 per ton of CO</a:t>
            </a:r>
            <a:r>
              <a:rPr lang="en-US" sz="3000" baseline="-25000" dirty="0" smtClean="0"/>
              <a:t>2</a:t>
            </a:r>
            <a:r>
              <a:rPr lang="en-US" sz="3000" dirty="0" smtClean="0"/>
              <a:t> increases US electricity prices about 15% and fuel prices 6%</a:t>
            </a:r>
          </a:p>
          <a:p>
            <a:pPr lvl="1">
              <a:spcBef>
                <a:spcPts val="280"/>
              </a:spcBef>
            </a:pPr>
            <a:endParaRPr lang="en-US" dirty="0" smtClean="0"/>
          </a:p>
          <a:p>
            <a:pPr>
              <a:spcBef>
                <a:spcPts val="280"/>
              </a:spcBef>
            </a:pPr>
            <a:r>
              <a:rPr lang="en-US" dirty="0" smtClean="0"/>
              <a:t>But promising compensation schemes</a:t>
            </a:r>
          </a:p>
          <a:p>
            <a:pPr lvl="1">
              <a:spcBef>
                <a:spcPts val="280"/>
              </a:spcBef>
            </a:pPr>
            <a:r>
              <a:rPr lang="en-US" sz="3000" dirty="0" smtClean="0"/>
              <a:t>scale back taxes on electricity or vehicle ownership that become redundant </a:t>
            </a:r>
          </a:p>
          <a:p>
            <a:pPr lvl="1">
              <a:spcBef>
                <a:spcPts val="280"/>
              </a:spcBef>
            </a:pPr>
            <a:r>
              <a:rPr lang="en-US" sz="3000" dirty="0" smtClean="0"/>
              <a:t>lower income households better helped through targeted policies—holding down energy prices is very inefficient way to help them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Conclusion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Strong case for fiscal policies but design details (base, price level, revenue use, etc.) important</a:t>
            </a:r>
          </a:p>
          <a:p>
            <a:endParaRPr lang="en-US" dirty="0" smtClean="0"/>
          </a:p>
          <a:p>
            <a:pPr>
              <a:spcBef>
                <a:spcPts val="280"/>
              </a:spcBef>
            </a:pPr>
            <a:r>
              <a:rPr lang="en-US" dirty="0" smtClean="0"/>
              <a:t>Finance ministries should be engaged</a:t>
            </a:r>
          </a:p>
          <a:p>
            <a:pPr lvl="1">
              <a:spcBef>
                <a:spcPts val="280"/>
              </a:spcBef>
            </a:pPr>
            <a:r>
              <a:rPr lang="en-US" sz="3000" dirty="0" smtClean="0"/>
              <a:t>large revenues</a:t>
            </a:r>
          </a:p>
          <a:p>
            <a:pPr lvl="1">
              <a:spcBef>
                <a:spcPts val="280"/>
              </a:spcBef>
            </a:pPr>
            <a:r>
              <a:rPr lang="en-US" sz="3000" dirty="0" smtClean="0"/>
              <a:t>natural extension of existing fuel excises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sz="3000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Outline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spcBef>
                <a:spcPts val="280"/>
              </a:spcBef>
            </a:pPr>
            <a:r>
              <a:rPr lang="en-US" dirty="0" smtClean="0"/>
              <a:t>Disseminate some lessons from IMF book</a:t>
            </a:r>
          </a:p>
          <a:p>
            <a:pPr lvl="1">
              <a:spcBef>
                <a:spcPts val="280"/>
              </a:spcBef>
            </a:pPr>
            <a:r>
              <a:rPr lang="fr-FR" sz="3000" dirty="0" err="1" smtClean="0"/>
              <a:t>rationale</a:t>
            </a:r>
            <a:r>
              <a:rPr lang="fr-FR" sz="3000" dirty="0" smtClean="0"/>
              <a:t> for fiscal instruments (</a:t>
            </a:r>
            <a:r>
              <a:rPr lang="fr-FR" sz="3000" dirty="0" err="1" smtClean="0"/>
              <a:t>carbon</a:t>
            </a:r>
            <a:r>
              <a:rPr lang="fr-FR" sz="3000" dirty="0" smtClean="0"/>
              <a:t> taxes, ETS </a:t>
            </a:r>
            <a:r>
              <a:rPr lang="fr-FR" sz="3000" dirty="0" err="1" smtClean="0"/>
              <a:t>with</a:t>
            </a:r>
            <a:r>
              <a:rPr lang="fr-FR" sz="3000" dirty="0" smtClean="0"/>
              <a:t> </a:t>
            </a:r>
            <a:r>
              <a:rPr lang="fr-FR" sz="3000" dirty="0" err="1" smtClean="0"/>
              <a:t>allowance</a:t>
            </a:r>
            <a:r>
              <a:rPr lang="fr-FR" sz="3000" dirty="0" smtClean="0"/>
              <a:t> </a:t>
            </a:r>
            <a:r>
              <a:rPr lang="fr-FR" sz="3000" dirty="0" err="1" smtClean="0"/>
              <a:t>auctions</a:t>
            </a:r>
            <a:r>
              <a:rPr lang="fr-FR" sz="3000" dirty="0" smtClean="0"/>
              <a:t>)</a:t>
            </a:r>
          </a:p>
          <a:p>
            <a:pPr lvl="1">
              <a:spcBef>
                <a:spcPts val="280"/>
              </a:spcBef>
            </a:pPr>
            <a:r>
              <a:rPr lang="en-US" sz="3000" dirty="0" smtClean="0"/>
              <a:t>further design details</a:t>
            </a:r>
          </a:p>
          <a:p>
            <a:pPr lvl="1">
              <a:spcBef>
                <a:spcPts val="280"/>
              </a:spcBef>
            </a:pPr>
            <a:endParaRPr lang="en-US" sz="3000" i="1" dirty="0" smtClean="0"/>
          </a:p>
          <a:p>
            <a:pPr lvl="1">
              <a:spcBef>
                <a:spcPts val="280"/>
              </a:spcBef>
            </a:pPr>
            <a:endParaRPr lang="en-US" sz="3000" i="1" dirty="0" smtClean="0"/>
          </a:p>
          <a:p>
            <a:pPr lvl="1">
              <a:spcBef>
                <a:spcPts val="280"/>
              </a:spcBef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905000"/>
            <a:ext cx="8229600" cy="1524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5DA2"/>
                </a:solidFill>
              </a:rPr>
              <a:t/>
            </a:r>
            <a:br>
              <a:rPr lang="en-US" dirty="0" smtClean="0">
                <a:solidFill>
                  <a:srgbClr val="005DA2"/>
                </a:solidFill>
              </a:rPr>
            </a:br>
            <a:r>
              <a:rPr lang="en-US" dirty="0" smtClean="0">
                <a:solidFill>
                  <a:srgbClr val="005DA2"/>
                </a:solidFill>
              </a:rPr>
              <a:t/>
            </a:r>
            <a:br>
              <a:rPr lang="en-US" dirty="0" smtClean="0">
                <a:solidFill>
                  <a:srgbClr val="005DA2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Three Rationales for Fiscal Instruments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005DA2"/>
                </a:solidFill>
              </a:rPr>
              <a:t/>
            </a:r>
            <a:br>
              <a:rPr lang="en-US" dirty="0" smtClean="0">
                <a:solidFill>
                  <a:srgbClr val="005DA2"/>
                </a:solidFill>
              </a:rPr>
            </a:br>
            <a:endParaRPr lang="en-US" dirty="0">
              <a:solidFill>
                <a:srgbClr val="005DA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763000" cy="6172200"/>
          </a:xfrm>
        </p:spPr>
        <p:txBody>
          <a:bodyPr>
            <a:normAutofit/>
          </a:bodyPr>
          <a:lstStyle/>
          <a:p>
            <a:pPr marL="514350" indent="-514350" algn="ctr">
              <a:spcBef>
                <a:spcPts val="280"/>
              </a:spcBef>
              <a:buAutoNum type="arabicPeriod"/>
            </a:pPr>
            <a:r>
              <a:rPr lang="en-US" b="1" dirty="0" smtClean="0"/>
              <a:t>Comprehensive carbon pricing is effective…</a:t>
            </a:r>
          </a:p>
          <a:p>
            <a:pPr marL="514350" indent="-514350">
              <a:spcBef>
                <a:spcPts val="280"/>
              </a:spcBef>
              <a:buNone/>
            </a:pPr>
            <a:endParaRPr lang="en-US" dirty="0" smtClean="0"/>
          </a:p>
          <a:p>
            <a:pPr>
              <a:spcBef>
                <a:spcPts val="280"/>
              </a:spcBef>
            </a:pPr>
            <a:r>
              <a:rPr lang="en-US" dirty="0" smtClean="0"/>
              <a:t>Exploits all emission reduction opportunities</a:t>
            </a:r>
          </a:p>
          <a:p>
            <a:pPr lvl="1">
              <a:spcBef>
                <a:spcPts val="280"/>
              </a:spcBef>
            </a:pPr>
            <a:r>
              <a:rPr lang="en-US" sz="3000" dirty="0" smtClean="0"/>
              <a:t>fuel switching in power generation, reducing demand for electricity, motor fuels, heating fuels </a:t>
            </a:r>
          </a:p>
          <a:p>
            <a:pPr lvl="1">
              <a:spcBef>
                <a:spcPts val="280"/>
              </a:spcBef>
              <a:buNone/>
            </a:pPr>
            <a:endParaRPr lang="en-US" sz="3000" dirty="0" smtClean="0"/>
          </a:p>
          <a:p>
            <a:pPr>
              <a:spcBef>
                <a:spcPts val="280"/>
              </a:spcBef>
            </a:pPr>
            <a:r>
              <a:rPr lang="en-US" dirty="0" smtClean="0"/>
              <a:t>Regulatory policies less effective, e.g., mandate for renewable generation fuels</a:t>
            </a:r>
          </a:p>
          <a:p>
            <a:pPr lvl="1">
              <a:spcBef>
                <a:spcPts val="280"/>
              </a:spcBef>
            </a:pPr>
            <a:r>
              <a:rPr lang="en-US" sz="3000" dirty="0" smtClean="0"/>
              <a:t>does not encourage coal to gas, weak impact on electricity demand, does not reduce emissions outside of power sector</a:t>
            </a:r>
            <a:endParaRPr lang="en-US" sz="30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763000" cy="6172200"/>
          </a:xfrm>
        </p:spPr>
        <p:txBody>
          <a:bodyPr>
            <a:normAutofit/>
          </a:bodyPr>
          <a:lstStyle/>
          <a:p>
            <a:pPr marL="514350" indent="-514350" algn="ctr">
              <a:spcBef>
                <a:spcPts val="280"/>
              </a:spcBef>
              <a:buNone/>
            </a:pPr>
            <a:r>
              <a:rPr lang="en-US" b="1" dirty="0" smtClean="0"/>
              <a:t>…BUT important to target right base (fossil fuel emissions) </a:t>
            </a:r>
          </a:p>
          <a:p>
            <a:pPr marL="514350" indent="-514350">
              <a:spcBef>
                <a:spcPts val="280"/>
              </a:spcBef>
              <a:buNone/>
            </a:pPr>
            <a:endParaRPr lang="en-US" dirty="0" smtClean="0"/>
          </a:p>
          <a:p>
            <a:pPr>
              <a:spcBef>
                <a:spcPts val="280"/>
              </a:spcBef>
            </a:pPr>
            <a:r>
              <a:rPr lang="en-US" dirty="0" smtClean="0"/>
              <a:t>tax on electricity</a:t>
            </a:r>
            <a:endParaRPr lang="en-US" baseline="-25000" dirty="0" smtClean="0"/>
          </a:p>
          <a:p>
            <a:pPr lvl="1">
              <a:spcBef>
                <a:spcPts val="280"/>
              </a:spcBef>
            </a:pPr>
            <a:r>
              <a:rPr lang="en-US" sz="3000" dirty="0" smtClean="0"/>
              <a:t>US studies: miss roughly 75 percent of emission reduction opportunities</a:t>
            </a:r>
          </a:p>
          <a:p>
            <a:pPr lvl="1">
              <a:spcBef>
                <a:spcPts val="280"/>
              </a:spcBef>
              <a:buNone/>
            </a:pPr>
            <a:endParaRPr lang="en-US" sz="3000" dirty="0" smtClean="0"/>
          </a:p>
          <a:p>
            <a:pPr>
              <a:spcBef>
                <a:spcPts val="280"/>
              </a:spcBef>
            </a:pPr>
            <a:r>
              <a:rPr lang="en-US" dirty="0" smtClean="0"/>
              <a:t>tax on vehicle sales</a:t>
            </a:r>
          </a:p>
          <a:p>
            <a:pPr lvl="1">
              <a:spcBef>
                <a:spcPts val="280"/>
              </a:spcBef>
            </a:pPr>
            <a:r>
              <a:rPr lang="en-US" sz="3000" dirty="0" smtClean="0"/>
              <a:t>US studies: miss roughly 97 percent of emission reduction opportunities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763000" cy="6172200"/>
          </a:xfrm>
        </p:spPr>
        <p:txBody>
          <a:bodyPr>
            <a:normAutofit/>
          </a:bodyPr>
          <a:lstStyle/>
          <a:p>
            <a:pPr marL="514350" indent="-514350" algn="ctr">
              <a:spcBef>
                <a:spcPts val="280"/>
              </a:spcBef>
              <a:buNone/>
            </a:pPr>
            <a:r>
              <a:rPr lang="en-US" b="1" dirty="0" smtClean="0"/>
              <a:t>2. Fiscal instruments are cost effective…</a:t>
            </a:r>
          </a:p>
          <a:p>
            <a:pPr marL="514350" indent="-514350">
              <a:spcBef>
                <a:spcPts val="280"/>
              </a:spcBef>
              <a:buNone/>
            </a:pPr>
            <a:endParaRPr lang="en-US" dirty="0" smtClean="0"/>
          </a:p>
          <a:p>
            <a:pPr>
              <a:spcBef>
                <a:spcPts val="280"/>
              </a:spcBef>
            </a:pPr>
            <a:r>
              <a:rPr lang="en-US" dirty="0" smtClean="0"/>
              <a:t>Equate incremental costs of reducing emissions across firms, sectors, households</a:t>
            </a:r>
          </a:p>
          <a:p>
            <a:pPr lvl="1">
              <a:spcBef>
                <a:spcPts val="280"/>
              </a:spcBef>
              <a:buNone/>
            </a:pPr>
            <a:endParaRPr lang="en-US" sz="3000" dirty="0" smtClean="0"/>
          </a:p>
          <a:p>
            <a:pPr>
              <a:spcBef>
                <a:spcPts val="280"/>
              </a:spcBef>
            </a:pPr>
            <a:r>
              <a:rPr lang="en-US" dirty="0" smtClean="0"/>
              <a:t>BUT important to exploit fiscal dividend (1% of GDP in US, 2.5% of GDP in China)</a:t>
            </a:r>
          </a:p>
          <a:p>
            <a:pPr lvl="1">
              <a:spcBef>
                <a:spcPts val="280"/>
              </a:spcBef>
            </a:pPr>
            <a:r>
              <a:rPr lang="en-US" sz="3000" dirty="0" smtClean="0"/>
              <a:t>use revenues to cut taxes on work effort and investment or for socially desirable spending </a:t>
            </a:r>
          </a:p>
          <a:p>
            <a:pPr lvl="1">
              <a:spcBef>
                <a:spcPts val="280"/>
              </a:spcBef>
            </a:pPr>
            <a:r>
              <a:rPr lang="en-US" sz="3000" dirty="0" smtClean="0"/>
              <a:t>if revenues not used to increase economic efficiency, cost effectiveness seriously undermined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763000" cy="6172200"/>
          </a:xfrm>
        </p:spPr>
        <p:txBody>
          <a:bodyPr>
            <a:normAutofit/>
          </a:bodyPr>
          <a:lstStyle/>
          <a:p>
            <a:pPr marL="514350" indent="-514350" algn="ctr">
              <a:spcBef>
                <a:spcPts val="280"/>
              </a:spcBef>
              <a:buNone/>
            </a:pPr>
            <a:r>
              <a:rPr lang="en-US" b="1" dirty="0" smtClean="0"/>
              <a:t>3. Fiscal instruments balance benefits and costs </a:t>
            </a:r>
          </a:p>
          <a:p>
            <a:pPr marL="514350" indent="-514350">
              <a:spcBef>
                <a:spcPts val="280"/>
              </a:spcBef>
              <a:buNone/>
            </a:pPr>
            <a:endParaRPr lang="en-US" dirty="0" smtClean="0"/>
          </a:p>
          <a:p>
            <a:pPr>
              <a:spcBef>
                <a:spcPts val="280"/>
              </a:spcBef>
            </a:pPr>
            <a:r>
              <a:rPr lang="en-US" dirty="0" smtClean="0"/>
              <a:t>BUT emissions price should be set appropriately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763000" cy="6172200"/>
          </a:xfrm>
        </p:spPr>
        <p:txBody>
          <a:bodyPr>
            <a:normAutofit/>
          </a:bodyPr>
          <a:lstStyle/>
          <a:p>
            <a:pPr marL="514350" indent="-514350" algn="ctr">
              <a:spcBef>
                <a:spcPts val="280"/>
              </a:spcBef>
              <a:buNone/>
            </a:pPr>
            <a:r>
              <a:rPr lang="en-US" b="1" dirty="0" smtClean="0"/>
              <a:t>Carbon Taxes vs. ETS</a:t>
            </a:r>
          </a:p>
          <a:p>
            <a:pPr marL="514350" indent="-514350">
              <a:spcBef>
                <a:spcPts val="280"/>
              </a:spcBef>
              <a:buNone/>
            </a:pPr>
            <a:endParaRPr lang="en-US" dirty="0" smtClean="0"/>
          </a:p>
          <a:p>
            <a:pPr>
              <a:spcBef>
                <a:spcPts val="280"/>
              </a:spcBef>
            </a:pPr>
            <a:r>
              <a:rPr lang="en-US" dirty="0" smtClean="0"/>
              <a:t>Choice is less important than doing one of them but getting design right, includes: </a:t>
            </a:r>
          </a:p>
          <a:p>
            <a:pPr lvl="1">
              <a:spcBef>
                <a:spcPts val="280"/>
              </a:spcBef>
            </a:pPr>
            <a:r>
              <a:rPr lang="en-US" sz="3000" dirty="0" smtClean="0"/>
              <a:t>comprehensively covering emissions (levy charges on fuel suppliers)</a:t>
            </a:r>
          </a:p>
          <a:p>
            <a:pPr lvl="1">
              <a:spcBef>
                <a:spcPts val="280"/>
              </a:spcBef>
            </a:pPr>
            <a:r>
              <a:rPr lang="en-US" sz="3000" dirty="0" smtClean="0"/>
              <a:t>charging same price for carbon content across fuels and fuel users</a:t>
            </a:r>
          </a:p>
          <a:p>
            <a:pPr lvl="1">
              <a:spcBef>
                <a:spcPts val="280"/>
              </a:spcBef>
            </a:pPr>
            <a:r>
              <a:rPr lang="en-US" sz="3000" dirty="0" smtClean="0"/>
              <a:t>exploiting potential fiscal dividend </a:t>
            </a:r>
          </a:p>
          <a:p>
            <a:pPr lvl="1">
              <a:spcBef>
                <a:spcPts val="280"/>
              </a:spcBef>
            </a:pPr>
            <a:r>
              <a:rPr lang="en-US" sz="3000" dirty="0" smtClean="0"/>
              <a:t>price stability provisions for ETS</a:t>
            </a:r>
          </a:p>
          <a:p>
            <a:pPr marL="514350" indent="-514350">
              <a:spcBef>
                <a:spcPts val="280"/>
              </a:spcBef>
              <a:buNone/>
            </a:pPr>
            <a:endParaRPr lang="en-US" dirty="0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905000"/>
            <a:ext cx="8229600" cy="1524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5DA2"/>
                </a:solidFill>
              </a:rPr>
              <a:t/>
            </a:r>
            <a:br>
              <a:rPr lang="en-US" dirty="0" smtClean="0">
                <a:solidFill>
                  <a:srgbClr val="005DA2"/>
                </a:solidFill>
              </a:rPr>
            </a:br>
            <a:r>
              <a:rPr lang="en-US" dirty="0" smtClean="0">
                <a:solidFill>
                  <a:srgbClr val="005DA2"/>
                </a:solidFill>
              </a:rPr>
              <a:t/>
            </a:r>
            <a:br>
              <a:rPr lang="en-US" dirty="0" smtClean="0">
                <a:solidFill>
                  <a:srgbClr val="005DA2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Further Design Details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005DA2"/>
                </a:solidFill>
              </a:rPr>
              <a:t/>
            </a:r>
            <a:br>
              <a:rPr lang="en-US" dirty="0" smtClean="0">
                <a:solidFill>
                  <a:srgbClr val="005DA2"/>
                </a:solidFill>
              </a:rPr>
            </a:br>
            <a:endParaRPr lang="en-US" dirty="0">
              <a:solidFill>
                <a:srgbClr val="005DA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1917</TotalTime>
  <Words>580</Words>
  <Application>Microsoft Office PowerPoint</Application>
  <PresentationFormat>On-screen Show (4:3)</PresentationFormat>
  <Paragraphs>102</Paragraphs>
  <Slides>14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Fiscal Policy to Mitigate Climate Change</vt:lpstr>
      <vt:lpstr> Outline</vt:lpstr>
      <vt:lpstr>  Three Rationales for Fiscal Instruments  </vt:lpstr>
      <vt:lpstr>Slide 4</vt:lpstr>
      <vt:lpstr>Slide 5</vt:lpstr>
      <vt:lpstr>Slide 6</vt:lpstr>
      <vt:lpstr>Slide 7</vt:lpstr>
      <vt:lpstr>Slide 8</vt:lpstr>
      <vt:lpstr>  Further Design Details  </vt:lpstr>
      <vt:lpstr>Slide 10</vt:lpstr>
      <vt:lpstr>Slide 11</vt:lpstr>
      <vt:lpstr>Slide 12</vt:lpstr>
      <vt:lpstr>Slide 13</vt:lpstr>
      <vt:lpstr>Conclusion</vt:lpstr>
    </vt:vector>
  </TitlesOfParts>
  <Company>International Monetary Fund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NEW THINKING ON THE TAXATION OF THE FINANCIAL SECTOR</dc:title>
  <dc:creator>mkeen</dc:creator>
  <cp:lastModifiedBy>Maura Ehmer</cp:lastModifiedBy>
  <cp:revision>170</cp:revision>
  <dcterms:created xsi:type="dcterms:W3CDTF">2012-01-18T00:35:54Z</dcterms:created>
  <dcterms:modified xsi:type="dcterms:W3CDTF">2013-02-12T14:40:12Z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-596795580</vt:i4>
  </property>
  <property fmtid="{D5CDD505-2E9C-101B-9397-08002B2CF9AE}" pid="3" name="_NewReviewCycle">
    <vt:lpwstr/>
  </property>
  <property fmtid="{D5CDD505-2E9C-101B-9397-08002B2CF9AE}" pid="4" name="_EmailSubject">
    <vt:lpwstr>Upload of Presentations:Final Call</vt:lpwstr>
  </property>
  <property fmtid="{D5CDD505-2E9C-101B-9397-08002B2CF9AE}" pid="5" name="_AuthorEmail">
    <vt:lpwstr>IParry@imf.org</vt:lpwstr>
  </property>
  <property fmtid="{D5CDD505-2E9C-101B-9397-08002B2CF9AE}" pid="6" name="_AuthorEmailDisplayName">
    <vt:lpwstr>Parry, Ian</vt:lpwstr>
  </property>
  <property fmtid="{D5CDD505-2E9C-101B-9397-08002B2CF9AE}" pid="7" name="_PreviousAdHocReviewCycleID">
    <vt:i4>-773947282</vt:i4>
  </property>
</Properties>
</file>