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8" saveSubsetFonts="1">
  <p:sldMasterIdLst>
    <p:sldMasterId id="2147483648" r:id="rId1"/>
  </p:sldMasterIdLst>
  <p:handoutMasterIdLst>
    <p:handoutMasterId r:id="rId7"/>
  </p:handoutMasterIdLst>
  <p:sldIdLst>
    <p:sldId id="256" r:id="rId2"/>
    <p:sldId id="298" r:id="rId3"/>
    <p:sldId id="301" r:id="rId4"/>
    <p:sldId id="312" r:id="rId5"/>
    <p:sldId id="297" r:id="rId6"/>
  </p:sldIdLst>
  <p:sldSz cx="9144000" cy="5143500" type="screen16x9"/>
  <p:notesSz cx="6797675" cy="9928225"/>
  <p:defaultTextStyle>
    <a:defPPr>
      <a:defRPr lang="fr-FR"/>
    </a:defPPr>
    <a:lvl1pPr marL="0" algn="l" defTabSz="81637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8188" algn="l" defTabSz="81637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6377" algn="l" defTabSz="81637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24565" algn="l" defTabSz="81637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32753" algn="l" defTabSz="81637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40941" algn="l" defTabSz="81637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49129" algn="l" defTabSz="81637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57317" algn="l" defTabSz="81637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65505" algn="l" defTabSz="81637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792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D3B274-EFD9-43A1-96F1-22140C86594E}" type="datetimeFigureOut">
              <a:rPr lang="en-GB" smtClean="0"/>
              <a:t>10/11/2016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224616-BC79-46D2-9D36-612BC506F8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839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81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5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7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9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73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5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6E50C-EB63-48B2-A220-D16EF250197D}" type="datetimeFigureOut">
              <a:rPr lang="fr-CH" smtClean="0"/>
              <a:t>10.11.2016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B7301-CFA7-4E27-BF78-1A6CD359C38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96361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6E50C-EB63-48B2-A220-D16EF250197D}" type="datetimeFigureOut">
              <a:rPr lang="fr-CH" smtClean="0"/>
              <a:t>10.11.2016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B7301-CFA7-4E27-BF78-1A6CD359C38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38765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6E50C-EB63-48B2-A220-D16EF250197D}" type="datetimeFigureOut">
              <a:rPr lang="fr-CH" smtClean="0"/>
              <a:t>10.11.2016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B7301-CFA7-4E27-BF78-1A6CD359C38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01147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6E50C-EB63-48B2-A220-D16EF250197D}" type="datetimeFigureOut">
              <a:rPr lang="fr-CH" smtClean="0"/>
              <a:t>10.11.2016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B7301-CFA7-4E27-BF78-1A6CD359C38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9291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3305175"/>
            <a:ext cx="7772400" cy="1021556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180035"/>
            <a:ext cx="7772400" cy="1125140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0818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456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2753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094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4912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731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550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6E50C-EB63-48B2-A220-D16EF250197D}" type="datetimeFigureOut">
              <a:rPr lang="fr-CH" smtClean="0"/>
              <a:t>10.11.2016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B7301-CFA7-4E27-BF78-1A6CD359C38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83324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200151"/>
            <a:ext cx="4038600" cy="3394472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6E50C-EB63-48B2-A220-D16EF250197D}" type="datetimeFigureOut">
              <a:rPr lang="fr-CH" smtClean="0"/>
              <a:t>10.11.2016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B7301-CFA7-4E27-BF78-1A6CD359C38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38982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1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08188" indent="0">
              <a:buNone/>
              <a:defRPr sz="1800" b="1"/>
            </a:lvl2pPr>
            <a:lvl3pPr marL="816377" indent="0">
              <a:buNone/>
              <a:defRPr sz="1600" b="1"/>
            </a:lvl3pPr>
            <a:lvl4pPr marL="1224565" indent="0">
              <a:buNone/>
              <a:defRPr sz="1400" b="1"/>
            </a:lvl4pPr>
            <a:lvl5pPr marL="1632753" indent="0">
              <a:buNone/>
              <a:defRPr sz="1400" b="1"/>
            </a:lvl5pPr>
            <a:lvl6pPr marL="2040941" indent="0">
              <a:buNone/>
              <a:defRPr sz="1400" b="1"/>
            </a:lvl6pPr>
            <a:lvl7pPr marL="2449129" indent="0">
              <a:buNone/>
              <a:defRPr sz="1400" b="1"/>
            </a:lvl7pPr>
            <a:lvl8pPr marL="2857317" indent="0">
              <a:buNone/>
              <a:defRPr sz="1400" b="1"/>
            </a:lvl8pPr>
            <a:lvl9pPr marL="3265505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1335"/>
            <a:ext cx="4041775" cy="479821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08188" indent="0">
              <a:buNone/>
              <a:defRPr sz="1800" b="1"/>
            </a:lvl2pPr>
            <a:lvl3pPr marL="816377" indent="0">
              <a:buNone/>
              <a:defRPr sz="1600" b="1"/>
            </a:lvl3pPr>
            <a:lvl4pPr marL="1224565" indent="0">
              <a:buNone/>
              <a:defRPr sz="1400" b="1"/>
            </a:lvl4pPr>
            <a:lvl5pPr marL="1632753" indent="0">
              <a:buNone/>
              <a:defRPr sz="1400" b="1"/>
            </a:lvl5pPr>
            <a:lvl6pPr marL="2040941" indent="0">
              <a:buNone/>
              <a:defRPr sz="1400" b="1"/>
            </a:lvl6pPr>
            <a:lvl7pPr marL="2449129" indent="0">
              <a:buNone/>
              <a:defRPr sz="1400" b="1"/>
            </a:lvl7pPr>
            <a:lvl8pPr marL="2857317" indent="0">
              <a:buNone/>
              <a:defRPr sz="1400" b="1"/>
            </a:lvl8pPr>
            <a:lvl9pPr marL="3265505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157"/>
            <a:ext cx="4041775" cy="296346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6E50C-EB63-48B2-A220-D16EF250197D}" type="datetimeFigureOut">
              <a:rPr lang="fr-CH" smtClean="0"/>
              <a:t>10.11.2016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B7301-CFA7-4E27-BF78-1A6CD359C38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55177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6E50C-EB63-48B2-A220-D16EF250197D}" type="datetimeFigureOut">
              <a:rPr lang="fr-CH" smtClean="0"/>
              <a:t>10.11.2016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B7301-CFA7-4E27-BF78-1A6CD359C38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78892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6E50C-EB63-48B2-A220-D16EF250197D}" type="datetimeFigureOut">
              <a:rPr lang="fr-CH" smtClean="0"/>
              <a:t>10.11.2016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B7301-CFA7-4E27-BF78-1A6CD359C38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96923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6"/>
            <a:ext cx="3008313" cy="3518297"/>
          </a:xfrm>
        </p:spPr>
        <p:txBody>
          <a:bodyPr/>
          <a:lstStyle>
            <a:lvl1pPr marL="0" indent="0">
              <a:buNone/>
              <a:defRPr sz="1300"/>
            </a:lvl1pPr>
            <a:lvl2pPr marL="408188" indent="0">
              <a:buNone/>
              <a:defRPr sz="1100"/>
            </a:lvl2pPr>
            <a:lvl3pPr marL="816377" indent="0">
              <a:buNone/>
              <a:defRPr sz="900"/>
            </a:lvl3pPr>
            <a:lvl4pPr marL="1224565" indent="0">
              <a:buNone/>
              <a:defRPr sz="800"/>
            </a:lvl4pPr>
            <a:lvl5pPr marL="1632753" indent="0">
              <a:buNone/>
              <a:defRPr sz="800"/>
            </a:lvl5pPr>
            <a:lvl6pPr marL="2040941" indent="0">
              <a:buNone/>
              <a:defRPr sz="800"/>
            </a:lvl6pPr>
            <a:lvl7pPr marL="2449129" indent="0">
              <a:buNone/>
              <a:defRPr sz="800"/>
            </a:lvl7pPr>
            <a:lvl8pPr marL="2857317" indent="0">
              <a:buNone/>
              <a:defRPr sz="800"/>
            </a:lvl8pPr>
            <a:lvl9pPr marL="326550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6E50C-EB63-48B2-A220-D16EF250197D}" type="datetimeFigureOut">
              <a:rPr lang="fr-CH" smtClean="0"/>
              <a:t>10.11.2016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B7301-CFA7-4E27-BF78-1A6CD359C38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4323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3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900"/>
            </a:lvl1pPr>
            <a:lvl2pPr marL="408188" indent="0">
              <a:buNone/>
              <a:defRPr sz="2500"/>
            </a:lvl2pPr>
            <a:lvl3pPr marL="816377" indent="0">
              <a:buNone/>
              <a:defRPr sz="2200"/>
            </a:lvl3pPr>
            <a:lvl4pPr marL="1224565" indent="0">
              <a:buNone/>
              <a:defRPr sz="1800"/>
            </a:lvl4pPr>
            <a:lvl5pPr marL="1632753" indent="0">
              <a:buNone/>
              <a:defRPr sz="1800"/>
            </a:lvl5pPr>
            <a:lvl6pPr marL="2040941" indent="0">
              <a:buNone/>
              <a:defRPr sz="1800"/>
            </a:lvl6pPr>
            <a:lvl7pPr marL="2449129" indent="0">
              <a:buNone/>
              <a:defRPr sz="1800"/>
            </a:lvl7pPr>
            <a:lvl8pPr marL="2857317" indent="0">
              <a:buNone/>
              <a:defRPr sz="1800"/>
            </a:lvl8pPr>
            <a:lvl9pPr marL="3265505" indent="0">
              <a:buNone/>
              <a:defRPr sz="1800"/>
            </a:lvl9pPr>
          </a:lstStyle>
          <a:p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300"/>
            </a:lvl1pPr>
            <a:lvl2pPr marL="408188" indent="0">
              <a:buNone/>
              <a:defRPr sz="1100"/>
            </a:lvl2pPr>
            <a:lvl3pPr marL="816377" indent="0">
              <a:buNone/>
              <a:defRPr sz="900"/>
            </a:lvl3pPr>
            <a:lvl4pPr marL="1224565" indent="0">
              <a:buNone/>
              <a:defRPr sz="800"/>
            </a:lvl4pPr>
            <a:lvl5pPr marL="1632753" indent="0">
              <a:buNone/>
              <a:defRPr sz="800"/>
            </a:lvl5pPr>
            <a:lvl6pPr marL="2040941" indent="0">
              <a:buNone/>
              <a:defRPr sz="800"/>
            </a:lvl6pPr>
            <a:lvl7pPr marL="2449129" indent="0">
              <a:buNone/>
              <a:defRPr sz="800"/>
            </a:lvl7pPr>
            <a:lvl8pPr marL="2857317" indent="0">
              <a:buNone/>
              <a:defRPr sz="800"/>
            </a:lvl8pPr>
            <a:lvl9pPr marL="326550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6E50C-EB63-48B2-A220-D16EF250197D}" type="datetimeFigureOut">
              <a:rPr lang="fr-CH" smtClean="0"/>
              <a:t>10.11.2016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DB7301-CFA7-4E27-BF78-1A6CD359C38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33988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81627" tIns="40813" rIns="81627" bIns="4081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81627" tIns="40813" rIns="81627" bIns="4081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81627" tIns="40813" rIns="81627" bIns="40813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6E50C-EB63-48B2-A220-D16EF250197D}" type="datetimeFigureOut">
              <a:rPr lang="fr-CH" smtClean="0"/>
              <a:t>10.11.2016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81627" tIns="40813" rIns="81627" bIns="40813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81627" tIns="40813" rIns="81627" bIns="40813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B7301-CFA7-4E27-BF78-1A6CD359C385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58182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16377" rtl="0" eaLnBrk="1" latinLnBrk="0" hangingPunct="1">
        <a:spcBef>
          <a:spcPct val="0"/>
        </a:spcBef>
        <a:buNone/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6141" indent="-306141" algn="l" defTabSz="816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63306" indent="-255118" algn="l" defTabSz="816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470" indent="-204094" algn="l" defTabSz="816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659" indent="-204094" algn="l" defTabSz="816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6847" indent="-204094" algn="l" defTabSz="816377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5035" indent="-204094" algn="l" defTabSz="816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3223" indent="-204094" algn="l" defTabSz="816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1412" indent="-204094" algn="l" defTabSz="816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69599" indent="-204094" algn="l" defTabSz="816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1637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188" algn="l" defTabSz="81637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377" algn="l" defTabSz="81637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4565" algn="l" defTabSz="81637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2753" algn="l" defTabSz="81637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0941" algn="l" defTabSz="81637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49129" algn="l" defTabSz="81637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17" algn="l" defTabSz="81637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5505" algn="l" defTabSz="816377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://www.disasterdisplacement.org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67694"/>
            <a:ext cx="7772400" cy="1102518"/>
          </a:xfrm>
        </p:spPr>
        <p:txBody>
          <a:bodyPr>
            <a:normAutofit fontScale="90000"/>
          </a:bodyPr>
          <a:lstStyle/>
          <a:p>
            <a:r>
              <a:rPr lang="de-DE" sz="4000" b="1" dirty="0" smtClean="0">
                <a:solidFill>
                  <a:schemeClr val="tx2"/>
                </a:solidFill>
              </a:rPr>
              <a:t/>
            </a:r>
            <a:br>
              <a:rPr lang="de-DE" sz="4000" b="1" dirty="0" smtClean="0">
                <a:solidFill>
                  <a:schemeClr val="tx2"/>
                </a:solidFill>
              </a:rPr>
            </a:br>
            <a:r>
              <a:rPr lang="de-DE" sz="4000" b="1" dirty="0" smtClean="0">
                <a:solidFill>
                  <a:schemeClr val="tx2"/>
                </a:solidFill>
              </a:rPr>
              <a:t>Adressing the Protection Needs of People Displaced in the Context of Disasters and Climate Change </a:t>
            </a:r>
            <a:r>
              <a:rPr lang="en-GB" sz="3600" dirty="0">
                <a:solidFill>
                  <a:schemeClr val="tx2"/>
                </a:solidFill>
              </a:rPr>
              <a:t> </a:t>
            </a:r>
            <a:r>
              <a:rPr lang="de-DE" sz="40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de-DE" sz="4000" b="1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fr-CH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5828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8312" y="3490106"/>
            <a:ext cx="3059832" cy="1529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04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31840" y="1131590"/>
            <a:ext cx="4968552" cy="3723878"/>
          </a:xfrm>
        </p:spPr>
        <p:txBody>
          <a:bodyPr>
            <a:noAutofit/>
          </a:bodyPr>
          <a:lstStyle/>
          <a:p>
            <a:r>
              <a:rPr lang="en-GB" sz="2400" b="1" dirty="0">
                <a:solidFill>
                  <a:schemeClr val="tx2"/>
                </a:solidFill>
              </a:rPr>
              <a:t>Agenda for the Protection of Cross-Border Displaced Persons in the Context of Disasters and Climate Change</a:t>
            </a:r>
            <a:endParaRPr lang="en-US" sz="1800" b="1" dirty="0" smtClean="0">
              <a:solidFill>
                <a:schemeClr val="tx2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b="1" dirty="0" smtClean="0">
                <a:solidFill>
                  <a:schemeClr val="tx2"/>
                </a:solidFill>
              </a:rPr>
              <a:t>Endorsed by 109 States, October 2015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b="1" dirty="0" smtClean="0">
                <a:solidFill>
                  <a:schemeClr val="tx2"/>
                </a:solidFill>
              </a:rPr>
              <a:t>Non-binding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b="1" dirty="0" smtClean="0">
                <a:solidFill>
                  <a:schemeClr val="tx2"/>
                </a:solidFill>
              </a:rPr>
              <a:t>Not </a:t>
            </a:r>
            <a:r>
              <a:rPr lang="en-GB" sz="1800" b="1" dirty="0" smtClean="0">
                <a:solidFill>
                  <a:schemeClr val="tx2"/>
                </a:solidFill>
              </a:rPr>
              <a:t>calling </a:t>
            </a:r>
            <a:r>
              <a:rPr lang="en-GB" sz="1800" b="1" dirty="0">
                <a:solidFill>
                  <a:schemeClr val="tx2"/>
                </a:solidFill>
              </a:rPr>
              <a:t>for a new binding international </a:t>
            </a:r>
            <a:r>
              <a:rPr lang="en-GB" sz="1800" b="1" dirty="0" smtClean="0">
                <a:solidFill>
                  <a:schemeClr val="tx2"/>
                </a:solidFill>
              </a:rPr>
              <a:t>convention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b="1" dirty="0" smtClean="0">
                <a:solidFill>
                  <a:schemeClr val="tx2"/>
                </a:solidFill>
              </a:rPr>
              <a:t>Tool Box of policy options</a:t>
            </a:r>
            <a:endParaRPr lang="en-GB" sz="1800" b="1" dirty="0" smtClean="0">
              <a:solidFill>
                <a:schemeClr val="tx2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1800" b="1" dirty="0" smtClean="0">
              <a:solidFill>
                <a:schemeClr val="tx2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CH" sz="18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0"/>
            <a:ext cx="9144000" cy="1043803"/>
          </a:xfrm>
          <a:prstGeom prst="rect">
            <a:avLst/>
          </a:prstGeom>
        </p:spPr>
      </p:pic>
      <p:pic>
        <p:nvPicPr>
          <p:cNvPr id="4" name="Picture 2" descr="C:\Users\Atles\AppData\Local\Microsoft\Windows\Temporary Internet Files\Content.Outlook\S0NZ9CUC\PA I - p 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43803"/>
            <a:ext cx="2972188" cy="4099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125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1131590"/>
            <a:ext cx="7344816" cy="3723878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Platform on Disaster Displacement </a:t>
            </a:r>
          </a:p>
          <a:p>
            <a:endParaRPr lang="en-US" sz="2400" b="1" dirty="0" smtClean="0">
              <a:solidFill>
                <a:schemeClr val="tx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2"/>
                </a:solidFill>
              </a:rPr>
              <a:t>Knowledge </a:t>
            </a:r>
            <a:r>
              <a:rPr lang="en-US" sz="2400" b="1" dirty="0">
                <a:solidFill>
                  <a:schemeClr val="tx2"/>
                </a:solidFill>
              </a:rPr>
              <a:t>and data gaps </a:t>
            </a:r>
            <a:endParaRPr lang="en-US" sz="2400" b="1" dirty="0" smtClean="0">
              <a:solidFill>
                <a:schemeClr val="tx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2"/>
                </a:solidFill>
              </a:rPr>
              <a:t>Enhance </a:t>
            </a:r>
            <a:r>
              <a:rPr lang="en-US" sz="2400" b="1" dirty="0">
                <a:solidFill>
                  <a:schemeClr val="tx2"/>
                </a:solidFill>
              </a:rPr>
              <a:t>the use of identified effective practices </a:t>
            </a:r>
            <a:endParaRPr lang="en-US" sz="2400" b="1" dirty="0" smtClean="0">
              <a:solidFill>
                <a:schemeClr val="tx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2"/>
                </a:solidFill>
              </a:rPr>
              <a:t>Policy </a:t>
            </a:r>
            <a:r>
              <a:rPr lang="en-US" sz="2400" b="1" dirty="0">
                <a:solidFill>
                  <a:schemeClr val="tx2"/>
                </a:solidFill>
              </a:rPr>
              <a:t>coherence </a:t>
            </a:r>
            <a:endParaRPr lang="en-US" sz="2400" b="1" dirty="0" smtClean="0">
              <a:solidFill>
                <a:schemeClr val="tx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2"/>
                </a:solidFill>
              </a:rPr>
              <a:t>Promote </a:t>
            </a:r>
            <a:r>
              <a:rPr lang="en-US" sz="2400" b="1" dirty="0">
                <a:solidFill>
                  <a:schemeClr val="tx2"/>
                </a:solidFill>
              </a:rPr>
              <a:t>policy and normative development in gap areas</a:t>
            </a:r>
            <a:endParaRPr lang="en-GB" sz="2400" b="1" dirty="0">
              <a:solidFill>
                <a:schemeClr val="tx2"/>
              </a:solidFill>
            </a:endParaRPr>
          </a:p>
          <a:p>
            <a:pPr algn="l"/>
            <a:endParaRPr lang="en-US" sz="1800" b="1" dirty="0" smtClean="0">
              <a:solidFill>
                <a:schemeClr val="tx1"/>
              </a:solidFill>
            </a:endParaRPr>
          </a:p>
          <a:p>
            <a:pPr lvl="2" algn="l"/>
            <a:endParaRPr lang="en-US" sz="1800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CH" sz="18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0"/>
            <a:ext cx="9144000" cy="1043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91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1131590"/>
            <a:ext cx="7344816" cy="3723878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</a:rPr>
              <a:t>Platform on Disaster Platform and the UNFCCC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tx2"/>
                </a:solidFill>
              </a:rPr>
              <a:t>Cancun </a:t>
            </a:r>
            <a:r>
              <a:rPr lang="en-US" sz="2000" b="1" smtClean="0">
                <a:solidFill>
                  <a:schemeClr val="tx2"/>
                </a:solidFill>
              </a:rPr>
              <a:t>Adaptation </a:t>
            </a:r>
            <a:r>
              <a:rPr lang="en-US" sz="2000" b="1" smtClean="0">
                <a:solidFill>
                  <a:schemeClr val="tx2"/>
                </a:solidFill>
              </a:rPr>
              <a:t>Framework (14 f). 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tx2"/>
                </a:solidFill>
              </a:rPr>
              <a:t>Paris Agreement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tx2"/>
                </a:solidFill>
              </a:rPr>
              <a:t>Warsaw International Mechanism (WIM) and Task Force on Displacement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chemeClr val="tx2"/>
                </a:solidFill>
              </a:rPr>
              <a:t>Mandated to develop recommendations to…</a:t>
            </a:r>
          </a:p>
          <a:p>
            <a:pPr algn="l"/>
            <a:r>
              <a:rPr lang="en-US" sz="2000" b="1" dirty="0">
                <a:solidFill>
                  <a:schemeClr val="tx2"/>
                </a:solidFill>
              </a:rPr>
              <a:t>	</a:t>
            </a:r>
            <a:r>
              <a:rPr lang="en-US" sz="2000" b="1" dirty="0" smtClean="0">
                <a:solidFill>
                  <a:schemeClr val="tx2"/>
                </a:solidFill>
              </a:rPr>
              <a:t>	Avert	</a:t>
            </a:r>
          </a:p>
          <a:p>
            <a:pPr algn="l"/>
            <a:r>
              <a:rPr lang="en-US" sz="2000" b="1" dirty="0" smtClean="0">
                <a:solidFill>
                  <a:schemeClr val="tx2"/>
                </a:solidFill>
              </a:rPr>
              <a:t>		Minimize</a:t>
            </a:r>
          </a:p>
          <a:p>
            <a:pPr algn="l"/>
            <a:r>
              <a:rPr lang="en-US" sz="2000" b="1" dirty="0">
                <a:solidFill>
                  <a:schemeClr val="tx2"/>
                </a:solidFill>
              </a:rPr>
              <a:t>	</a:t>
            </a:r>
            <a:r>
              <a:rPr lang="en-US" sz="2000" b="1" dirty="0" smtClean="0">
                <a:solidFill>
                  <a:schemeClr val="tx2"/>
                </a:solidFill>
              </a:rPr>
              <a:t>	Address</a:t>
            </a:r>
          </a:p>
          <a:p>
            <a:pPr algn="l"/>
            <a:r>
              <a:rPr lang="en-US" sz="2000" b="1" dirty="0">
                <a:solidFill>
                  <a:schemeClr val="tx2"/>
                </a:solidFill>
              </a:rPr>
              <a:t> </a:t>
            </a:r>
            <a:r>
              <a:rPr lang="en-US" sz="2000" b="1" dirty="0" smtClean="0">
                <a:solidFill>
                  <a:schemeClr val="tx2"/>
                </a:solidFill>
              </a:rPr>
              <a:t>     </a:t>
            </a:r>
            <a:r>
              <a:rPr lang="en-US" sz="2000" b="1" dirty="0" smtClean="0">
                <a:solidFill>
                  <a:schemeClr val="tx2"/>
                </a:solidFill>
              </a:rPr>
              <a:t>…..</a:t>
            </a:r>
            <a:r>
              <a:rPr lang="en-US" sz="2000" b="1" dirty="0" smtClean="0">
                <a:solidFill>
                  <a:schemeClr val="tx2"/>
                </a:solidFill>
              </a:rPr>
              <a:t>Displacement related to the adverse effects of climate change</a:t>
            </a:r>
          </a:p>
          <a:p>
            <a:pPr algn="l"/>
            <a:r>
              <a:rPr lang="en-US" sz="2000" dirty="0">
                <a:solidFill>
                  <a:schemeClr val="tx2"/>
                </a:solidFill>
              </a:rPr>
              <a:t>	</a:t>
            </a:r>
            <a:r>
              <a:rPr lang="en-US" sz="2000" dirty="0" smtClean="0">
                <a:solidFill>
                  <a:schemeClr val="tx2"/>
                </a:solidFill>
              </a:rPr>
              <a:t>		</a:t>
            </a:r>
            <a:endParaRPr lang="en-US" sz="2000" dirty="0">
              <a:solidFill>
                <a:schemeClr val="tx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chemeClr val="tx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2"/>
                </a:solidFill>
              </a:rPr>
              <a:t> </a:t>
            </a:r>
            <a:endParaRPr lang="en-US" sz="2000" dirty="0">
              <a:solidFill>
                <a:schemeClr val="tx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tx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tx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tx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 smtClean="0">
              <a:solidFill>
                <a:schemeClr val="tx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 smtClean="0">
              <a:solidFill>
                <a:schemeClr val="tx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000" dirty="0" smtClean="0">
              <a:solidFill>
                <a:schemeClr val="tx2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2400" b="1" dirty="0">
              <a:solidFill>
                <a:schemeClr val="tx2"/>
              </a:solidFill>
            </a:endParaRPr>
          </a:p>
          <a:p>
            <a:r>
              <a:rPr lang="en-GB" sz="3200" b="1" dirty="0"/>
              <a:t> </a:t>
            </a:r>
            <a:endParaRPr lang="en-GB" sz="3200" dirty="0"/>
          </a:p>
          <a:p>
            <a:pPr marL="865388" lvl="1" indent="-457200" algn="l">
              <a:buFont typeface="Arial" panose="020B0604020202020204" pitchFamily="34" charset="0"/>
              <a:buChar char="•"/>
            </a:pPr>
            <a:endParaRPr lang="en-GB" sz="2400" dirty="0" smtClean="0">
              <a:solidFill>
                <a:schemeClr val="tx2"/>
              </a:solidFill>
            </a:endParaRPr>
          </a:p>
          <a:p>
            <a:pPr algn="l"/>
            <a:endParaRPr lang="en-US" sz="1800" b="1" dirty="0" smtClean="0">
              <a:solidFill>
                <a:schemeClr val="tx1"/>
              </a:solidFill>
            </a:endParaRPr>
          </a:p>
          <a:p>
            <a:pPr lvl="2" algn="l"/>
            <a:endParaRPr lang="en-US" sz="1800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CH" sz="1800" dirty="0">
              <a:solidFill>
                <a:schemeClr val="tx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0"/>
            <a:ext cx="9144000" cy="1043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6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1275606"/>
            <a:ext cx="7344816" cy="3579862"/>
          </a:xfrm>
        </p:spPr>
        <p:txBody>
          <a:bodyPr>
            <a:noAutofit/>
          </a:bodyPr>
          <a:lstStyle/>
          <a:p>
            <a:pPr algn="l"/>
            <a:endParaRPr lang="en-US" sz="2400" dirty="0" smtClean="0">
              <a:solidFill>
                <a:schemeClr val="tx2"/>
              </a:solidFill>
            </a:endParaRPr>
          </a:p>
          <a:p>
            <a:r>
              <a:rPr lang="en-US" sz="3200" dirty="0" smtClean="0">
                <a:solidFill>
                  <a:schemeClr val="tx2"/>
                </a:solidFill>
                <a:hlinkClick r:id="rId2"/>
              </a:rPr>
              <a:t>www.disasterdisplacement.org</a:t>
            </a:r>
            <a:endParaRPr lang="en-US" sz="3200" dirty="0" smtClean="0">
              <a:solidFill>
                <a:schemeClr val="tx2"/>
              </a:solidFill>
            </a:endParaRPr>
          </a:p>
          <a:p>
            <a:r>
              <a:rPr lang="en-US" sz="3200" dirty="0" smtClean="0">
                <a:solidFill>
                  <a:schemeClr val="tx2"/>
                </a:solidFill>
              </a:rPr>
              <a:t>Thank you!</a:t>
            </a:r>
          </a:p>
          <a:p>
            <a:r>
              <a:rPr lang="en-US" sz="3200" dirty="0" smtClean="0">
                <a:solidFill>
                  <a:schemeClr val="tx2"/>
                </a:solidFill>
              </a:rPr>
              <a:t>Questions?</a:t>
            </a:r>
          </a:p>
          <a:p>
            <a:endParaRPr lang="en-US" sz="3200" dirty="0" smtClean="0">
              <a:solidFill>
                <a:schemeClr val="tx2"/>
              </a:solidFill>
            </a:endParaRPr>
          </a:p>
          <a:p>
            <a:r>
              <a:rPr lang="en-US" sz="2400" dirty="0" smtClean="0">
                <a:solidFill>
                  <a:schemeClr val="tx2"/>
                </a:solidFill>
              </a:rPr>
              <a:t> </a:t>
            </a:r>
          </a:p>
          <a:p>
            <a:pPr algn="l"/>
            <a:endParaRPr lang="en-US" sz="2400" dirty="0" smtClean="0">
              <a:solidFill>
                <a:schemeClr val="tx2"/>
              </a:solidFill>
            </a:endParaRPr>
          </a:p>
          <a:p>
            <a:pPr algn="l"/>
            <a:endParaRPr lang="en-US" sz="2400" dirty="0" smtClean="0">
              <a:solidFill>
                <a:schemeClr val="tx2"/>
              </a:solidFill>
            </a:endParaRPr>
          </a:p>
          <a:p>
            <a:pPr algn="l"/>
            <a:endParaRPr lang="en-US" sz="2400" dirty="0" smtClean="0">
              <a:solidFill>
                <a:schemeClr val="tx2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0"/>
            <a:ext cx="9144000" cy="1043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494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927</TotalTime>
  <Words>104</Words>
  <Application>Microsoft Office PowerPoint</Application>
  <PresentationFormat>On-screen Show (16:9)</PresentationFormat>
  <Paragraphs>59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 Adressing the Protection Needs of People Displaced in the Context of Disasters and Climate Change   </vt:lpstr>
      <vt:lpstr>PowerPoint Presentation</vt:lpstr>
      <vt:lpstr>PowerPoint Presentation</vt:lpstr>
      <vt:lpstr>PowerPoint Presentation</vt:lpstr>
      <vt:lpstr>PowerPoint Presentation</vt:lpstr>
    </vt:vector>
  </TitlesOfParts>
  <Company>UNOPS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already underway or in the pipeline and, if need be, financed?</dc:title>
  <dc:creator>Chirine EL-LABBANE</dc:creator>
  <cp:lastModifiedBy>Atle SOLBERG</cp:lastModifiedBy>
  <cp:revision>59</cp:revision>
  <cp:lastPrinted>2016-09-06T17:38:44Z</cp:lastPrinted>
  <dcterms:created xsi:type="dcterms:W3CDTF">2016-09-05T14:09:55Z</dcterms:created>
  <dcterms:modified xsi:type="dcterms:W3CDTF">2016-11-10T12:42:46Z</dcterms:modified>
</cp:coreProperties>
</file>