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1" r:id="rId2"/>
  </p:sldMasterIdLst>
  <p:notesMasterIdLst>
    <p:notesMasterId r:id="rId18"/>
  </p:notesMasterIdLst>
  <p:sldIdLst>
    <p:sldId id="258" r:id="rId3"/>
    <p:sldId id="405" r:id="rId4"/>
    <p:sldId id="406" r:id="rId5"/>
    <p:sldId id="413" r:id="rId6"/>
    <p:sldId id="415" r:id="rId7"/>
    <p:sldId id="417" r:id="rId8"/>
    <p:sldId id="416" r:id="rId9"/>
    <p:sldId id="414" r:id="rId10"/>
    <p:sldId id="402" r:id="rId11"/>
    <p:sldId id="422" r:id="rId12"/>
    <p:sldId id="404" r:id="rId13"/>
    <p:sldId id="419" r:id="rId14"/>
    <p:sldId id="420" r:id="rId15"/>
    <p:sldId id="421" r:id="rId16"/>
    <p:sldId id="35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7D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DCA3B63-BEF6-4AF6-BD91-831CB924B934}" type="datetimeFigureOut">
              <a:rPr lang="en-US"/>
              <a:pPr>
                <a:defRPr/>
              </a:pPr>
              <a:t>12/1/2012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1DC8C4C-C865-4690-BEBB-0F82A204CDE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pitchFamily="34" charset="0"/>
      </a:defRPr>
    </a:lvl1pPr>
    <a:lvl2pPr marL="457200" algn="l" rtl="0" fontAlgn="base">
      <a:spcBef>
        <a:spcPct val="30000"/>
      </a:spcBef>
      <a:spcAft>
        <a:spcPct val="0"/>
      </a:spcAft>
      <a:defRPr sz="1200" kern="1200">
        <a:solidFill>
          <a:schemeClr val="tx1"/>
        </a:solidFill>
        <a:latin typeface="+mn-lt"/>
        <a:ea typeface="+mn-ea"/>
        <a:cs typeface="Arial" pitchFamily="34" charset="0"/>
      </a:defRPr>
    </a:lvl2pPr>
    <a:lvl3pPr marL="914400" algn="l" rtl="0" fontAlgn="base">
      <a:spcBef>
        <a:spcPct val="30000"/>
      </a:spcBef>
      <a:spcAft>
        <a:spcPct val="0"/>
      </a:spcAft>
      <a:defRPr sz="1200" kern="1200">
        <a:solidFill>
          <a:schemeClr val="tx1"/>
        </a:solidFill>
        <a:latin typeface="+mn-lt"/>
        <a:ea typeface="+mn-ea"/>
        <a:cs typeface="Arial" pitchFamily="34" charset="0"/>
      </a:defRPr>
    </a:lvl3pPr>
    <a:lvl4pPr marL="1371600" algn="l" rtl="0" fontAlgn="base">
      <a:spcBef>
        <a:spcPct val="30000"/>
      </a:spcBef>
      <a:spcAft>
        <a:spcPct val="0"/>
      </a:spcAft>
      <a:defRPr sz="1200" kern="1200">
        <a:solidFill>
          <a:schemeClr val="tx1"/>
        </a:solidFill>
        <a:latin typeface="+mn-lt"/>
        <a:ea typeface="+mn-ea"/>
        <a:cs typeface="Arial" pitchFamily="34" charset="0"/>
      </a:defRPr>
    </a:lvl4pPr>
    <a:lvl5pPr marL="1828800" algn="l" rtl="0" fontAlgn="base">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EADFE4-EAFE-4041-BBF4-AD48AAD56C37}" type="slidenum">
              <a:rPr lang="en-GB"/>
              <a:pPr fontAlgn="base">
                <a:spcBef>
                  <a:spcPct val="0"/>
                </a:spcBef>
                <a:spcAft>
                  <a:spcPct val="0"/>
                </a:spcAft>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780567"/>
            <a:ext cx="544512" cy="183551"/>
          </a:xfrm>
          <a:ln/>
        </p:spPr>
        <p:txBody>
          <a:bodyPr/>
          <a:lstStyle/>
          <a:p>
            <a:fld id="{79050CB2-1476-4A3C-8025-26C0AFD33826}" type="slidenum">
              <a:rPr lang="en-US"/>
              <a:pPr/>
              <a:t>2</a:t>
            </a:fld>
            <a:endParaRPr lang="en-US"/>
          </a:p>
        </p:txBody>
      </p:sp>
      <p:sp>
        <p:nvSpPr>
          <p:cNvPr id="165890" name="Rectangle 2"/>
          <p:cNvSpPr>
            <a:spLocks noGrp="1" noRot="1" noChangeAspect="1" noChangeArrowheads="1" noTextEdit="1"/>
          </p:cNvSpPr>
          <p:nvPr>
            <p:ph type="sldImg"/>
          </p:nvPr>
        </p:nvSpPr>
        <p:spPr>
          <a:xfrm>
            <a:off x="-1803400" y="1176338"/>
            <a:ext cx="10417175" cy="7812087"/>
          </a:xfrm>
          <a:ln/>
        </p:spPr>
      </p:sp>
      <p:sp>
        <p:nvSpPr>
          <p:cNvPr id="165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119813" y="8780567"/>
            <a:ext cx="544512" cy="183551"/>
          </a:xfrm>
          <a:ln/>
        </p:spPr>
        <p:txBody>
          <a:bodyPr/>
          <a:lstStyle/>
          <a:p>
            <a:fld id="{79050CB2-1476-4A3C-8025-26C0AFD33826}" type="slidenum">
              <a:rPr lang="en-US"/>
              <a:pPr/>
              <a:t>3</a:t>
            </a:fld>
            <a:endParaRPr lang="en-US"/>
          </a:p>
        </p:txBody>
      </p:sp>
      <p:sp>
        <p:nvSpPr>
          <p:cNvPr id="165890" name="Rectangle 2"/>
          <p:cNvSpPr>
            <a:spLocks noGrp="1" noRot="1" noChangeAspect="1" noChangeArrowheads="1" noTextEdit="1"/>
          </p:cNvSpPr>
          <p:nvPr>
            <p:ph type="sldImg"/>
          </p:nvPr>
        </p:nvSpPr>
        <p:spPr>
          <a:xfrm>
            <a:off x="-1803400" y="1176338"/>
            <a:ext cx="10417175" cy="7812087"/>
          </a:xfrm>
          <a:ln/>
        </p:spPr>
      </p:sp>
      <p:sp>
        <p:nvSpPr>
          <p:cNvPr id="16589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68579" y="6237100"/>
            <a:ext cx="8766102" cy="620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dirty="0">
              <a:solidFill>
                <a:prstClr val="white"/>
              </a:solidFill>
            </a:endParaRPr>
          </a:p>
        </p:txBody>
      </p:sp>
      <p:sp>
        <p:nvSpPr>
          <p:cNvPr id="9" name="Rectangle 8"/>
          <p:cNvSpPr/>
          <p:nvPr userDrawn="1"/>
        </p:nvSpPr>
        <p:spPr>
          <a:xfrm>
            <a:off x="186111" y="112380"/>
            <a:ext cx="8766102" cy="11912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dirty="0">
              <a:solidFill>
                <a:prstClr val="white"/>
              </a:solidFill>
            </a:endParaRPr>
          </a:p>
        </p:txBody>
      </p:sp>
      <p:sp>
        <p:nvSpPr>
          <p:cNvPr id="2" name="Title 1"/>
          <p:cNvSpPr>
            <a:spLocks noGrp="1"/>
          </p:cNvSpPr>
          <p:nvPr userDrawn="1">
            <p:ph type="ctrTitle"/>
          </p:nvPr>
        </p:nvSpPr>
        <p:spPr>
          <a:xfrm>
            <a:off x="1264856" y="2494840"/>
            <a:ext cx="6817344" cy="1677726"/>
          </a:xfrm>
        </p:spPr>
        <p:txBody>
          <a:bodyPr anchor="t">
            <a:normAutofit/>
          </a:bodyPr>
          <a:lstStyle>
            <a:lvl1pPr algn="ctr">
              <a:defRPr sz="3200" b="1"/>
            </a:lvl1pPr>
          </a:lstStyle>
          <a:p>
            <a:r>
              <a:rPr lang="en-GB" dirty="0" smtClean="0"/>
              <a:t>Click to edit Master title style</a:t>
            </a:r>
            <a:endParaRPr lang="en-US" dirty="0"/>
          </a:p>
        </p:txBody>
      </p:sp>
      <p:sp>
        <p:nvSpPr>
          <p:cNvPr id="3" name="Subtitle 2"/>
          <p:cNvSpPr>
            <a:spLocks noGrp="1"/>
          </p:cNvSpPr>
          <p:nvPr userDrawn="1">
            <p:ph type="subTitle" idx="1"/>
          </p:nvPr>
        </p:nvSpPr>
        <p:spPr>
          <a:xfrm>
            <a:off x="3818352" y="5002097"/>
            <a:ext cx="4873240" cy="783624"/>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3CA8CADB-82C5-7248-A162-D7F8AB6FB2FD}"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F68D7460-F8E7-B54A-AC72-756BD2044FBC}"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D486787B-4A06-064D-8F70-8852F327B1B2}"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22855D17-CE96-9C41-A6BF-2A9B7725A56F}"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8" name="Footer Placeholder 7"/>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F2FC4BB7-29CD-6340-A082-44143ADA9DBF}"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4" name="Footer Placeholder 3"/>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6642A08F-632E-1C4E-A440-ADE0F4004DA5}"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9C7024E7-8168-B044-B12C-6B2562687A77}"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EF6384B3-07EA-5841-9A36-8C6050FA116F}"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9E3CCC18-AF0C-BA44-B998-DFB1018605BD}"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532631"/>
            <a:ext cx="2133600" cy="242886"/>
          </a:xfrm>
          <a:prstGeom prst="rect">
            <a:avLst/>
          </a:prstGeom>
        </p:spPr>
        <p:txBody>
          <a:bodyPr/>
          <a:lstStyle/>
          <a:p>
            <a:pPr defTabSz="457200" fontAlgn="auto">
              <a:spcBef>
                <a:spcPts val="0"/>
              </a:spcBef>
              <a:spcAft>
                <a:spcPts val="0"/>
              </a:spcAft>
            </a:pPr>
            <a:fld id="{AA42A3C2-EE18-6C4E-93C4-0ED61287E640}" type="datetime1">
              <a:rPr lang="en-US" smtClean="0">
                <a:solidFill>
                  <a:prstClr val="black"/>
                </a:solidFill>
                <a:latin typeface="Calibri"/>
              </a:rPr>
              <a:pPr defTabSz="457200" fontAlgn="auto">
                <a:spcBef>
                  <a:spcPts val="0"/>
                </a:spcBef>
                <a:spcAft>
                  <a:spcPts val="0"/>
                </a:spcAft>
              </a:pPr>
              <a:t>12/1/2012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lumMod val="65000"/>
                    <a:lumOff val="35000"/>
                  </a:prstClr>
                </a:solidFill>
              </a:rPr>
              <a:t>UNDP - Conference of Economic Growth Officers</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63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endParaRPr lang="en-US" smtClean="0"/>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4" name="Rectangle 2"/>
          <p:cNvSpPr>
            <a:spLocks noChangeArrowheads="1"/>
          </p:cNvSpPr>
          <p:nvPr/>
        </p:nvSpPr>
        <p:spPr bwMode="auto">
          <a:xfrm>
            <a:off x="0" y="6165850"/>
            <a:ext cx="9144000" cy="692150"/>
          </a:xfrm>
          <a:prstGeom prst="rect">
            <a:avLst/>
          </a:prstGeom>
          <a:solidFill>
            <a:srgbClr val="3399FF"/>
          </a:solidFill>
          <a:ln w="9525">
            <a:noFill/>
            <a:miter lim="800000"/>
            <a:headEnd/>
            <a:tailEnd/>
          </a:ln>
          <a:effectLst/>
        </p:spPr>
        <p:txBody>
          <a:bodyPr wrap="none" anchor="ctr"/>
          <a:lstStyle/>
          <a:p>
            <a:pPr algn="ctr"/>
            <a:r>
              <a:rPr lang="en-GB" sz="2000" b="1">
                <a:solidFill>
                  <a:schemeClr val="bg1"/>
                </a:solidFill>
                <a:latin typeface="News Gothic MT"/>
                <a:cs typeface="Arial" pitchFamily="34" charset="0"/>
              </a:rPr>
              <a:t>Regional Office for West Asia</a:t>
            </a:r>
          </a:p>
        </p:txBody>
      </p:sp>
      <p:pic>
        <p:nvPicPr>
          <p:cNvPr id="186373" name="Picture 5" descr="UNEP Logo"/>
          <p:cNvPicPr>
            <a:picLocks noChangeAspect="1" noChangeArrowheads="1"/>
          </p:cNvPicPr>
          <p:nvPr/>
        </p:nvPicPr>
        <p:blipFill>
          <a:blip r:embed="rId13" cstate="print">
            <a:lum bright="82000" contrast="32000"/>
          </a:blip>
          <a:srcRect/>
          <a:stretch>
            <a:fillRect/>
          </a:stretch>
        </p:blipFill>
        <p:spPr bwMode="auto">
          <a:xfrm>
            <a:off x="76200" y="6197600"/>
            <a:ext cx="569913" cy="584200"/>
          </a:xfrm>
          <a:prstGeom prst="rect">
            <a:avLst/>
          </a:prstGeom>
          <a:noFill/>
        </p:spPr>
      </p:pic>
      <p:pic>
        <p:nvPicPr>
          <p:cNvPr id="186374" name="Picture 6" descr="globe"/>
          <p:cNvPicPr>
            <a:picLocks noChangeAspect="1" noChangeArrowheads="1"/>
          </p:cNvPicPr>
          <p:nvPr/>
        </p:nvPicPr>
        <p:blipFill>
          <a:blip r:embed="rId14" cstate="print">
            <a:lum bright="18000" contrast="18000"/>
          </a:blip>
          <a:srcRect/>
          <a:stretch>
            <a:fillRect/>
          </a:stretch>
        </p:blipFill>
        <p:spPr bwMode="auto">
          <a:xfrm>
            <a:off x="0" y="0"/>
            <a:ext cx="1981200" cy="1365250"/>
          </a:xfrm>
          <a:prstGeom prst="rect">
            <a:avLst/>
          </a:prstGeom>
          <a:noFill/>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fontAlgn="base">
        <a:spcBef>
          <a:spcPct val="0"/>
        </a:spcBef>
        <a:spcAft>
          <a:spcPct val="0"/>
        </a:spcAft>
        <a:defRPr sz="4000" b="1">
          <a:solidFill>
            <a:srgbClr val="FF0000"/>
          </a:solidFill>
          <a:latin typeface="+mj-lt"/>
          <a:ea typeface="+mj-ea"/>
          <a:cs typeface="+mj-cs"/>
        </a:defRPr>
      </a:lvl1pPr>
      <a:lvl2pPr algn="ctr" rtl="0" fontAlgn="base">
        <a:spcBef>
          <a:spcPct val="0"/>
        </a:spcBef>
        <a:spcAft>
          <a:spcPct val="0"/>
        </a:spcAft>
        <a:defRPr sz="4000" b="1">
          <a:solidFill>
            <a:srgbClr val="FF0000"/>
          </a:solidFill>
          <a:latin typeface="MS PGothic" pitchFamily="34" charset="-128"/>
          <a:cs typeface="Tahoma" pitchFamily="34" charset="0"/>
        </a:defRPr>
      </a:lvl2pPr>
      <a:lvl3pPr algn="ctr" rtl="0" fontAlgn="base">
        <a:spcBef>
          <a:spcPct val="0"/>
        </a:spcBef>
        <a:spcAft>
          <a:spcPct val="0"/>
        </a:spcAft>
        <a:defRPr sz="4000" b="1">
          <a:solidFill>
            <a:srgbClr val="FF0000"/>
          </a:solidFill>
          <a:latin typeface="MS PGothic" pitchFamily="34" charset="-128"/>
          <a:cs typeface="Tahoma" pitchFamily="34" charset="0"/>
        </a:defRPr>
      </a:lvl3pPr>
      <a:lvl4pPr algn="ctr" rtl="0" fontAlgn="base">
        <a:spcBef>
          <a:spcPct val="0"/>
        </a:spcBef>
        <a:spcAft>
          <a:spcPct val="0"/>
        </a:spcAft>
        <a:defRPr sz="4000" b="1">
          <a:solidFill>
            <a:srgbClr val="FF0000"/>
          </a:solidFill>
          <a:latin typeface="MS PGothic" pitchFamily="34" charset="-128"/>
          <a:cs typeface="Tahoma" pitchFamily="34" charset="0"/>
        </a:defRPr>
      </a:lvl4pPr>
      <a:lvl5pPr algn="ctr" rtl="0" fontAlgn="base">
        <a:spcBef>
          <a:spcPct val="0"/>
        </a:spcBef>
        <a:spcAft>
          <a:spcPct val="0"/>
        </a:spcAft>
        <a:defRPr sz="4000" b="1">
          <a:solidFill>
            <a:srgbClr val="FF0000"/>
          </a:solidFill>
          <a:latin typeface="MS PGothic" pitchFamily="34" charset="-128"/>
          <a:cs typeface="Tahoma" pitchFamily="34" charset="0"/>
        </a:defRPr>
      </a:lvl5pPr>
      <a:lvl6pPr marL="457200" algn="ctr" rtl="0" fontAlgn="base">
        <a:spcBef>
          <a:spcPct val="0"/>
        </a:spcBef>
        <a:spcAft>
          <a:spcPct val="0"/>
        </a:spcAft>
        <a:defRPr sz="4000" b="1">
          <a:solidFill>
            <a:srgbClr val="FF0000"/>
          </a:solidFill>
          <a:latin typeface="MS PGothic" pitchFamily="34" charset="-128"/>
          <a:cs typeface="Tahoma" pitchFamily="34" charset="0"/>
        </a:defRPr>
      </a:lvl6pPr>
      <a:lvl7pPr marL="914400" algn="ctr" rtl="0" fontAlgn="base">
        <a:spcBef>
          <a:spcPct val="0"/>
        </a:spcBef>
        <a:spcAft>
          <a:spcPct val="0"/>
        </a:spcAft>
        <a:defRPr sz="4000" b="1">
          <a:solidFill>
            <a:srgbClr val="FF0000"/>
          </a:solidFill>
          <a:latin typeface="MS PGothic" pitchFamily="34" charset="-128"/>
          <a:cs typeface="Tahoma" pitchFamily="34" charset="0"/>
        </a:defRPr>
      </a:lvl7pPr>
      <a:lvl8pPr marL="1371600" algn="ctr" rtl="0" fontAlgn="base">
        <a:spcBef>
          <a:spcPct val="0"/>
        </a:spcBef>
        <a:spcAft>
          <a:spcPct val="0"/>
        </a:spcAft>
        <a:defRPr sz="4000" b="1">
          <a:solidFill>
            <a:srgbClr val="FF0000"/>
          </a:solidFill>
          <a:latin typeface="MS PGothic" pitchFamily="34" charset="-128"/>
          <a:cs typeface="Tahoma" pitchFamily="34" charset="0"/>
        </a:defRPr>
      </a:lvl8pPr>
      <a:lvl9pPr marL="1828800" algn="ctr" rtl="0" fontAlgn="base">
        <a:spcBef>
          <a:spcPct val="0"/>
        </a:spcBef>
        <a:spcAft>
          <a:spcPct val="0"/>
        </a:spcAft>
        <a:defRPr sz="4000" b="1">
          <a:solidFill>
            <a:srgbClr val="FF0000"/>
          </a:solidFill>
          <a:latin typeface="MS PGothic" pitchFamily="34" charset="-128"/>
          <a:cs typeface="Tahoma" pitchFamily="34" charset="0"/>
        </a:defRPr>
      </a:lvl9pPr>
    </p:titleStyle>
    <p:bodyStyle>
      <a:lvl1pPr marL="342900" indent="-342900" algn="l" rtl="0" fontAlgn="base">
        <a:spcBef>
          <a:spcPct val="20000"/>
        </a:spcBef>
        <a:spcAft>
          <a:spcPct val="0"/>
        </a:spcAft>
        <a:defRPr sz="3000" b="1">
          <a:solidFill>
            <a:schemeClr val="accent2"/>
          </a:solidFill>
          <a:latin typeface="+mn-lt"/>
          <a:ea typeface="+mn-ea"/>
          <a:cs typeface="+mn-cs"/>
        </a:defRPr>
      </a:lvl1pPr>
      <a:lvl2pPr marL="742950" indent="-285750" algn="l" rtl="0" fontAlgn="base">
        <a:spcBef>
          <a:spcPct val="20000"/>
        </a:spcBef>
        <a:spcAft>
          <a:spcPct val="0"/>
        </a:spcAft>
        <a:buChar char="–"/>
        <a:defRPr sz="2800" b="1">
          <a:solidFill>
            <a:schemeClr val="accent2"/>
          </a:solidFill>
          <a:latin typeface="+mn-lt"/>
          <a:cs typeface="+mn-cs"/>
        </a:defRPr>
      </a:lvl2pPr>
      <a:lvl3pPr marL="1143000" indent="-228600" algn="l" rtl="0" fontAlgn="base">
        <a:spcBef>
          <a:spcPct val="20000"/>
        </a:spcBef>
        <a:spcAft>
          <a:spcPct val="0"/>
        </a:spcAft>
        <a:buChar char="•"/>
        <a:defRPr sz="2400" b="1">
          <a:solidFill>
            <a:schemeClr val="accent2"/>
          </a:solidFill>
          <a:latin typeface="+mn-lt"/>
          <a:cs typeface="+mn-cs"/>
        </a:defRPr>
      </a:lvl3pPr>
      <a:lvl4pPr marL="1600200" indent="-228600" algn="l" rtl="0" fontAlgn="base">
        <a:spcBef>
          <a:spcPct val="20000"/>
        </a:spcBef>
        <a:spcAft>
          <a:spcPct val="0"/>
        </a:spcAft>
        <a:buChar char="–"/>
        <a:defRPr sz="2000" b="1">
          <a:solidFill>
            <a:schemeClr val="accent2"/>
          </a:solidFill>
          <a:latin typeface="+mn-lt"/>
          <a:cs typeface="+mn-cs"/>
        </a:defRPr>
      </a:lvl4pPr>
      <a:lvl5pPr marL="2057400" indent="-228600" algn="l" rtl="0" fontAlgn="base">
        <a:spcBef>
          <a:spcPct val="20000"/>
        </a:spcBef>
        <a:spcAft>
          <a:spcPct val="0"/>
        </a:spcAft>
        <a:buChar char="»"/>
        <a:defRPr sz="2000" b="1">
          <a:solidFill>
            <a:schemeClr val="accent2"/>
          </a:solidFill>
          <a:latin typeface="+mn-lt"/>
          <a:cs typeface="+mn-cs"/>
        </a:defRPr>
      </a:lvl5pPr>
      <a:lvl6pPr marL="2514600" indent="-228600" algn="l" rtl="0" fontAlgn="base">
        <a:spcBef>
          <a:spcPct val="20000"/>
        </a:spcBef>
        <a:spcAft>
          <a:spcPct val="0"/>
        </a:spcAft>
        <a:buChar char="»"/>
        <a:defRPr sz="2000" b="1">
          <a:solidFill>
            <a:schemeClr val="accent2"/>
          </a:solidFill>
          <a:latin typeface="+mn-lt"/>
          <a:cs typeface="+mn-cs"/>
        </a:defRPr>
      </a:lvl6pPr>
      <a:lvl7pPr marL="2971800" indent="-228600" algn="l" rtl="0" fontAlgn="base">
        <a:spcBef>
          <a:spcPct val="20000"/>
        </a:spcBef>
        <a:spcAft>
          <a:spcPct val="0"/>
        </a:spcAft>
        <a:buChar char="»"/>
        <a:defRPr sz="2000" b="1">
          <a:solidFill>
            <a:schemeClr val="accent2"/>
          </a:solidFill>
          <a:latin typeface="+mn-lt"/>
          <a:cs typeface="+mn-cs"/>
        </a:defRPr>
      </a:lvl7pPr>
      <a:lvl8pPr marL="3429000" indent="-228600" algn="l" rtl="0" fontAlgn="base">
        <a:spcBef>
          <a:spcPct val="20000"/>
        </a:spcBef>
        <a:spcAft>
          <a:spcPct val="0"/>
        </a:spcAft>
        <a:buChar char="»"/>
        <a:defRPr sz="2000" b="1">
          <a:solidFill>
            <a:schemeClr val="accent2"/>
          </a:solidFill>
          <a:latin typeface="+mn-lt"/>
          <a:cs typeface="+mn-cs"/>
        </a:defRPr>
      </a:lvl8pPr>
      <a:lvl9pPr marL="3886200" indent="-228600" algn="l" rtl="0" fontAlgn="base">
        <a:spcBef>
          <a:spcPct val="20000"/>
        </a:spcBef>
        <a:spcAft>
          <a:spcPct val="0"/>
        </a:spcAft>
        <a:buChar char="»"/>
        <a:defRPr sz="20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65360" cy="687389"/>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cxnSp>
        <p:nvCxnSpPr>
          <p:cNvPr id="11" name="Straight Connector 10"/>
          <p:cNvCxnSpPr/>
          <p:nvPr/>
        </p:nvCxnSpPr>
        <p:spPr>
          <a:xfrm rot="10800000">
            <a:off x="228602" y="838200"/>
            <a:ext cx="8686798" cy="1588"/>
          </a:xfrm>
          <a:prstGeom prst="line">
            <a:avLst/>
          </a:prstGeom>
          <a:ln>
            <a:solidFill>
              <a:srgbClr val="0068B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28600" y="6305867"/>
            <a:ext cx="8686800" cy="1588"/>
          </a:xfrm>
          <a:prstGeom prst="line">
            <a:avLst/>
          </a:prstGeom>
          <a:ln>
            <a:solidFill>
              <a:srgbClr val="0068B3"/>
            </a:solidFill>
          </a:ln>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50038" y="963792"/>
            <a:ext cx="8665361" cy="522934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3"/>
          </p:nvPr>
        </p:nvSpPr>
        <p:spPr>
          <a:xfrm>
            <a:off x="3124200" y="6468217"/>
            <a:ext cx="2895600" cy="242886"/>
          </a:xfrm>
          <a:prstGeom prst="rect">
            <a:avLst/>
          </a:prstGeom>
        </p:spPr>
        <p:txBody>
          <a:bodyPr vert="horz" lIns="91440" tIns="45720" rIns="91440" bIns="45720" rtlCol="0" anchor="ctr"/>
          <a:lstStyle>
            <a:lvl1pPr algn="ctr">
              <a:defRPr sz="800" b="1" i="0">
                <a:solidFill>
                  <a:schemeClr val="tx1">
                    <a:lumMod val="65000"/>
                    <a:lumOff val="35000"/>
                  </a:schemeClr>
                </a:solidFill>
                <a:latin typeface="Arial"/>
                <a:cs typeface="Arial"/>
              </a:defRPr>
            </a:lvl1pPr>
          </a:lstStyle>
          <a:p>
            <a:pPr defTabSz="457200" fontAlgn="auto">
              <a:spcBef>
                <a:spcPts val="0"/>
              </a:spcBef>
              <a:spcAft>
                <a:spcPts val="0"/>
              </a:spcAft>
            </a:pPr>
            <a:r>
              <a:rPr lang="en-US" dirty="0" smtClean="0">
                <a:solidFill>
                  <a:prstClr val="black">
                    <a:lumMod val="65000"/>
                    <a:lumOff val="35000"/>
                  </a:prstClr>
                </a:solidFill>
              </a:rPr>
              <a:t>Title</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868445" y="6468217"/>
            <a:ext cx="2133600" cy="242886"/>
          </a:xfrm>
          <a:prstGeom prst="rect">
            <a:avLst/>
          </a:prstGeom>
        </p:spPr>
        <p:txBody>
          <a:bodyPr vert="horz" lIns="91440" tIns="45720" rIns="91440" bIns="45720" rtlCol="0" anchor="ctr"/>
          <a:lstStyle>
            <a:lvl1pPr algn="r">
              <a:defRPr sz="800" b="1" i="0">
                <a:solidFill>
                  <a:schemeClr val="tx1">
                    <a:lumMod val="65000"/>
                    <a:lumOff val="35000"/>
                  </a:schemeClr>
                </a:solidFill>
                <a:latin typeface="Arial"/>
                <a:cs typeface="Arial"/>
              </a:defRPr>
            </a:lvl1pPr>
          </a:lstStyle>
          <a:p>
            <a:pPr defTabSz="457200" fontAlgn="auto">
              <a:spcBef>
                <a:spcPts val="0"/>
              </a:spcBef>
              <a:spcAft>
                <a:spcPts val="0"/>
              </a:spcAft>
            </a:pPr>
            <a:fld id="{8DE4488F-680E-BF4D-9689-4A699486C7BF}" type="slidenum">
              <a:rPr lang="en-US" smtClean="0">
                <a:solidFill>
                  <a:prstClr val="black">
                    <a:lumMod val="65000"/>
                    <a:lumOff val="35000"/>
                  </a:prstClr>
                </a:solidFill>
              </a:rPr>
              <a:pPr defTabSz="457200" fontAlgn="auto">
                <a:spcBef>
                  <a:spcPts val="0"/>
                </a:spcBef>
                <a:spcAft>
                  <a:spcPts val="0"/>
                </a:spcAft>
              </a:pPr>
              <a:t>‹#›</a:t>
            </a:fld>
            <a:endParaRPr lang="en-US" dirty="0">
              <a:solidFill>
                <a:prstClr val="black">
                  <a:lumMod val="65000"/>
                  <a:lumOff val="35000"/>
                </a:prstClr>
              </a:solidFill>
            </a:endParaRPr>
          </a:p>
        </p:txBody>
      </p:sp>
      <p:pic>
        <p:nvPicPr>
          <p:cNvPr id="15" name="Picture 14" descr="UNEP_quick.png"/>
          <p:cNvPicPr>
            <a:picLocks noChangeAspect="1"/>
          </p:cNvPicPr>
          <p:nvPr/>
        </p:nvPicPr>
        <p:blipFill>
          <a:blip r:embed="rId13" cstate="print"/>
          <a:stretch>
            <a:fillRect/>
          </a:stretch>
        </p:blipFill>
        <p:spPr>
          <a:xfrm>
            <a:off x="307454" y="6386236"/>
            <a:ext cx="334872" cy="412149"/>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l" defTabSz="457200" rtl="0" eaLnBrk="1" latinLnBrk="0" hangingPunct="1">
        <a:spcBef>
          <a:spcPts val="0"/>
        </a:spcBef>
        <a:spcAft>
          <a:spcPts val="1200"/>
        </a:spcAft>
        <a:buNone/>
        <a:defRPr sz="2800" b="0" i="0" kern="1200">
          <a:solidFill>
            <a:schemeClr val="tx2"/>
          </a:solidFill>
          <a:latin typeface="Arial"/>
          <a:ea typeface="+mj-ea"/>
          <a:cs typeface="Arial"/>
        </a:defRPr>
      </a:lvl1pPr>
    </p:titleStyle>
    <p:bodyStyle>
      <a:lvl1pPr marL="179388" indent="-179388" algn="l" defTabSz="457200" rtl="0" eaLnBrk="1" latinLnBrk="0" hangingPunct="1">
        <a:spcBef>
          <a:spcPct val="20000"/>
        </a:spcBef>
        <a:buFont typeface="Arial"/>
        <a:buChar char="•"/>
        <a:defRPr sz="2800" kern="1200">
          <a:solidFill>
            <a:schemeClr val="tx2"/>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2"/>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84213" y="1341438"/>
            <a:ext cx="7345362" cy="1584325"/>
          </a:xfrm>
        </p:spPr>
        <p:txBody>
          <a:bodyPr anchor="b"/>
          <a:lstStyle/>
          <a:p>
            <a:r>
              <a:rPr lang="en-GB" sz="3600" dirty="0" smtClean="0"/>
              <a:t>Ecosystem-Based Adaptation – UNEP approach and collaboration in the adoption in PERSGA Region</a:t>
            </a:r>
            <a:endParaRPr lang="en-GB" sz="3600" dirty="0"/>
          </a:p>
        </p:txBody>
      </p:sp>
      <p:sp>
        <p:nvSpPr>
          <p:cNvPr id="3" name="Content Placeholder 2"/>
          <p:cNvSpPr>
            <a:spLocks noGrp="1"/>
          </p:cNvSpPr>
          <p:nvPr>
            <p:ph idx="4294967295"/>
          </p:nvPr>
        </p:nvSpPr>
        <p:spPr>
          <a:xfrm>
            <a:off x="466725" y="3573463"/>
            <a:ext cx="8353425" cy="2305050"/>
          </a:xfrm>
        </p:spPr>
        <p:txBody>
          <a:bodyPr>
            <a:normAutofit/>
          </a:bodyPr>
          <a:lstStyle/>
          <a:p>
            <a:pPr algn="ctr">
              <a:lnSpc>
                <a:spcPct val="80000"/>
              </a:lnSpc>
              <a:buClr>
                <a:srgbClr val="000099"/>
              </a:buClr>
              <a:buFont typeface="Wingdings" pitchFamily="2" charset="2"/>
              <a:buNone/>
            </a:pPr>
            <a:r>
              <a:rPr lang="en-GB" sz="2200" b="0" dirty="0" smtClean="0"/>
              <a:t>PERSGA Side Event – 1 December 2012 – COP18, Doha, Qatar</a:t>
            </a:r>
          </a:p>
          <a:p>
            <a:pPr>
              <a:lnSpc>
                <a:spcPct val="80000"/>
              </a:lnSpc>
              <a:buClr>
                <a:srgbClr val="000099"/>
              </a:buClr>
              <a:buFont typeface="Wingdings" pitchFamily="2" charset="2"/>
              <a:buNone/>
            </a:pPr>
            <a:endParaRPr lang="en-GB" sz="2200" b="0" dirty="0" smtClean="0">
              <a:solidFill>
                <a:schemeClr val="tx1"/>
              </a:solidFill>
            </a:endParaRPr>
          </a:p>
          <a:p>
            <a:pPr>
              <a:lnSpc>
                <a:spcPct val="80000"/>
              </a:lnSpc>
              <a:buClr>
                <a:srgbClr val="000099"/>
              </a:buClr>
              <a:buFont typeface="Wingdings" pitchFamily="2" charset="2"/>
              <a:buNone/>
            </a:pPr>
            <a:endParaRPr lang="en-GB" sz="2200" b="0" dirty="0" smtClean="0">
              <a:solidFill>
                <a:schemeClr val="tx1"/>
              </a:solidFill>
            </a:endParaRPr>
          </a:p>
          <a:p>
            <a:pPr>
              <a:lnSpc>
                <a:spcPct val="80000"/>
              </a:lnSpc>
              <a:buClr>
                <a:srgbClr val="000099"/>
              </a:buClr>
              <a:buFont typeface="Wingdings" pitchFamily="2" charset="2"/>
              <a:buNone/>
            </a:pPr>
            <a:r>
              <a:rPr lang="en-GB" sz="1500" b="0" dirty="0" smtClean="0">
                <a:solidFill>
                  <a:schemeClr val="tx1"/>
                </a:solidFill>
              </a:rPr>
              <a:t>Abdul-Majeid Haddad</a:t>
            </a:r>
          </a:p>
          <a:p>
            <a:pPr>
              <a:lnSpc>
                <a:spcPct val="80000"/>
              </a:lnSpc>
              <a:buClr>
                <a:srgbClr val="000099"/>
              </a:buClr>
              <a:buFont typeface="Wingdings" pitchFamily="2" charset="2"/>
              <a:buNone/>
            </a:pPr>
            <a:r>
              <a:rPr lang="en-GB" sz="1500" b="0" dirty="0" smtClean="0">
                <a:solidFill>
                  <a:schemeClr val="tx1"/>
                </a:solidFill>
              </a:rPr>
              <a:t>Regional Climate Change Coordinator</a:t>
            </a:r>
          </a:p>
          <a:p>
            <a:pPr>
              <a:lnSpc>
                <a:spcPct val="80000"/>
              </a:lnSpc>
              <a:buClr>
                <a:srgbClr val="000099"/>
              </a:buClr>
              <a:buFont typeface="Wingdings" pitchFamily="2" charset="2"/>
              <a:buNone/>
            </a:pPr>
            <a:r>
              <a:rPr lang="en-GB" sz="1500" b="0" dirty="0" smtClean="0">
                <a:solidFill>
                  <a:schemeClr val="tx1"/>
                </a:solidFill>
              </a:rPr>
              <a:t>UNEP/ROWA</a:t>
            </a:r>
            <a:endParaRPr lang="en-GB" sz="1500" b="0" dirty="0">
              <a:solidFill>
                <a:schemeClr val="tx1"/>
              </a:solidFill>
            </a:endParaRPr>
          </a:p>
          <a:p>
            <a:pPr>
              <a:lnSpc>
                <a:spcPct val="80000"/>
              </a:lnSpc>
              <a:buClr>
                <a:srgbClr val="000099"/>
              </a:buClr>
              <a:buFont typeface="Wingdings" pitchFamily="2" charset="2"/>
              <a:buNone/>
            </a:pPr>
            <a:r>
              <a:rPr lang="en-GB" sz="1500" b="0" dirty="0" smtClean="0">
                <a:solidFill>
                  <a:schemeClr val="tx1"/>
                </a:solidFill>
              </a:rPr>
              <a:t>Majeid.haddad@unep.org</a:t>
            </a:r>
            <a:endParaRPr lang="en-GB" sz="1800" b="0" dirty="0">
              <a:solidFill>
                <a:schemeClr val="tx1"/>
              </a:solidFill>
            </a:endParaRPr>
          </a:p>
          <a:p>
            <a:pPr>
              <a:lnSpc>
                <a:spcPct val="80000"/>
              </a:lnSpc>
              <a:buClr>
                <a:srgbClr val="000099"/>
              </a:buClr>
              <a:buFont typeface="Wingdings" pitchFamily="2" charset="2"/>
              <a:buNone/>
            </a:pPr>
            <a:endParaRPr lang="en-GB" sz="31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68313" y="260350"/>
            <a:ext cx="8229600" cy="1096948"/>
          </a:xfrm>
        </p:spPr>
        <p:txBody>
          <a:bodyPr/>
          <a:lstStyle/>
          <a:p>
            <a:r>
              <a:rPr lang="en-US" sz="2400" dirty="0" smtClean="0">
                <a:solidFill>
                  <a:srgbClr val="000000"/>
                </a:solidFill>
                <a:latin typeface="Arial"/>
              </a:rPr>
              <a:t/>
            </a:r>
            <a:br>
              <a:rPr lang="en-US" sz="2400" dirty="0" smtClean="0">
                <a:solidFill>
                  <a:srgbClr val="000000"/>
                </a:solidFill>
                <a:latin typeface="Arial"/>
              </a:rPr>
            </a:br>
            <a:r>
              <a:rPr lang="en-US" sz="2400" dirty="0" smtClean="0">
                <a:solidFill>
                  <a:srgbClr val="000000"/>
                </a:solidFill>
                <a:latin typeface="Arial"/>
              </a:rPr>
              <a:t> ECOSYSTEM – BASED ADAPTATION GUIDANCE </a:t>
            </a:r>
            <a:br>
              <a:rPr lang="en-US" sz="2400" dirty="0" smtClean="0">
                <a:solidFill>
                  <a:srgbClr val="000000"/>
                </a:solidFill>
                <a:latin typeface="Arial"/>
              </a:rPr>
            </a:br>
            <a:r>
              <a:rPr lang="en-US" sz="2400" dirty="0" smtClean="0">
                <a:solidFill>
                  <a:srgbClr val="000000"/>
                </a:solidFill>
                <a:latin typeface="Arial"/>
              </a:rPr>
              <a:t>Moving from Principles to Practice </a:t>
            </a:r>
            <a:br>
              <a:rPr lang="en-US" sz="2400" dirty="0" smtClean="0">
                <a:solidFill>
                  <a:srgbClr val="000000"/>
                </a:solidFill>
                <a:latin typeface="Arial"/>
              </a:rPr>
            </a:br>
            <a:r>
              <a:rPr lang="en-US" sz="2400" dirty="0" smtClean="0">
                <a:solidFill>
                  <a:srgbClr val="000000"/>
                </a:solidFill>
                <a:latin typeface="Arial"/>
              </a:rPr>
              <a:t>UNEP, 2012</a:t>
            </a:r>
            <a:endParaRPr lang="en-US" sz="2400" dirty="0" smtClean="0"/>
          </a:p>
        </p:txBody>
      </p:sp>
      <p:pic>
        <p:nvPicPr>
          <p:cNvPr id="101378" name="Picture 2"/>
          <p:cNvPicPr>
            <a:picLocks noGrp="1" noChangeAspect="1" noChangeArrowheads="1"/>
          </p:cNvPicPr>
          <p:nvPr>
            <p:ph idx="1"/>
          </p:nvPr>
        </p:nvPicPr>
        <p:blipFill>
          <a:blip r:embed="rId2" cstate="print"/>
          <a:srcRect/>
          <a:stretch>
            <a:fillRect/>
          </a:stretch>
        </p:blipFill>
        <p:spPr bwMode="auto">
          <a:xfrm>
            <a:off x="2214546" y="1827288"/>
            <a:ext cx="4857783" cy="3955447"/>
          </a:xfrm>
          <a:prstGeom prst="rect">
            <a:avLst/>
          </a:prstGeom>
          <a:noFill/>
          <a:ln w="9525">
            <a:noFill/>
            <a:miter lim="800000"/>
            <a:headEnd/>
            <a:tailEnd/>
          </a:ln>
          <a:effectLst/>
        </p:spPr>
      </p:pic>
      <p:sp>
        <p:nvSpPr>
          <p:cNvPr id="6" name="TextBox 5"/>
          <p:cNvSpPr txBox="1"/>
          <p:nvPr/>
        </p:nvSpPr>
        <p:spPr>
          <a:xfrm>
            <a:off x="214282" y="5715016"/>
            <a:ext cx="8072494" cy="369332"/>
          </a:xfrm>
          <a:prstGeom prst="rect">
            <a:avLst/>
          </a:prstGeom>
          <a:noFill/>
        </p:spPr>
        <p:txBody>
          <a:bodyPr wrap="square" rtlCol="0">
            <a:spAutoFit/>
          </a:bodyPr>
          <a:lstStyle/>
          <a:p>
            <a:r>
              <a:rPr lang="en-US" dirty="0" smtClean="0"/>
              <a:t>Guide to Support Decision-Makers for Enhanced Adaptation Planning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11</a:t>
            </a:fld>
            <a:endParaRPr lang="en-US" dirty="0">
              <a:solidFill>
                <a:prstClr val="black">
                  <a:lumMod val="65000"/>
                  <a:lumOff val="35000"/>
                </a:prstClr>
              </a:solidFill>
            </a:endParaRPr>
          </a:p>
        </p:txBody>
      </p:sp>
      <p:pic>
        <p:nvPicPr>
          <p:cNvPr id="47106" name="Picture 2"/>
          <p:cNvPicPr>
            <a:picLocks noChangeAspect="1" noChangeArrowheads="1"/>
          </p:cNvPicPr>
          <p:nvPr/>
        </p:nvPicPr>
        <p:blipFill>
          <a:blip r:embed="rId2" cstate="print"/>
          <a:srcRect/>
          <a:stretch>
            <a:fillRect/>
          </a:stretch>
        </p:blipFill>
        <p:spPr bwMode="auto">
          <a:xfrm>
            <a:off x="857224" y="518160"/>
            <a:ext cx="7715304" cy="6229350"/>
          </a:xfrm>
          <a:prstGeom prst="rect">
            <a:avLst/>
          </a:prstGeom>
          <a:noFill/>
          <a:ln w="9525">
            <a:noFill/>
            <a:miter lim="800000"/>
            <a:headEnd/>
            <a:tailEnd/>
          </a:ln>
          <a:effectLst/>
        </p:spPr>
      </p:pic>
      <p:sp>
        <p:nvSpPr>
          <p:cNvPr id="5" name="Rectangle 4"/>
          <p:cNvSpPr/>
          <p:nvPr/>
        </p:nvSpPr>
        <p:spPr>
          <a:xfrm>
            <a:off x="428596" y="285728"/>
            <a:ext cx="7358114" cy="523220"/>
          </a:xfrm>
          <a:prstGeom prst="rect">
            <a:avLst/>
          </a:prstGeom>
        </p:spPr>
        <p:txBody>
          <a:bodyPr wrap="square">
            <a:spAutoFit/>
          </a:bodyPr>
          <a:lstStyle/>
          <a:p>
            <a:r>
              <a:rPr lang="en-US" sz="2800" dirty="0" smtClean="0">
                <a:solidFill>
                  <a:schemeClr val="accent6">
                    <a:lumMod val="75000"/>
                  </a:schemeClr>
                </a:solidFill>
              </a:rPr>
              <a:t>Adaptation is all about learning</a:t>
            </a:r>
            <a:endParaRPr lang="en-US" sz="28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68313" y="260350"/>
            <a:ext cx="8229600" cy="432346"/>
          </a:xfrm>
        </p:spPr>
        <p:txBody>
          <a:bodyPr/>
          <a:lstStyle/>
          <a:p>
            <a:pPr>
              <a:lnSpc>
                <a:spcPct val="90000"/>
              </a:lnSpc>
            </a:pPr>
            <a:r>
              <a:rPr lang="en-US" sz="3200" dirty="0" smtClean="0"/>
              <a:t>Regional Significance</a:t>
            </a:r>
          </a:p>
        </p:txBody>
      </p:sp>
      <p:sp>
        <p:nvSpPr>
          <p:cNvPr id="259075" name="Rectangle 3"/>
          <p:cNvSpPr>
            <a:spLocks noGrp="1" noChangeArrowheads="1"/>
          </p:cNvSpPr>
          <p:nvPr>
            <p:ph type="body" idx="1"/>
          </p:nvPr>
        </p:nvSpPr>
        <p:spPr>
          <a:xfrm>
            <a:off x="251520" y="928670"/>
            <a:ext cx="8892480" cy="4857784"/>
          </a:xfrm>
        </p:spPr>
        <p:txBody>
          <a:bodyPr/>
          <a:lstStyle/>
          <a:p>
            <a:pPr>
              <a:buFont typeface="+mj-lt"/>
              <a:buAutoNum type="arabicPeriod"/>
            </a:pPr>
            <a:r>
              <a:rPr lang="en-US" sz="2000" b="0" dirty="0" smtClean="0"/>
              <a:t>The Red Sea and Gulf of Aden is an interconnected body of water that hosts the most precious and unique biodiversity and ecosystems in the world with high endemism</a:t>
            </a:r>
          </a:p>
          <a:p>
            <a:pPr>
              <a:buFont typeface="+mj-lt"/>
              <a:buAutoNum type="arabicPeriod"/>
            </a:pPr>
            <a:endParaRPr lang="en-US" sz="2000" b="0" dirty="0" smtClean="0"/>
          </a:p>
          <a:p>
            <a:pPr>
              <a:buFont typeface="+mj-lt"/>
              <a:buAutoNum type="arabicPeriod"/>
            </a:pPr>
            <a:r>
              <a:rPr lang="en-US" sz="2000" b="0" dirty="0" smtClean="0"/>
              <a:t>Coral reefs, seagrasses and mangroves are the main ecosystems comprising its living environment, they support rich ecosystem-based fisheries and tourism which are the backbone of the economic development and livelihoods of the people an countries of the Region</a:t>
            </a:r>
          </a:p>
          <a:p>
            <a:pPr>
              <a:buFont typeface="+mj-lt"/>
              <a:buAutoNum type="arabicPeriod"/>
            </a:pPr>
            <a:endParaRPr lang="en-US" sz="2000" b="0" dirty="0" smtClean="0"/>
          </a:p>
          <a:p>
            <a:pPr>
              <a:buFont typeface="+mj-lt"/>
              <a:buAutoNum type="arabicPeriod"/>
            </a:pPr>
            <a:r>
              <a:rPr lang="en-US" sz="2000" b="0" dirty="0" smtClean="0"/>
              <a:t>These ecosystems have delicate balance, fragile and very vulnerable to the impacts of climate change</a:t>
            </a:r>
          </a:p>
          <a:p>
            <a:pPr>
              <a:buFont typeface="+mj-lt"/>
              <a:buAutoNum type="arabicPeriod"/>
            </a:pPr>
            <a:endParaRPr lang="en-US" sz="2000" b="0" dirty="0" smtClean="0"/>
          </a:p>
          <a:p>
            <a:pPr>
              <a:buFont typeface="+mj-lt"/>
              <a:buAutoNum type="arabicPeriod"/>
            </a:pPr>
            <a:r>
              <a:rPr lang="en-US" sz="2000" b="0" dirty="0" smtClean="0"/>
              <a:t>They also have climate change mitigation potential by serving as Carbon Sinks  (BLUE CARBON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68313" y="260350"/>
            <a:ext cx="8229600" cy="432346"/>
          </a:xfrm>
        </p:spPr>
        <p:txBody>
          <a:bodyPr/>
          <a:lstStyle/>
          <a:p>
            <a:pPr>
              <a:lnSpc>
                <a:spcPct val="90000"/>
              </a:lnSpc>
            </a:pPr>
            <a:r>
              <a:rPr lang="en-US" sz="3200" dirty="0" smtClean="0"/>
              <a:t>UNEP Cooperation with PERSGA on </a:t>
            </a:r>
            <a:r>
              <a:rPr lang="en-US" sz="3200" dirty="0" err="1" smtClean="0"/>
              <a:t>EbA</a:t>
            </a:r>
            <a:endParaRPr lang="en-US" sz="3200" dirty="0" smtClean="0"/>
          </a:p>
        </p:txBody>
      </p:sp>
      <p:sp>
        <p:nvSpPr>
          <p:cNvPr id="259075" name="Rectangle 3"/>
          <p:cNvSpPr>
            <a:spLocks noGrp="1" noChangeArrowheads="1"/>
          </p:cNvSpPr>
          <p:nvPr>
            <p:ph type="body" idx="1"/>
          </p:nvPr>
        </p:nvSpPr>
        <p:spPr>
          <a:xfrm>
            <a:off x="0" y="785794"/>
            <a:ext cx="9144000" cy="5357850"/>
          </a:xfrm>
        </p:spPr>
        <p:txBody>
          <a:bodyPr/>
          <a:lstStyle/>
          <a:p>
            <a:pPr>
              <a:buFont typeface="+mj-lt"/>
              <a:buAutoNum type="arabicPeriod"/>
            </a:pPr>
            <a:r>
              <a:rPr lang="en-US" sz="2000" b="0" dirty="0" smtClean="0"/>
              <a:t>PERSGA considered one of the most successful Regional Seas Programme launched by UNEP in the late 1970s</a:t>
            </a:r>
          </a:p>
          <a:p>
            <a:pPr>
              <a:buFont typeface="+mj-lt"/>
              <a:buAutoNum type="arabicPeriod"/>
            </a:pPr>
            <a:endParaRPr lang="en-US" sz="2000" b="0" dirty="0" smtClean="0"/>
          </a:p>
          <a:p>
            <a:pPr>
              <a:buFont typeface="+mj-lt"/>
              <a:buAutoNum type="arabicPeriod"/>
            </a:pPr>
            <a:r>
              <a:rPr lang="en-US" sz="2000" b="0" dirty="0" smtClean="0"/>
              <a:t>Cooperation on Climate Change and Ecosystem-Based Management initiated in 2008 through a series of joint activities on ecosystem-valuation, ecosystem-based management and lately in 2012 Ecosystem-based Adaptation to Climate Change</a:t>
            </a:r>
          </a:p>
          <a:p>
            <a:pPr>
              <a:buFont typeface="+mj-lt"/>
              <a:buAutoNum type="arabicPeriod"/>
            </a:pPr>
            <a:endParaRPr lang="en-US" sz="2000" b="0" dirty="0" smtClean="0"/>
          </a:p>
          <a:p>
            <a:pPr>
              <a:buFont typeface="+mj-lt"/>
              <a:buAutoNum type="arabicPeriod"/>
            </a:pPr>
            <a:r>
              <a:rPr lang="en-US" sz="2000" b="0" dirty="0" smtClean="0"/>
              <a:t>PERSGA adopted the Ecosystem-Based Management and </a:t>
            </a:r>
            <a:r>
              <a:rPr lang="en-US" sz="2000" b="0" dirty="0" err="1" smtClean="0"/>
              <a:t>EbA</a:t>
            </a:r>
            <a:r>
              <a:rPr lang="en-US" sz="2000" b="0" dirty="0" smtClean="0"/>
              <a:t>  as the basis for achieving the conservation objectives of its strategic programme</a:t>
            </a:r>
          </a:p>
          <a:p>
            <a:pPr>
              <a:buFont typeface="+mj-lt"/>
              <a:buAutoNum type="arabicPeriod"/>
            </a:pPr>
            <a:endParaRPr lang="en-US" sz="2000" b="0" dirty="0" smtClean="0"/>
          </a:p>
          <a:p>
            <a:pPr>
              <a:buFont typeface="+mj-lt"/>
              <a:buAutoNum type="arabicPeriod"/>
            </a:pPr>
            <a:r>
              <a:rPr lang="en-US" sz="2000" b="0" dirty="0" smtClean="0"/>
              <a:t>The international legal instruments on climate change, biodiversity and desertification put adaptation and enhancing resilience as core objectives</a:t>
            </a:r>
          </a:p>
          <a:p>
            <a:endParaRPr lang="en-US" sz="2000" b="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68313" y="260350"/>
            <a:ext cx="8229600" cy="432346"/>
          </a:xfrm>
        </p:spPr>
        <p:txBody>
          <a:bodyPr/>
          <a:lstStyle/>
          <a:p>
            <a:pPr>
              <a:lnSpc>
                <a:spcPct val="90000"/>
              </a:lnSpc>
            </a:pPr>
            <a:r>
              <a:rPr lang="en-US" sz="2800" dirty="0" smtClean="0"/>
              <a:t>Outcome</a:t>
            </a:r>
            <a:r>
              <a:rPr lang="en-US" sz="3200" dirty="0" smtClean="0"/>
              <a:t> of the Regional Workshop on </a:t>
            </a:r>
            <a:r>
              <a:rPr lang="en-US" sz="3200" dirty="0" err="1" smtClean="0"/>
              <a:t>EbA</a:t>
            </a:r>
            <a:r>
              <a:rPr lang="en-US" sz="3200" dirty="0" smtClean="0"/>
              <a:t>, Jeddah, April 2012</a:t>
            </a:r>
          </a:p>
        </p:txBody>
      </p:sp>
      <p:sp>
        <p:nvSpPr>
          <p:cNvPr id="259075" name="Rectangle 3"/>
          <p:cNvSpPr>
            <a:spLocks noGrp="1" noChangeArrowheads="1"/>
          </p:cNvSpPr>
          <p:nvPr>
            <p:ph type="body" idx="1"/>
          </p:nvPr>
        </p:nvSpPr>
        <p:spPr>
          <a:xfrm>
            <a:off x="285720" y="1071546"/>
            <a:ext cx="8643998" cy="5357850"/>
          </a:xfrm>
        </p:spPr>
        <p:txBody>
          <a:bodyPr/>
          <a:lstStyle/>
          <a:p>
            <a:pPr>
              <a:buFont typeface="+mj-lt"/>
              <a:buAutoNum type="arabicPeriod"/>
            </a:pPr>
            <a:r>
              <a:rPr lang="en-US" sz="2000" b="0" dirty="0" smtClean="0"/>
              <a:t>Recognition of the </a:t>
            </a:r>
            <a:r>
              <a:rPr lang="en-US" sz="2000" b="0" dirty="0" err="1" smtClean="0"/>
              <a:t>EbA</a:t>
            </a:r>
            <a:r>
              <a:rPr lang="en-US" sz="2000" b="0" dirty="0" smtClean="0"/>
              <a:t> potential in PERSGA region</a:t>
            </a:r>
          </a:p>
          <a:p>
            <a:pPr>
              <a:buFont typeface="+mj-lt"/>
              <a:buAutoNum type="arabicPeriod"/>
            </a:pPr>
            <a:endParaRPr lang="en-US" sz="2000" b="0" dirty="0" smtClean="0"/>
          </a:p>
          <a:p>
            <a:pPr>
              <a:buFont typeface="+mj-lt"/>
              <a:buAutoNum type="arabicPeriod"/>
            </a:pPr>
            <a:r>
              <a:rPr lang="en-US" sz="2000" b="0" dirty="0" smtClean="0"/>
              <a:t>Agreed to take up a representational ecosystem that incorporate coral reefs, </a:t>
            </a:r>
            <a:r>
              <a:rPr lang="en-US" sz="2000" b="0" dirty="0" err="1" smtClean="0"/>
              <a:t>seasgrasses</a:t>
            </a:r>
            <a:r>
              <a:rPr lang="en-US" sz="2000" b="0" dirty="0" smtClean="0"/>
              <a:t> and mangrove</a:t>
            </a:r>
          </a:p>
          <a:p>
            <a:pPr>
              <a:buFont typeface="+mj-lt"/>
              <a:buAutoNum type="arabicPeriod"/>
            </a:pPr>
            <a:endParaRPr lang="en-US" sz="2000" b="0" dirty="0" smtClean="0"/>
          </a:p>
          <a:p>
            <a:pPr>
              <a:buFont typeface="+mj-lt"/>
              <a:buAutoNum type="arabicPeriod"/>
            </a:pPr>
            <a:r>
              <a:rPr lang="en-US" sz="2000" b="0" dirty="0" smtClean="0"/>
              <a:t>Developed a concept outline for a regional </a:t>
            </a:r>
            <a:r>
              <a:rPr lang="en-US" sz="2000" b="0" dirty="0" err="1" smtClean="0"/>
              <a:t>EbA</a:t>
            </a:r>
            <a:r>
              <a:rPr lang="en-US" sz="2000" b="0" dirty="0" smtClean="0"/>
              <a:t> project that will be further elaborated be considered as one of the pilot regions for UNEP </a:t>
            </a:r>
            <a:r>
              <a:rPr lang="en-US" sz="2000" b="0" dirty="0" err="1" smtClean="0"/>
              <a:t>EbA</a:t>
            </a:r>
            <a:r>
              <a:rPr lang="en-US" sz="2000" b="0" dirty="0" smtClean="0"/>
              <a:t> Flagship programme</a:t>
            </a:r>
          </a:p>
          <a:p>
            <a:pPr>
              <a:buFont typeface="+mj-lt"/>
              <a:buAutoNum type="arabicPeriod"/>
            </a:pPr>
            <a:endParaRPr lang="en-US" sz="2000" b="0" dirty="0" smtClean="0"/>
          </a:p>
          <a:p>
            <a:pPr>
              <a:buFont typeface="+mj-lt"/>
              <a:buAutoNum type="arabicPeriod"/>
            </a:pPr>
            <a:r>
              <a:rPr lang="en-US" sz="2000" b="0" dirty="0" smtClean="0"/>
              <a:t>A follow up workshop on role of ecosystems in mitigating the impacts of Sea Level Rise</a:t>
            </a:r>
          </a:p>
          <a:p>
            <a:pPr>
              <a:buFont typeface="+mj-lt"/>
              <a:buAutoNum type="arabicPeriod"/>
            </a:pPr>
            <a:endParaRPr lang="en-US" sz="2000" b="0" dirty="0" smtClean="0"/>
          </a:p>
          <a:p>
            <a:pPr>
              <a:buFont typeface="+mj-lt"/>
              <a:buAutoNum type="arabicPeriod"/>
            </a:pPr>
            <a:r>
              <a:rPr lang="en-US" sz="2000" b="0" dirty="0" smtClean="0"/>
              <a:t>Joint resource mobilization activities to fund the </a:t>
            </a:r>
            <a:r>
              <a:rPr lang="en-US" sz="2000" b="0" dirty="0" err="1" smtClean="0"/>
              <a:t>EbA</a:t>
            </a:r>
            <a:r>
              <a:rPr lang="en-US" sz="2000" b="0" dirty="0" smtClean="0"/>
              <a:t> project</a:t>
            </a:r>
          </a:p>
          <a:p>
            <a:endParaRPr lang="en-US" sz="2000" b="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8313" y="2573338"/>
            <a:ext cx="8229600" cy="1143000"/>
          </a:xfrm>
        </p:spPr>
        <p:txBody>
          <a:bodyPr/>
          <a:lstStyle/>
          <a:p>
            <a:r>
              <a:rPr lang="en-US" dirty="0"/>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sz="quarter" idx="1"/>
          </p:nvPr>
        </p:nvSpPr>
        <p:spPr bwMode="auto">
          <a:xfrm>
            <a:off x="437104" y="357166"/>
            <a:ext cx="8375111" cy="5675990"/>
          </a:xfrm>
          <a:solidFill>
            <a:srgbClr val="FFFFFF"/>
          </a:solidFill>
          <a:ln>
            <a:miter lim="800000"/>
            <a:headEnd/>
            <a:tailEnd/>
          </a:ln>
        </p:spPr>
        <p:txBody>
          <a:bodyPr vert="horz" wrap="square" lIns="91440" tIns="45720" rIns="91440" bIns="45720" numCol="1" anchor="t" anchorCtr="0" compatLnSpc="1">
            <a:prstTxWarp prst="textNoShape">
              <a:avLst/>
            </a:prstTxWarp>
            <a:noAutofit/>
          </a:bodyPr>
          <a:lstStyle/>
          <a:p>
            <a:pPr>
              <a:buSzTx/>
            </a:pPr>
            <a:endParaRPr lang="en-US" sz="2800" dirty="0" smtClean="0">
              <a:solidFill>
                <a:srgbClr val="00B050"/>
              </a:solidFill>
              <a:latin typeface="Sylfaen" pitchFamily="18" charset="0"/>
            </a:endParaRPr>
          </a:p>
          <a:p>
            <a:pPr>
              <a:buSzTx/>
            </a:pPr>
            <a:r>
              <a:rPr lang="en-US" sz="2800" dirty="0" smtClean="0">
                <a:solidFill>
                  <a:srgbClr val="00B050"/>
                </a:solidFill>
                <a:latin typeface="Sylfaen" pitchFamily="18" charset="0"/>
              </a:rPr>
              <a:t>Ecosystem approach</a:t>
            </a:r>
          </a:p>
          <a:p>
            <a:pPr>
              <a:buSzTx/>
              <a:buFont typeface="Wingdings" pitchFamily="2" charset="2"/>
              <a:buChar char="§"/>
            </a:pPr>
            <a:r>
              <a:rPr lang="en-US" sz="2800" dirty="0" smtClean="0">
                <a:latin typeface="Sylfaen" pitchFamily="18" charset="0"/>
              </a:rPr>
              <a:t>is a strategy for the integrated management of land, water and living resources that promotes conservation and sustainable use in an equitable way</a:t>
            </a:r>
          </a:p>
          <a:p>
            <a:pPr>
              <a:buSzTx/>
              <a:buFontTx/>
              <a:buNone/>
            </a:pPr>
            <a:endParaRPr lang="en-US" sz="2800" dirty="0" smtClean="0">
              <a:latin typeface="Sylfaen" pitchFamily="18" charset="0"/>
            </a:endParaRPr>
          </a:p>
          <a:p>
            <a:pPr>
              <a:buSzTx/>
              <a:buFontTx/>
              <a:buNone/>
            </a:pPr>
            <a:r>
              <a:rPr lang="en-US" sz="2800" dirty="0" smtClean="0">
                <a:latin typeface="Sylfaen" pitchFamily="18" charset="0"/>
              </a:rPr>
              <a:t>(CBD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animEffect transition="in" filter="box(in)">
                                      <p:cBhvr>
                                        <p:cTn id="7" dur="500"/>
                                        <p:tgtEl>
                                          <p:spTgt spid="163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43">
                                            <p:txEl>
                                              <p:pRg st="2" end="2"/>
                                            </p:txEl>
                                          </p:spTgt>
                                        </p:tgtEl>
                                        <p:attrNameLst>
                                          <p:attrName>style.visibility</p:attrName>
                                        </p:attrNameLst>
                                      </p:cBhvr>
                                      <p:to>
                                        <p:strVal val="visible"/>
                                      </p:to>
                                    </p:set>
                                    <p:animEffect transition="in" filter="box(in)">
                                      <p:cBhvr>
                                        <p:cTn id="12" dur="500"/>
                                        <p:tgtEl>
                                          <p:spTgt spid="163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xfrm>
            <a:off x="714348" y="571480"/>
            <a:ext cx="7786742" cy="71438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00B050"/>
                </a:solidFill>
                <a:latin typeface="Sylfaen" pitchFamily="18" charset="0"/>
              </a:rPr>
              <a:t>Ecosystem-based (approaches) to adaptation</a:t>
            </a:r>
            <a:br>
              <a:rPr lang="en-US" sz="3200" dirty="0" smtClean="0">
                <a:solidFill>
                  <a:srgbClr val="00B050"/>
                </a:solidFill>
                <a:latin typeface="Sylfaen" pitchFamily="18" charset="0"/>
              </a:rPr>
            </a:br>
            <a:r>
              <a:rPr lang="en-US" sz="3200" dirty="0" smtClean="0">
                <a:solidFill>
                  <a:srgbClr val="00B050"/>
                </a:solidFill>
                <a:latin typeface="Sylfaen" pitchFamily="18" charset="0"/>
              </a:rPr>
              <a:t/>
            </a:r>
            <a:br>
              <a:rPr lang="en-US" sz="3200" dirty="0" smtClean="0">
                <a:solidFill>
                  <a:srgbClr val="00B050"/>
                </a:solidFill>
                <a:latin typeface="Sylfaen" pitchFamily="18" charset="0"/>
              </a:rPr>
            </a:br>
            <a:endParaRPr lang="en-US" sz="3200" dirty="0">
              <a:solidFill>
                <a:srgbClr val="00B050"/>
              </a:solidFill>
            </a:endParaRPr>
          </a:p>
        </p:txBody>
      </p:sp>
      <p:sp>
        <p:nvSpPr>
          <p:cNvPr id="163843" name="Rectangle 3"/>
          <p:cNvSpPr>
            <a:spLocks noGrp="1" noChangeArrowheads="1"/>
          </p:cNvSpPr>
          <p:nvPr>
            <p:ph sz="quarter" idx="1"/>
          </p:nvPr>
        </p:nvSpPr>
        <p:spPr bwMode="auto">
          <a:xfrm>
            <a:off x="437104" y="1461124"/>
            <a:ext cx="8375111" cy="4572032"/>
          </a:xfrm>
          <a:solidFill>
            <a:srgbClr val="FFFFFF"/>
          </a:solidFill>
          <a:ln>
            <a:miter lim="800000"/>
            <a:headEnd/>
            <a:tailEnd/>
          </a:ln>
        </p:spPr>
        <p:txBody>
          <a:bodyPr vert="horz" wrap="square" lIns="91440" tIns="45720" rIns="91440" bIns="45720" numCol="1" anchor="t" anchorCtr="0" compatLnSpc="1">
            <a:prstTxWarp prst="textNoShape">
              <a:avLst/>
            </a:prstTxWarp>
            <a:noAutofit/>
          </a:bodyPr>
          <a:lstStyle/>
          <a:p>
            <a:pPr>
              <a:buSzTx/>
              <a:buFontTx/>
              <a:buNone/>
            </a:pPr>
            <a:endParaRPr lang="en-US" sz="2800" dirty="0" smtClean="0">
              <a:latin typeface="Sylfaen" pitchFamily="18" charset="0"/>
            </a:endParaRPr>
          </a:p>
          <a:p>
            <a:pPr>
              <a:buSzTx/>
              <a:buFontTx/>
              <a:buNone/>
            </a:pPr>
            <a:r>
              <a:rPr lang="en-US" sz="2800" dirty="0" smtClean="0">
                <a:latin typeface="Sylfaen" pitchFamily="18" charset="0"/>
              </a:rPr>
              <a:t> ‘the use of </a:t>
            </a:r>
            <a:r>
              <a:rPr lang="en-US" sz="2800" dirty="0" smtClean="0">
                <a:solidFill>
                  <a:srgbClr val="00B050"/>
                </a:solidFill>
                <a:latin typeface="Sylfaen" pitchFamily="18" charset="0"/>
              </a:rPr>
              <a:t>biodiversity and ecosystem services </a:t>
            </a:r>
            <a:r>
              <a:rPr lang="en-US" sz="2800" dirty="0" smtClean="0">
                <a:latin typeface="Sylfaen" pitchFamily="18" charset="0"/>
              </a:rPr>
              <a:t>to help people adapt to the adverse effects of climate change. This may include sustainable management, conservation and restoration of ecosystems, as part of an overall adaptation strategy that takes into account the multiple social, economic and cultural co-benefits for local communities.’</a:t>
            </a:r>
          </a:p>
          <a:p>
            <a:pPr>
              <a:buSzTx/>
              <a:buFontTx/>
              <a:buNone/>
            </a:pPr>
            <a:endParaRPr lang="en-US" sz="2800" dirty="0" smtClean="0">
              <a:latin typeface="Sylfaen" pitchFamily="18" charset="0"/>
            </a:endParaRPr>
          </a:p>
          <a:p>
            <a:pPr>
              <a:buSzTx/>
              <a:buFontTx/>
              <a:buNone/>
            </a:pPr>
            <a:r>
              <a:rPr lang="en-US" sz="2800" dirty="0" smtClean="0">
                <a:latin typeface="Sylfaen" pitchFamily="18" charset="0"/>
              </a:rPr>
              <a:t>(CBD 2010).</a:t>
            </a:r>
            <a:endParaRPr lang="en-US" sz="2800" dirty="0">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animEffect transition="in" filter="box(in)">
                                      <p:cBhvr>
                                        <p:cTn id="7" dur="500"/>
                                        <p:tgtEl>
                                          <p:spTgt spid="16384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63843">
                                            <p:txEl>
                                              <p:pRg st="3" end="3"/>
                                            </p:txEl>
                                          </p:spTgt>
                                        </p:tgtEl>
                                        <p:attrNameLst>
                                          <p:attrName>style.visibility</p:attrName>
                                        </p:attrNameLst>
                                      </p:cBhvr>
                                      <p:to>
                                        <p:strVal val="visible"/>
                                      </p:to>
                                    </p:set>
                                    <p:animEffect transition="in" filter="box(in)">
                                      <p:cBhvr>
                                        <p:cTn id="10" dur="500"/>
                                        <p:tgtEl>
                                          <p:spTgt spid="163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762000" y="-30163"/>
            <a:ext cx="4724400" cy="639763"/>
          </a:xfrm>
        </p:spPr>
        <p:txBody>
          <a:bodyPr/>
          <a:lstStyle/>
          <a:p>
            <a:pPr eaLnBrk="1" hangingPunct="1"/>
            <a:r>
              <a:rPr lang="en-US" sz="2500" b="1" smtClean="0">
                <a:cs typeface="Arial" pitchFamily="34" charset="0"/>
              </a:rPr>
              <a:t>Why ecosystems matter</a:t>
            </a:r>
          </a:p>
        </p:txBody>
      </p:sp>
      <p:sp>
        <p:nvSpPr>
          <p:cNvPr id="4" name="Rectangle 3"/>
          <p:cNvSpPr txBox="1">
            <a:spLocks noChangeArrowheads="1"/>
          </p:cNvSpPr>
          <p:nvPr/>
        </p:nvSpPr>
        <p:spPr bwMode="auto">
          <a:xfrm>
            <a:off x="419100" y="533400"/>
            <a:ext cx="5981700" cy="5410200"/>
          </a:xfrm>
          <a:prstGeom prst="rect">
            <a:avLst/>
          </a:prstGeom>
          <a:noFill/>
          <a:ln w="9525">
            <a:noFill/>
            <a:miter lim="800000"/>
            <a:headEnd/>
            <a:tailEnd/>
          </a:ln>
        </p:spPr>
        <p:txBody>
          <a:bodyPr/>
          <a:lstStyle/>
          <a:p>
            <a:pPr marL="152400" lvl="1" indent="-152400" algn="just" defTabSz="912813" eaLnBrk="0" hangingPunct="0">
              <a:spcAft>
                <a:spcPts val="1800"/>
              </a:spcAft>
              <a:buSzPct val="120000"/>
              <a:buFontTx/>
              <a:buChar char="•"/>
            </a:pPr>
            <a:r>
              <a:rPr lang="en-GB" sz="2000" dirty="0">
                <a:cs typeface="Arial" pitchFamily="34" charset="0"/>
              </a:rPr>
              <a:t>Impacts of CC being felt in different ecosystems; </a:t>
            </a:r>
          </a:p>
          <a:p>
            <a:pPr marL="152400" lvl="1" indent="-152400" algn="just" defTabSz="912813" eaLnBrk="0" hangingPunct="0">
              <a:spcAft>
                <a:spcPts val="1800"/>
              </a:spcAft>
              <a:buSzPct val="120000"/>
              <a:buFontTx/>
              <a:buChar char="•"/>
            </a:pPr>
            <a:r>
              <a:rPr lang="en-GB" sz="2000" b="1" dirty="0">
                <a:cs typeface="Arial" pitchFamily="34" charset="0"/>
              </a:rPr>
              <a:t>Stats:</a:t>
            </a:r>
            <a:r>
              <a:rPr lang="en-GB" sz="2000" dirty="0">
                <a:cs typeface="Arial" pitchFamily="34" charset="0"/>
              </a:rPr>
              <a:t> </a:t>
            </a:r>
            <a:r>
              <a:rPr lang="en-GB" sz="2000" b="1" dirty="0">
                <a:solidFill>
                  <a:srgbClr val="CC0000"/>
                </a:solidFill>
                <a:cs typeface="Arial" pitchFamily="34" charset="0"/>
              </a:rPr>
              <a:t>1 billion</a:t>
            </a:r>
            <a:r>
              <a:rPr lang="en-GB" sz="2000" dirty="0">
                <a:cs typeface="Arial" pitchFamily="34" charset="0"/>
              </a:rPr>
              <a:t> people in over 100 developing countries are locked in the cycle of poverty and environmental degradation made worse by the effects of climate change; </a:t>
            </a:r>
            <a:endParaRPr lang="en-US" sz="2000" dirty="0">
              <a:cs typeface="Arial" pitchFamily="34" charset="0"/>
            </a:endParaRPr>
          </a:p>
          <a:p>
            <a:pPr marL="152400" lvl="1" indent="-152400" algn="just" defTabSz="912813" eaLnBrk="0" hangingPunct="0">
              <a:spcAft>
                <a:spcPts val="1800"/>
              </a:spcAft>
              <a:buSzPct val="120000"/>
              <a:buFontTx/>
              <a:buChar char="•"/>
            </a:pPr>
            <a:r>
              <a:rPr lang="en-GB" sz="2000" dirty="0">
                <a:cs typeface="Arial" pitchFamily="34" charset="0"/>
              </a:rPr>
              <a:t>“Approximately </a:t>
            </a:r>
            <a:r>
              <a:rPr lang="en-GB" sz="2000" b="1" dirty="0">
                <a:solidFill>
                  <a:srgbClr val="CC0000"/>
                </a:solidFill>
                <a:cs typeface="Arial" pitchFamily="34" charset="0"/>
              </a:rPr>
              <a:t>60% (15 out of 24)</a:t>
            </a:r>
            <a:r>
              <a:rPr lang="en-GB" sz="2000" dirty="0">
                <a:cs typeface="Arial" pitchFamily="34" charset="0"/>
              </a:rPr>
              <a:t> of the ecosystem services examined during the Millennium Ecosystem Assessment are being degraded or used unsustainably….” (Millennium Ecosystem Assessment, 2005. Ecosystems and Human Well-being: </a:t>
            </a:r>
            <a:r>
              <a:rPr lang="en-GB" sz="2000" dirty="0" smtClean="0">
                <a:cs typeface="Arial" pitchFamily="34" charset="0"/>
              </a:rPr>
              <a:t>Synthesis);</a:t>
            </a:r>
            <a:endParaRPr lang="en-US" sz="2000" dirty="0">
              <a:cs typeface="Arial" pitchFamily="34" charset="0"/>
            </a:endParaRPr>
          </a:p>
          <a:p>
            <a:pPr marL="152400" lvl="1" indent="-152400" algn="just" defTabSz="912813" eaLnBrk="0" hangingPunct="0">
              <a:spcAft>
                <a:spcPts val="1800"/>
              </a:spcAft>
              <a:buSzPct val="120000"/>
              <a:buFontTx/>
              <a:buChar char="•"/>
            </a:pPr>
            <a:r>
              <a:rPr lang="en-GB" sz="2000" b="1" dirty="0">
                <a:solidFill>
                  <a:srgbClr val="C00000"/>
                </a:solidFill>
                <a:cs typeface="Arial" pitchFamily="34" charset="0"/>
              </a:rPr>
              <a:t>Healthy ecosystems and their services </a:t>
            </a:r>
            <a:r>
              <a:rPr lang="en-GB" sz="2000" dirty="0">
                <a:cs typeface="Arial" pitchFamily="34" charset="0"/>
              </a:rPr>
              <a:t>provide opportunities for sustainable economic prosperity while at the same time providing defence against the negative effects of climate change.</a:t>
            </a:r>
            <a:endParaRPr lang="de-DE" sz="2000" b="1" dirty="0">
              <a:cs typeface="Arial" pitchFamily="34" charset="0"/>
            </a:endParaRPr>
          </a:p>
        </p:txBody>
      </p:sp>
      <p:pic>
        <p:nvPicPr>
          <p:cNvPr id="6148" name="Picture 5" descr="Wetlands 2"/>
          <p:cNvPicPr>
            <a:picLocks noChangeAspect="1" noChangeArrowheads="1"/>
          </p:cNvPicPr>
          <p:nvPr/>
        </p:nvPicPr>
        <p:blipFill>
          <a:blip r:embed="rId2" cstate="print"/>
          <a:srcRect/>
          <a:stretch>
            <a:fillRect/>
          </a:stretch>
        </p:blipFill>
        <p:spPr bwMode="auto">
          <a:xfrm>
            <a:off x="6578600" y="0"/>
            <a:ext cx="2498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533400" y="152400"/>
            <a:ext cx="8077200" cy="639763"/>
          </a:xfrm>
        </p:spPr>
        <p:txBody>
          <a:bodyPr/>
          <a:lstStyle/>
          <a:p>
            <a:r>
              <a:rPr lang="en-US" sz="3200" b="1" smtClean="0">
                <a:cs typeface="Arial" pitchFamily="34" charset="0"/>
              </a:rPr>
              <a:t>Why Ecosystem Based Approaches?</a:t>
            </a:r>
          </a:p>
        </p:txBody>
      </p:sp>
      <p:sp>
        <p:nvSpPr>
          <p:cNvPr id="5" name="Rectangle 3"/>
          <p:cNvSpPr txBox="1">
            <a:spLocks noChangeArrowheads="1"/>
          </p:cNvSpPr>
          <p:nvPr/>
        </p:nvSpPr>
        <p:spPr bwMode="auto">
          <a:xfrm>
            <a:off x="457200" y="914400"/>
            <a:ext cx="8382000" cy="5257800"/>
          </a:xfrm>
          <a:prstGeom prst="rect">
            <a:avLst/>
          </a:prstGeom>
          <a:noFill/>
          <a:ln w="9525">
            <a:noFill/>
            <a:miter lim="800000"/>
            <a:headEnd/>
            <a:tailEnd/>
          </a:ln>
        </p:spPr>
        <p:txBody>
          <a:bodyPr lIns="80165" tIns="40083" rIns="80165" bIns="40083"/>
          <a:lstStyle/>
          <a:p>
            <a:pPr marL="342900" lvl="1" indent="-342900" algn="just" defTabSz="912813" eaLnBrk="0" hangingPunct="0">
              <a:spcAft>
                <a:spcPts val="525"/>
              </a:spcAft>
              <a:buSzPct val="120000"/>
              <a:buFontTx/>
              <a:buChar char="•"/>
            </a:pPr>
            <a:r>
              <a:rPr lang="de-DE" sz="2800" dirty="0">
                <a:cs typeface="Arial" pitchFamily="34" charset="0"/>
              </a:rPr>
              <a:t>Lower cost and more </a:t>
            </a:r>
            <a:r>
              <a:rPr lang="de-DE" sz="2800" b="1" dirty="0">
                <a:cs typeface="Arial" pitchFamily="34" charset="0"/>
              </a:rPr>
              <a:t>cost effective</a:t>
            </a:r>
            <a:r>
              <a:rPr lang="de-DE" sz="2800" dirty="0">
                <a:cs typeface="Arial" pitchFamily="34" charset="0"/>
              </a:rPr>
              <a:t> than alternatives in some cases, especially in the long term, and local communities can do this themselves;</a:t>
            </a:r>
          </a:p>
          <a:p>
            <a:pPr marL="342900" lvl="1" indent="-342900" algn="just" defTabSz="912813" eaLnBrk="0" hangingPunct="0">
              <a:spcAft>
                <a:spcPts val="525"/>
              </a:spcAft>
              <a:buSzPct val="120000"/>
              <a:buFontTx/>
              <a:buChar char="•"/>
            </a:pPr>
            <a:endParaRPr lang="de-DE" sz="2800" dirty="0">
              <a:cs typeface="Arial" pitchFamily="34" charset="0"/>
            </a:endParaRPr>
          </a:p>
          <a:p>
            <a:pPr marL="342900" lvl="1" indent="-342900" algn="just" defTabSz="912813" eaLnBrk="0" hangingPunct="0">
              <a:spcAft>
                <a:spcPts val="525"/>
              </a:spcAft>
              <a:buSzPct val="120000"/>
              <a:buFontTx/>
              <a:buChar char="•"/>
            </a:pPr>
            <a:r>
              <a:rPr lang="de-DE" sz="2800" dirty="0">
                <a:cs typeface="Arial" pitchFamily="34" charset="0"/>
              </a:rPr>
              <a:t>Has </a:t>
            </a:r>
            <a:r>
              <a:rPr lang="de-DE" sz="2800" b="1" dirty="0">
                <a:cs typeface="Arial" pitchFamily="34" charset="0"/>
              </a:rPr>
              <a:t>multiple benefits</a:t>
            </a:r>
            <a:r>
              <a:rPr lang="de-DE" sz="2800" dirty="0">
                <a:cs typeface="Arial" pitchFamily="34" charset="0"/>
              </a:rPr>
              <a:t> – livelihoods, aesthetics/spiritual, biodiversity;</a:t>
            </a:r>
          </a:p>
          <a:p>
            <a:pPr marL="342900" lvl="1" indent="-342900" algn="just" defTabSz="912813" eaLnBrk="0" hangingPunct="0">
              <a:spcAft>
                <a:spcPts val="525"/>
              </a:spcAft>
              <a:buSzPct val="120000"/>
              <a:buFontTx/>
              <a:buChar char="•"/>
            </a:pPr>
            <a:endParaRPr lang="de-DE" sz="2800" dirty="0">
              <a:cs typeface="Arial" pitchFamily="34" charset="0"/>
            </a:endParaRPr>
          </a:p>
          <a:p>
            <a:pPr marL="342900" lvl="1" indent="-342900" algn="just" defTabSz="912813" eaLnBrk="0" hangingPunct="0">
              <a:spcAft>
                <a:spcPts val="525"/>
              </a:spcAft>
              <a:buSzPct val="120000"/>
              <a:buFontTx/>
              <a:buChar char="•"/>
            </a:pPr>
            <a:r>
              <a:rPr lang="de-DE" sz="2800" dirty="0">
                <a:cs typeface="Arial" pitchFamily="34" charset="0"/>
              </a:rPr>
              <a:t>Ecosystems can </a:t>
            </a:r>
            <a:r>
              <a:rPr lang="de-DE" sz="2800" b="1" dirty="0">
                <a:cs typeface="Arial" pitchFamily="34" charset="0"/>
              </a:rPr>
              <a:t>adapt naturally</a:t>
            </a:r>
            <a:r>
              <a:rPr lang="de-DE" sz="2800" dirty="0">
                <a:cs typeface="Arial" pitchFamily="34" charset="0"/>
              </a:rPr>
              <a:t> whereas engineering constructions do not – can avoid mal-adaptation.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990600" y="427038"/>
            <a:ext cx="7315200" cy="639762"/>
          </a:xfrm>
        </p:spPr>
        <p:txBody>
          <a:bodyPr/>
          <a:lstStyle/>
          <a:p>
            <a:r>
              <a:rPr lang="en-US" sz="3600" b="1" smtClean="0">
                <a:cs typeface="Arial" pitchFamily="34" charset="0"/>
              </a:rPr>
              <a:t>How different is the EBA work from “normal” work?</a:t>
            </a:r>
          </a:p>
        </p:txBody>
      </p:sp>
      <p:sp>
        <p:nvSpPr>
          <p:cNvPr id="5" name="Rectangle 3"/>
          <p:cNvSpPr txBox="1">
            <a:spLocks noChangeArrowheads="1"/>
          </p:cNvSpPr>
          <p:nvPr/>
        </p:nvSpPr>
        <p:spPr bwMode="auto">
          <a:xfrm>
            <a:off x="381000" y="1752600"/>
            <a:ext cx="8382000" cy="3962400"/>
          </a:xfrm>
          <a:prstGeom prst="rect">
            <a:avLst/>
          </a:prstGeom>
          <a:noFill/>
          <a:ln w="9525">
            <a:noFill/>
            <a:miter lim="800000"/>
            <a:headEnd/>
            <a:tailEnd/>
          </a:ln>
        </p:spPr>
        <p:txBody>
          <a:bodyPr lIns="80165" tIns="40083" rIns="80165" bIns="40083"/>
          <a:lstStyle/>
          <a:p>
            <a:pPr marL="342900" lvl="1" indent="-342900" algn="just" defTabSz="912813" eaLnBrk="0" hangingPunct="0">
              <a:spcAft>
                <a:spcPts val="525"/>
              </a:spcAft>
              <a:buSzPct val="120000"/>
              <a:buFontTx/>
              <a:buChar char="•"/>
            </a:pPr>
            <a:r>
              <a:rPr lang="en-US" sz="3200" dirty="0">
                <a:cs typeface="Arial" pitchFamily="34" charset="0"/>
              </a:rPr>
              <a:t>Essentially good ecosystem management, but this is with added anticipated impacts on Climate Change on ecosystems and societies;</a:t>
            </a:r>
          </a:p>
          <a:p>
            <a:pPr marL="342900" lvl="1" indent="-342900" algn="just" defTabSz="912813" eaLnBrk="0" hangingPunct="0">
              <a:spcAft>
                <a:spcPts val="525"/>
              </a:spcAft>
              <a:buSzPct val="120000"/>
              <a:buFontTx/>
              <a:buChar char="•"/>
            </a:pPr>
            <a:endParaRPr lang="en-US" sz="3200" dirty="0">
              <a:cs typeface="Arial" pitchFamily="34" charset="0"/>
            </a:endParaRPr>
          </a:p>
          <a:p>
            <a:pPr marL="342900" lvl="1" indent="-342900" algn="just" defTabSz="912813" eaLnBrk="0" hangingPunct="0">
              <a:spcAft>
                <a:spcPts val="525"/>
              </a:spcAft>
              <a:buSzPct val="120000"/>
              <a:buFontTx/>
              <a:buChar char="•"/>
            </a:pPr>
            <a:r>
              <a:rPr lang="en-US" sz="3200" dirty="0" smtClean="0">
                <a:cs typeface="Arial" pitchFamily="34" charset="0"/>
              </a:rPr>
              <a:t>The </a:t>
            </a:r>
            <a:r>
              <a:rPr lang="en-US" sz="3200" dirty="0" err="1" smtClean="0">
                <a:cs typeface="Arial" pitchFamily="34" charset="0"/>
              </a:rPr>
              <a:t>EbA</a:t>
            </a:r>
            <a:r>
              <a:rPr lang="en-US" sz="3200" dirty="0" smtClean="0">
                <a:cs typeface="Arial" pitchFamily="34" charset="0"/>
              </a:rPr>
              <a:t> takes into </a:t>
            </a:r>
            <a:r>
              <a:rPr lang="en-US" sz="3200" dirty="0">
                <a:cs typeface="Arial" pitchFamily="34" charset="0"/>
              </a:rPr>
              <a:t>account climate change risks fully. </a:t>
            </a:r>
            <a:endParaRPr lang="de-DE" sz="3200" dirty="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990600" y="152400"/>
            <a:ext cx="7315200" cy="639763"/>
          </a:xfrm>
        </p:spPr>
        <p:txBody>
          <a:bodyPr/>
          <a:lstStyle/>
          <a:p>
            <a:r>
              <a:rPr lang="en-US" sz="3200" b="1" smtClean="0">
                <a:cs typeface="Arial" pitchFamily="34" charset="0"/>
              </a:rPr>
              <a:t>EBA Examples &amp; alternatives</a:t>
            </a:r>
          </a:p>
        </p:txBody>
      </p:sp>
      <p:sp>
        <p:nvSpPr>
          <p:cNvPr id="5" name="Rectangle 3"/>
          <p:cNvSpPr txBox="1">
            <a:spLocks noChangeArrowheads="1"/>
          </p:cNvSpPr>
          <p:nvPr/>
        </p:nvSpPr>
        <p:spPr bwMode="auto">
          <a:xfrm>
            <a:off x="381000" y="990600"/>
            <a:ext cx="8382000" cy="5257800"/>
          </a:xfrm>
          <a:prstGeom prst="rect">
            <a:avLst/>
          </a:prstGeom>
          <a:noFill/>
          <a:ln w="9525">
            <a:noFill/>
            <a:miter lim="800000"/>
            <a:headEnd/>
            <a:tailEnd/>
          </a:ln>
        </p:spPr>
        <p:txBody>
          <a:bodyPr lIns="80165" tIns="40083" rIns="80165" bIns="40083"/>
          <a:lstStyle/>
          <a:p>
            <a:pPr marL="342900" lvl="1" indent="-342900" algn="just" defTabSz="912813" eaLnBrk="0" hangingPunct="0">
              <a:spcAft>
                <a:spcPts val="525"/>
              </a:spcAft>
              <a:buSzPct val="120000"/>
              <a:buFontTx/>
              <a:buAutoNum type="arabicPeriod"/>
            </a:pPr>
            <a:r>
              <a:rPr lang="en-US" sz="2400" b="1">
                <a:cs typeface="Arial" pitchFamily="34" charset="0"/>
              </a:rPr>
              <a:t> </a:t>
            </a:r>
            <a:r>
              <a:rPr lang="en-US" sz="2400">
                <a:cs typeface="Arial" pitchFamily="34" charset="0"/>
              </a:rPr>
              <a:t>Mangrove forest protection and rehabilitation in Bangladesh to buffer against seasonal storms, to “capture” silt and provide breeding grounds for fish species.</a:t>
            </a:r>
          </a:p>
          <a:p>
            <a:pPr marL="1714500" lvl="3" indent="-342900" algn="just" defTabSz="912813" eaLnBrk="0" hangingPunct="0">
              <a:spcAft>
                <a:spcPts val="525"/>
              </a:spcAft>
              <a:buSzPct val="120000"/>
              <a:buFontTx/>
              <a:buChar char="•"/>
            </a:pPr>
            <a:r>
              <a:rPr lang="en-US" sz="2400" b="1">
                <a:cs typeface="Arial" pitchFamily="34" charset="0"/>
              </a:rPr>
              <a:t>Alternatives: Coastal dykes, fish breeding farms</a:t>
            </a:r>
          </a:p>
          <a:p>
            <a:pPr marL="342900" lvl="1" indent="-342900" algn="just" defTabSz="912813" eaLnBrk="0" hangingPunct="0">
              <a:spcAft>
                <a:spcPts val="525"/>
              </a:spcAft>
              <a:buFont typeface="Wingdings" pitchFamily="2" charset="2"/>
              <a:buAutoNum type="arabicPeriod"/>
            </a:pPr>
            <a:r>
              <a:rPr lang="en-US" sz="2400">
                <a:cs typeface="Arial" pitchFamily="34" charset="0"/>
              </a:rPr>
              <a:t>Mitigating increasing frequency &amp; intensity of grassland fires in South Africa – by managing invasive species, better grassland management &amp; preparation for fire management.</a:t>
            </a:r>
          </a:p>
          <a:p>
            <a:pPr marL="1714500" lvl="3" indent="-342900" algn="just" defTabSz="912813" eaLnBrk="0" hangingPunct="0">
              <a:spcAft>
                <a:spcPts val="525"/>
              </a:spcAft>
              <a:buFontTx/>
              <a:buChar char="•"/>
            </a:pPr>
            <a:r>
              <a:rPr lang="de-DE" sz="2400" b="1">
                <a:cs typeface="Arial" pitchFamily="34" charset="0"/>
              </a:rPr>
              <a:t>Alternatives: firefighting by local communities &amp; govt agencies.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76200"/>
            <a:ext cx="8229600" cy="1143000"/>
          </a:xfrm>
        </p:spPr>
        <p:txBody>
          <a:bodyPr/>
          <a:lstStyle/>
          <a:p>
            <a:r>
              <a:rPr lang="tr-TR" smtClean="0">
                <a:cs typeface="Arial" pitchFamily="34" charset="0"/>
              </a:rPr>
              <a:t>Ecosystem Services</a:t>
            </a:r>
            <a:endParaRPr lang="en-US" smtClean="0">
              <a:cs typeface="Arial" pitchFamily="34" charset="0"/>
            </a:endParaRPr>
          </a:p>
        </p:txBody>
      </p:sp>
      <p:pic>
        <p:nvPicPr>
          <p:cNvPr id="7171" name="Picture 4" descr="sdm-gene-0A-ecoservices.jpg"/>
          <p:cNvPicPr>
            <a:picLocks noChangeAspect="1"/>
          </p:cNvPicPr>
          <p:nvPr/>
        </p:nvPicPr>
        <p:blipFill>
          <a:blip r:embed="rId2" cstate="print"/>
          <a:srcRect/>
          <a:stretch>
            <a:fillRect/>
          </a:stretch>
        </p:blipFill>
        <p:spPr bwMode="auto">
          <a:xfrm>
            <a:off x="2584450" y="1185863"/>
            <a:ext cx="4146550" cy="5102225"/>
          </a:xfrm>
          <a:prstGeom prst="rect">
            <a:avLst/>
          </a:prstGeom>
          <a:noFill/>
          <a:ln w="9525">
            <a:noFill/>
            <a:miter lim="800000"/>
            <a:headEnd/>
            <a:tailEnd/>
          </a:ln>
        </p:spPr>
      </p:pic>
      <p:sp>
        <p:nvSpPr>
          <p:cNvPr id="7172" name="Rectangle 5"/>
          <p:cNvSpPr>
            <a:spLocks noChangeArrowheads="1"/>
          </p:cNvSpPr>
          <p:nvPr/>
        </p:nvSpPr>
        <p:spPr bwMode="auto">
          <a:xfrm>
            <a:off x="2627313" y="6165850"/>
            <a:ext cx="3457575" cy="246063"/>
          </a:xfrm>
          <a:prstGeom prst="rect">
            <a:avLst/>
          </a:prstGeom>
          <a:noFill/>
          <a:ln w="9525">
            <a:noFill/>
            <a:miter lim="800000"/>
            <a:headEnd/>
            <a:tailEnd/>
          </a:ln>
        </p:spPr>
        <p:txBody>
          <a:bodyPr>
            <a:spAutoFit/>
          </a:bodyPr>
          <a:lstStyle/>
          <a:p>
            <a:r>
              <a:rPr lang="tr-TR" sz="1000">
                <a:latin typeface="Calibri" pitchFamily="34" charset="0"/>
              </a:rPr>
              <a:t>Source: Millennium Ecosystem Assessment</a:t>
            </a:r>
            <a:endParaRPr lang="en-US" sz="10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DE4488F-680E-BF4D-9689-4A699486C7BF}" type="slidenum">
              <a:rPr lang="en-US" smtClean="0">
                <a:solidFill>
                  <a:prstClr val="black">
                    <a:lumMod val="65000"/>
                    <a:lumOff val="35000"/>
                  </a:prstClr>
                </a:solidFill>
              </a:rPr>
              <a:pPr/>
              <a:t>9</a:t>
            </a:fld>
            <a:endParaRPr lang="en-US" dirty="0">
              <a:solidFill>
                <a:prstClr val="black">
                  <a:lumMod val="65000"/>
                  <a:lumOff val="35000"/>
                </a:prstClr>
              </a:solidFill>
            </a:endParaRPr>
          </a:p>
        </p:txBody>
      </p:sp>
      <p:pic>
        <p:nvPicPr>
          <p:cNvPr id="45058" name="Picture 2"/>
          <p:cNvPicPr>
            <a:picLocks noChangeAspect="1" noChangeArrowheads="1"/>
          </p:cNvPicPr>
          <p:nvPr/>
        </p:nvPicPr>
        <p:blipFill>
          <a:blip r:embed="rId2" cstate="print"/>
          <a:srcRect/>
          <a:stretch>
            <a:fillRect/>
          </a:stretch>
        </p:blipFill>
        <p:spPr bwMode="auto">
          <a:xfrm>
            <a:off x="923925" y="357166"/>
            <a:ext cx="8048994" cy="5618184"/>
          </a:xfrm>
          <a:prstGeom prst="rect">
            <a:avLst/>
          </a:prstGeom>
          <a:noFill/>
          <a:ln w="9525">
            <a:noFill/>
            <a:miter lim="800000"/>
            <a:headEnd/>
            <a:tailEnd/>
          </a:ln>
          <a:effectLst/>
        </p:spPr>
      </p:pic>
      <p:sp>
        <p:nvSpPr>
          <p:cNvPr id="5" name="Rectangle 4"/>
          <p:cNvSpPr/>
          <p:nvPr/>
        </p:nvSpPr>
        <p:spPr>
          <a:xfrm>
            <a:off x="285720" y="5657671"/>
            <a:ext cx="8143932" cy="923330"/>
          </a:xfrm>
          <a:prstGeom prst="rect">
            <a:avLst/>
          </a:prstGeom>
        </p:spPr>
        <p:txBody>
          <a:bodyPr wrap="square">
            <a:spAutoFit/>
          </a:bodyPr>
          <a:lstStyle/>
          <a:p>
            <a:r>
              <a:rPr lang="en-US" b="1" dirty="0" smtClean="0">
                <a:solidFill>
                  <a:schemeClr val="tx2"/>
                </a:solidFill>
              </a:rPr>
              <a:t>Conceptual diagram showing the interrelation between climate change exposure, sensitivity, adaptive capacity, vulnerability and adaptation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42 UNEP-ROWA Slide Template Nov08">
  <a:themeElements>
    <a:clrScheme name="142 UNEP-ROWA Slide Template Nov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2 UNEP-ROWA Slide Template Nov08">
      <a:majorFont>
        <a:latin typeface="MS PGothic"/>
        <a:ea typeface=""/>
        <a:cs typeface="Tahoma"/>
      </a:majorFont>
      <a:minorFont>
        <a:latin typeface="Univer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2 UNEP-ROWA Slide Template Nov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2 UNEP-ROWA Slide Template Nov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2 UNEP-ROWA Slide Template Nov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2 UNEP-ROWA Slide Template Nov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2 UNEP-ROWA Slide Template Nov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2 UNEP-ROWA Slide Template Nov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2 UNEP-ROWA Slide Template Nov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2 UNEP-ROWA Slide Template Nov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2 UNEP-ROWA Slide Template Nov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2 UNEP-ROWA Slide Template Nov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2 UNEP-ROWA Slide Template Nov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2 UNEP-ROWA Slide Template Nov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UNEP format</Template>
  <TotalTime>2286</TotalTime>
  <Words>735</Words>
  <Application>Microsoft Office PowerPoint</Application>
  <PresentationFormat>On-screen Show (4:3)</PresentationFormat>
  <Paragraphs>76</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142 UNEP-ROWA Slide Template Nov08</vt:lpstr>
      <vt:lpstr>Office Theme</vt:lpstr>
      <vt:lpstr>Ecosystem-Based Adaptation – UNEP approach and collaboration in the adoption in PERSGA Region</vt:lpstr>
      <vt:lpstr>Slide 2</vt:lpstr>
      <vt:lpstr>Ecosystem-based (approaches) to adaptation  </vt:lpstr>
      <vt:lpstr>Why ecosystems matter</vt:lpstr>
      <vt:lpstr>Why Ecosystem Based Approaches?</vt:lpstr>
      <vt:lpstr>How different is the EBA work from “normal” work?</vt:lpstr>
      <vt:lpstr>EBA Examples &amp; alternatives</vt:lpstr>
      <vt:lpstr>Ecosystem Services</vt:lpstr>
      <vt:lpstr>Slide 9</vt:lpstr>
      <vt:lpstr>  ECOSYSTEM – BASED ADAPTATION GUIDANCE  Moving from Principles to Practice  UNEP, 2012</vt:lpstr>
      <vt:lpstr>Slide 11</vt:lpstr>
      <vt:lpstr>Regional Significance</vt:lpstr>
      <vt:lpstr>UNEP Cooperation with PERSGA on EbA</vt:lpstr>
      <vt:lpstr>Outcome of the Regional Workshop on EbA, Jeddah, April 2012</vt:lpstr>
      <vt:lpstr>Thank You</vt:lpstr>
    </vt:vector>
  </TitlesOfParts>
  <Company>UNEP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WHC &amp; UNEP</dc:title>
  <dc:creator>Abdul-Majeid HAddad</dc:creator>
  <cp:lastModifiedBy>Ahmad Khalill</cp:lastModifiedBy>
  <cp:revision>157</cp:revision>
  <dcterms:created xsi:type="dcterms:W3CDTF">2008-06-16T17:04:35Z</dcterms:created>
  <dcterms:modified xsi:type="dcterms:W3CDTF">2012-12-01T08:36:19Z</dcterms:modified>
</cp:coreProperties>
</file>