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15"/>
  </p:notesMasterIdLst>
  <p:sldIdLst>
    <p:sldId id="256" r:id="rId2"/>
    <p:sldId id="314" r:id="rId3"/>
    <p:sldId id="315" r:id="rId4"/>
    <p:sldId id="335" r:id="rId5"/>
    <p:sldId id="316" r:id="rId6"/>
    <p:sldId id="333" r:id="rId7"/>
    <p:sldId id="332" r:id="rId8"/>
    <p:sldId id="337" r:id="rId9"/>
    <p:sldId id="334" r:id="rId10"/>
    <p:sldId id="329" r:id="rId11"/>
    <p:sldId id="271" r:id="rId12"/>
    <p:sldId id="336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BD936-0FED-7149-89DF-D4084BDD72C9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C316-6EC0-E042-BC8D-B02D03CB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29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9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66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47556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73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85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1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2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04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06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63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9334"/>
            <a:ext cx="8229600" cy="525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1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2">
              <a:lumMod val="75000"/>
            </a:schemeClr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accent1">
              <a:lumMod val="75000"/>
            </a:schemeClr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chemeClr val="accent1">
              <a:lumMod val="75000"/>
            </a:schemeClr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accent1">
              <a:lumMod val="75000"/>
            </a:schemeClr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75000"/>
            </a:schemeClr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accent1">
              <a:lumMod val="75000"/>
            </a:schemeClr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333" y="1148292"/>
            <a:ext cx="8362585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Socioeconomic Impacts of Climate Change on Health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8333" y="3168649"/>
            <a:ext cx="8362585" cy="309668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37609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Kristie L. Ebi, Ph.D., MPH</a:t>
            </a:r>
          </a:p>
          <a:p>
            <a:r>
              <a:rPr lang="en-US" dirty="0">
                <a:solidFill>
                  <a:srgbClr val="37609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Executive Director, </a:t>
            </a:r>
            <a:r>
              <a:rPr lang="en-US" dirty="0" smtClean="0">
                <a:solidFill>
                  <a:srgbClr val="37609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WGII TSU</a:t>
            </a:r>
          </a:p>
          <a:p>
            <a:r>
              <a:rPr lang="en-US" i="1" dirty="0" smtClean="0"/>
              <a:t>Emerging Scientific Findings and Ongoing Dialogue with the Research Community</a:t>
            </a:r>
          </a:p>
          <a:p>
            <a:r>
              <a:rPr lang="en-US" i="1" dirty="0" smtClean="0"/>
              <a:t>COP 16</a:t>
            </a:r>
          </a:p>
          <a:p>
            <a:r>
              <a:rPr lang="en-US" i="1" dirty="0" smtClean="0"/>
              <a:t>3 December 2010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2019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676400"/>
          </a:xfrm>
        </p:spPr>
        <p:txBody>
          <a:bodyPr/>
          <a:lstStyle/>
          <a:p>
            <a:pPr eaLnBrk="1" hangingPunct="1"/>
            <a:r>
              <a:rPr lang="en-US" sz="3200" i="1">
                <a:latin typeface="Verdana" charset="0"/>
                <a:ea typeface="ＭＳ Ｐゴシック" charset="0"/>
                <a:cs typeface="ＭＳ Ｐゴシック" charset="0"/>
              </a:rPr>
              <a:t>Vibrio parahaemolyticus </a:t>
            </a:r>
            <a:r>
              <a:rPr lang="en-US" sz="3200">
                <a:latin typeface="Verdana" charset="0"/>
                <a:ea typeface="ＭＳ Ｐゴシック" charset="0"/>
                <a:cs typeface="ＭＳ Ｐゴシック" charset="0"/>
              </a:rPr>
              <a:t>Infections by Harvest Date and Mean Daily Water Temperature</a:t>
            </a: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201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6099175" y="6488113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Black" charset="0"/>
              </a:rPr>
              <a:t>McLaughlin et al. 2005</a:t>
            </a:r>
          </a:p>
        </p:txBody>
      </p:sp>
    </p:spTree>
    <p:extLst>
      <p:ext uri="{BB962C8B-B14F-4D97-AF65-F5344CB8AC3E}">
        <p14:creationId xmlns:p14="http://schemas.microsoft.com/office/powerpoint/2010/main" xmlns="" val="1429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AU" sz="2800">
                <a:latin typeface="Verdana" charset="0"/>
                <a:ea typeface="ＭＳ Ｐゴシック" charset="0"/>
                <a:cs typeface="ＭＳ Ｐゴシック" charset="0"/>
              </a:rPr>
              <a:t>Use of Climate-Health Data for Early Warning Systems</a:t>
            </a:r>
            <a:endParaRPr lang="en-US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91200" y="6557963"/>
            <a:ext cx="3352800" cy="300037"/>
          </a:xfrm>
        </p:spPr>
        <p:txBody>
          <a:bodyPr anchor="ctr">
            <a:spAutoFit/>
          </a:bodyPr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zh-CN" sz="1800">
                <a:solidFill>
                  <a:srgbClr val="404040"/>
                </a:solidFill>
                <a:latin typeface="Arial Black" charset="0"/>
                <a:ea typeface="宋体" charset="0"/>
                <a:cs typeface="宋体" charset="0"/>
              </a:rPr>
              <a:t>Thomson</a:t>
            </a:r>
            <a:r>
              <a:rPr lang="en-US" altLang="zh-CN" sz="1700">
                <a:solidFill>
                  <a:srgbClr val="404040"/>
                </a:solidFill>
                <a:latin typeface="Arial Black" charset="0"/>
                <a:ea typeface="宋体" charset="0"/>
                <a:cs typeface="宋体" charset="0"/>
              </a:rPr>
              <a:t> et al. 2006</a:t>
            </a:r>
            <a:endParaRPr lang="en-US" sz="1700">
              <a:solidFill>
                <a:srgbClr val="404040"/>
              </a:solidFill>
              <a:latin typeface="Arial Black" charset="0"/>
              <a:ea typeface="宋体" charset="0"/>
              <a:cs typeface="宋体" charset="0"/>
            </a:endParaRPr>
          </a:p>
        </p:txBody>
      </p:sp>
      <p:pic>
        <p:nvPicPr>
          <p:cNvPr id="31748" name="Picture 4" descr="nature04503-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11162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nature04503-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65563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2209800"/>
            <a:ext cx="97155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latin typeface="Trebuchet MS" charset="0"/>
              </a:rPr>
              <a:t>Highest    malaria incidence years</a:t>
            </a:r>
            <a:endParaRPr lang="en-US" sz="1200" b="1">
              <a:latin typeface="Trebuchet MS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4495800"/>
            <a:ext cx="97155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latin typeface="Trebuchet MS" charset="0"/>
              </a:rPr>
              <a:t>Lowest    malaria incidence years</a:t>
            </a:r>
            <a:endParaRPr lang="en-US" sz="1200" b="1">
              <a:latin typeface="Trebuchet MS" charset="0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990600" y="1219200"/>
            <a:ext cx="19446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1200" b="1">
                <a:latin typeface="Trebuchet MS" charset="0"/>
              </a:rPr>
              <a:t>Observed summer (Dec-Feb) rain</a:t>
            </a:r>
            <a:endParaRPr lang="en-US" sz="1200" b="1">
              <a:latin typeface="Trebuchet MS" charset="0"/>
            </a:endParaRP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863850" y="1219200"/>
            <a:ext cx="20875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1200" b="1">
                <a:latin typeface="Trebuchet MS" charset="0"/>
              </a:rPr>
              <a:t>Forecast (November- modelled) summer rain</a:t>
            </a:r>
            <a:endParaRPr lang="en-US" sz="1200" b="1">
              <a:latin typeface="Trebuchet MS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629400" y="3886200"/>
            <a:ext cx="2160588" cy="1600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400" b="1">
                <a:latin typeface="Trebuchet MS" charset="0"/>
              </a:rPr>
              <a:t>Derived relationship between summer rainfall and subsequent annual malaria incidence – used successfully for forecasting malaria</a:t>
            </a:r>
            <a:endParaRPr lang="en-US" sz="1400" b="1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514600"/>
          <a:ext cx="8305800" cy="3424238"/>
        </p:xfrm>
        <a:graphic>
          <a:graphicData uri="http://schemas.openxmlformats.org/drawingml/2006/table">
            <a:tbl>
              <a:tblPr/>
              <a:tblGrid>
                <a:gridCol w="2076450"/>
                <a:gridCol w="2179638"/>
                <a:gridCol w="1973262"/>
                <a:gridCol w="20764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</a:rPr>
                        <a:t>Diarrhea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</a:rPr>
                        <a:t>Malnutrition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</a:rPr>
                        <a:t>Malaria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4,513,981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46,352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408,227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Climate change impacts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131,980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4,673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21,787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EA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% 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4D2"/>
                    </a:solidFill>
                  </a:tcPr>
                </a:tc>
              </a:tr>
            </a:tbl>
          </a:graphicData>
        </a:graphic>
      </p:graphicFrame>
      <p:sp>
        <p:nvSpPr>
          <p:cNvPr id="79901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262626"/>
                </a:solidFill>
              </a:rPr>
              <a:t>Climate Change Impacts in 2030 under 750 ppm CO</a:t>
            </a:r>
            <a:r>
              <a:rPr lang="en-US" sz="2800" b="1" baseline="-25000">
                <a:solidFill>
                  <a:srgbClr val="262626"/>
                </a:solidFill>
              </a:rPr>
              <a:t>2</a:t>
            </a:r>
            <a:r>
              <a:rPr lang="en-US" sz="2800" b="1">
                <a:solidFill>
                  <a:srgbClr val="262626"/>
                </a:solidFill>
              </a:rPr>
              <a:t> Scenario </a:t>
            </a:r>
            <a:r>
              <a:rPr lang="en-US" sz="2000" b="1">
                <a:solidFill>
                  <a:srgbClr val="262626"/>
                </a:solidFill>
              </a:rPr>
              <a:t>(thousands of cases)</a:t>
            </a:r>
            <a:r>
              <a:rPr lang="en-US" sz="2800" b="1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79902" name="Text Box 31"/>
          <p:cNvSpPr txBox="1">
            <a:spLocks noChangeArrowheads="1"/>
          </p:cNvSpPr>
          <p:nvPr/>
        </p:nvSpPr>
        <p:spPr bwMode="auto">
          <a:xfrm>
            <a:off x="762000" y="1524000"/>
            <a:ext cx="7556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>
                <a:latin typeface="Trebuchet MS" charset="0"/>
              </a:rPr>
              <a:t>Estimated costs to treat the climate change-related cases = $3,992 to $12,603 million</a:t>
            </a:r>
          </a:p>
        </p:txBody>
      </p:sp>
      <p:sp>
        <p:nvSpPr>
          <p:cNvPr id="79903" name="Text Box 30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Black" charset="0"/>
              </a:rPr>
              <a:t>Ebi 2008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1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83613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08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Verdana" charset="0"/>
              </a:rPr>
              <a:t>Direction and Magnitude of Climate Change Health Impacts</a:t>
            </a:r>
          </a:p>
        </p:txBody>
      </p:sp>
      <p:pic>
        <p:nvPicPr>
          <p:cNvPr id="30723" name="Picture 5" descr="Summary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00838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7650163" y="6488113"/>
            <a:ext cx="1493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Black" charset="0"/>
              </a:rPr>
              <a:t>IPCC 2007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4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4425"/>
            <a:ext cx="81915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8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Verdana" charset="0"/>
                <a:ea typeface="+mj-ea"/>
                <a:cs typeface="+mj-cs"/>
              </a:rPr>
              <a:t>Sum of Years of Life Lost and Years of Life Lived with Disability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6642100" y="6488113"/>
            <a:ext cx="250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Black" charset="0"/>
              </a:rPr>
              <a:t>Pitcher et al. 2008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105400" y="2057400"/>
            <a:ext cx="3024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b="1"/>
              <a:t>Annual deaths:</a:t>
            </a:r>
          </a:p>
          <a:p>
            <a:r>
              <a:rPr lang="en-US" sz="1800" b="1"/>
              <a:t>Diarrheal diseases =2</a:t>
            </a:r>
          </a:p>
          <a:p>
            <a:r>
              <a:rPr lang="en-US" sz="1800" b="1"/>
              <a:t>million deaths</a:t>
            </a:r>
          </a:p>
          <a:p>
            <a:r>
              <a:rPr lang="en-US" sz="1800" b="1"/>
              <a:t>Malaria = 1 million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038600" y="5181600"/>
            <a:ext cx="4398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b="1"/>
              <a:t>Malnutrition is an underlying</a:t>
            </a:r>
          </a:p>
          <a:p>
            <a:r>
              <a:rPr lang="en-US" sz="1800" b="1"/>
              <a:t>cause of 50% of the 10.5 </a:t>
            </a:r>
          </a:p>
          <a:p>
            <a:r>
              <a:rPr lang="en-US" sz="1800" b="1"/>
              <a:t>million annual childhood deaths</a:t>
            </a:r>
          </a:p>
        </p:txBody>
      </p:sp>
    </p:spTree>
    <p:extLst>
      <p:ext uri="{BB962C8B-B14F-4D97-AF65-F5344CB8AC3E}">
        <p14:creationId xmlns:p14="http://schemas.microsoft.com/office/powerpoint/2010/main" xmlns="" val="6639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4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Environmental Change and Human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749"/>
            <a:ext cx="8229600" cy="47556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Atmospheric composition changes and their health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Land </a:t>
            </a:r>
            <a:r>
              <a:rPr lang="en-US" dirty="0"/>
              <a:t>u</a:t>
            </a:r>
            <a:r>
              <a:rPr lang="en-US" dirty="0" smtClean="0"/>
              <a:t>se/land </a:t>
            </a:r>
            <a:r>
              <a:rPr lang="en-US" dirty="0"/>
              <a:t>c</a:t>
            </a:r>
            <a:r>
              <a:rPr lang="en-US" dirty="0" smtClean="0"/>
              <a:t>over </a:t>
            </a:r>
            <a:r>
              <a:rPr lang="en-US" dirty="0"/>
              <a:t>changes and human health </a:t>
            </a:r>
            <a:endParaRPr lang="en-US" dirty="0" smtClean="0"/>
          </a:p>
          <a:p>
            <a:r>
              <a:rPr lang="en-US" dirty="0" smtClean="0"/>
              <a:t>Infectious </a:t>
            </a:r>
            <a:r>
              <a:rPr lang="en-US" dirty="0"/>
              <a:t>disease and </a:t>
            </a:r>
            <a:r>
              <a:rPr lang="en-US" dirty="0" smtClean="0"/>
              <a:t>global </a:t>
            </a:r>
            <a:r>
              <a:rPr lang="en-US" dirty="0"/>
              <a:t>e</a:t>
            </a:r>
            <a:r>
              <a:rPr lang="en-US" dirty="0" smtClean="0"/>
              <a:t>nvironmental </a:t>
            </a:r>
            <a:r>
              <a:rPr lang="en-US" dirty="0"/>
              <a:t>c</a:t>
            </a:r>
            <a:r>
              <a:rPr lang="en-US" dirty="0" smtClean="0"/>
              <a:t>hanges </a:t>
            </a:r>
          </a:p>
          <a:p>
            <a:r>
              <a:rPr lang="en-US" dirty="0" smtClean="0"/>
              <a:t>Food</a:t>
            </a:r>
            <a:r>
              <a:rPr lang="en-US" dirty="0"/>
              <a:t>-producing systems and </a:t>
            </a:r>
            <a:r>
              <a:rPr lang="en-US" dirty="0" smtClean="0"/>
              <a:t>health</a:t>
            </a:r>
          </a:p>
          <a:p>
            <a:r>
              <a:rPr lang="en-US" dirty="0" smtClean="0"/>
              <a:t>Urbanization </a:t>
            </a:r>
            <a:r>
              <a:rPr lang="en-US" dirty="0"/>
              <a:t>and </a:t>
            </a:r>
            <a:r>
              <a:rPr lang="en-US" dirty="0" smtClean="0"/>
              <a:t>health</a:t>
            </a:r>
            <a:endParaRPr lang="en-US" dirty="0"/>
          </a:p>
          <a:p>
            <a:r>
              <a:rPr lang="en-US" dirty="0" smtClean="0"/>
              <a:t>Vulnerability</a:t>
            </a:r>
            <a:r>
              <a:rPr lang="en-US" dirty="0"/>
              <a:t>, social </a:t>
            </a:r>
            <a:r>
              <a:rPr lang="en-US" dirty="0" smtClean="0"/>
              <a:t>representation, </a:t>
            </a:r>
            <a:r>
              <a:rPr lang="en-US" dirty="0"/>
              <a:t>and resilience </a:t>
            </a:r>
            <a:r>
              <a:rPr lang="en-US" dirty="0" smtClean="0"/>
              <a:t>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5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in Understanding the Health Risks of Global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0920" y="1385621"/>
            <a:ext cx="8741952" cy="51045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Better estimates of current risks</a:t>
            </a:r>
          </a:p>
          <a:p>
            <a:pPr lvl="1"/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Current vulnerabilities</a:t>
            </a:r>
          </a:p>
          <a:p>
            <a:pPr lvl="1"/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Exposure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-response relationships between </a:t>
            </a:r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weather / climate and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health </a:t>
            </a:r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outcomes</a:t>
            </a:r>
          </a:p>
          <a:p>
            <a:pPr lvl="1"/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Identifying thresholds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Estimates of </a:t>
            </a:r>
            <a:r>
              <a:rPr lang="en-AU" dirty="0">
                <a:latin typeface="Trebuchet MS" charset="0"/>
                <a:ea typeface="ＭＳ Ｐゴシック" charset="0"/>
                <a:cs typeface="ＭＳ Ｐゴシック" charset="0"/>
              </a:rPr>
              <a:t>the current health </a:t>
            </a:r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burden attributable </a:t>
            </a:r>
            <a:r>
              <a:rPr lang="en-AU" dirty="0">
                <a:latin typeface="Trebuchet MS" charset="0"/>
                <a:ea typeface="ＭＳ Ｐゴシック" charset="0"/>
                <a:cs typeface="ＭＳ Ｐゴシック" charset="0"/>
              </a:rPr>
              <a:t>to climate </a:t>
            </a:r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change</a:t>
            </a:r>
          </a:p>
          <a:p>
            <a:pPr lvl="1"/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Effectiveness and costs of adaptation actions</a:t>
            </a:r>
            <a:endParaRPr lang="en-AU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Projections of future health </a:t>
            </a:r>
            <a:r>
              <a:rPr lang="en-AU" dirty="0">
                <a:latin typeface="Trebuchet MS" charset="0"/>
                <a:ea typeface="ＭＳ Ｐゴシック" charset="0"/>
                <a:cs typeface="ＭＳ Ｐゴシック" charset="0"/>
              </a:rPr>
              <a:t>risks </a:t>
            </a:r>
            <a:endParaRPr lang="en-AU" dirty="0" smtClean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Using a systems based approach</a:t>
            </a:r>
          </a:p>
          <a:p>
            <a:pPr lvl="1"/>
            <a:r>
              <a:rPr lang="en-AU" dirty="0" smtClean="0">
                <a:latin typeface="Trebuchet MS" charset="0"/>
                <a:ea typeface="ＭＳ Ｐゴシック" charset="0"/>
                <a:cs typeface="ＭＳ Ｐゴシック" charset="0"/>
              </a:rPr>
              <a:t>Identifying needs for additional adaptation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6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30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Cumulative Heat Vulnerability Index, New York 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521" y="1424737"/>
            <a:ext cx="6775450" cy="491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9820" y="6521659"/>
            <a:ext cx="215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</a:rPr>
              <a:t>Reid et al. 2009</a:t>
            </a: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4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0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Temperature and Precipitation on Mean Number of Anopheles Mosquitoes, Tanzania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643" y="1938639"/>
            <a:ext cx="7233920" cy="4693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2700" y="6488668"/>
            <a:ext cx="343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/>
              </a:rPr>
              <a:t>P</a:t>
            </a:r>
            <a:r>
              <a:rPr lang="en-US" dirty="0" smtClean="0">
                <a:latin typeface="Arial Black"/>
              </a:rPr>
              <a:t>arham and Michael 2009</a:t>
            </a: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6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Distribution of Plague in Ground Squirrels, California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100" y="1317112"/>
            <a:ext cx="4875530" cy="528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6630" y="6455677"/>
            <a:ext cx="21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</a:rPr>
              <a:t>Holt et al. 2009</a:t>
            </a: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1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Projected Distribution of Plague, California, 2020 and 2050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330" y="1283539"/>
            <a:ext cx="4813300" cy="537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6630" y="6455677"/>
            <a:ext cx="21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</a:rPr>
              <a:t>Holt et al. 2009</a:t>
            </a: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369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Socioeconomic Impacts of Climate Change on Health</vt:lpstr>
      <vt:lpstr>Direction and Magnitude of Climate Change Health Impacts</vt:lpstr>
      <vt:lpstr>Sum of Years of Life Lost and Years of Life Lived with Disability</vt:lpstr>
      <vt:lpstr>Global Environmental Change and Human Health</vt:lpstr>
      <vt:lpstr>Progress in Understanding the Health Risks of Global Change</vt:lpstr>
      <vt:lpstr>Mean Cumulative Heat Vulnerability Index, New York City</vt:lpstr>
      <vt:lpstr>Effect of Temperature and Precipitation on Mean Number of Anopheles Mosquitoes, Tanzania</vt:lpstr>
      <vt:lpstr>Current Distribution of Plague in Ground Squirrels, California</vt:lpstr>
      <vt:lpstr>Projected Distribution of Plague, California, 2020 and 2050</vt:lpstr>
      <vt:lpstr>Vibrio parahaemolyticus Infections by Harvest Date and Mean Daily Water Temperature</vt:lpstr>
      <vt:lpstr>Use of Climate-Health Data for Early Warning Systems</vt:lpstr>
      <vt:lpstr>Slide 12</vt:lpstr>
      <vt:lpstr>Slide 13</vt:lpstr>
    </vt:vector>
  </TitlesOfParts>
  <Manager/>
  <Company>University Corporation for Atmospheric Research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Ebi_US_COP16_2010</dc:title>
  <dc:subject/>
  <dc:creator>Kristie Ebi</dc:creator>
  <cp:keywords/>
  <dc:description/>
  <cp:lastModifiedBy>IGNACIUK Ada</cp:lastModifiedBy>
  <cp:revision>37</cp:revision>
  <dcterms:created xsi:type="dcterms:W3CDTF">2010-11-17T22:34:31Z</dcterms:created>
  <dcterms:modified xsi:type="dcterms:W3CDTF">2010-12-03T17:00:19Z</dcterms:modified>
  <cp:category/>
</cp:coreProperties>
</file>