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3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BA5D2-EF79-4A0A-B568-3A984DC9A227}" type="datetimeFigureOut">
              <a:rPr lang="en-US" smtClean="0"/>
              <a:pPr/>
              <a:t>12/12/2009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5ACE8-3D7B-4450-9FF3-F02008279DD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www.utzkab.com/assets/images/GHGMI_logo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7033"/>
            <a:ext cx="9144000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dirty="0"/>
              <a:t> </a:t>
            </a:r>
          </a:p>
          <a:p>
            <a:pPr algn="ctr"/>
            <a:endParaRPr lang="en-GB" sz="1000" dirty="0" smtClean="0"/>
          </a:p>
          <a:p>
            <a:pPr algn="ctr"/>
            <a:endParaRPr lang="en-GB" sz="1000" dirty="0"/>
          </a:p>
          <a:p>
            <a:pPr algn="ctr"/>
            <a:endParaRPr lang="en-GB" sz="1000" dirty="0" smtClean="0"/>
          </a:p>
          <a:p>
            <a:pPr algn="ctr"/>
            <a:endParaRPr lang="en-GB" sz="1000" dirty="0"/>
          </a:p>
          <a:p>
            <a:pPr algn="ctr"/>
            <a:endParaRPr lang="en-GB" sz="1000" dirty="0" smtClean="0"/>
          </a:p>
          <a:p>
            <a:pPr algn="ctr"/>
            <a:r>
              <a:rPr lang="en-GB" sz="1000" dirty="0"/>
              <a:t> </a:t>
            </a:r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Driving </a:t>
            </a:r>
            <a:r>
              <a:rPr lang="en-GB" b="1" dirty="0"/>
              <a:t>Low Carbon Investment</a:t>
            </a:r>
            <a:endParaRPr lang="en-GB" dirty="0"/>
          </a:p>
          <a:p>
            <a:pPr algn="ctr"/>
            <a:r>
              <a:rPr lang="en-GB" b="1" dirty="0"/>
              <a:t> </a:t>
            </a:r>
            <a:endParaRPr lang="en-GB" dirty="0"/>
          </a:p>
          <a:p>
            <a:pPr algn="ctr"/>
            <a:r>
              <a:rPr lang="en-GB" sz="1200" dirty="0" smtClean="0"/>
              <a:t>The </a:t>
            </a:r>
            <a:r>
              <a:rPr lang="en-GB" sz="1200" dirty="0"/>
              <a:t>role of Measurement, Reporting, and Verification (MRV) </a:t>
            </a:r>
            <a:endParaRPr lang="en-GB" sz="1200" dirty="0" smtClean="0"/>
          </a:p>
          <a:p>
            <a:pPr algn="ctr"/>
            <a:r>
              <a:rPr lang="en-GB" sz="1200" dirty="0" smtClean="0"/>
              <a:t>in </a:t>
            </a:r>
            <a:r>
              <a:rPr lang="en-GB" sz="1200" dirty="0"/>
              <a:t>facilitating transformational low-carbon </a:t>
            </a:r>
            <a:r>
              <a:rPr lang="en-GB" sz="1200" dirty="0" smtClean="0"/>
              <a:t>investment</a:t>
            </a:r>
            <a:endParaRPr lang="en-GB" sz="1200" dirty="0"/>
          </a:p>
          <a:p>
            <a:pPr algn="ctr"/>
            <a:r>
              <a:rPr lang="en-GB" sz="1200" dirty="0"/>
              <a:t> </a:t>
            </a:r>
            <a:endParaRPr lang="en-GB" sz="1200" dirty="0" smtClean="0"/>
          </a:p>
          <a:p>
            <a:pPr algn="ctr"/>
            <a:r>
              <a:rPr lang="en-GB" sz="1200" dirty="0" smtClean="0"/>
              <a:t>Saturday </a:t>
            </a:r>
            <a:r>
              <a:rPr lang="en-GB" sz="1200" dirty="0" smtClean="0"/>
              <a:t>12 December 18:15-19:45</a:t>
            </a:r>
          </a:p>
          <a:p>
            <a:pPr algn="ctr"/>
            <a:endParaRPr lang="en-GB" sz="1000" dirty="0" smtClean="0"/>
          </a:p>
          <a:p>
            <a:pPr algn="ctr"/>
            <a:endParaRPr lang="en-GB" sz="1000" dirty="0" smtClean="0"/>
          </a:p>
          <a:p>
            <a:pPr lvl="0" algn="ctr"/>
            <a:r>
              <a:rPr lang="en-GB" sz="1200" dirty="0" smtClean="0">
                <a:solidFill>
                  <a:prstClr val="black"/>
                </a:solidFill>
              </a:rPr>
              <a:t>Introduction - Lisa </a:t>
            </a:r>
            <a:r>
              <a:rPr lang="en-GB" sz="1200" dirty="0" smtClean="0">
                <a:solidFill>
                  <a:prstClr val="black"/>
                </a:solidFill>
              </a:rPr>
              <a:t>Jacobson, Executive Director, BCSE </a:t>
            </a:r>
            <a:endParaRPr lang="en-GB" sz="1200" dirty="0" smtClean="0">
              <a:solidFill>
                <a:prstClr val="black"/>
              </a:solidFill>
            </a:endParaRPr>
          </a:p>
          <a:p>
            <a:pPr lvl="0" algn="ctr"/>
            <a:endParaRPr lang="en-GB" sz="1200" dirty="0" smtClean="0">
              <a:solidFill>
                <a:prstClr val="black"/>
              </a:solidFill>
            </a:endParaRPr>
          </a:p>
          <a:p>
            <a:pPr algn="ctr"/>
            <a:r>
              <a:rPr lang="en-GB" sz="1200" dirty="0" smtClean="0"/>
              <a:t>Moderator - Richard </a:t>
            </a:r>
            <a:r>
              <a:rPr lang="en-GB" sz="1200" dirty="0" smtClean="0"/>
              <a:t>Gledhill, Global Leader, PwC Sustainability &amp; Climate Change</a:t>
            </a:r>
          </a:p>
          <a:p>
            <a:pPr lvl="0" algn="ctr"/>
            <a:endParaRPr lang="en-GB" sz="1200" dirty="0" smtClean="0">
              <a:solidFill>
                <a:prstClr val="black"/>
              </a:solidFill>
            </a:endParaRPr>
          </a:p>
          <a:p>
            <a:pPr algn="ctr"/>
            <a:endParaRPr lang="en-GB" sz="1000" dirty="0" smtClean="0"/>
          </a:p>
          <a:p>
            <a:pPr algn="ctr"/>
            <a:r>
              <a:rPr lang="en-GB" sz="1200" u="sng" dirty="0" smtClean="0"/>
              <a:t>Speakers</a:t>
            </a:r>
          </a:p>
          <a:p>
            <a:pPr algn="ctr"/>
            <a:endParaRPr lang="en-GB" sz="1000" u="sng" dirty="0"/>
          </a:p>
          <a:p>
            <a:pPr algn="ctr"/>
            <a:r>
              <a:rPr lang="en-GB" sz="1200" b="1" dirty="0"/>
              <a:t> </a:t>
            </a:r>
            <a:r>
              <a:rPr lang="en-GB" sz="1200" dirty="0" err="1" smtClean="0"/>
              <a:t>Stelios</a:t>
            </a:r>
            <a:r>
              <a:rPr lang="en-GB" sz="1200" dirty="0" smtClean="0"/>
              <a:t> </a:t>
            </a:r>
            <a:r>
              <a:rPr lang="en-GB" sz="1200" dirty="0" err="1"/>
              <a:t>Pesmajoglou</a:t>
            </a:r>
            <a:r>
              <a:rPr lang="en-GB" sz="1200" dirty="0"/>
              <a:t>, </a:t>
            </a:r>
            <a:r>
              <a:rPr lang="en-GB" sz="1200" dirty="0" smtClean="0"/>
              <a:t>PhD, Director</a:t>
            </a:r>
            <a:r>
              <a:rPr lang="en-GB" sz="1200" dirty="0"/>
              <a:t>, Professional Programs – Greenhouse Gas Management Institute</a:t>
            </a:r>
          </a:p>
          <a:p>
            <a:pPr algn="ctr"/>
            <a:r>
              <a:rPr lang="en-GB" sz="1200" dirty="0"/>
              <a:t> </a:t>
            </a:r>
          </a:p>
          <a:p>
            <a:pPr algn="ctr"/>
            <a:r>
              <a:rPr lang="en-GB" sz="1200" dirty="0"/>
              <a:t>Paul </a:t>
            </a:r>
            <a:r>
              <a:rPr lang="en-GB" sz="1200" dirty="0" smtClean="0"/>
              <a:t>Simpson, Chief </a:t>
            </a:r>
            <a:r>
              <a:rPr lang="en-GB" sz="1200" dirty="0"/>
              <a:t>Operating Officer – Carbon Disclosure Project</a:t>
            </a:r>
          </a:p>
          <a:p>
            <a:pPr algn="ctr"/>
            <a:r>
              <a:rPr lang="en-GB" sz="1200" dirty="0"/>
              <a:t> </a:t>
            </a:r>
            <a:endParaRPr lang="en-GB" sz="1200" dirty="0" smtClean="0"/>
          </a:p>
          <a:p>
            <a:pPr algn="ctr"/>
            <a:r>
              <a:rPr lang="en-GB" sz="1200" u="sng" dirty="0" smtClean="0"/>
              <a:t>Panel</a:t>
            </a:r>
          </a:p>
          <a:p>
            <a:pPr algn="ctr"/>
            <a:endParaRPr lang="en-GB" sz="1200" u="sng" dirty="0"/>
          </a:p>
          <a:p>
            <a:pPr algn="ctr"/>
            <a:r>
              <a:rPr lang="en-GB" sz="1200" dirty="0" smtClean="0"/>
              <a:t>Karen </a:t>
            </a:r>
            <a:r>
              <a:rPr lang="en-GB" sz="1200" dirty="0" err="1" smtClean="0"/>
              <a:t>Utt</a:t>
            </a:r>
            <a:r>
              <a:rPr lang="en-GB" sz="1200" dirty="0" smtClean="0"/>
              <a:t>, Vice </a:t>
            </a:r>
            <a:r>
              <a:rPr lang="en-GB" sz="1200" dirty="0" smtClean="0"/>
              <a:t>President, Advisory Services – </a:t>
            </a:r>
            <a:r>
              <a:rPr lang="en-GB" sz="1200" dirty="0" err="1" smtClean="0"/>
              <a:t>Conservis</a:t>
            </a:r>
            <a:endParaRPr lang="en-GB" sz="1200" dirty="0" smtClean="0"/>
          </a:p>
          <a:p>
            <a:pPr algn="ctr"/>
            <a:endParaRPr lang="en-GB" sz="1200" dirty="0" smtClean="0"/>
          </a:p>
          <a:p>
            <a:pPr algn="ctr"/>
            <a:r>
              <a:rPr lang="en-GB" sz="1200" dirty="0" smtClean="0"/>
              <a:t>Suresh </a:t>
            </a:r>
            <a:r>
              <a:rPr lang="en-GB" sz="1200" dirty="0" err="1" smtClean="0"/>
              <a:t>Prabhu</a:t>
            </a:r>
            <a:r>
              <a:rPr lang="en-GB" sz="1200" dirty="0" smtClean="0"/>
              <a:t>, Chairman</a:t>
            </a:r>
            <a:r>
              <a:rPr lang="en-GB" sz="1200" dirty="0" smtClean="0"/>
              <a:t>, Council for Energy, Environment and Water</a:t>
            </a:r>
          </a:p>
          <a:p>
            <a:pPr algn="ctr"/>
            <a:endParaRPr lang="en-GB" sz="1200" dirty="0" smtClean="0"/>
          </a:p>
          <a:p>
            <a:pPr algn="ctr"/>
            <a:r>
              <a:rPr lang="en-GB" sz="1200" dirty="0" smtClean="0"/>
              <a:t>Nick Robins, Head</a:t>
            </a:r>
            <a:r>
              <a:rPr lang="en-GB" sz="1200" dirty="0"/>
              <a:t>, Climate Change Centre of Excellence – HSBC</a:t>
            </a:r>
          </a:p>
          <a:p>
            <a:pPr algn="ctr"/>
            <a:r>
              <a:rPr lang="en-GB" sz="1200" dirty="0"/>
              <a:t> </a:t>
            </a:r>
          </a:p>
          <a:p>
            <a:pPr algn="ctr"/>
            <a:r>
              <a:rPr lang="en-GB" sz="1200" dirty="0"/>
              <a:t>Einar </a:t>
            </a:r>
            <a:r>
              <a:rPr lang="en-GB" sz="1200" dirty="0" smtClean="0"/>
              <a:t>Telnes, Senior </a:t>
            </a:r>
            <a:r>
              <a:rPr lang="en-GB" sz="1200" dirty="0"/>
              <a:t>Advisor – Point Carbon</a:t>
            </a:r>
          </a:p>
          <a:p>
            <a:r>
              <a:rPr lang="en-GB" sz="1200" dirty="0"/>
              <a:t> </a:t>
            </a:r>
          </a:p>
          <a:p>
            <a:pPr algn="ctr"/>
            <a:endParaRPr lang="en-GB" sz="1200" dirty="0"/>
          </a:p>
          <a:p>
            <a:pPr algn="ctr"/>
            <a:r>
              <a:rPr lang="en-GB" sz="1600" dirty="0"/>
              <a:t> </a:t>
            </a:r>
          </a:p>
          <a:p>
            <a:pPr algn="ctr"/>
            <a:r>
              <a:rPr lang="en-GB" sz="1000" dirty="0"/>
              <a:t/>
            </a:r>
            <a:br>
              <a:rPr lang="en-GB" sz="1000" dirty="0"/>
            </a:br>
            <a:r>
              <a:rPr lang="en-GB" sz="1000" dirty="0"/>
              <a:t/>
            </a:r>
            <a:br>
              <a:rPr lang="en-GB" sz="1000" dirty="0"/>
            </a:br>
            <a:endParaRPr lang="en-GB" sz="1000" dirty="0"/>
          </a:p>
        </p:txBody>
      </p:sp>
      <p:pic>
        <p:nvPicPr>
          <p:cNvPr id="5" name="Picture 4" descr="CDPLOGO_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221" y="357166"/>
            <a:ext cx="2595582" cy="285752"/>
          </a:xfrm>
          <a:prstGeom prst="rect">
            <a:avLst/>
          </a:prstGeom>
        </p:spPr>
      </p:pic>
      <p:pic>
        <p:nvPicPr>
          <p:cNvPr id="11266" name="Picture 2" descr="http://www.eesi.org/files/images/bcse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5" y="214290"/>
            <a:ext cx="2143139" cy="642942"/>
          </a:xfrm>
          <a:prstGeom prst="rect">
            <a:avLst/>
          </a:prstGeom>
          <a:noFill/>
        </p:spPr>
      </p:pic>
      <p:pic>
        <p:nvPicPr>
          <p:cNvPr id="11268" name="Picture 4" descr="See full 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1763" y="142852"/>
            <a:ext cx="1708151" cy="6429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Kate Levick</dc:creator>
  <cp:lastModifiedBy>Kate Levick</cp:lastModifiedBy>
  <cp:revision>7</cp:revision>
  <dcterms:created xsi:type="dcterms:W3CDTF">2009-12-11T12:26:51Z</dcterms:created>
  <dcterms:modified xsi:type="dcterms:W3CDTF">2009-12-12T16:34:30Z</dcterms:modified>
</cp:coreProperties>
</file>