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0" r:id="rId3"/>
    <p:sldId id="261" r:id="rId4"/>
    <p:sldId id="262" r:id="rId5"/>
    <p:sldId id="266" r:id="rId6"/>
    <p:sldId id="265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 autoAdjust="0"/>
    <p:restoredTop sz="94631" autoAdjust="0"/>
  </p:normalViewPr>
  <p:slideViewPr>
    <p:cSldViewPr snapToObjects="1">
      <p:cViewPr>
        <p:scale>
          <a:sx n="100" d="100"/>
          <a:sy n="100" d="100"/>
        </p:scale>
        <p:origin x="-760" y="6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3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9482-A936-E444-821C-0578D6CD0ED0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DD275-3ACF-8442-9F02-8715A47C6F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ECD05-03B7-EF4E-A249-E0C516DA2A6E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360B8-6868-E041-A254-ECF4CA4CC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US Fast Track REDD+ pledge of $1 billion is a substantial increase and it is vulnerable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360B8-6868-E041-A254-ECF4CA4CC7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0FB85-39D3-8448-BAA2-1C4B73AB581B}" type="datetimeFigureOut">
              <a:rPr lang="en-US" smtClean="0"/>
              <a:pPr/>
              <a:t>6/10/11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B4000-2E22-7942-838B-16E43F37F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7666038" cy="1981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SBSTA 34 Side </a:t>
            </a:r>
            <a:r>
              <a:rPr lang="en-US" sz="2800" b="1" dirty="0" smtClean="0"/>
              <a:t>Event: </a:t>
            </a:r>
            <a:br>
              <a:rPr lang="en-US" sz="2800" b="1" dirty="0" smtClean="0"/>
            </a:br>
            <a:r>
              <a:rPr lang="en-US" sz="2800" b="1" dirty="0" smtClean="0"/>
              <a:t>Tracking REDD+ Finance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Tropical Forest Group Case Study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“Past United States support for tropical </a:t>
            </a:r>
            <a:r>
              <a:rPr lang="en-US" sz="2800" b="1" dirty="0" smtClean="0"/>
              <a:t>f</a:t>
            </a:r>
            <a:r>
              <a:rPr lang="en-US" sz="2800" b="1" dirty="0" smtClean="0"/>
              <a:t>orest </a:t>
            </a:r>
            <a:r>
              <a:rPr lang="en-US" sz="2800" b="1" dirty="0" smtClean="0"/>
              <a:t>c</a:t>
            </a:r>
            <a:r>
              <a:rPr lang="en-US" sz="2800" b="1" dirty="0" smtClean="0"/>
              <a:t>onservation and restoration”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pic>
        <p:nvPicPr>
          <p:cNvPr id="15363" name="Picture 5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724400"/>
            <a:ext cx="160215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2422525" y="5675313"/>
            <a:ext cx="326740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Arial" charset="0"/>
              </a:rPr>
              <a:t>John-O </a:t>
            </a:r>
            <a:r>
              <a:rPr lang="en-US" sz="1800" dirty="0" smtClean="0">
                <a:latin typeface="Arial" charset="0"/>
              </a:rPr>
              <a:t>Niles</a:t>
            </a:r>
            <a:endParaRPr lang="en-US" sz="1800" dirty="0" smtClean="0">
              <a:latin typeface="Arial" charset="0"/>
            </a:endParaRPr>
          </a:p>
          <a:p>
            <a:r>
              <a:rPr lang="en-US" dirty="0" err="1" smtClean="0">
                <a:latin typeface="Arial" charset="0"/>
              </a:rPr>
              <a:t>j</a:t>
            </a:r>
            <a:r>
              <a:rPr lang="en-US" dirty="0" err="1" smtClean="0">
                <a:latin typeface="Arial" charset="0"/>
              </a:rPr>
              <a:t>niles@tropicalforestgroup.org</a:t>
            </a:r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endParaRPr lang="en-US" sz="1800" dirty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3154" y="3886200"/>
            <a:ext cx="1479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June 10, 2011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3154" y="4724400"/>
            <a:ext cx="7989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Made possible with generous support from the Gordon and Betty Moore Foundation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17638"/>
            <a:ext cx="7239000" cy="45259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Research</a:t>
            </a:r>
            <a:r>
              <a:rPr lang="en-US" sz="2800" dirty="0" smtClean="0"/>
              <a:t>: </a:t>
            </a:r>
            <a:r>
              <a:rPr lang="en-US" sz="2800" dirty="0" smtClean="0"/>
              <a:t>T</a:t>
            </a:r>
            <a:r>
              <a:rPr lang="en-US" sz="2800" dirty="0" smtClean="0"/>
              <a:t>est whether United States support for tropical forest conservation/restoration in </a:t>
            </a:r>
            <a:r>
              <a:rPr lang="en-US" sz="2800" i="1" dirty="0" smtClean="0"/>
              <a:t>past years </a:t>
            </a:r>
            <a:r>
              <a:rPr lang="en-US" sz="2800" dirty="0" smtClean="0"/>
              <a:t>can be aligned with impacts in developing countries (hectares saved, tons avoided, trees planted, etc)</a:t>
            </a:r>
          </a:p>
          <a:p>
            <a:r>
              <a:rPr lang="en-US" sz="2800" b="1" dirty="0" smtClean="0"/>
              <a:t>Methods</a:t>
            </a:r>
            <a:r>
              <a:rPr lang="en-US" sz="2800" dirty="0" smtClean="0"/>
              <a:t>: Compile and verify publicly stated finance and impacts from key US agencies</a:t>
            </a:r>
          </a:p>
          <a:p>
            <a:pPr lvl="1"/>
            <a:r>
              <a:rPr lang="en-US" sz="2400" dirty="0" smtClean="0"/>
              <a:t>USAID (approximately $100 million/year)</a:t>
            </a:r>
          </a:p>
          <a:p>
            <a:pPr lvl="1"/>
            <a:r>
              <a:rPr lang="en-US" sz="2400" dirty="0" smtClean="0"/>
              <a:t>Treasury Department (approx. $20 million/year)</a:t>
            </a:r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5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78604"/>
            <a:ext cx="914400" cy="86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2008 and 2009 support was not REDD+</a:t>
            </a:r>
          </a:p>
          <a:p>
            <a:r>
              <a:rPr lang="en-US" dirty="0" smtClean="0"/>
              <a:t>Agencies receive budgets from congress, execute programs, report on impacts</a:t>
            </a:r>
          </a:p>
          <a:p>
            <a:r>
              <a:rPr lang="en-US" dirty="0" smtClean="0"/>
              <a:t>US agencies report both finance and impacts, but the money trail can be hard to follow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5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78604"/>
            <a:ext cx="914400" cy="869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USAID 2008 and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USAID is primary vehicle for international development support and cooperates with other agencies</a:t>
            </a:r>
          </a:p>
          <a:p>
            <a:r>
              <a:rPr lang="en-US" dirty="0" smtClean="0"/>
              <a:t>Funds go through country missions, regional programs and central programs </a:t>
            </a:r>
          </a:p>
          <a:p>
            <a:r>
              <a:rPr lang="en-US" dirty="0" smtClean="0"/>
              <a:t>In 2008/2009, USAID spent $106/$103 million on tropical forest programs</a:t>
            </a:r>
          </a:p>
          <a:p>
            <a:r>
              <a:rPr lang="en-US" dirty="0" smtClean="0"/>
              <a:t>Claimed approximately 100 specific impacts in more than 20 countries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Countries with impacts stated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Ethiopia</a:t>
            </a:r>
          </a:p>
          <a:p>
            <a:r>
              <a:rPr lang="en-US" dirty="0" smtClean="0"/>
              <a:t>Ghana</a:t>
            </a:r>
          </a:p>
          <a:p>
            <a:r>
              <a:rPr lang="en-US" dirty="0" smtClean="0"/>
              <a:t>Guinea</a:t>
            </a:r>
          </a:p>
          <a:p>
            <a:r>
              <a:rPr lang="en-US" dirty="0" smtClean="0"/>
              <a:t>Kenya</a:t>
            </a:r>
          </a:p>
          <a:p>
            <a:r>
              <a:rPr lang="en-US" dirty="0" smtClean="0"/>
              <a:t>Madagascar</a:t>
            </a:r>
          </a:p>
          <a:p>
            <a:r>
              <a:rPr lang="en-US" dirty="0" smtClean="0"/>
              <a:t>Malawi</a:t>
            </a:r>
          </a:p>
          <a:p>
            <a:r>
              <a:rPr lang="en-US" dirty="0" smtClean="0"/>
              <a:t>Mali</a:t>
            </a:r>
          </a:p>
          <a:p>
            <a:r>
              <a:rPr lang="en-US" dirty="0" smtClean="0"/>
              <a:t>Rwanda</a:t>
            </a:r>
          </a:p>
          <a:p>
            <a:r>
              <a:rPr lang="en-US" dirty="0" smtClean="0"/>
              <a:t>Senegal</a:t>
            </a:r>
          </a:p>
          <a:p>
            <a:r>
              <a:rPr lang="en-US" dirty="0" smtClean="0"/>
              <a:t>Sudan</a:t>
            </a:r>
          </a:p>
          <a:p>
            <a:r>
              <a:rPr lang="en-US" dirty="0" smtClean="0"/>
              <a:t>Ecuador</a:t>
            </a:r>
          </a:p>
          <a:p>
            <a:r>
              <a:rPr lang="en-US" dirty="0" smtClean="0"/>
              <a:t>El Salvador</a:t>
            </a:r>
          </a:p>
          <a:p>
            <a:r>
              <a:rPr lang="en-US" dirty="0" smtClean="0"/>
              <a:t>Nicaragua</a:t>
            </a:r>
          </a:p>
          <a:p>
            <a:r>
              <a:rPr lang="en-US" dirty="0" smtClean="0"/>
              <a:t>Panama</a:t>
            </a:r>
          </a:p>
          <a:p>
            <a:r>
              <a:rPr lang="en-US" dirty="0" smtClean="0"/>
              <a:t>Peru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Tanzania</a:t>
            </a:r>
          </a:p>
          <a:p>
            <a:r>
              <a:rPr lang="en-US" dirty="0" smtClean="0"/>
              <a:t>Uganda</a:t>
            </a:r>
          </a:p>
          <a:p>
            <a:r>
              <a:rPr lang="en-US" dirty="0" smtClean="0"/>
              <a:t>Bangladesh</a:t>
            </a:r>
          </a:p>
          <a:p>
            <a:r>
              <a:rPr lang="en-US" dirty="0" smtClean="0"/>
              <a:t>Cambodia</a:t>
            </a:r>
          </a:p>
          <a:p>
            <a:r>
              <a:rPr lang="en-US" dirty="0" smtClean="0"/>
              <a:t>Indonesia</a:t>
            </a:r>
          </a:p>
          <a:p>
            <a:r>
              <a:rPr lang="en-US" dirty="0" smtClean="0"/>
              <a:t>Nepal</a:t>
            </a:r>
          </a:p>
          <a:p>
            <a:r>
              <a:rPr lang="en-US" dirty="0" smtClean="0"/>
              <a:t>Philippines</a:t>
            </a:r>
          </a:p>
          <a:p>
            <a:r>
              <a:rPr lang="en-US" dirty="0" smtClean="0"/>
              <a:t>Bolivia</a:t>
            </a:r>
          </a:p>
          <a:p>
            <a:r>
              <a:rPr lang="en-US" dirty="0" smtClean="0"/>
              <a:t>Brazil</a:t>
            </a:r>
          </a:p>
          <a:p>
            <a:r>
              <a:rPr lang="en-US" dirty="0" smtClean="0"/>
              <a:t>Colombia</a:t>
            </a:r>
          </a:p>
          <a:p>
            <a:r>
              <a:rPr lang="en-US" dirty="0" smtClean="0"/>
              <a:t>Guatemala</a:t>
            </a:r>
          </a:p>
          <a:p>
            <a:r>
              <a:rPr lang="en-US" dirty="0" smtClean="0"/>
              <a:t>Haiti</a:t>
            </a:r>
          </a:p>
          <a:p>
            <a:r>
              <a:rPr lang="en-US" dirty="0" smtClean="0"/>
              <a:t>Honduras</a:t>
            </a:r>
          </a:p>
          <a:p>
            <a:r>
              <a:rPr lang="en-US" dirty="0" smtClean="0"/>
              <a:t>Jamaica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Indonesia USAID impacts: 2008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5000"/>
            <a:ext cx="7670390" cy="2508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Indonesia USAID impacts: </a:t>
            </a:r>
            <a:r>
              <a:rPr lang="en-US" dirty="0" smtClean="0"/>
              <a:t>2009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750" y="1403350"/>
            <a:ext cx="6032500" cy="4051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compilation</a:t>
            </a:r>
          </a:p>
          <a:p>
            <a:r>
              <a:rPr lang="en-US" dirty="0" smtClean="0"/>
              <a:t>Agency reviews</a:t>
            </a:r>
          </a:p>
          <a:p>
            <a:r>
              <a:rPr lang="en-US" dirty="0" smtClean="0"/>
              <a:t>Country validations primarily through interviews</a:t>
            </a:r>
          </a:p>
          <a:p>
            <a:r>
              <a:rPr lang="en-US" dirty="0" smtClean="0"/>
              <a:t>Possible independent GIS research on impacts</a:t>
            </a:r>
          </a:p>
          <a:p>
            <a:r>
              <a:rPr lang="en-US" dirty="0" smtClean="0"/>
              <a:t>Peer review and publication of findings</a:t>
            </a:r>
          </a:p>
          <a:p>
            <a:r>
              <a:rPr lang="en-US" dirty="0" smtClean="0"/>
              <a:t>Commitment to absolute transparency and ease of information access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27321</TotalTime>
  <Words>316</Words>
  <Application>Microsoft Macintosh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SBSTA 34 Side Event:  Tracking REDD+ Finance  Tropical Forest Group Case Study  “Past United States support for tropical forest conservation and restoration”</vt:lpstr>
      <vt:lpstr>The Set Up</vt:lpstr>
      <vt:lpstr>Background</vt:lpstr>
      <vt:lpstr>USAID 2008 and 2009</vt:lpstr>
      <vt:lpstr>Countries with impacts stated</vt:lpstr>
      <vt:lpstr>Indonesia USAID impacts: 2008</vt:lpstr>
      <vt:lpstr>Indonesia USAID impacts: 2009</vt:lpstr>
      <vt:lpstr>Next Steps</vt:lpstr>
    </vt:vector>
  </TitlesOfParts>
  <Company>tropical forest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ENVR 102 January 6, 2010 The Scientific Basis of Climate Change </dc:title>
  <dc:creator>John O Niles</dc:creator>
  <cp:lastModifiedBy>John O Niles</cp:lastModifiedBy>
  <cp:revision>46</cp:revision>
  <cp:lastPrinted>2010-01-19T21:36:04Z</cp:lastPrinted>
  <dcterms:created xsi:type="dcterms:W3CDTF">2011-06-10T16:08:01Z</dcterms:created>
  <dcterms:modified xsi:type="dcterms:W3CDTF">2011-06-10T17:42:14Z</dcterms:modified>
</cp:coreProperties>
</file>