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1" r:id="rId3"/>
    <p:sldId id="274" r:id="rId4"/>
    <p:sldId id="275" r:id="rId5"/>
    <p:sldId id="273" r:id="rId6"/>
  </p:sldIdLst>
  <p:sldSz cx="9906000" cy="6858000" type="A4"/>
  <p:notesSz cx="6858000" cy="9144000"/>
  <p:defaultTextStyle>
    <a:defPPr>
      <a:defRPr lang="en-US"/>
    </a:defPPr>
    <a:lvl1pPr marL="0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4675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9351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4026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8702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23379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88054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52729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17405" algn="l" defTabSz="929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3" autoAdjust="0"/>
    <p:restoredTop sz="96356" autoAdjust="0"/>
  </p:normalViewPr>
  <p:slideViewPr>
    <p:cSldViewPr showGuides="1">
      <p:cViewPr>
        <p:scale>
          <a:sx n="60" d="100"/>
          <a:sy n="60" d="100"/>
        </p:scale>
        <p:origin x="-1644" y="-240"/>
      </p:cViewPr>
      <p:guideLst>
        <p:guide orient="horz" pos="444"/>
        <p:guide orient="horz" pos="3974"/>
        <p:guide orient="horz" pos="1390"/>
        <p:guide orient="horz" pos="913"/>
        <p:guide pos="1032"/>
        <p:guide pos="684"/>
        <p:guide pos="58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6" d="100"/>
          <a:sy n="116" d="100"/>
        </p:scale>
        <p:origin x="-4648" y="-120"/>
      </p:cViewPr>
      <p:guideLst>
        <p:guide orient="horz" pos="2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r>
              <a:rPr lang="en-US" dirty="0" smtClean="0"/>
              <a:t>Eindhoven December 12, 2011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4" name="Afbeelding 3" descr="logo_zonder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5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8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2667000" y="275493"/>
            <a:ext cx="3733800" cy="46306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r>
              <a:rPr lang="en-US" smtClean="0"/>
              <a:t>Eindhoven December 12, 2011</a:t>
            </a:r>
            <a:endParaRPr lang="en-US" dirty="0"/>
          </a:p>
        </p:txBody>
      </p:sp>
      <p:sp>
        <p:nvSpPr>
          <p:cNvPr id="10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5943600" y="8685213"/>
            <a:ext cx="4572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247EA4F-1711-4D0F-8CC6-0EBBDBEEE341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Afbeelding 8" descr="logo_zonder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9" y="251520"/>
            <a:ext cx="1584176" cy="5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34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64841" indent="-164841" algn="l" defTabSz="879152" rtl="0" eaLnBrk="1" latinLnBrk="0" hangingPunct="1">
      <a:buClr>
        <a:schemeClr val="bg2"/>
      </a:buClr>
      <a:buFont typeface="Arial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604417" indent="-164841" algn="l" defTabSz="879152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2pPr>
    <a:lvl3pPr marL="1043992" indent="-164841" algn="l" defTabSz="879152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3pPr>
    <a:lvl4pPr marL="1483568" indent="-164841" algn="l" defTabSz="879152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4pPr>
    <a:lvl5pPr marL="1923144" indent="-164841" algn="l" defTabSz="879152" rtl="0" eaLnBrk="1" latinLnBrk="0" hangingPunct="1">
      <a:buFont typeface="Lucida Grande"/>
      <a:buChar char="−"/>
      <a:defRPr sz="1100" kern="1200">
        <a:solidFill>
          <a:schemeClr val="tx2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beeld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2"/>
            <a:ext cx="9906000" cy="4643438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7221253" y="116633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5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638302" y="2816933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46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2" name="Afbeelding 11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6" y="407202"/>
            <a:ext cx="1980220" cy="645535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90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1" y="4221090"/>
            <a:ext cx="2665040" cy="3600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 sz="17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1" y="6345325"/>
            <a:ext cx="2665040" cy="360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89225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35"/>
            <a:ext cx="9906000" cy="4643438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7221253" y="116633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5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638302" y="2816933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46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3" name="Afbeelding 1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6" y="407202"/>
            <a:ext cx="1980220" cy="645535"/>
          </a:xfrm>
          <a:prstGeom prst="rect">
            <a:avLst/>
          </a:prstGeom>
        </p:spPr>
      </p:pic>
      <p:sp>
        <p:nvSpPr>
          <p:cNvPr id="16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90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1" y="4221090"/>
            <a:ext cx="2665040" cy="3600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 sz="17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1" y="6345325"/>
            <a:ext cx="2665040" cy="360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839"/>
            <a:ext cx="9906000" cy="4643438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7221253" y="116633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5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1638302" y="2816933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46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3" name="Afbeelding 12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6" y="407202"/>
            <a:ext cx="1980220" cy="645535"/>
          </a:xfrm>
          <a:prstGeom prst="rect">
            <a:avLst/>
          </a:prstGeom>
        </p:spPr>
      </p:pic>
      <p:sp>
        <p:nvSpPr>
          <p:cNvPr id="16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90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7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1" y="4221090"/>
            <a:ext cx="2665040" cy="3600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 sz="1700"/>
              <a:t>Datum</a:t>
            </a:r>
            <a:endParaRPr lang="nl-NL"/>
          </a:p>
        </p:txBody>
      </p:sp>
      <p:sp>
        <p:nvSpPr>
          <p:cNvPr id="9" name="Tijdelijke aanduiding voor tekst 8"/>
          <p:cNvSpPr txBox="1">
            <a:spLocks/>
          </p:cNvSpPr>
          <p:nvPr userDrawn="1"/>
        </p:nvSpPr>
        <p:spPr>
          <a:xfrm>
            <a:off x="1639891" y="6345325"/>
            <a:ext cx="2665040" cy="360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/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eeld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855"/>
            <a:ext cx="9906000" cy="4643438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7221253" y="116633"/>
            <a:ext cx="2448272" cy="972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15" tIns="43958" rIns="87915" bIns="43958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948" y="1232757"/>
            <a:ext cx="6280380" cy="12355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5000"/>
              </a:lnSpc>
              <a:defRPr sz="35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38302" y="2816933"/>
            <a:ext cx="4682852" cy="972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tx1"/>
                </a:solidFill>
                <a:latin typeface="+mj-lt"/>
              </a:defRPr>
            </a:lvl1pPr>
            <a:lvl2pPr marL="46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4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2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9" name="Afbeelding 8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6" y="407202"/>
            <a:ext cx="1980220" cy="645535"/>
          </a:xfrm>
          <a:prstGeom prst="rect">
            <a:avLst/>
          </a:prstGeom>
        </p:spPr>
      </p:pic>
      <p:sp>
        <p:nvSpPr>
          <p:cNvPr id="11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9890" y="3933826"/>
            <a:ext cx="2665040" cy="32326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/>
              <a:t>Plaatsnaam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39891" y="4221090"/>
            <a:ext cx="2665040" cy="3600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700"/>
            </a:lvl1pPr>
          </a:lstStyle>
          <a:p>
            <a:pPr lvl="0"/>
            <a:r>
              <a:rPr lang="nl-NL" sz="1700"/>
              <a:t>Datum</a:t>
            </a:r>
            <a:endParaRPr lang="nl-NL"/>
          </a:p>
        </p:txBody>
      </p:sp>
      <p:sp>
        <p:nvSpPr>
          <p:cNvPr id="10" name="Tijdelijke aanduiding voor tekst 8"/>
          <p:cNvSpPr txBox="1">
            <a:spLocks/>
          </p:cNvSpPr>
          <p:nvPr userDrawn="1"/>
        </p:nvSpPr>
        <p:spPr>
          <a:xfrm>
            <a:off x="1639891" y="6345325"/>
            <a:ext cx="2665040" cy="360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6661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Verdana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193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26511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8288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71463" algn="l" defTabSz="966612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Calibri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>
                    <a:lumMod val="85000"/>
                  </a:schemeClr>
                </a:solidFill>
              </a:rPr>
              <a:t>www.ecn.nl</a:t>
            </a:r>
          </a:p>
        </p:txBody>
      </p:sp>
    </p:spTree>
    <p:extLst>
      <p:ext uri="{BB962C8B-B14F-4D97-AF65-F5344CB8AC3E}">
        <p14:creationId xmlns:p14="http://schemas.microsoft.com/office/powerpoint/2010/main" val="123526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ivi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62"/>
            <a:ext cx="9906000" cy="4643438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624950" y="1393422"/>
            <a:ext cx="5920340" cy="18618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231"/>
              </a:lnSpc>
              <a:defRPr sz="35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302" y="252000"/>
            <a:ext cx="6066000" cy="118758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5000"/>
              </a:lnSpc>
              <a:defRPr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83601" y="1881188"/>
            <a:ext cx="8207375" cy="44275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302" y="252000"/>
            <a:ext cx="6066000" cy="118758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83601" y="1881188"/>
            <a:ext cx="3960000" cy="44275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5331640" y="1881188"/>
            <a:ext cx="3960000" cy="4427537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19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8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/>
          <p:cNvSpPr>
            <a:spLocks noGrp="1"/>
          </p:cNvSpPr>
          <p:nvPr>
            <p:ph type="pic" sz="quarter" idx="14" hasCustomPrompt="1"/>
          </p:nvPr>
        </p:nvSpPr>
        <p:spPr>
          <a:xfrm>
            <a:off x="-51569" y="1"/>
            <a:ext cx="9957570" cy="69573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700"/>
            </a:lvl1pPr>
          </a:lstStyle>
          <a:p>
            <a:r>
              <a:rPr lang="en-US" dirty="0"/>
              <a:t>Hier een afbeelding invoegen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5"/>
          </p:nvPr>
        </p:nvSpPr>
        <p:spPr>
          <a:xfrm>
            <a:off x="1081038" y="4905275"/>
            <a:ext cx="5040000" cy="1403450"/>
          </a:xfrm>
          <a:blipFill dpi="0" rotWithShape="1">
            <a:blip r:embed="rId2"/>
            <a:srcRect/>
            <a:stretch>
              <a:fillRect/>
            </a:stretch>
          </a:blipFill>
          <a:ln w="76200" cap="sq">
            <a:noFill/>
            <a:prstDash val="solid"/>
          </a:ln>
        </p:spPr>
        <p:txBody>
          <a:bodyPr lIns="173061" rIns="69224" anchor="ctr" anchorCtr="0"/>
          <a:lstStyle>
            <a:lvl1pPr marL="0" indent="0">
              <a:lnSpc>
                <a:spcPct val="110000"/>
              </a:lnSpc>
              <a:spcAft>
                <a:spcPts val="0"/>
              </a:spcAft>
              <a:buFontTx/>
              <a:buNone/>
              <a:defRPr sz="2000">
                <a:ln>
                  <a:noFill/>
                </a:ln>
                <a:latin typeface="Georgia" pitchFamily="18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ph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1085850" y="3068962"/>
            <a:ext cx="8205789" cy="3601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100" b="1"/>
            </a:lvl1pPr>
            <a:lvl2pPr marL="260998" indent="0">
              <a:buNone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>
          <a:xfrm>
            <a:off x="1085850" y="4545125"/>
            <a:ext cx="8205789" cy="1763602"/>
          </a:xfrm>
        </p:spPr>
        <p:txBody>
          <a:bodyPr/>
          <a:lstStyle>
            <a:lvl1pPr marL="0" indent="0">
              <a:lnSpc>
                <a:spcPct val="105000"/>
              </a:lnSpc>
              <a:buFontTx/>
              <a:buNone/>
              <a:defRPr sz="11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085850" y="1609200"/>
            <a:ext cx="820578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1083600" y="252000"/>
            <a:ext cx="6065644" cy="11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idx="1"/>
          </p:nvPr>
        </p:nvSpPr>
        <p:spPr>
          <a:xfrm>
            <a:off x="1083601" y="1882800"/>
            <a:ext cx="8208000" cy="442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4"/>
          </p:nvPr>
        </p:nvSpPr>
        <p:spPr>
          <a:xfrm>
            <a:off x="8769424" y="6356352"/>
            <a:ext cx="52221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B008CD-0871-4BAA-AB4D-4B60B7A5225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Afbeelding 11" descr="logo_zondertaglin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05" y="531747"/>
            <a:ext cx="1546227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50" r:id="rId6"/>
    <p:sldLayoutId id="2147483658" r:id="rId7"/>
    <p:sldLayoutId id="2147483657" r:id="rId8"/>
    <p:sldLayoutId id="214748365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29351" rtl="0" eaLnBrk="1" latinLnBrk="0" hangingPunct="1">
        <a:lnSpc>
          <a:spcPct val="105000"/>
        </a:lnSpc>
        <a:spcBef>
          <a:spcPct val="0"/>
        </a:spcBef>
        <a:buNone/>
        <a:defRPr sz="33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60999" indent="-260999" algn="l" defTabSz="929351" rtl="0" eaLnBrk="1" latinLnBrk="0" hangingPunct="1">
        <a:lnSpc>
          <a:spcPts val="2500"/>
        </a:lnSpc>
        <a:spcBef>
          <a:spcPts val="0"/>
        </a:spcBef>
        <a:spcAft>
          <a:spcPts val="192"/>
        </a:spcAft>
        <a:buClr>
          <a:schemeClr val="bg2"/>
        </a:buClr>
        <a:buSzPct val="100000"/>
        <a:buFont typeface="Verdana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38" indent="-251841" algn="l" defTabSz="929351" rtl="0" eaLnBrk="1" latinLnBrk="0" hangingPunct="1">
        <a:lnSpc>
          <a:spcPts val="2115"/>
        </a:lnSpc>
        <a:spcBef>
          <a:spcPts val="0"/>
        </a:spcBef>
        <a:spcAft>
          <a:spcPts val="192"/>
        </a:spcAft>
        <a:buClr>
          <a:schemeClr val="tx2"/>
        </a:buClr>
        <a:buFont typeface="Calibri" pitchFamily="34" charset="0"/>
        <a:buChar char="–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776890" indent="-254893" algn="l" defTabSz="929351" rtl="0" eaLnBrk="1" latinLnBrk="0" hangingPunct="1">
        <a:lnSpc>
          <a:spcPts val="2115"/>
        </a:lnSpc>
        <a:spcBef>
          <a:spcPts val="0"/>
        </a:spcBef>
        <a:spcAft>
          <a:spcPts val="192"/>
        </a:spcAft>
        <a:buClr>
          <a:schemeClr val="tx2"/>
        </a:buClr>
        <a:buFont typeface="Calibri" pitchFamily="34" charset="0"/>
        <a:buChar char="–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34835" indent="-257946" algn="l" defTabSz="929351" rtl="0" eaLnBrk="1" latinLnBrk="0" hangingPunct="1">
        <a:lnSpc>
          <a:spcPts val="2115"/>
        </a:lnSpc>
        <a:spcBef>
          <a:spcPts val="0"/>
        </a:spcBef>
        <a:spcAft>
          <a:spcPts val="192"/>
        </a:spcAft>
        <a:buClr>
          <a:schemeClr val="tx2"/>
        </a:buClr>
        <a:buFont typeface="Calibri" pitchFamily="34" charset="0"/>
        <a:buChar char="–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291254" indent="-260999" algn="l" defTabSz="929351" rtl="0" eaLnBrk="1" latinLnBrk="0" hangingPunct="1">
        <a:lnSpc>
          <a:spcPts val="2115"/>
        </a:lnSpc>
        <a:spcBef>
          <a:spcPts val="0"/>
        </a:spcBef>
        <a:spcAft>
          <a:spcPts val="192"/>
        </a:spcAft>
        <a:buClr>
          <a:schemeClr val="tx2"/>
        </a:buClr>
        <a:buFont typeface="Calibri" pitchFamily="34" charset="0"/>
        <a:buChar char="–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55716" indent="-232338" algn="l" defTabSz="929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392" indent="-232338" algn="l" defTabSz="929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067" indent="-232338" algn="l" defTabSz="929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744" indent="-232338" algn="l" defTabSz="929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675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351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026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702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3379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8054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729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7405" algn="l" defTabSz="929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ClimateTechWiki</a:t>
            </a:r>
            <a:r>
              <a:rPr lang="nl-NL" dirty="0" smtClean="0"/>
              <a:t> – a clean </a:t>
            </a:r>
            <a:r>
              <a:rPr lang="nl-NL" dirty="0" err="1" smtClean="0"/>
              <a:t>technology</a:t>
            </a:r>
            <a:r>
              <a:rPr lang="nl-NL" dirty="0" smtClean="0"/>
              <a:t> platform</a:t>
            </a:r>
            <a:endParaRPr lang="nl-NL" dirty="0"/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Laura </a:t>
            </a:r>
            <a:r>
              <a:rPr lang="nl-NL" dirty="0" smtClean="0"/>
              <a:t>W</a:t>
            </a:r>
            <a:r>
              <a:rPr lang="en-US" dirty="0"/>
              <a:t>ü</a:t>
            </a:r>
            <a:r>
              <a:rPr lang="nl-NL" dirty="0" err="1" smtClean="0"/>
              <a:t>rtenberger</a:t>
            </a:r>
            <a:r>
              <a:rPr lang="nl-NL" dirty="0" smtClean="0"/>
              <a:t> </a:t>
            </a:r>
            <a:r>
              <a:rPr lang="nl-NL" dirty="0" smtClean="0"/>
              <a:t>(ECN)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Bonn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23.5.2012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6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ClimateTechWiki</a:t>
            </a:r>
            <a:r>
              <a:rPr lang="en-US" sz="2800" dirty="0" smtClean="0"/>
              <a:t> – a </a:t>
            </a:r>
            <a:r>
              <a:rPr lang="en-US" sz="2800" dirty="0"/>
              <a:t>c</a:t>
            </a:r>
            <a:r>
              <a:rPr lang="en-US" sz="2800" dirty="0" smtClean="0"/>
              <a:t>lean </a:t>
            </a:r>
            <a:r>
              <a:rPr lang="en-US" sz="2800" dirty="0"/>
              <a:t>t</a:t>
            </a:r>
            <a:r>
              <a:rPr lang="en-US" sz="2800" dirty="0" smtClean="0"/>
              <a:t>echnology platform (http://climatetechwiki.org)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Developed as a supporting tool for the Technology Needs Assessments (TNAs) under the UNFCCC and for the updated UNDP TNA Handbook</a:t>
            </a:r>
          </a:p>
          <a:p>
            <a:r>
              <a:rPr lang="en-US" dirty="0"/>
              <a:t>Offers an on-line database with up-to-date and “up-datable” descriptions of about 150 mitigation and adaptation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Technology descriptions contain information on how the technology works, its feasibility, market potential, sustainable development benefits and costs</a:t>
            </a:r>
            <a:endParaRPr lang="en-US" dirty="0"/>
          </a:p>
          <a:p>
            <a:r>
              <a:rPr lang="en-US" dirty="0"/>
              <a:t>In addition, </a:t>
            </a:r>
            <a:r>
              <a:rPr lang="en-US" dirty="0" err="1"/>
              <a:t>ClimateTechwiki</a:t>
            </a:r>
            <a:r>
              <a:rPr lang="en-US" dirty="0"/>
              <a:t> contains case studies and links to other sources of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 err="1"/>
              <a:t>ClimateTechWiki</a:t>
            </a:r>
            <a:r>
              <a:rPr lang="en-US" dirty="0"/>
              <a:t> has been developed and supported by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/>
          <a:stretch/>
        </p:blipFill>
        <p:spPr bwMode="auto">
          <a:xfrm>
            <a:off x="1208584" y="5157192"/>
            <a:ext cx="6591300" cy="14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3125" r="11933" b="4849"/>
          <a:stretch/>
        </p:blipFill>
        <p:spPr bwMode="auto">
          <a:xfrm>
            <a:off x="101199" y="81500"/>
            <a:ext cx="9748345" cy="67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2586" r="14091" b="4310"/>
          <a:stretch/>
        </p:blipFill>
        <p:spPr bwMode="auto">
          <a:xfrm>
            <a:off x="128464" y="24529"/>
            <a:ext cx="9490842" cy="68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3302" y="252000"/>
            <a:ext cx="6716582" cy="1187587"/>
          </a:xfrm>
        </p:spPr>
        <p:txBody>
          <a:bodyPr/>
          <a:lstStyle/>
          <a:p>
            <a:r>
              <a:rPr lang="en-US" sz="2800" dirty="0" smtClean="0"/>
              <a:t>Further development of </a:t>
            </a:r>
            <a:r>
              <a:rPr lang="en-US" sz="2800" dirty="0" err="1" smtClean="0"/>
              <a:t>ClimateTechWiki</a:t>
            </a:r>
            <a:r>
              <a:rPr lang="en-US" sz="2800" dirty="0" smtClean="0"/>
              <a:t> (</a:t>
            </a:r>
            <a:r>
              <a:rPr lang="en-US" sz="2800" dirty="0"/>
              <a:t>http://</a:t>
            </a:r>
            <a:r>
              <a:rPr lang="en-US" sz="2800" dirty="0" smtClean="0"/>
              <a:t>climatetechwiki.org)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Offer information on financing options and project development</a:t>
            </a:r>
          </a:p>
          <a:p>
            <a:r>
              <a:rPr lang="en-US" sz="2400" dirty="0" smtClean="0">
                <a:latin typeface="Calibri" pitchFamily="34" charset="0"/>
              </a:rPr>
              <a:t>Provide country-/region specific technology information</a:t>
            </a:r>
          </a:p>
          <a:p>
            <a:r>
              <a:rPr lang="en-US" sz="2400" dirty="0" smtClean="0">
                <a:latin typeface="Calibri" pitchFamily="34" charset="0"/>
              </a:rPr>
              <a:t>Develop a ‘</a:t>
            </a:r>
            <a:r>
              <a:rPr lang="en-US" sz="2400" dirty="0">
                <a:latin typeface="Calibri" pitchFamily="34" charset="0"/>
              </a:rPr>
              <a:t>community of practitioners’ where people can contribute to the information and have forum </a:t>
            </a:r>
            <a:r>
              <a:rPr lang="en-US" sz="2400" dirty="0" smtClean="0">
                <a:latin typeface="Calibri" pitchFamily="34" charset="0"/>
              </a:rPr>
              <a:t>discussions</a:t>
            </a:r>
          </a:p>
          <a:p>
            <a:r>
              <a:rPr lang="en-US" sz="2400" dirty="0" smtClean="0">
                <a:latin typeface="Calibri" pitchFamily="34" charset="0"/>
              </a:rPr>
              <a:t>Improve interactive features and outreach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Any suggestions? – </a:t>
            </a:r>
            <a:r>
              <a:rPr lang="en-US" sz="2400" dirty="0">
                <a:latin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</a:rPr>
              <a:t>ontact </a:t>
            </a:r>
            <a:r>
              <a:rPr lang="en-US" sz="2400" u="sng" dirty="0" smtClean="0">
                <a:solidFill>
                  <a:srgbClr val="0070C0"/>
                </a:solidFill>
                <a:latin typeface="Calibri" pitchFamily="34" charset="0"/>
              </a:rPr>
              <a:t>info@climatetechwiki.org</a:t>
            </a:r>
            <a:r>
              <a:rPr lang="en-US" sz="2400" dirty="0" smtClean="0">
                <a:latin typeface="Calibri" pitchFamily="34" charset="0"/>
              </a:rPr>
              <a:t> or </a:t>
            </a:r>
            <a:r>
              <a:rPr lang="en-US" sz="2400" u="sng" dirty="0" smtClean="0">
                <a:solidFill>
                  <a:srgbClr val="0070C0"/>
                </a:solidFill>
                <a:latin typeface="Calibri" pitchFamily="34" charset="0"/>
              </a:rPr>
              <a:t>wuertenberger@ecn.nl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8CD-0871-4BAA-AB4D-4B60B7A522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/>
          <a:stretch/>
        </p:blipFill>
        <p:spPr bwMode="auto">
          <a:xfrm>
            <a:off x="1208584" y="5308066"/>
            <a:ext cx="6591300" cy="14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angepast 2">
      <a:dk1>
        <a:sysClr val="windowText" lastClr="000000"/>
      </a:dk1>
      <a:lt1>
        <a:srgbClr val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angepast 5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E3E3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angepast 4">
      <a:dk1>
        <a:sysClr val="windowText" lastClr="000000"/>
      </a:dk1>
      <a:lt1>
        <a:sysClr val="window" lastClr="FFFFFF"/>
      </a:lt1>
      <a:dk2>
        <a:srgbClr val="5F6062"/>
      </a:dk2>
      <a:lt2>
        <a:srgbClr val="FF0000"/>
      </a:lt2>
      <a:accent1>
        <a:srgbClr val="000000"/>
      </a:accent1>
      <a:accent2>
        <a:srgbClr val="FFFF34"/>
      </a:accent2>
      <a:accent3>
        <a:srgbClr val="535353"/>
      </a:accent3>
      <a:accent4>
        <a:srgbClr val="8EC03F"/>
      </a:accent4>
      <a:accent5>
        <a:srgbClr val="999999"/>
      </a:accent5>
      <a:accent6>
        <a:srgbClr val="63B151"/>
      </a:accent6>
      <a:hlink>
        <a:srgbClr val="CCCCCC"/>
      </a:hlink>
      <a:folHlink>
        <a:srgbClr val="0096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</TotalTime>
  <Words>166</Words>
  <Application>Microsoft Office PowerPoint</Application>
  <PresentationFormat>A4 (210 x 297 mm)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Blank</vt:lpstr>
      <vt:lpstr>ClimateTechWiki – a clean technology platform</vt:lpstr>
      <vt:lpstr>ClimateTechWiki – a clean technology platform (http://climatetechwiki.org)</vt:lpstr>
      <vt:lpstr>PowerPoint-presentatie</vt:lpstr>
      <vt:lpstr>PowerPoint-presentatie</vt:lpstr>
      <vt:lpstr>Further development of ClimateTechWiki (http://climatetechwiki.org)</vt:lpstr>
    </vt:vector>
  </TitlesOfParts>
  <Company>ECN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Wuertenberger,mw L. (Laura)</dc:creator>
  <cp:lastModifiedBy>Wuertenberger,mw L. (Laura)</cp:lastModifiedBy>
  <cp:revision>8</cp:revision>
  <dcterms:created xsi:type="dcterms:W3CDTF">2012-05-23T08:40:16Z</dcterms:created>
  <dcterms:modified xsi:type="dcterms:W3CDTF">2012-05-25T08:35:35Z</dcterms:modified>
</cp:coreProperties>
</file>