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2" r:id="rId5"/>
  </p:sldMasterIdLst>
  <p:notesMasterIdLst>
    <p:notesMasterId r:id="rId31"/>
  </p:notesMasterIdLst>
  <p:handoutMasterIdLst>
    <p:handoutMasterId r:id="rId32"/>
  </p:handoutMasterIdLst>
  <p:sldIdLst>
    <p:sldId id="306" r:id="rId6"/>
    <p:sldId id="338" r:id="rId7"/>
    <p:sldId id="282" r:id="rId8"/>
    <p:sldId id="283" r:id="rId9"/>
    <p:sldId id="286" r:id="rId10"/>
    <p:sldId id="303" r:id="rId11"/>
    <p:sldId id="288" r:id="rId12"/>
    <p:sldId id="304" r:id="rId13"/>
    <p:sldId id="305" r:id="rId14"/>
    <p:sldId id="312" r:id="rId15"/>
    <p:sldId id="307" r:id="rId16"/>
    <p:sldId id="313" r:id="rId17"/>
    <p:sldId id="308" r:id="rId18"/>
    <p:sldId id="316" r:id="rId19"/>
    <p:sldId id="320" r:id="rId20"/>
    <p:sldId id="326" r:id="rId21"/>
    <p:sldId id="321" r:id="rId22"/>
    <p:sldId id="328" r:id="rId23"/>
    <p:sldId id="329" r:id="rId24"/>
    <p:sldId id="330" r:id="rId25"/>
    <p:sldId id="331" r:id="rId26"/>
    <p:sldId id="332" r:id="rId27"/>
    <p:sldId id="336" r:id="rId28"/>
    <p:sldId id="335" r:id="rId29"/>
    <p:sldId id="337" r:id="rId30"/>
  </p:sldIdLst>
  <p:sldSz cx="9144000" cy="6858000" type="screen4x3"/>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9059" autoAdjust="0"/>
  </p:normalViewPr>
  <p:slideViewPr>
    <p:cSldViewPr>
      <p:cViewPr varScale="1">
        <p:scale>
          <a:sx n="95" d="100"/>
          <a:sy n="95" d="100"/>
        </p:scale>
        <p:origin x="-90" y="-27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24"/>
    </p:cViewPr>
  </p:sorterViewPr>
  <p:notesViewPr>
    <p:cSldViewPr>
      <p:cViewPr varScale="1">
        <p:scale>
          <a:sx n="51" d="100"/>
          <a:sy n="51" d="100"/>
        </p:scale>
        <p:origin x="-2556" y="-102"/>
      </p:cViewPr>
      <p:guideLst>
        <p:guide orient="horz" pos="3128"/>
        <p:guide pos="214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vl1pPr>
          </a:lstStyle>
          <a:p>
            <a:fld id="{E0E8B91B-26FB-4F93-A868-E0C880FA4013}" type="datetimeFigureOut">
              <a:rPr lang="en-US" smtClean="0"/>
              <a:pPr/>
              <a:t>2/12/2013</a:t>
            </a:fld>
            <a:endParaRPr lang="en-US"/>
          </a:p>
        </p:txBody>
      </p:sp>
      <p:sp>
        <p:nvSpPr>
          <p:cNvPr id="4" name="Footer Placeholder 3"/>
          <p:cNvSpPr>
            <a:spLocks noGrp="1"/>
          </p:cNvSpPr>
          <p:nvPr>
            <p:ph type="ftr" sz="quarter" idx="2"/>
          </p:nvPr>
        </p:nvSpPr>
        <p:spPr>
          <a:xfrm>
            <a:off x="0" y="9432926"/>
            <a:ext cx="2944813" cy="4968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8100" y="9432926"/>
            <a:ext cx="2944813" cy="496888"/>
          </a:xfrm>
          <a:prstGeom prst="rect">
            <a:avLst/>
          </a:prstGeom>
        </p:spPr>
        <p:txBody>
          <a:bodyPr vert="horz" lIns="91440" tIns="45720" rIns="91440" bIns="45720" rtlCol="0" anchor="b"/>
          <a:lstStyle>
            <a:lvl1pPr algn="r">
              <a:defRPr sz="1200"/>
            </a:lvl1pPr>
          </a:lstStyle>
          <a:p>
            <a:fld id="{A95DC925-8D3B-4C8F-9486-1B7F3E90930B}"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647" y="0"/>
            <a:ext cx="2944283" cy="496570"/>
          </a:xfrm>
          <a:prstGeom prst="rect">
            <a:avLst/>
          </a:prstGeom>
        </p:spPr>
        <p:txBody>
          <a:bodyPr vert="horz" lIns="91440" tIns="45720" rIns="91440" bIns="45720" rtlCol="0"/>
          <a:lstStyle>
            <a:lvl1pPr algn="r">
              <a:defRPr sz="1200"/>
            </a:lvl1pPr>
          </a:lstStyle>
          <a:p>
            <a:fld id="{944B9947-435F-4C06-B58F-018B02AF8608}" type="datetimeFigureOut">
              <a:rPr lang="en-GB" smtClean="0"/>
              <a:pPr/>
              <a:t>12/02/2013</a:t>
            </a:fld>
            <a:endParaRPr lang="en-GB"/>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647" y="9433106"/>
            <a:ext cx="2944283" cy="496570"/>
          </a:xfrm>
          <a:prstGeom prst="rect">
            <a:avLst/>
          </a:prstGeom>
        </p:spPr>
        <p:txBody>
          <a:bodyPr vert="horz" lIns="91440" tIns="45720" rIns="91440" bIns="45720" rtlCol="0" anchor="b"/>
          <a:lstStyle>
            <a:lvl1pPr algn="r">
              <a:defRPr sz="1200"/>
            </a:lvl1pPr>
          </a:lstStyle>
          <a:p>
            <a:fld id="{BEE01EF7-A651-4C24-A9F6-A9EEA52A714E}"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400" dirty="0" smtClean="0"/>
              <a:t>Incentives for RE are not protectionist </a:t>
            </a:r>
            <a:r>
              <a:rPr lang="en-GB" sz="1400" i="1" dirty="0" smtClean="0"/>
              <a:t>per se</a:t>
            </a:r>
            <a:r>
              <a:rPr lang="en-GB" sz="1400" dirty="0" smtClean="0"/>
              <a:t>. Combinations of support measures with more or less explicit </a:t>
            </a:r>
            <a:r>
              <a:rPr lang="en-GB" sz="1400" dirty="0" smtClean="0">
                <a:solidFill>
                  <a:srgbClr val="92D050"/>
                </a:solidFill>
              </a:rPr>
              <a:t>trade barriers</a:t>
            </a:r>
            <a:r>
              <a:rPr lang="en-GB" sz="1400" dirty="0" smtClean="0"/>
              <a:t> can, however, yield protectionist outcomes. </a:t>
            </a:r>
          </a:p>
          <a:p>
            <a:pPr lvl="1"/>
            <a:r>
              <a:rPr lang="en-GB" sz="1050" dirty="0" smtClean="0"/>
              <a:t>This occurs when the link between changes in the domestic market for RE (both on the demand and supply sides) and the desired level of imports is severed: when trade barriers are in place, the stimulating effect on demand or supply on the domestic market resulting from government support policies can no longer be met through an increase or decrease in imports from abroad. Instead, increased demand or supply tend to benefit only or mostly domestic producers. </a:t>
            </a:r>
          </a:p>
          <a:p>
            <a:pPr lvl="1"/>
            <a:endParaRPr lang="en-US" sz="900" dirty="0" smtClean="0"/>
          </a:p>
          <a:p>
            <a:r>
              <a:rPr lang="en-US" sz="1400" dirty="0" smtClean="0"/>
              <a:t>Market-pull and technology-push incentives produce various </a:t>
            </a:r>
            <a:r>
              <a:rPr lang="en-US" sz="1400" dirty="0" smtClean="0">
                <a:solidFill>
                  <a:srgbClr val="92D050"/>
                </a:solidFill>
              </a:rPr>
              <a:t>knock-on effects</a:t>
            </a:r>
            <a:r>
              <a:rPr lang="en-US" sz="1400" dirty="0" smtClean="0"/>
              <a:t> in other markets. This seems to be particularly relevant for measures that support the production or use of biofuels, which may have strong effects on the price level in the market for fuel and feedstock crops, and — by extension — on prices of food and land.</a:t>
            </a:r>
          </a:p>
          <a:p>
            <a:pPr lvl="1"/>
            <a:r>
              <a:rPr lang="en-GB" sz="1050" dirty="0" smtClean="0"/>
              <a:t>Policies that support RE can </a:t>
            </a:r>
            <a:r>
              <a:rPr lang="en-US" sz="1050" dirty="0" smtClean="0"/>
              <a:t>alter the equilibrium price in these markets, affecting investment, production and consumption decisions</a:t>
            </a:r>
            <a:r>
              <a:rPr lang="en-GB" sz="1050" dirty="0" smtClean="0"/>
              <a:t>. While market-pull policies exert an upward pressure on the domestic prices of renewable-energy equipment, support for investment in manufacturing is likely to drive down market prices.</a:t>
            </a:r>
          </a:p>
          <a:p>
            <a:endParaRPr lang="en-US" dirty="0"/>
          </a:p>
        </p:txBody>
      </p:sp>
      <p:sp>
        <p:nvSpPr>
          <p:cNvPr id="4" name="Slide Number Placeholder 3"/>
          <p:cNvSpPr>
            <a:spLocks noGrp="1"/>
          </p:cNvSpPr>
          <p:nvPr>
            <p:ph type="sldNum" sz="quarter" idx="10"/>
          </p:nvPr>
        </p:nvSpPr>
        <p:spPr/>
        <p:txBody>
          <a:bodyPr/>
          <a:lstStyle/>
          <a:p>
            <a:fld id="{BEE01EF7-A651-4C24-A9F6-A9EEA52A714E}" type="slidenum">
              <a:rPr lang="en-GB" smtClean="0"/>
              <a:pPr/>
              <a:t>8</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E01EF7-A651-4C24-A9F6-A9EEA52A714E}" type="slidenum">
              <a:rPr lang="en-GB" smtClean="0"/>
              <a:pPr/>
              <a:t>13</a:t>
            </a:fld>
            <a:endParaRPr lang="en-GB"/>
          </a:p>
        </p:txBody>
      </p:sp>
      <p:pic>
        <p:nvPicPr>
          <p:cNvPr id="5" name="Picture 5" descr="http://www.downtoearth.org.in/dte/userfiles/images/20111215_20_l.jpg"/>
          <p:cNvPicPr>
            <a:picLocks noChangeAspect="1" noChangeArrowheads="1"/>
          </p:cNvPicPr>
          <p:nvPr/>
        </p:nvPicPr>
        <p:blipFill>
          <a:blip r:embed="rId3" cstate="print"/>
          <a:srcRect/>
          <a:stretch>
            <a:fillRect/>
          </a:stretch>
        </p:blipFill>
        <p:spPr>
          <a:xfrm>
            <a:off x="0" y="4677668"/>
            <a:ext cx="6565602" cy="5040560"/>
          </a:xfrm>
          <a:prstGeom prst="rect">
            <a:avLst/>
          </a:prstGeom>
        </p:spPr>
      </p:pic>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In total, OECD countries are collecting about USD 700 billion in environmentally-related taxes now.</a:t>
            </a:r>
          </a:p>
          <a:p>
            <a:r>
              <a:rPr lang="en-US" sz="1400" dirty="0" smtClean="0"/>
              <a:t> </a:t>
            </a:r>
          </a:p>
          <a:p>
            <a:r>
              <a:rPr lang="en-US" sz="1400" dirty="0" smtClean="0"/>
              <a:t>·         From our </a:t>
            </a:r>
            <a:r>
              <a:rPr lang="en-US" sz="1400" dirty="0" err="1" smtClean="0"/>
              <a:t>modelling</a:t>
            </a:r>
            <a:r>
              <a:rPr lang="en-US" sz="1400" dirty="0" smtClean="0"/>
              <a:t> work, we also estimate that: if Annex I countries were to achieve their Cancun emission reduction pledges by 2020 through carbon taxes or auctioned emission trading permits, they could raise as much as USD 250 billion per year by 2020 in revenues from this alone. Not bad if one is looking for options to fill the budget holes.</a:t>
            </a:r>
          </a:p>
          <a:p>
            <a:r>
              <a:rPr lang="en-US" sz="1400" dirty="0" smtClean="0"/>
              <a:t> </a:t>
            </a:r>
          </a:p>
          <a:p>
            <a:endParaRPr lang="en-US" sz="1400" dirty="0"/>
          </a:p>
        </p:txBody>
      </p:sp>
      <p:sp>
        <p:nvSpPr>
          <p:cNvPr id="4" name="Slide Number Placeholder 3"/>
          <p:cNvSpPr>
            <a:spLocks noGrp="1"/>
          </p:cNvSpPr>
          <p:nvPr>
            <p:ph type="sldNum" sz="quarter" idx="10"/>
          </p:nvPr>
        </p:nvSpPr>
        <p:spPr/>
        <p:txBody>
          <a:bodyPr/>
          <a:lstStyle/>
          <a:p>
            <a:fld id="{BEE01EF7-A651-4C24-A9F6-A9EEA52A714E}" type="slidenum">
              <a:rPr lang="en-GB" smtClean="0"/>
              <a:pPr/>
              <a:t>23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3F5D08E2-8268-4663-8F81-105834286CAF}" type="slidenum">
              <a:rPr lang="en-US" smtClean="0">
                <a:cs typeface="Arial" pitchFamily="34" charset="0"/>
              </a:rPr>
              <a:pPr/>
              <a:t>25</a:t>
            </a:fld>
            <a:endParaRPr lang="en-US" smtClean="0">
              <a:cs typeface="Arial" pitchFamily="34"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8" descr="PPT_fondcouv.png"/>
          <p:cNvPicPr>
            <a:picLocks noChangeAspect="1"/>
          </p:cNvPicPr>
          <p:nvPr/>
        </p:nvPicPr>
        <p:blipFill>
          <a:blip r:embed="rId2" cstate="print"/>
          <a:stretch>
            <a:fillRect/>
          </a:stretch>
        </p:blipFill>
        <p:spPr bwMode="auto">
          <a:xfrm>
            <a:off x="0" y="0"/>
            <a:ext cx="9144000" cy="6858000"/>
          </a:xfrm>
          <a:prstGeom prst="rect">
            <a:avLst/>
          </a:prstGeom>
          <a:noFill/>
          <a:ln w="9525">
            <a:noFill/>
            <a:miter lim="800000"/>
            <a:headEnd/>
            <a:tailEnd/>
          </a:ln>
        </p:spPr>
      </p:pic>
      <p:sp>
        <p:nvSpPr>
          <p:cNvPr id="443394" name="Rectangle 2"/>
          <p:cNvSpPr>
            <a:spLocks noGrp="1" noChangeArrowheads="1"/>
          </p:cNvSpPr>
          <p:nvPr>
            <p:ph type="ctrTitle"/>
          </p:nvPr>
        </p:nvSpPr>
        <p:spPr>
          <a:xfrm>
            <a:off x="3009726" y="1341438"/>
            <a:ext cx="4894263" cy="1470025"/>
          </a:xfrm>
        </p:spPr>
        <p:txBody>
          <a:bodyPr/>
          <a:lstStyle>
            <a:lvl1pPr algn="l">
              <a:defRPr>
                <a:solidFill>
                  <a:srgbClr val="727272"/>
                </a:solidFill>
              </a:defRPr>
            </a:lvl1pPr>
          </a:lstStyle>
          <a:p>
            <a:r>
              <a:rPr lang="en-US" smtClean="0"/>
              <a:t>Click to edit Master title style</a:t>
            </a:r>
            <a:endParaRPr lang="en-GB" dirty="0"/>
          </a:p>
        </p:txBody>
      </p:sp>
      <p:sp>
        <p:nvSpPr>
          <p:cNvPr id="443395" name="Rectangle 3"/>
          <p:cNvSpPr>
            <a:spLocks noGrp="1" noChangeArrowheads="1"/>
          </p:cNvSpPr>
          <p:nvPr>
            <p:ph type="subTitle" idx="1"/>
          </p:nvPr>
        </p:nvSpPr>
        <p:spPr>
          <a:xfrm>
            <a:off x="3008139" y="2924175"/>
            <a:ext cx="4929187" cy="1752600"/>
          </a:xfrm>
        </p:spPr>
        <p:txBody>
          <a:bodyPr/>
          <a:lstStyle>
            <a:lvl1pPr marL="0" indent="0" algn="l">
              <a:buFontTx/>
              <a:buNone/>
              <a:defRPr>
                <a:solidFill>
                  <a:srgbClr val="727272"/>
                </a:solidFill>
              </a:defRPr>
            </a:lvl1pPr>
          </a:lstStyle>
          <a:p>
            <a:r>
              <a:rPr lang="en-US" smtClean="0"/>
              <a:t>Click to edit Master subtitle style</a:t>
            </a:r>
            <a:endParaRPr lang="en-GB" dirty="0"/>
          </a:p>
        </p:txBody>
      </p:sp>
      <p:sp>
        <p:nvSpPr>
          <p:cNvPr id="443396" name="Rectangle 4"/>
          <p:cNvSpPr>
            <a:spLocks noGrp="1" noChangeArrowheads="1"/>
          </p:cNvSpPr>
          <p:nvPr>
            <p:ph type="dt" sz="half" idx="2"/>
          </p:nvPr>
        </p:nvSpPr>
        <p:spPr>
          <a:xfrm>
            <a:off x="251520" y="6245225"/>
            <a:ext cx="4042792" cy="476250"/>
          </a:xfrm>
        </p:spPr>
        <p:txBody>
          <a:bodyPr/>
          <a:lstStyle>
            <a:lvl1pPr>
              <a:defRPr>
                <a:solidFill>
                  <a:srgbClr val="727272"/>
                </a:solidFill>
              </a:defRPr>
            </a:lvl1pPr>
          </a:lstStyle>
          <a:p>
            <a:fld id="{9B253A5F-B551-4375-93E7-01467E63F6ED}" type="datetime1">
              <a:rPr lang="en-GB" smtClean="0"/>
              <a:pPr/>
              <a:t>12/02/2013</a:t>
            </a:fld>
            <a:endParaRPr lang="en-GB"/>
          </a:p>
        </p:txBody>
      </p:sp>
      <p:sp>
        <p:nvSpPr>
          <p:cNvPr id="443397" name="Rectangle 5"/>
          <p:cNvSpPr>
            <a:spLocks noGrp="1" noChangeArrowheads="1"/>
          </p:cNvSpPr>
          <p:nvPr>
            <p:ph type="ftr" sz="quarter" idx="3"/>
          </p:nvPr>
        </p:nvSpPr>
        <p:spPr/>
        <p:txBody>
          <a:bodyPr/>
          <a:lstStyle>
            <a:lvl1pPr>
              <a:defRPr>
                <a:solidFill>
                  <a:srgbClr val="727272"/>
                </a:solidFill>
              </a:defRPr>
            </a:lvl1pPr>
          </a:lstStyle>
          <a:p>
            <a:r>
              <a:rPr lang="en-US" smtClean="0"/>
              <a:t>OECD Trade and Agriculture Directorate</a:t>
            </a:r>
            <a:endParaRPr lang="en-GB"/>
          </a:p>
        </p:txBody>
      </p:sp>
      <p:sp>
        <p:nvSpPr>
          <p:cNvPr id="443398" name="Rectangle 6"/>
          <p:cNvSpPr>
            <a:spLocks noGrp="1" noChangeArrowheads="1"/>
          </p:cNvSpPr>
          <p:nvPr>
            <p:ph type="sldNum" sz="quarter" idx="4"/>
          </p:nvPr>
        </p:nvSpPr>
        <p:spPr>
          <a:xfrm>
            <a:off x="6553200" y="6245225"/>
            <a:ext cx="2133600" cy="476250"/>
          </a:xfrm>
        </p:spPr>
        <p:txBody>
          <a:bodyPr/>
          <a:lstStyle>
            <a:lvl1pPr>
              <a:defRPr>
                <a:solidFill>
                  <a:srgbClr val="727272"/>
                </a:solidFill>
              </a:defRPr>
            </a:lvl1pPr>
          </a:lstStyle>
          <a:p>
            <a:fld id="{8B82BEFD-1EA3-4B05-8681-25BF106BA8DF}" type="slidenum">
              <a:rPr lang="en-GB" smtClean="0"/>
              <a:pPr/>
              <a:t>‹#›</a:t>
            </a:fld>
            <a:endParaRPr lang="en-GB"/>
          </a:p>
        </p:txBody>
      </p:sp>
      <p:pic>
        <p:nvPicPr>
          <p:cNvPr id="12" name="Picture 11" descr="Logo_ENG.png"/>
          <p:cNvPicPr>
            <a:picLocks noChangeAspect="1"/>
          </p:cNvPicPr>
          <p:nvPr/>
        </p:nvPicPr>
        <p:blipFill>
          <a:blip r:embed="rId3" cstate="print"/>
          <a:stretch>
            <a:fillRect/>
          </a:stretch>
        </p:blipFill>
        <p:spPr>
          <a:xfrm>
            <a:off x="0" y="1"/>
            <a:ext cx="3762000" cy="110360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9E4F4F23-AFB8-4BEA-99E1-011776EEE7EC}" type="datetime1">
              <a:rPr lang="en-GB" smtClean="0"/>
              <a:pPr/>
              <a:t>12/02/2013</a:t>
            </a:fld>
            <a:endParaRPr lang="en-GB"/>
          </a:p>
        </p:txBody>
      </p:sp>
      <p:sp>
        <p:nvSpPr>
          <p:cNvPr id="5" name="Footer Placeholder 4"/>
          <p:cNvSpPr>
            <a:spLocks noGrp="1"/>
          </p:cNvSpPr>
          <p:nvPr>
            <p:ph type="ftr" sz="quarter" idx="11"/>
          </p:nvPr>
        </p:nvSpPr>
        <p:spPr/>
        <p:txBody>
          <a:bodyPr/>
          <a:lstStyle>
            <a:lvl1pPr>
              <a:defRPr/>
            </a:lvl1pPr>
          </a:lstStyle>
          <a:p>
            <a:r>
              <a:rPr lang="en-US" smtClean="0"/>
              <a:t>OECD Trade and Agriculture Directorate</a:t>
            </a:r>
            <a:endParaRPr lang="en-GB"/>
          </a:p>
        </p:txBody>
      </p:sp>
      <p:sp>
        <p:nvSpPr>
          <p:cNvPr id="6" name="Slide Number Placeholder 5"/>
          <p:cNvSpPr>
            <a:spLocks noGrp="1"/>
          </p:cNvSpPr>
          <p:nvPr>
            <p:ph type="sldNum" sz="quarter" idx="12"/>
          </p:nvPr>
        </p:nvSpPr>
        <p:spPr/>
        <p:txBody>
          <a:bodyPr/>
          <a:lstStyle>
            <a:lvl1pPr>
              <a:defRPr/>
            </a:lvl1pPr>
          </a:lstStyle>
          <a:p>
            <a:fld id="{8B82BEFD-1EA3-4B05-8681-25BF106BA8DF}"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60BB9B17-851B-49A5-8C8C-66B915D498FB}" type="datetime1">
              <a:rPr lang="en-GB" smtClean="0"/>
              <a:pPr/>
              <a:t>12/02/2013</a:t>
            </a:fld>
            <a:endParaRPr lang="en-GB"/>
          </a:p>
        </p:txBody>
      </p:sp>
      <p:sp>
        <p:nvSpPr>
          <p:cNvPr id="5" name="Footer Placeholder 4"/>
          <p:cNvSpPr>
            <a:spLocks noGrp="1"/>
          </p:cNvSpPr>
          <p:nvPr>
            <p:ph type="ftr" sz="quarter" idx="11"/>
          </p:nvPr>
        </p:nvSpPr>
        <p:spPr/>
        <p:txBody>
          <a:bodyPr/>
          <a:lstStyle>
            <a:lvl1pPr>
              <a:defRPr/>
            </a:lvl1pPr>
          </a:lstStyle>
          <a:p>
            <a:r>
              <a:rPr lang="en-US" smtClean="0"/>
              <a:t>OECD Trade and Agriculture Directorate</a:t>
            </a:r>
            <a:endParaRPr lang="en-GB"/>
          </a:p>
        </p:txBody>
      </p:sp>
      <p:sp>
        <p:nvSpPr>
          <p:cNvPr id="6" name="Slide Number Placeholder 5"/>
          <p:cNvSpPr>
            <a:spLocks noGrp="1"/>
          </p:cNvSpPr>
          <p:nvPr>
            <p:ph type="sldNum" sz="quarter" idx="12"/>
          </p:nvPr>
        </p:nvSpPr>
        <p:spPr/>
        <p:txBody>
          <a:bodyPr/>
          <a:lstStyle>
            <a:lvl1pPr>
              <a:defRPr/>
            </a:lvl1pPr>
          </a:lstStyle>
          <a:p>
            <a:fld id="{8B82BEFD-1EA3-4B05-8681-25BF106BA8DF}"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6299"/>
        </a:solidFill>
        <a:effectLst/>
      </p:bgPr>
    </p:bg>
    <p:spTree>
      <p:nvGrpSpPr>
        <p:cNvPr id="1" name=""/>
        <p:cNvGrpSpPr/>
        <p:nvPr/>
      </p:nvGrpSpPr>
      <p:grpSpPr>
        <a:xfrm>
          <a:off x="0" y="0"/>
          <a:ext cx="0" cy="0"/>
          <a:chOff x="0" y="0"/>
          <a:chExt cx="0" cy="0"/>
        </a:xfrm>
      </p:grpSpPr>
      <p:pic>
        <p:nvPicPr>
          <p:cNvPr id="11" name="Image 10"/>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10800000">
            <a:off x="0" y="508"/>
            <a:ext cx="2628000" cy="4229631"/>
          </a:xfrm>
          <a:prstGeom prst="rect">
            <a:avLst/>
          </a:prstGeom>
        </p:spPr>
      </p:pic>
      <p:pic>
        <p:nvPicPr>
          <p:cNvPr id="12" name="Image 11"/>
          <p:cNvPicPr>
            <a:picLocks noChangeAspect="1"/>
          </p:cNvPicPr>
          <p:nvPr/>
        </p:nvPicPr>
        <p:blipFill>
          <a:blip r:embed="rId3" cstate="print"/>
          <a:stretch>
            <a:fillRect/>
          </a:stretch>
        </p:blipFill>
        <p:spPr>
          <a:xfrm>
            <a:off x="511200" y="432000"/>
            <a:ext cx="692307" cy="1440000"/>
          </a:xfrm>
          <a:prstGeom prst="rect">
            <a:avLst/>
          </a:prstGeom>
        </p:spPr>
      </p:pic>
      <p:pic>
        <p:nvPicPr>
          <p:cNvPr id="13" name="Image 1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516000" y="2628508"/>
            <a:ext cx="2628000" cy="4229631"/>
          </a:xfrm>
          <a:prstGeom prst="rect">
            <a:avLst/>
          </a:prstGeom>
        </p:spPr>
      </p:pic>
      <p:pic>
        <p:nvPicPr>
          <p:cNvPr id="14" name="Image 1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164000" y="6055200"/>
            <a:ext cx="1742400" cy="578821"/>
          </a:xfrm>
          <a:prstGeom prst="rect">
            <a:avLst/>
          </a:prstGeom>
        </p:spPr>
      </p:pic>
      <p:sp>
        <p:nvSpPr>
          <p:cNvPr id="2" name="Title 1"/>
          <p:cNvSpPr>
            <a:spLocks noGrp="1"/>
          </p:cNvSpPr>
          <p:nvPr>
            <p:ph type="ctrTitle" hasCustomPrompt="1"/>
          </p:nvPr>
        </p:nvSpPr>
        <p:spPr>
          <a:xfrm>
            <a:off x="1368000" y="2481869"/>
            <a:ext cx="6300000" cy="1265731"/>
          </a:xfrm>
        </p:spPr>
        <p:txBody>
          <a:bodyPr anchor="b" anchorCtr="0">
            <a:spAutoFit/>
          </a:bodyPr>
          <a:lstStyle>
            <a:lvl1pPr>
              <a:lnSpc>
                <a:spcPts val="4500"/>
              </a:lnSpc>
              <a:defRPr sz="4500" cap="all">
                <a:solidFill>
                  <a:schemeClr val="tx1"/>
                </a:solidFill>
              </a:defRPr>
            </a:lvl1pPr>
          </a:lstStyle>
          <a:p>
            <a:r>
              <a:rPr lang="fr-FR" dirty="0" smtClean="0"/>
              <a:t>Click to </a:t>
            </a:r>
            <a:r>
              <a:rPr lang="fr-FR" dirty="0" err="1" smtClean="0"/>
              <a:t>edit</a:t>
            </a:r>
            <a:r>
              <a:rPr lang="fr-FR" dirty="0" smtClean="0"/>
              <a:t> </a:t>
            </a:r>
            <a:r>
              <a:rPr lang="fr-FR" dirty="0" err="1" smtClean="0"/>
              <a:t>Presentation</a:t>
            </a:r>
            <a:r>
              <a:rPr lang="fr-FR" dirty="0" smtClean="0"/>
              <a:t> </a:t>
            </a:r>
            <a:r>
              <a:rPr lang="fr-FR" dirty="0" err="1" smtClean="0"/>
              <a:t>title</a:t>
            </a:r>
            <a:endParaRPr lang="en-US" dirty="0"/>
          </a:p>
        </p:txBody>
      </p:sp>
      <p:sp>
        <p:nvSpPr>
          <p:cNvPr id="3" name="Subtitle 2"/>
          <p:cNvSpPr>
            <a:spLocks noGrp="1"/>
          </p:cNvSpPr>
          <p:nvPr>
            <p:ph type="subTitle" idx="1" hasCustomPrompt="1"/>
          </p:nvPr>
        </p:nvSpPr>
        <p:spPr>
          <a:xfrm>
            <a:off x="1368000" y="3805200"/>
            <a:ext cx="6300000" cy="352233"/>
          </a:xfrm>
        </p:spPr>
        <p:txBody>
          <a:bodyPr>
            <a:spAutoFit/>
          </a:bodyPr>
          <a:lstStyle>
            <a:lvl1pPr marL="0" indent="0" algn="l">
              <a:lnSpc>
                <a:spcPts val="2000"/>
              </a:lnSpc>
              <a:spcBef>
                <a:spcPts val="0"/>
              </a:spcBef>
              <a:buNone/>
              <a:defRPr sz="1800">
                <a:solidFill>
                  <a:schemeClr val="tx1">
                    <a:tint val="75000"/>
                  </a:schemeClr>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Click to </a:t>
            </a:r>
            <a:r>
              <a:rPr lang="fr-FR" dirty="0" err="1" smtClean="0"/>
              <a:t>edit</a:t>
            </a:r>
            <a:r>
              <a:rPr lang="fr-FR" dirty="0" smtClean="0"/>
              <a:t> </a:t>
            </a:r>
            <a:r>
              <a:rPr lang="fr-FR" dirty="0" err="1" smtClean="0"/>
              <a:t>Subtitle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9B253A5F-B551-4375-93E7-01467E63F6ED}" type="datetime1">
              <a:rPr lang="en-GB" smtClean="0"/>
              <a:pPr/>
              <a:t>12/02/2013</a:t>
            </a:fld>
            <a:endParaRPr lang="en-GB"/>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smtClean="0"/>
              <a:t>OECD Trade and Agriculture Directorate</a:t>
            </a:r>
            <a:endParaRPr lang="en-GB"/>
          </a:p>
        </p:txBody>
      </p:sp>
    </p:spTree>
    <p:extLst>
      <p:ext uri="{BB962C8B-B14F-4D97-AF65-F5344CB8AC3E}">
        <p14:creationId xmlns="" xmlns:p14="http://schemas.microsoft.com/office/powerpoint/2010/main" val="2702019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fr-FR" dirty="0" smtClean="0"/>
              <a:t>Click to </a:t>
            </a:r>
            <a:r>
              <a:rPr lang="fr-FR" dirty="0" err="1" smtClean="0"/>
              <a:t>edit</a:t>
            </a:r>
            <a:r>
              <a:rPr lang="fr-FR" dirty="0" smtClean="0"/>
              <a:t> </a:t>
            </a:r>
            <a:r>
              <a:rPr lang="fr-FR" dirty="0" err="1" smtClean="0"/>
              <a:t>Slide</a:t>
            </a:r>
            <a:r>
              <a:rPr lang="fr-FR" dirty="0" smtClean="0"/>
              <a:t> </a:t>
            </a:r>
            <a:r>
              <a:rPr lang="fr-FR" dirty="0" err="1" smtClean="0"/>
              <a:t>title</a:t>
            </a:r>
            <a:r>
              <a:rPr lang="fr-FR" dirty="0" smtClean="0"/>
              <a:t/>
            </a:r>
            <a:br>
              <a:rPr lang="fr-FR" dirty="0" smtClean="0"/>
            </a:br>
            <a:r>
              <a:rPr lang="fr-FR" dirty="0" err="1" smtClean="0"/>
              <a:t>Slide</a:t>
            </a:r>
            <a:r>
              <a:rPr lang="fr-FR" dirty="0" smtClean="0"/>
              <a:t> </a:t>
            </a:r>
            <a:r>
              <a:rPr lang="fr-FR" dirty="0" err="1" smtClean="0"/>
              <a:t>title</a:t>
            </a:r>
            <a:r>
              <a:rPr lang="fr-FR" dirty="0" smtClean="0"/>
              <a:t> </a:t>
            </a:r>
            <a:r>
              <a:rPr lang="fr-FR" dirty="0" err="1" smtClean="0"/>
              <a:t>can</a:t>
            </a:r>
            <a:r>
              <a:rPr lang="fr-FR" dirty="0" smtClean="0"/>
              <a:t> </a:t>
            </a:r>
            <a:r>
              <a:rPr lang="fr-FR" dirty="0" err="1" smtClean="0"/>
              <a:t>be</a:t>
            </a:r>
            <a:r>
              <a:rPr lang="fr-FR" dirty="0" smtClean="0"/>
              <a:t> </a:t>
            </a:r>
            <a:r>
              <a:rPr lang="fr-FR" dirty="0" err="1" smtClean="0"/>
              <a:t>extended</a:t>
            </a:r>
            <a:r>
              <a:rPr lang="fr-FR" dirty="0" smtClean="0"/>
              <a:t> to </a:t>
            </a:r>
            <a:r>
              <a:rPr lang="fr-FR" dirty="0" err="1" smtClean="0"/>
              <a:t>two</a:t>
            </a:r>
            <a:r>
              <a:rPr lang="fr-FR" dirty="0" smtClean="0"/>
              <a:t> </a:t>
            </a:r>
            <a:r>
              <a:rPr lang="fr-FR" dirty="0" err="1" smtClean="0"/>
              <a:t>lines</a:t>
            </a:r>
            <a:endParaRPr lang="en-US" dirty="0"/>
          </a:p>
        </p:txBody>
      </p:sp>
      <p:sp>
        <p:nvSpPr>
          <p:cNvPr id="3" name="Content Placeholder 2"/>
          <p:cNvSpPr>
            <a:spLocks noGrp="1"/>
          </p:cNvSpPr>
          <p:nvPr>
            <p:ph idx="1"/>
          </p:nvPr>
        </p:nvSpPr>
        <p:spPr/>
        <p:txBody>
          <a:bodyPr/>
          <a:lstStyle>
            <a:lvl1pPr>
              <a:defRPr>
                <a:solidFill>
                  <a:srgbClr val="727272"/>
                </a:solidFill>
              </a:defRPr>
            </a:lvl1pPr>
            <a:lvl2pPr>
              <a:buClr>
                <a:srgbClr val="727272"/>
              </a:buClr>
              <a:defRPr>
                <a:solidFill>
                  <a:srgbClr val="727272"/>
                </a:solidFill>
              </a:defRPr>
            </a:lvl2pPr>
            <a:lvl3pPr>
              <a:defRPr>
                <a:solidFill>
                  <a:srgbClr val="727272"/>
                </a:solidFill>
              </a:defRPr>
            </a:lvl3pPr>
            <a:lvl4pPr>
              <a:defRPr>
                <a:solidFill>
                  <a:srgbClr val="727272"/>
                </a:solidFill>
              </a:defRPr>
            </a:lvl4pPr>
            <a:lvl5pPr>
              <a:defRPr>
                <a:solidFill>
                  <a:srgbClr val="72727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D101EB-984A-4E15-BC94-63E33D4E4AD7}" type="datetime1">
              <a:rPr lang="en-GB" smtClean="0"/>
              <a:pPr/>
              <a:t>12/02/2013</a:t>
            </a:fld>
            <a:endParaRPr lang="en-GB"/>
          </a:p>
        </p:txBody>
      </p:sp>
      <p:sp>
        <p:nvSpPr>
          <p:cNvPr id="5" name="Footer Placeholder 4"/>
          <p:cNvSpPr>
            <a:spLocks noGrp="1"/>
          </p:cNvSpPr>
          <p:nvPr>
            <p:ph type="ftr" sz="quarter" idx="11"/>
          </p:nvPr>
        </p:nvSpPr>
        <p:spPr/>
        <p:txBody>
          <a:bodyPr/>
          <a:lstStyle/>
          <a:p>
            <a:r>
              <a:rPr lang="en-US" smtClean="0"/>
              <a:t>OECD Trade and Agriculture Directorate</a:t>
            </a:r>
            <a:endParaRPr lang="en-GB"/>
          </a:p>
        </p:txBody>
      </p:sp>
      <p:sp>
        <p:nvSpPr>
          <p:cNvPr id="6" name="Slide Number Placeholder 5"/>
          <p:cNvSpPr>
            <a:spLocks noGrp="1"/>
          </p:cNvSpPr>
          <p:nvPr>
            <p:ph type="sldNum" sz="quarter" idx="12"/>
          </p:nvPr>
        </p:nvSpPr>
        <p:spPr/>
        <p:txBody>
          <a:bodyPr/>
          <a:lstStyle/>
          <a:p>
            <a:fld id="{8B82BEFD-1EA3-4B05-8681-25BF106BA8DF}" type="slidenum">
              <a:rPr lang="en-GB" smtClean="0"/>
              <a:pPr/>
              <a:t>‹#›</a:t>
            </a:fld>
            <a:endParaRPr lang="en-GB"/>
          </a:p>
        </p:txBody>
      </p:sp>
    </p:spTree>
    <p:extLst>
      <p:ext uri="{BB962C8B-B14F-4D97-AF65-F5344CB8AC3E}">
        <p14:creationId xmlns="" xmlns:p14="http://schemas.microsoft.com/office/powerpoint/2010/main" val="22759333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rgbClr val="727272"/>
        </a:solidFill>
        <a:effectLst/>
      </p:bgPr>
    </p:bg>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stretch>
            <a:fillRect/>
          </a:stretch>
        </p:blipFill>
        <p:spPr>
          <a:xfrm>
            <a:off x="8193600" y="5328000"/>
            <a:ext cx="950407" cy="1530000"/>
          </a:xfrm>
          <a:prstGeom prst="rect">
            <a:avLst/>
          </a:prstGeom>
        </p:spPr>
      </p:pic>
      <p:pic>
        <p:nvPicPr>
          <p:cNvPr id="8" name="Image 7"/>
          <p:cNvPicPr>
            <a:picLocks noChangeAspect="1"/>
          </p:cNvPicPr>
          <p:nvPr/>
        </p:nvPicPr>
        <p:blipFill>
          <a:blip r:embed="rId3" cstate="print"/>
          <a:stretch>
            <a:fillRect/>
          </a:stretch>
        </p:blipFill>
        <p:spPr>
          <a:xfrm>
            <a:off x="579600" y="468000"/>
            <a:ext cx="692308" cy="1440000"/>
          </a:xfrm>
          <a:prstGeom prst="rect">
            <a:avLst/>
          </a:prstGeom>
        </p:spPr>
      </p:pic>
      <p:sp>
        <p:nvSpPr>
          <p:cNvPr id="2" name="Title 1"/>
          <p:cNvSpPr>
            <a:spLocks noGrp="1"/>
          </p:cNvSpPr>
          <p:nvPr>
            <p:ph type="title" hasCustomPrompt="1"/>
          </p:nvPr>
        </p:nvSpPr>
        <p:spPr>
          <a:xfrm>
            <a:off x="1260000" y="2919600"/>
            <a:ext cx="6624000" cy="1058400"/>
          </a:xfrm>
        </p:spPr>
        <p:txBody>
          <a:bodyPr anchor="ctr" anchorCtr="0"/>
          <a:lstStyle>
            <a:lvl1pPr algn="ctr">
              <a:lnSpc>
                <a:spcPts val="3700"/>
              </a:lnSpc>
              <a:defRPr sz="3700" b="0" i="0" cap="all">
                <a:solidFill>
                  <a:schemeClr val="tx1"/>
                </a:solidFill>
              </a:defRPr>
            </a:lvl1pPr>
          </a:lstStyle>
          <a:p>
            <a:r>
              <a:rPr lang="fr-FR" dirty="0" smtClean="0"/>
              <a:t>Click to </a:t>
            </a:r>
            <a:r>
              <a:rPr lang="fr-FR" dirty="0" err="1" smtClean="0"/>
              <a:t>edit</a:t>
            </a:r>
            <a:r>
              <a:rPr lang="fr-FR" dirty="0" smtClean="0"/>
              <a:t/>
            </a:r>
            <a:br>
              <a:rPr lang="fr-FR" dirty="0" smtClean="0"/>
            </a:br>
            <a:r>
              <a:rPr lang="fr-FR" dirty="0" smtClean="0"/>
              <a:t>Section Header </a:t>
            </a:r>
            <a:r>
              <a:rPr lang="fr-FR" dirty="0" err="1" smtClean="0"/>
              <a:t>title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0EF0132C-12D9-4A6A-AA27-6352030988D8}" type="datetime1">
              <a:rPr lang="en-GB" smtClean="0"/>
              <a:pPr/>
              <a:t>12/02/2013</a:t>
            </a:fld>
            <a:endParaRPr lang="en-GB"/>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smtClean="0"/>
              <a:t>OECD Trade and Agriculture Directorate</a:t>
            </a:r>
            <a:endParaRPr lang="en-GB"/>
          </a:p>
        </p:txBody>
      </p:sp>
      <p:sp>
        <p:nvSpPr>
          <p:cNvPr id="6" name="Slide Number Placeholder 5"/>
          <p:cNvSpPr>
            <a:spLocks noGrp="1"/>
          </p:cNvSpPr>
          <p:nvPr>
            <p:ph type="sldNum" sz="quarter" idx="12"/>
          </p:nvPr>
        </p:nvSpPr>
        <p:spPr/>
        <p:txBody>
          <a:bodyPr/>
          <a:lstStyle>
            <a:lvl1pPr>
              <a:defRPr>
                <a:solidFill>
                  <a:srgbClr val="006299"/>
                </a:solidFill>
              </a:defRPr>
            </a:lvl1pPr>
          </a:lstStyle>
          <a:p>
            <a:fld id="{8B82BEFD-1EA3-4B05-8681-25BF106BA8DF}" type="slidenum">
              <a:rPr lang="en-GB" smtClean="0"/>
              <a:pPr/>
              <a:t>‹#›</a:t>
            </a:fld>
            <a:endParaRPr lang="en-GB"/>
          </a:p>
        </p:txBody>
      </p:sp>
    </p:spTree>
    <p:extLst>
      <p:ext uri="{BB962C8B-B14F-4D97-AF65-F5344CB8AC3E}">
        <p14:creationId xmlns="" xmlns:p14="http://schemas.microsoft.com/office/powerpoint/2010/main" val="1798952600"/>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lvl1pPr>
              <a:defRPr/>
            </a:lvl1pPr>
          </a:lstStyle>
          <a:p>
            <a:fld id="{62D101EB-984A-4E15-BC94-63E33D4E4AD7}" type="datetime1">
              <a:rPr lang="en-GB" smtClean="0"/>
              <a:pPr/>
              <a:t>12/02/2013</a:t>
            </a:fld>
            <a:endParaRPr lang="en-GB"/>
          </a:p>
        </p:txBody>
      </p:sp>
      <p:sp>
        <p:nvSpPr>
          <p:cNvPr id="5" name="Footer Placeholder 4"/>
          <p:cNvSpPr>
            <a:spLocks noGrp="1"/>
          </p:cNvSpPr>
          <p:nvPr>
            <p:ph type="ftr" sz="quarter" idx="11"/>
          </p:nvPr>
        </p:nvSpPr>
        <p:spPr/>
        <p:txBody>
          <a:bodyPr/>
          <a:lstStyle>
            <a:lvl1pPr>
              <a:defRPr/>
            </a:lvl1pPr>
          </a:lstStyle>
          <a:p>
            <a:r>
              <a:rPr lang="en-US" smtClean="0"/>
              <a:t>OECD Trade and Agriculture Directorate</a:t>
            </a:r>
            <a:endParaRPr lang="en-GB"/>
          </a:p>
        </p:txBody>
      </p:sp>
      <p:sp>
        <p:nvSpPr>
          <p:cNvPr id="6" name="Slide Number Placeholder 5"/>
          <p:cNvSpPr>
            <a:spLocks noGrp="1"/>
          </p:cNvSpPr>
          <p:nvPr>
            <p:ph type="sldNum" sz="quarter" idx="12"/>
          </p:nvPr>
        </p:nvSpPr>
        <p:spPr/>
        <p:txBody>
          <a:bodyPr/>
          <a:lstStyle>
            <a:lvl1pPr>
              <a:defRPr/>
            </a:lvl1pPr>
          </a:lstStyle>
          <a:p>
            <a:fld id="{8B82BEFD-1EA3-4B05-8681-25BF106BA8DF}"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FBE9E7A-F28B-4FBB-AFB6-5E1E25A83B5F}" type="datetime1">
              <a:rPr lang="en-GB" smtClean="0"/>
              <a:pPr/>
              <a:t>12/02/2013</a:t>
            </a:fld>
            <a:endParaRPr lang="en-GB"/>
          </a:p>
        </p:txBody>
      </p:sp>
      <p:sp>
        <p:nvSpPr>
          <p:cNvPr id="5" name="Footer Placeholder 4"/>
          <p:cNvSpPr>
            <a:spLocks noGrp="1"/>
          </p:cNvSpPr>
          <p:nvPr>
            <p:ph type="ftr" sz="quarter" idx="11"/>
          </p:nvPr>
        </p:nvSpPr>
        <p:spPr/>
        <p:txBody>
          <a:bodyPr/>
          <a:lstStyle>
            <a:lvl1pPr>
              <a:defRPr/>
            </a:lvl1pPr>
          </a:lstStyle>
          <a:p>
            <a:r>
              <a:rPr lang="en-US" smtClean="0"/>
              <a:t>OECD Trade and Agriculture Directorate</a:t>
            </a:r>
            <a:endParaRPr lang="en-GB"/>
          </a:p>
        </p:txBody>
      </p:sp>
      <p:sp>
        <p:nvSpPr>
          <p:cNvPr id="6" name="Slide Number Placeholder 5"/>
          <p:cNvSpPr>
            <a:spLocks noGrp="1"/>
          </p:cNvSpPr>
          <p:nvPr>
            <p:ph type="sldNum" sz="quarter" idx="12"/>
          </p:nvPr>
        </p:nvSpPr>
        <p:spPr/>
        <p:txBody>
          <a:bodyPr/>
          <a:lstStyle>
            <a:lvl1pPr>
              <a:defRPr/>
            </a:lvl1pPr>
          </a:lstStyle>
          <a:p>
            <a:fld id="{8B82BEFD-1EA3-4B05-8681-25BF106BA8DF}"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68313" y="1600200"/>
            <a:ext cx="40322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2963" y="1600200"/>
            <a:ext cx="40338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fld id="{B930A063-8A9C-4A6C-B3EF-ABB0DCB350D3}" type="datetime1">
              <a:rPr lang="en-GB" smtClean="0"/>
              <a:pPr/>
              <a:t>12/02/2013</a:t>
            </a:fld>
            <a:endParaRPr lang="en-GB"/>
          </a:p>
        </p:txBody>
      </p:sp>
      <p:sp>
        <p:nvSpPr>
          <p:cNvPr id="6" name="Footer Placeholder 5"/>
          <p:cNvSpPr>
            <a:spLocks noGrp="1"/>
          </p:cNvSpPr>
          <p:nvPr>
            <p:ph type="ftr" sz="quarter" idx="11"/>
          </p:nvPr>
        </p:nvSpPr>
        <p:spPr/>
        <p:txBody>
          <a:bodyPr/>
          <a:lstStyle>
            <a:lvl1pPr>
              <a:defRPr/>
            </a:lvl1pPr>
          </a:lstStyle>
          <a:p>
            <a:r>
              <a:rPr lang="en-US" smtClean="0"/>
              <a:t>OECD Trade and Agriculture Directorate</a:t>
            </a:r>
            <a:endParaRPr lang="en-GB"/>
          </a:p>
        </p:txBody>
      </p:sp>
      <p:sp>
        <p:nvSpPr>
          <p:cNvPr id="7" name="Slide Number Placeholder 6"/>
          <p:cNvSpPr>
            <a:spLocks noGrp="1"/>
          </p:cNvSpPr>
          <p:nvPr>
            <p:ph type="sldNum" sz="quarter" idx="12"/>
          </p:nvPr>
        </p:nvSpPr>
        <p:spPr/>
        <p:txBody>
          <a:bodyPr/>
          <a:lstStyle>
            <a:lvl1pPr>
              <a:defRPr/>
            </a:lvl1pPr>
          </a:lstStyle>
          <a:p>
            <a:fld id="{8B82BEFD-1EA3-4B05-8681-25BF106BA8DF}"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fld id="{3816F892-19F5-438E-8AC5-697482E9BC0A}" type="datetime1">
              <a:rPr lang="en-GB" smtClean="0"/>
              <a:pPr/>
              <a:t>12/02/2013</a:t>
            </a:fld>
            <a:endParaRPr lang="en-GB"/>
          </a:p>
        </p:txBody>
      </p:sp>
      <p:sp>
        <p:nvSpPr>
          <p:cNvPr id="8" name="Footer Placeholder 7"/>
          <p:cNvSpPr>
            <a:spLocks noGrp="1"/>
          </p:cNvSpPr>
          <p:nvPr>
            <p:ph type="ftr" sz="quarter" idx="11"/>
          </p:nvPr>
        </p:nvSpPr>
        <p:spPr/>
        <p:txBody>
          <a:bodyPr/>
          <a:lstStyle>
            <a:lvl1pPr>
              <a:defRPr/>
            </a:lvl1pPr>
          </a:lstStyle>
          <a:p>
            <a:r>
              <a:rPr lang="en-US" smtClean="0"/>
              <a:t>OECD Trade and Agriculture Directorate</a:t>
            </a:r>
            <a:endParaRPr lang="en-GB"/>
          </a:p>
        </p:txBody>
      </p:sp>
      <p:sp>
        <p:nvSpPr>
          <p:cNvPr id="9" name="Slide Number Placeholder 8"/>
          <p:cNvSpPr>
            <a:spLocks noGrp="1"/>
          </p:cNvSpPr>
          <p:nvPr>
            <p:ph type="sldNum" sz="quarter" idx="12"/>
          </p:nvPr>
        </p:nvSpPr>
        <p:spPr/>
        <p:txBody>
          <a:bodyPr/>
          <a:lstStyle>
            <a:lvl1pPr>
              <a:defRPr/>
            </a:lvl1pPr>
          </a:lstStyle>
          <a:p>
            <a:fld id="{8B82BEFD-1EA3-4B05-8681-25BF106BA8DF}"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fld id="{014203D5-2F18-48D1-A9BE-4B6E528E9126}" type="datetime1">
              <a:rPr lang="en-GB" smtClean="0"/>
              <a:pPr/>
              <a:t>12/02/2013</a:t>
            </a:fld>
            <a:endParaRPr lang="en-GB"/>
          </a:p>
        </p:txBody>
      </p:sp>
      <p:sp>
        <p:nvSpPr>
          <p:cNvPr id="4" name="Footer Placeholder 3"/>
          <p:cNvSpPr>
            <a:spLocks noGrp="1"/>
          </p:cNvSpPr>
          <p:nvPr>
            <p:ph type="ftr" sz="quarter" idx="11"/>
          </p:nvPr>
        </p:nvSpPr>
        <p:spPr/>
        <p:txBody>
          <a:bodyPr/>
          <a:lstStyle>
            <a:lvl1pPr>
              <a:defRPr/>
            </a:lvl1pPr>
          </a:lstStyle>
          <a:p>
            <a:r>
              <a:rPr lang="en-US" smtClean="0"/>
              <a:t>OECD Trade and Agriculture Directorate</a:t>
            </a:r>
            <a:endParaRPr lang="en-GB"/>
          </a:p>
        </p:txBody>
      </p:sp>
      <p:sp>
        <p:nvSpPr>
          <p:cNvPr id="5" name="Slide Number Placeholder 4"/>
          <p:cNvSpPr>
            <a:spLocks noGrp="1"/>
          </p:cNvSpPr>
          <p:nvPr>
            <p:ph type="sldNum" sz="quarter" idx="12"/>
          </p:nvPr>
        </p:nvSpPr>
        <p:spPr/>
        <p:txBody>
          <a:bodyPr/>
          <a:lstStyle>
            <a:lvl1pPr>
              <a:defRPr/>
            </a:lvl1pPr>
          </a:lstStyle>
          <a:p>
            <a:fld id="{8B82BEFD-1EA3-4B05-8681-25BF106BA8DF}"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F28C3D07-318C-404B-B51B-C98943A28A68}" type="datetime1">
              <a:rPr lang="en-GB" smtClean="0"/>
              <a:pPr/>
              <a:t>12/02/2013</a:t>
            </a:fld>
            <a:endParaRPr lang="en-GB"/>
          </a:p>
        </p:txBody>
      </p:sp>
      <p:sp>
        <p:nvSpPr>
          <p:cNvPr id="3" name="Footer Placeholder 2"/>
          <p:cNvSpPr>
            <a:spLocks noGrp="1"/>
          </p:cNvSpPr>
          <p:nvPr>
            <p:ph type="ftr" sz="quarter" idx="11"/>
          </p:nvPr>
        </p:nvSpPr>
        <p:spPr/>
        <p:txBody>
          <a:bodyPr/>
          <a:lstStyle>
            <a:lvl1pPr>
              <a:defRPr/>
            </a:lvl1pPr>
          </a:lstStyle>
          <a:p>
            <a:r>
              <a:rPr lang="en-US" smtClean="0"/>
              <a:t>OECD Trade and Agriculture Directorate</a:t>
            </a:r>
            <a:endParaRPr lang="en-GB"/>
          </a:p>
        </p:txBody>
      </p:sp>
      <p:sp>
        <p:nvSpPr>
          <p:cNvPr id="4" name="Slide Number Placeholder 3"/>
          <p:cNvSpPr>
            <a:spLocks noGrp="1"/>
          </p:cNvSpPr>
          <p:nvPr>
            <p:ph type="sldNum" sz="quarter" idx="12"/>
          </p:nvPr>
        </p:nvSpPr>
        <p:spPr/>
        <p:txBody>
          <a:bodyPr/>
          <a:lstStyle>
            <a:lvl1pPr>
              <a:defRPr/>
            </a:lvl1pPr>
          </a:lstStyle>
          <a:p>
            <a:fld id="{8B82BEFD-1EA3-4B05-8681-25BF106BA8DF}"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7B439331-888F-469D-825A-5555C1509E71}" type="datetime1">
              <a:rPr lang="en-GB" smtClean="0"/>
              <a:pPr/>
              <a:t>12/02/2013</a:t>
            </a:fld>
            <a:endParaRPr lang="en-GB"/>
          </a:p>
        </p:txBody>
      </p:sp>
      <p:sp>
        <p:nvSpPr>
          <p:cNvPr id="6" name="Footer Placeholder 5"/>
          <p:cNvSpPr>
            <a:spLocks noGrp="1"/>
          </p:cNvSpPr>
          <p:nvPr>
            <p:ph type="ftr" sz="quarter" idx="11"/>
          </p:nvPr>
        </p:nvSpPr>
        <p:spPr/>
        <p:txBody>
          <a:bodyPr/>
          <a:lstStyle>
            <a:lvl1pPr>
              <a:defRPr/>
            </a:lvl1pPr>
          </a:lstStyle>
          <a:p>
            <a:r>
              <a:rPr lang="en-US" smtClean="0"/>
              <a:t>OECD Trade and Agriculture Directorate</a:t>
            </a:r>
            <a:endParaRPr lang="en-GB"/>
          </a:p>
        </p:txBody>
      </p:sp>
      <p:sp>
        <p:nvSpPr>
          <p:cNvPr id="7" name="Slide Number Placeholder 6"/>
          <p:cNvSpPr>
            <a:spLocks noGrp="1"/>
          </p:cNvSpPr>
          <p:nvPr>
            <p:ph type="sldNum" sz="quarter" idx="12"/>
          </p:nvPr>
        </p:nvSpPr>
        <p:spPr/>
        <p:txBody>
          <a:bodyPr/>
          <a:lstStyle>
            <a:lvl1pPr>
              <a:defRPr/>
            </a:lvl1pPr>
          </a:lstStyle>
          <a:p>
            <a:fld id="{8B82BEFD-1EA3-4B05-8681-25BF106BA8DF}"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727272"/>
                </a:solidFill>
              </a:defRPr>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510C0962-5D5D-402C-BDFE-7535E0D3231C}" type="datetime1">
              <a:rPr lang="en-GB" smtClean="0"/>
              <a:pPr/>
              <a:t>12/02/2013</a:t>
            </a:fld>
            <a:endParaRPr lang="en-GB"/>
          </a:p>
        </p:txBody>
      </p:sp>
      <p:sp>
        <p:nvSpPr>
          <p:cNvPr id="6" name="Footer Placeholder 5"/>
          <p:cNvSpPr>
            <a:spLocks noGrp="1"/>
          </p:cNvSpPr>
          <p:nvPr>
            <p:ph type="ftr" sz="quarter" idx="11"/>
          </p:nvPr>
        </p:nvSpPr>
        <p:spPr/>
        <p:txBody>
          <a:bodyPr/>
          <a:lstStyle>
            <a:lvl1pPr>
              <a:defRPr/>
            </a:lvl1pPr>
          </a:lstStyle>
          <a:p>
            <a:r>
              <a:rPr lang="en-US" smtClean="0"/>
              <a:t>OECD Trade and Agriculture Directorate</a:t>
            </a:r>
            <a:endParaRPr lang="en-GB"/>
          </a:p>
        </p:txBody>
      </p:sp>
      <p:sp>
        <p:nvSpPr>
          <p:cNvPr id="7" name="Slide Number Placeholder 6"/>
          <p:cNvSpPr>
            <a:spLocks noGrp="1"/>
          </p:cNvSpPr>
          <p:nvPr>
            <p:ph type="sldNum" sz="quarter" idx="12"/>
          </p:nvPr>
        </p:nvSpPr>
        <p:spPr/>
        <p:txBody>
          <a:bodyPr/>
          <a:lstStyle>
            <a:lvl1pPr>
              <a:defRPr/>
            </a:lvl1pPr>
          </a:lstStyle>
          <a:p>
            <a:fld id="{8B82BEFD-1EA3-4B05-8681-25BF106BA8DF}"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6.emf"/><Relationship Id="rId5" Type="http://schemas.openxmlformats.org/officeDocument/2006/relationships/image" Target="../media/image5.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10" descr="PPT_fondslide.png"/>
          <p:cNvPicPr>
            <a:picLocks noChangeAspect="1"/>
          </p:cNvPicPr>
          <p:nvPr/>
        </p:nvPicPr>
        <p:blipFill>
          <a:blip r:embed="rId13" cstate="print"/>
          <a:stretch>
            <a:fillRect/>
          </a:stretch>
        </p:blipFill>
        <p:spPr bwMode="auto">
          <a:xfrm>
            <a:off x="0" y="0"/>
            <a:ext cx="9144000" cy="6858000"/>
          </a:xfrm>
          <a:prstGeom prst="rect">
            <a:avLst/>
          </a:prstGeom>
          <a:noFill/>
          <a:ln w="9525">
            <a:noFill/>
            <a:miter lim="800000"/>
            <a:headEnd/>
            <a:tailEnd/>
          </a:ln>
        </p:spPr>
      </p:pic>
      <p:sp>
        <p:nvSpPr>
          <p:cNvPr id="439298" name="Rectangle 2"/>
          <p:cNvSpPr>
            <a:spLocks noGrp="1" noChangeArrowheads="1"/>
          </p:cNvSpPr>
          <p:nvPr>
            <p:ph type="title"/>
          </p:nvPr>
        </p:nvSpPr>
        <p:spPr bwMode="auto">
          <a:xfrm>
            <a:off x="467544" y="-2031"/>
            <a:ext cx="8219256" cy="6480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GB" dirty="0" smtClean="0"/>
          </a:p>
        </p:txBody>
      </p:sp>
      <p:sp>
        <p:nvSpPr>
          <p:cNvPr id="439299" name="Rectangle 3"/>
          <p:cNvSpPr>
            <a:spLocks noGrp="1" noChangeArrowheads="1"/>
          </p:cNvSpPr>
          <p:nvPr>
            <p:ph type="body" idx="1"/>
          </p:nvPr>
        </p:nvSpPr>
        <p:spPr bwMode="auto">
          <a:xfrm>
            <a:off x="468313" y="1600200"/>
            <a:ext cx="82184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439300" name="Rectangle 4"/>
          <p:cNvSpPr>
            <a:spLocks noGrp="1" noChangeArrowheads="1"/>
          </p:cNvSpPr>
          <p:nvPr>
            <p:ph type="dt" sz="half" idx="2"/>
          </p:nvPr>
        </p:nvSpPr>
        <p:spPr bwMode="auto">
          <a:xfrm>
            <a:off x="1718320" y="6237312"/>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727272"/>
                </a:solidFill>
              </a:defRPr>
            </a:lvl1pPr>
          </a:lstStyle>
          <a:p>
            <a:fld id="{0EF0132C-12D9-4A6A-AA27-6352030988D8}" type="datetime1">
              <a:rPr lang="en-GB" smtClean="0"/>
              <a:pPr/>
              <a:t>12/02/2013</a:t>
            </a:fld>
            <a:endParaRPr lang="en-GB"/>
          </a:p>
        </p:txBody>
      </p:sp>
      <p:sp>
        <p:nvSpPr>
          <p:cNvPr id="439301" name="Rectangle 5"/>
          <p:cNvSpPr>
            <a:spLocks noGrp="1" noChangeArrowheads="1"/>
          </p:cNvSpPr>
          <p:nvPr>
            <p:ph type="ftr" sz="quarter" idx="3"/>
          </p:nvPr>
        </p:nvSpPr>
        <p:spPr bwMode="auto">
          <a:xfrm>
            <a:off x="455672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727272"/>
                </a:solidFill>
              </a:defRPr>
            </a:lvl1pPr>
          </a:lstStyle>
          <a:p>
            <a:r>
              <a:rPr lang="en-US" smtClean="0"/>
              <a:t>OECD Trade and Agriculture Directorate</a:t>
            </a:r>
            <a:endParaRPr lang="en-GB"/>
          </a:p>
        </p:txBody>
      </p:sp>
      <p:sp>
        <p:nvSpPr>
          <p:cNvPr id="439302" name="Rectangle 6"/>
          <p:cNvSpPr>
            <a:spLocks noGrp="1" noChangeArrowheads="1"/>
          </p:cNvSpPr>
          <p:nvPr>
            <p:ph type="sldNum" sz="quarter" idx="4"/>
          </p:nvPr>
        </p:nvSpPr>
        <p:spPr bwMode="auto">
          <a:xfrm>
            <a:off x="7596336" y="6245225"/>
            <a:ext cx="11144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727272"/>
                </a:solidFill>
              </a:defRPr>
            </a:lvl1pPr>
          </a:lstStyle>
          <a:p>
            <a:fld id="{8B82BEFD-1EA3-4B05-8681-25BF106BA8DF}" type="slidenum">
              <a:rPr lang="en-GB" smtClean="0"/>
              <a:pPr/>
              <a:t>‹#›</a:t>
            </a:fld>
            <a:endParaRPr lang="en-GB"/>
          </a:p>
        </p:txBody>
      </p:sp>
      <p:pic>
        <p:nvPicPr>
          <p:cNvPr id="12" name="Picture 11" descr="OECD_10cm.png"/>
          <p:cNvPicPr>
            <a:picLocks noChangeAspect="1"/>
          </p:cNvPicPr>
          <p:nvPr/>
        </p:nvPicPr>
        <p:blipFill>
          <a:blip r:embed="rId14" cstate="print"/>
          <a:stretch>
            <a:fillRect/>
          </a:stretch>
        </p:blipFill>
        <p:spPr>
          <a:xfrm>
            <a:off x="468000" y="6171747"/>
            <a:ext cx="582171" cy="5616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rtl="0" eaLnBrk="1" fontAlgn="base" hangingPunct="1">
        <a:spcBef>
          <a:spcPct val="0"/>
        </a:spcBef>
        <a:spcAft>
          <a:spcPct val="0"/>
        </a:spcAft>
        <a:defRPr sz="4000">
          <a:solidFill>
            <a:srgbClr val="727272"/>
          </a:solidFill>
          <a:latin typeface="+mj-lt"/>
          <a:ea typeface="+mj-ea"/>
          <a:cs typeface="+mj-cs"/>
        </a:defRPr>
      </a:lvl1pPr>
      <a:lvl2pPr algn="ctr" rtl="0" eaLnBrk="1" fontAlgn="base" hangingPunct="1">
        <a:spcBef>
          <a:spcPct val="0"/>
        </a:spcBef>
        <a:spcAft>
          <a:spcPct val="0"/>
        </a:spcAft>
        <a:defRPr sz="4400">
          <a:solidFill>
            <a:schemeClr val="bg2"/>
          </a:solidFill>
          <a:latin typeface="Helvetica" pitchFamily="34" charset="0"/>
          <a:cs typeface="Arial" charset="0"/>
        </a:defRPr>
      </a:lvl2pPr>
      <a:lvl3pPr algn="ctr" rtl="0" eaLnBrk="1" fontAlgn="base" hangingPunct="1">
        <a:spcBef>
          <a:spcPct val="0"/>
        </a:spcBef>
        <a:spcAft>
          <a:spcPct val="0"/>
        </a:spcAft>
        <a:defRPr sz="4400">
          <a:solidFill>
            <a:schemeClr val="bg2"/>
          </a:solidFill>
          <a:latin typeface="Helvetica" pitchFamily="34" charset="0"/>
          <a:cs typeface="Arial" charset="0"/>
        </a:defRPr>
      </a:lvl3pPr>
      <a:lvl4pPr algn="ctr" rtl="0" eaLnBrk="1" fontAlgn="base" hangingPunct="1">
        <a:spcBef>
          <a:spcPct val="0"/>
        </a:spcBef>
        <a:spcAft>
          <a:spcPct val="0"/>
        </a:spcAft>
        <a:defRPr sz="4400">
          <a:solidFill>
            <a:schemeClr val="bg2"/>
          </a:solidFill>
          <a:latin typeface="Helvetica" pitchFamily="34" charset="0"/>
          <a:cs typeface="Arial" charset="0"/>
        </a:defRPr>
      </a:lvl4pPr>
      <a:lvl5pPr algn="ctr" rtl="0" eaLnBrk="1" fontAlgn="base" hangingPunct="1">
        <a:spcBef>
          <a:spcPct val="0"/>
        </a:spcBef>
        <a:spcAft>
          <a:spcPct val="0"/>
        </a:spcAft>
        <a:defRPr sz="4400">
          <a:solidFill>
            <a:schemeClr val="bg2"/>
          </a:solidFill>
          <a:latin typeface="Helvetica" pitchFamily="34" charset="0"/>
          <a:cs typeface="Arial" charset="0"/>
        </a:defRPr>
      </a:lvl5pPr>
      <a:lvl6pPr marL="457200" algn="ctr" rtl="0" eaLnBrk="1" fontAlgn="base" hangingPunct="1">
        <a:spcBef>
          <a:spcPct val="0"/>
        </a:spcBef>
        <a:spcAft>
          <a:spcPct val="0"/>
        </a:spcAft>
        <a:defRPr sz="4400">
          <a:solidFill>
            <a:schemeClr val="bg2"/>
          </a:solidFill>
          <a:latin typeface="Helvetica" pitchFamily="34" charset="0"/>
          <a:cs typeface="Arial" charset="0"/>
        </a:defRPr>
      </a:lvl6pPr>
      <a:lvl7pPr marL="914400" algn="ctr" rtl="0" eaLnBrk="1" fontAlgn="base" hangingPunct="1">
        <a:spcBef>
          <a:spcPct val="0"/>
        </a:spcBef>
        <a:spcAft>
          <a:spcPct val="0"/>
        </a:spcAft>
        <a:defRPr sz="4400">
          <a:solidFill>
            <a:schemeClr val="bg2"/>
          </a:solidFill>
          <a:latin typeface="Helvetica" pitchFamily="34" charset="0"/>
          <a:cs typeface="Arial" charset="0"/>
        </a:defRPr>
      </a:lvl7pPr>
      <a:lvl8pPr marL="1371600" algn="ctr" rtl="0" eaLnBrk="1" fontAlgn="base" hangingPunct="1">
        <a:spcBef>
          <a:spcPct val="0"/>
        </a:spcBef>
        <a:spcAft>
          <a:spcPct val="0"/>
        </a:spcAft>
        <a:defRPr sz="4400">
          <a:solidFill>
            <a:schemeClr val="bg2"/>
          </a:solidFill>
          <a:latin typeface="Helvetica" pitchFamily="34" charset="0"/>
          <a:cs typeface="Arial" charset="0"/>
        </a:defRPr>
      </a:lvl8pPr>
      <a:lvl9pPr marL="1828800" algn="ctr" rtl="0" eaLnBrk="1" fontAlgn="base" hangingPunct="1">
        <a:spcBef>
          <a:spcPct val="0"/>
        </a:spcBef>
        <a:spcAft>
          <a:spcPct val="0"/>
        </a:spcAft>
        <a:defRPr sz="4400">
          <a:solidFill>
            <a:schemeClr val="bg2"/>
          </a:solidFill>
          <a:latin typeface="Helvetica" pitchFamily="34" charset="0"/>
          <a:cs typeface="Arial" charset="0"/>
        </a:defRPr>
      </a:lvl9pPr>
    </p:titleStyle>
    <p:bodyStyle>
      <a:lvl1pPr marL="342900" indent="-342900" algn="l" rtl="0" eaLnBrk="1" fontAlgn="base" hangingPunct="1">
        <a:spcBef>
          <a:spcPct val="20000"/>
        </a:spcBef>
        <a:spcAft>
          <a:spcPct val="0"/>
        </a:spcAft>
        <a:buChar char="•"/>
        <a:defRPr sz="3200">
          <a:solidFill>
            <a:srgbClr val="004B78"/>
          </a:solidFill>
          <a:latin typeface="+mn-lt"/>
          <a:ea typeface="+mn-ea"/>
          <a:cs typeface="+mn-cs"/>
        </a:defRPr>
      </a:lvl1pPr>
      <a:lvl2pPr marL="742950" indent="-285750" algn="l" rtl="0" eaLnBrk="1" fontAlgn="base" hangingPunct="1">
        <a:spcBef>
          <a:spcPct val="20000"/>
        </a:spcBef>
        <a:spcAft>
          <a:spcPct val="0"/>
        </a:spcAft>
        <a:buChar char="–"/>
        <a:defRPr sz="2800">
          <a:solidFill>
            <a:srgbClr val="004B78"/>
          </a:solidFill>
          <a:latin typeface="+mn-lt"/>
          <a:cs typeface="+mn-cs"/>
        </a:defRPr>
      </a:lvl2pPr>
      <a:lvl3pPr marL="1143000" indent="-228600" algn="l" rtl="0" eaLnBrk="1" fontAlgn="base" hangingPunct="1">
        <a:spcBef>
          <a:spcPct val="20000"/>
        </a:spcBef>
        <a:spcAft>
          <a:spcPct val="0"/>
        </a:spcAft>
        <a:buChar char="•"/>
        <a:defRPr sz="2400">
          <a:solidFill>
            <a:srgbClr val="004B78"/>
          </a:solidFill>
          <a:latin typeface="+mn-lt"/>
          <a:cs typeface="+mn-cs"/>
        </a:defRPr>
      </a:lvl3pPr>
      <a:lvl4pPr marL="1600200" indent="-228600" algn="l" rtl="0" eaLnBrk="1" fontAlgn="base" hangingPunct="1">
        <a:spcBef>
          <a:spcPct val="20000"/>
        </a:spcBef>
        <a:spcAft>
          <a:spcPct val="0"/>
        </a:spcAft>
        <a:buChar char="–"/>
        <a:defRPr sz="2000">
          <a:solidFill>
            <a:srgbClr val="004B78"/>
          </a:solidFill>
          <a:latin typeface="+mn-lt"/>
          <a:cs typeface="+mn-cs"/>
        </a:defRPr>
      </a:lvl4pPr>
      <a:lvl5pPr marL="2057400" indent="-228600" algn="l" rtl="0" eaLnBrk="1" fontAlgn="base" hangingPunct="1">
        <a:spcBef>
          <a:spcPct val="20000"/>
        </a:spcBef>
        <a:spcAft>
          <a:spcPct val="0"/>
        </a:spcAft>
        <a:buChar char="»"/>
        <a:defRPr sz="2000">
          <a:solidFill>
            <a:srgbClr val="004B78"/>
          </a:solidFill>
          <a:latin typeface="+mn-lt"/>
          <a:cs typeface="+mn-cs"/>
        </a:defRPr>
      </a:lvl5pPr>
      <a:lvl6pPr marL="2514600" indent="-228600" algn="l" rtl="0" eaLnBrk="1" fontAlgn="base" hangingPunct="1">
        <a:spcBef>
          <a:spcPct val="20000"/>
        </a:spcBef>
        <a:spcAft>
          <a:spcPct val="0"/>
        </a:spcAft>
        <a:buChar char="»"/>
        <a:defRPr sz="2000">
          <a:solidFill>
            <a:srgbClr val="0073CF"/>
          </a:solidFill>
          <a:latin typeface="+mn-lt"/>
          <a:cs typeface="+mn-cs"/>
        </a:defRPr>
      </a:lvl6pPr>
      <a:lvl7pPr marL="2971800" indent="-228600" algn="l" rtl="0" eaLnBrk="1" fontAlgn="base" hangingPunct="1">
        <a:spcBef>
          <a:spcPct val="20000"/>
        </a:spcBef>
        <a:spcAft>
          <a:spcPct val="0"/>
        </a:spcAft>
        <a:buChar char="»"/>
        <a:defRPr sz="2000">
          <a:solidFill>
            <a:srgbClr val="0073CF"/>
          </a:solidFill>
          <a:latin typeface="+mn-lt"/>
          <a:cs typeface="+mn-cs"/>
        </a:defRPr>
      </a:lvl7pPr>
      <a:lvl8pPr marL="3429000" indent="-228600" algn="l" rtl="0" eaLnBrk="1" fontAlgn="base" hangingPunct="1">
        <a:spcBef>
          <a:spcPct val="20000"/>
        </a:spcBef>
        <a:spcAft>
          <a:spcPct val="0"/>
        </a:spcAft>
        <a:buChar char="»"/>
        <a:defRPr sz="2000">
          <a:solidFill>
            <a:srgbClr val="0073CF"/>
          </a:solidFill>
          <a:latin typeface="+mn-lt"/>
          <a:cs typeface="+mn-cs"/>
        </a:defRPr>
      </a:lvl8pPr>
      <a:lvl9pPr marL="3886200" indent="-228600" algn="l" rtl="0" eaLnBrk="1" fontAlgn="base" hangingPunct="1">
        <a:spcBef>
          <a:spcPct val="20000"/>
        </a:spcBef>
        <a:spcAft>
          <a:spcPct val="0"/>
        </a:spcAft>
        <a:buChar char="»"/>
        <a:defRPr sz="2000">
          <a:solidFill>
            <a:srgbClr val="0073C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Image 8"/>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8193600" y="5328184"/>
            <a:ext cx="950407" cy="1529631"/>
          </a:xfrm>
          <a:prstGeom prst="rect">
            <a:avLst/>
          </a:prstGeom>
        </p:spPr>
      </p:pic>
      <p:sp>
        <p:nvSpPr>
          <p:cNvPr id="7" name="Rectangle 6"/>
          <p:cNvSpPr/>
          <p:nvPr/>
        </p:nvSpPr>
        <p:spPr bwMode="auto">
          <a:xfrm>
            <a:off x="504000" y="1306800"/>
            <a:ext cx="8154000" cy="0"/>
          </a:xfrm>
          <a:prstGeom prst="rect">
            <a:avLst/>
          </a:prstGeom>
          <a:noFill/>
          <a:ln w="6350" cap="flat" cmpd="sng" algn="ctr">
            <a:solidFill>
              <a:srgbClr val="727272"/>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smtClean="0">
              <a:ln>
                <a:noFill/>
              </a:ln>
              <a:solidFill>
                <a:schemeClr val="tx1"/>
              </a:solidFill>
              <a:effectLst/>
              <a:latin typeface="Helvetica 65 Medium" pitchFamily="34" charset="0"/>
            </a:endParaRPr>
          </a:p>
        </p:txBody>
      </p:sp>
      <p:pic>
        <p:nvPicPr>
          <p:cNvPr id="8" name="Image 7"/>
          <p:cNvPicPr>
            <a:picLocks noChangeAspect="1"/>
          </p:cNvPicPr>
          <p:nvPr/>
        </p:nvPicPr>
        <p:blipFill>
          <a:blip r:embed="rId6" cstate="print"/>
          <a:stretch>
            <a:fillRect/>
          </a:stretch>
        </p:blipFill>
        <p:spPr>
          <a:xfrm>
            <a:off x="500400" y="288000"/>
            <a:ext cx="458653" cy="954000"/>
          </a:xfrm>
          <a:prstGeom prst="rect">
            <a:avLst/>
          </a:prstGeom>
        </p:spPr>
      </p:pic>
      <p:sp>
        <p:nvSpPr>
          <p:cNvPr id="2" name="Title Placeholder 1"/>
          <p:cNvSpPr>
            <a:spLocks noGrp="1"/>
          </p:cNvSpPr>
          <p:nvPr>
            <p:ph type="title"/>
          </p:nvPr>
        </p:nvSpPr>
        <p:spPr>
          <a:xfrm>
            <a:off x="1080000" y="237600"/>
            <a:ext cx="7416000" cy="1022400"/>
          </a:xfrm>
          <a:prstGeom prst="rect">
            <a:avLst/>
          </a:prstGeom>
        </p:spPr>
        <p:txBody>
          <a:bodyPr vert="horz" lIns="91440" tIns="45720" rIns="91440" bIns="45720" rtlCol="0" anchor="ctr">
            <a:noAutofit/>
          </a:bodyPr>
          <a:lstStyle/>
          <a:p>
            <a:r>
              <a:rPr lang="fr-FR" dirty="0" smtClean="0"/>
              <a:t>Click to </a:t>
            </a:r>
            <a:r>
              <a:rPr lang="fr-FR" dirty="0" err="1" smtClean="0"/>
              <a:t>edit</a:t>
            </a:r>
            <a:r>
              <a:rPr lang="fr-FR" dirty="0" smtClean="0"/>
              <a:t> </a:t>
            </a:r>
            <a:r>
              <a:rPr lang="fr-FR" dirty="0" err="1" smtClean="0"/>
              <a:t>Slide</a:t>
            </a:r>
            <a:r>
              <a:rPr lang="fr-FR" dirty="0" smtClean="0"/>
              <a:t> </a:t>
            </a:r>
            <a:r>
              <a:rPr lang="fr-FR" dirty="0" err="1" smtClean="0"/>
              <a:t>title</a:t>
            </a:r>
            <a:r>
              <a:rPr lang="fr-FR" dirty="0" smtClean="0"/>
              <a:t/>
            </a:r>
            <a:br>
              <a:rPr lang="fr-FR" dirty="0" smtClean="0"/>
            </a:br>
            <a:r>
              <a:rPr lang="fr-FR" dirty="0" err="1" smtClean="0"/>
              <a:t>Slide</a:t>
            </a:r>
            <a:r>
              <a:rPr lang="fr-FR" dirty="0" smtClean="0"/>
              <a:t> </a:t>
            </a:r>
            <a:r>
              <a:rPr lang="fr-FR" dirty="0" err="1" smtClean="0"/>
              <a:t>title</a:t>
            </a:r>
            <a:r>
              <a:rPr lang="fr-FR" dirty="0" smtClean="0"/>
              <a:t> </a:t>
            </a:r>
            <a:r>
              <a:rPr lang="fr-FR" dirty="0" err="1" smtClean="0"/>
              <a:t>can</a:t>
            </a:r>
            <a:r>
              <a:rPr lang="fr-FR" dirty="0" smtClean="0"/>
              <a:t> </a:t>
            </a:r>
            <a:r>
              <a:rPr lang="fr-FR" dirty="0" err="1" smtClean="0"/>
              <a:t>be</a:t>
            </a:r>
            <a:r>
              <a:rPr lang="fr-FR" dirty="0" smtClean="0"/>
              <a:t> </a:t>
            </a:r>
            <a:r>
              <a:rPr lang="fr-FR" dirty="0" err="1" smtClean="0"/>
              <a:t>extended</a:t>
            </a:r>
            <a:r>
              <a:rPr lang="fr-FR" dirty="0" smtClean="0"/>
              <a:t> to </a:t>
            </a:r>
            <a:r>
              <a:rPr lang="fr-FR" dirty="0" err="1" smtClean="0"/>
              <a:t>two</a:t>
            </a:r>
            <a:r>
              <a:rPr lang="fr-FR" dirty="0" smtClean="0"/>
              <a:t> </a:t>
            </a:r>
            <a:r>
              <a:rPr lang="fr-FR" dirty="0" err="1" smtClean="0"/>
              <a:t>lines</a:t>
            </a:r>
            <a:endParaRPr lang="en-US" dirty="0"/>
          </a:p>
        </p:txBody>
      </p:sp>
      <p:sp>
        <p:nvSpPr>
          <p:cNvPr id="3" name="Text Placeholder 2"/>
          <p:cNvSpPr>
            <a:spLocks noGrp="1"/>
          </p:cNvSpPr>
          <p:nvPr>
            <p:ph type="body" idx="1"/>
          </p:nvPr>
        </p:nvSpPr>
        <p:spPr>
          <a:xfrm>
            <a:off x="468000" y="1600200"/>
            <a:ext cx="8218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0EF0132C-12D9-4A6A-AA27-6352030988D8}" type="datetime1">
              <a:rPr lang="en-GB" smtClean="0"/>
              <a:pPr/>
              <a:t>12/02/2013</a:t>
            </a:fld>
            <a:endParaRPr lang="en-GB"/>
          </a:p>
        </p:txBody>
      </p:sp>
      <p:sp>
        <p:nvSpPr>
          <p:cNvPr id="5"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r>
              <a:rPr lang="en-US" smtClean="0"/>
              <a:t>OECD Trade and Agriculture Directorate</a:t>
            </a:r>
            <a:endParaRPr lang="en-GB"/>
          </a:p>
        </p:txBody>
      </p:sp>
      <p:sp>
        <p:nvSpPr>
          <p:cNvPr id="6"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tx1"/>
                </a:solidFill>
                <a:latin typeface="Arial"/>
              </a:defRPr>
            </a:lvl1pPr>
          </a:lstStyle>
          <a:p>
            <a:fld id="{8B82BEFD-1EA3-4B05-8681-25BF106BA8DF}" type="slidenum">
              <a:rPr lang="en-GB" smtClean="0"/>
              <a:pPr/>
              <a:t>‹#›</a:t>
            </a:fld>
            <a:endParaRPr lang="en-GB"/>
          </a:p>
        </p:txBody>
      </p:sp>
    </p:spTree>
    <p:extLst>
      <p:ext uri="{BB962C8B-B14F-4D97-AF65-F5344CB8AC3E}">
        <p14:creationId xmlns=""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Lst>
  <p:timing>
    <p:tnLst>
      <p:par>
        <p:cTn id="1" dur="indefinite" restart="never" nodeType="tmRoot"/>
      </p:par>
    </p:tnLst>
  </p:timing>
  <p:hf hdr="0" dt="0"/>
  <p:txStyles>
    <p:titleStyle>
      <a:lvl1pPr algn="l" defTabSz="914400" rtl="0" eaLnBrk="1" latinLnBrk="0" hangingPunct="1">
        <a:spcBef>
          <a:spcPct val="0"/>
        </a:spcBef>
        <a:buNone/>
        <a:defRPr sz="3200" kern="1200">
          <a:solidFill>
            <a:srgbClr val="727272"/>
          </a:solidFill>
          <a:latin typeface="Arial"/>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727272"/>
          </a:solidFill>
          <a:latin typeface="Georgia"/>
          <a:ea typeface="+mn-ea"/>
          <a:cs typeface="+mn-cs"/>
        </a:defRPr>
      </a:lvl1pPr>
      <a:lvl2pPr marL="742950" indent="-285750" algn="l" defTabSz="914400" rtl="0" eaLnBrk="1" latinLnBrk="0" hangingPunct="1">
        <a:spcBef>
          <a:spcPct val="20000"/>
        </a:spcBef>
        <a:buClr>
          <a:srgbClr val="727272"/>
        </a:buClr>
        <a:buFont typeface="Arial" pitchFamily="34" charset="0"/>
        <a:buChar char="–"/>
        <a:defRPr sz="2800" kern="1200">
          <a:solidFill>
            <a:srgbClr val="727272"/>
          </a:solidFill>
          <a:latin typeface="Georgia"/>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727272"/>
          </a:solidFill>
          <a:latin typeface="Georgia"/>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727272"/>
          </a:solidFill>
          <a:latin typeface="Georgia"/>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727272"/>
          </a:solidFill>
          <a:latin typeface="Georgia"/>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oecd.org/env/policies/databas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2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hyperlink" Target="http://www.oecd.org/env/policies/database"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oecd.org/trade" TargetMode="External"/><Relationship Id="rId7" Type="http://schemas.openxmlformats.org/officeDocument/2006/relationships/hyperlink" Target="mailto:jehan.sauvage@oecd.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mailto:dale.andrew@OECD.org" TargetMode="External"/><Relationship Id="rId5" Type="http://schemas.openxmlformats.org/officeDocument/2006/relationships/hyperlink" Target="http://www.oecd.org/env/policies/database" TargetMode="External"/><Relationship Id="rId4" Type="http://schemas.openxmlformats.org/officeDocument/2006/relationships/hyperlink" Target="http://www.oecd.org/iea-oecd-ffs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3648" y="2182505"/>
            <a:ext cx="7920880" cy="1246495"/>
          </a:xfrm>
        </p:spPr>
        <p:txBody>
          <a:bodyPr/>
          <a:lstStyle/>
          <a:p>
            <a:r>
              <a:rPr lang="en-GB" sz="4200" dirty="0" smtClean="0"/>
              <a:t>carbon policies and trade: OECD studies</a:t>
            </a:r>
            <a:endParaRPr lang="en-US" sz="4200" dirty="0"/>
          </a:p>
        </p:txBody>
      </p:sp>
      <p:sp>
        <p:nvSpPr>
          <p:cNvPr id="3" name="Subtitle 2"/>
          <p:cNvSpPr>
            <a:spLocks noGrp="1"/>
          </p:cNvSpPr>
          <p:nvPr>
            <p:ph type="subTitle" idx="1"/>
          </p:nvPr>
        </p:nvSpPr>
        <p:spPr>
          <a:xfrm>
            <a:off x="971600" y="3717032"/>
            <a:ext cx="6696744" cy="2144177"/>
          </a:xfrm>
        </p:spPr>
        <p:txBody>
          <a:bodyPr/>
          <a:lstStyle/>
          <a:p>
            <a:r>
              <a:rPr lang="en-GB" sz="2000" dirty="0" smtClean="0"/>
              <a:t>Carbon policies</a:t>
            </a:r>
          </a:p>
          <a:p>
            <a:r>
              <a:rPr lang="en-GB" dirty="0" smtClean="0"/>
              <a:t>Doha, COP18 </a:t>
            </a:r>
          </a:p>
          <a:p>
            <a:r>
              <a:rPr lang="en-GB" dirty="0" smtClean="0"/>
              <a:t>Qatar National Convention Centre</a:t>
            </a:r>
          </a:p>
          <a:p>
            <a:r>
              <a:rPr lang="en-GB" dirty="0" smtClean="0"/>
              <a:t>6 December 2012</a:t>
            </a:r>
          </a:p>
          <a:p>
            <a:endParaRPr lang="en-GB" dirty="0" smtClean="0"/>
          </a:p>
          <a:p>
            <a:r>
              <a:rPr lang="en-GB" sz="1600" i="1" dirty="0" smtClean="0"/>
              <a:t>Dale Andrew</a:t>
            </a:r>
          </a:p>
          <a:p>
            <a:r>
              <a:rPr lang="en-GB" sz="1600" i="1" smtClean="0"/>
              <a:t>Head, Environment </a:t>
            </a:r>
            <a:r>
              <a:rPr lang="en-GB" sz="1600" i="1" dirty="0" smtClean="0"/>
              <a:t>Division</a:t>
            </a:r>
          </a:p>
          <a:p>
            <a:r>
              <a:rPr lang="en-GB" sz="1600" i="1" dirty="0" smtClean="0"/>
              <a:t>OECD Trade and Agriculture Directorate</a:t>
            </a:r>
            <a:endParaRPr lang="en-US" sz="1600"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POLICY IMPLICATIONS</a:t>
            </a:r>
            <a:endParaRPr lang="en-US" sz="2800" dirty="0"/>
          </a:p>
        </p:txBody>
      </p:sp>
      <p:sp>
        <p:nvSpPr>
          <p:cNvPr id="3" name="Content Placeholder 2"/>
          <p:cNvSpPr>
            <a:spLocks noGrp="1"/>
          </p:cNvSpPr>
          <p:nvPr>
            <p:ph idx="1"/>
          </p:nvPr>
        </p:nvSpPr>
        <p:spPr>
          <a:xfrm>
            <a:off x="35496" y="1268760"/>
            <a:ext cx="8964488" cy="5040560"/>
          </a:xfrm>
        </p:spPr>
        <p:txBody>
          <a:bodyPr>
            <a:noAutofit/>
          </a:bodyPr>
          <a:lstStyle/>
          <a:p>
            <a:r>
              <a:rPr lang="en-GB" sz="1800" b="1" dirty="0" smtClean="0">
                <a:solidFill>
                  <a:srgbClr val="92D050"/>
                </a:solidFill>
              </a:rPr>
              <a:t>Technology-push policies</a:t>
            </a:r>
            <a:r>
              <a:rPr lang="en-GB" sz="1800" b="1" dirty="0" smtClean="0"/>
              <a:t> </a:t>
            </a:r>
            <a:r>
              <a:rPr lang="en-GB" sz="1800" dirty="0" smtClean="0"/>
              <a:t>can provide a benefit for domestically established firms, but the spill-over knowledge it generates can also benefit suppliers elsewhere, </a:t>
            </a:r>
            <a:r>
              <a:rPr lang="en-GB" sz="1800" b="1" dirty="0" smtClean="0"/>
              <a:t>depending on the stage of technological development</a:t>
            </a:r>
            <a:r>
              <a:rPr lang="en-GB" sz="1800" dirty="0" smtClean="0"/>
              <a:t>. Support provided to domestic manufacturing may promote learning by doing, but can also distort trade by reducing the manufacturers’ costs and improving their competitive position </a:t>
            </a:r>
            <a:r>
              <a:rPr lang="en-GB" sz="1800" i="1" dirty="0" smtClean="0"/>
              <a:t>vis-à-vis</a:t>
            </a:r>
            <a:r>
              <a:rPr lang="en-GB" sz="1800" dirty="0" smtClean="0"/>
              <a:t> foreign manufacturers. </a:t>
            </a:r>
          </a:p>
          <a:p>
            <a:r>
              <a:rPr lang="en-GB" sz="1800" dirty="0" smtClean="0"/>
              <a:t>If substantial, and the country is a major producer, such support can also end up depressing world prices. In the short run, this benefits consumers of the technologies or fuels, but it can also precipitate the closure of non-subsidised manufacturers.</a:t>
            </a:r>
            <a:endParaRPr lang="en-US" sz="1800" dirty="0" smtClean="0"/>
          </a:p>
          <a:p>
            <a:endParaRPr lang="en-GB" sz="1800" dirty="0" smtClean="0"/>
          </a:p>
          <a:p>
            <a:r>
              <a:rPr lang="en-GB" sz="1800" dirty="0" smtClean="0"/>
              <a:t>Ensuring that domestic-incentive policies are </a:t>
            </a:r>
            <a:r>
              <a:rPr lang="en-GB" sz="1800" b="1" dirty="0" smtClean="0">
                <a:solidFill>
                  <a:srgbClr val="92D050"/>
                </a:solidFill>
              </a:rPr>
              <a:t>compatible with WTO subsidy rules </a:t>
            </a:r>
            <a:r>
              <a:rPr lang="en-GB" sz="1800" dirty="0" smtClean="0"/>
              <a:t>is just as important for RE technologies and fuels as it is for other goods.</a:t>
            </a:r>
          </a:p>
          <a:p>
            <a:endParaRPr lang="en-GB" sz="1800" b="1" dirty="0" smtClean="0">
              <a:solidFill>
                <a:srgbClr val="92D050"/>
              </a:solidFill>
            </a:endParaRPr>
          </a:p>
          <a:p>
            <a:r>
              <a:rPr lang="en-GB" sz="1800" b="1" dirty="0" smtClean="0">
                <a:solidFill>
                  <a:srgbClr val="92D050"/>
                </a:solidFill>
              </a:rPr>
              <a:t>Full transparency</a:t>
            </a:r>
            <a:r>
              <a:rPr lang="en-GB" sz="1800" dirty="0" smtClean="0"/>
              <a:t>, including through the WTO subsidy-notification process, would be helpful both in keeping trading partners informed and in promoting best practice in the use of domestic incentive measures.</a:t>
            </a:r>
            <a:endParaRPr lang="en-US" sz="1800" dirty="0" smtClean="0"/>
          </a:p>
        </p:txBody>
      </p:sp>
      <p:sp>
        <p:nvSpPr>
          <p:cNvPr id="4" name="Footer Placeholder 3"/>
          <p:cNvSpPr>
            <a:spLocks noGrp="1"/>
          </p:cNvSpPr>
          <p:nvPr>
            <p:ph type="ftr" sz="quarter" idx="11"/>
          </p:nvPr>
        </p:nvSpPr>
        <p:spPr>
          <a:xfrm>
            <a:off x="1475656" y="6453336"/>
            <a:ext cx="4680000" cy="244800"/>
          </a:xfrm>
        </p:spPr>
        <p:txBody>
          <a:bodyPr/>
          <a:lstStyle/>
          <a:p>
            <a:r>
              <a:rPr lang="en-US" dirty="0" smtClean="0"/>
              <a:t>OECD Trade and Agriculture Directorate</a:t>
            </a:r>
            <a:endParaRPr lang="en-GB" dirty="0"/>
          </a:p>
        </p:txBody>
      </p:sp>
      <p:sp>
        <p:nvSpPr>
          <p:cNvPr id="5" name="Slide Number Placeholder 4"/>
          <p:cNvSpPr>
            <a:spLocks noGrp="1"/>
          </p:cNvSpPr>
          <p:nvPr>
            <p:ph type="sldNum" sz="quarter" idx="12"/>
          </p:nvPr>
        </p:nvSpPr>
        <p:spPr/>
        <p:txBody>
          <a:bodyPr/>
          <a:lstStyle/>
          <a:p>
            <a:fld id="{8B82BEFD-1EA3-4B05-8681-25BF106BA8DF}" type="slidenum">
              <a:rPr lang="en-GB" smtClean="0"/>
              <a:pPr/>
              <a:t>10</a:t>
            </a:fld>
            <a:endParaRPr lang="en-GB"/>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Examples of Incentive Policies with Possible Trade Implications</a:t>
            </a:r>
            <a:endParaRPr lang="en-US" dirty="0"/>
          </a:p>
        </p:txBody>
      </p:sp>
      <p:sp>
        <p:nvSpPr>
          <p:cNvPr id="3" name="Content Placeholder 2"/>
          <p:cNvSpPr>
            <a:spLocks noGrp="1"/>
          </p:cNvSpPr>
          <p:nvPr>
            <p:ph idx="1"/>
          </p:nvPr>
        </p:nvSpPr>
        <p:spPr/>
        <p:txBody>
          <a:bodyPr>
            <a:normAutofit/>
          </a:bodyPr>
          <a:lstStyle/>
          <a:p>
            <a:r>
              <a:rPr lang="en-GB" sz="2200" dirty="0" smtClean="0"/>
              <a:t>Import tariffs on climate-friendly goods</a:t>
            </a:r>
          </a:p>
          <a:p>
            <a:r>
              <a:rPr lang="en-GB" sz="2200" dirty="0" smtClean="0"/>
              <a:t>Import tariffs on intermediary goods</a:t>
            </a:r>
          </a:p>
          <a:p>
            <a:r>
              <a:rPr lang="en-GB" sz="2200" dirty="0" smtClean="0"/>
              <a:t>Absolute local content requirements</a:t>
            </a:r>
          </a:p>
          <a:p>
            <a:r>
              <a:rPr lang="en-GB" sz="2200" dirty="0" smtClean="0"/>
              <a:t>Local content premiums </a:t>
            </a:r>
          </a:p>
          <a:p>
            <a:r>
              <a:rPr lang="en-GB" sz="2200" dirty="0" smtClean="0"/>
              <a:t>Manufacturing investment requirements and special arrangements that favour local companies in public tenders</a:t>
            </a:r>
          </a:p>
          <a:p>
            <a:r>
              <a:rPr lang="en-GB" sz="2200" dirty="0" smtClean="0"/>
              <a:t>Subsidies for intermediary goods</a:t>
            </a:r>
          </a:p>
          <a:p>
            <a:r>
              <a:rPr lang="en-GB" sz="2200" dirty="0" smtClean="0"/>
              <a:t>Local-financing requirements</a:t>
            </a:r>
          </a:p>
          <a:p>
            <a:r>
              <a:rPr lang="en-GB" sz="2200" dirty="0" smtClean="0"/>
              <a:t>Cheap financing provided to local companies</a:t>
            </a:r>
          </a:p>
          <a:p>
            <a:r>
              <a:rPr lang="en-GB" sz="2200" dirty="0" smtClean="0"/>
              <a:t>Preferential loan-guarantees </a:t>
            </a:r>
          </a:p>
          <a:p>
            <a:pPr>
              <a:buNone/>
            </a:pPr>
            <a:endParaRPr lang="en-GB" sz="2200" dirty="0" smtClean="0"/>
          </a:p>
          <a:p>
            <a:endParaRPr lang="en-US" sz="2200" dirty="0"/>
          </a:p>
        </p:txBody>
      </p:sp>
      <p:sp>
        <p:nvSpPr>
          <p:cNvPr id="4" name="Footer Placeholder 3"/>
          <p:cNvSpPr>
            <a:spLocks noGrp="1"/>
          </p:cNvSpPr>
          <p:nvPr>
            <p:ph type="ftr" sz="quarter" idx="11"/>
          </p:nvPr>
        </p:nvSpPr>
        <p:spPr/>
        <p:txBody>
          <a:bodyPr/>
          <a:lstStyle/>
          <a:p>
            <a:r>
              <a:rPr lang="en-US" smtClean="0"/>
              <a:t>OECD Trade and Agriculture Directorate</a:t>
            </a:r>
            <a:endParaRPr lang="en-GB"/>
          </a:p>
        </p:txBody>
      </p:sp>
      <p:sp>
        <p:nvSpPr>
          <p:cNvPr id="5" name="Slide Number Placeholder 4"/>
          <p:cNvSpPr>
            <a:spLocks noGrp="1"/>
          </p:cNvSpPr>
          <p:nvPr>
            <p:ph type="sldNum" sz="quarter" idx="12"/>
          </p:nvPr>
        </p:nvSpPr>
        <p:spPr/>
        <p:txBody>
          <a:bodyPr/>
          <a:lstStyle/>
          <a:p>
            <a:fld id="{8B82BEFD-1EA3-4B05-8681-25BF106BA8DF}" type="slidenum">
              <a:rPr lang="en-GB" smtClean="0"/>
              <a:pPr/>
              <a:t>11</a:t>
            </a:fld>
            <a:endParaRPr lang="en-GB"/>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OECD Trade and Agriculture Directorate</a:t>
            </a:r>
            <a:endParaRPr lang="en-GB"/>
          </a:p>
        </p:txBody>
      </p:sp>
      <p:sp>
        <p:nvSpPr>
          <p:cNvPr id="3" name="Slide Number Placeholder 2"/>
          <p:cNvSpPr>
            <a:spLocks noGrp="1"/>
          </p:cNvSpPr>
          <p:nvPr>
            <p:ph type="sldNum" sz="quarter" idx="12"/>
          </p:nvPr>
        </p:nvSpPr>
        <p:spPr/>
        <p:txBody>
          <a:bodyPr/>
          <a:lstStyle/>
          <a:p>
            <a:fld id="{8B82BEFD-1EA3-4B05-8681-25BF106BA8DF}" type="slidenum">
              <a:rPr lang="en-GB" smtClean="0"/>
              <a:pPr/>
              <a:t>12</a:t>
            </a:fld>
            <a:endParaRPr lang="en-GB"/>
          </a:p>
        </p:txBody>
      </p:sp>
      <p:pic>
        <p:nvPicPr>
          <p:cNvPr id="2053" name="Picture 5"/>
          <p:cNvPicPr>
            <a:picLocks noChangeAspect="1" noChangeArrowheads="1"/>
          </p:cNvPicPr>
          <p:nvPr/>
        </p:nvPicPr>
        <p:blipFill>
          <a:blip r:embed="rId2" cstate="print"/>
          <a:srcRect/>
          <a:stretch>
            <a:fillRect/>
          </a:stretch>
        </p:blipFill>
        <p:spPr bwMode="auto">
          <a:xfrm>
            <a:off x="352425" y="195263"/>
            <a:ext cx="8439150" cy="6467475"/>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Trade Disputes in the RE Industry</a:t>
            </a:r>
            <a:endParaRPr lang="en-US" dirty="0"/>
          </a:p>
        </p:txBody>
      </p:sp>
      <p:sp>
        <p:nvSpPr>
          <p:cNvPr id="3" name="Content Placeholder 2"/>
          <p:cNvSpPr>
            <a:spLocks noGrp="1"/>
          </p:cNvSpPr>
          <p:nvPr>
            <p:ph idx="1"/>
          </p:nvPr>
        </p:nvSpPr>
        <p:spPr>
          <a:xfrm>
            <a:off x="468000" y="1412776"/>
            <a:ext cx="8218800" cy="4713387"/>
          </a:xfrm>
        </p:spPr>
        <p:txBody>
          <a:bodyPr>
            <a:normAutofit/>
          </a:bodyPr>
          <a:lstStyle/>
          <a:p>
            <a:r>
              <a:rPr lang="en-GB" dirty="0" smtClean="0"/>
              <a:t>September 2010, Japan filed a complaint against Ontario’s feed-in tariff which includes a local content requirement. The official outcome is expected soon.</a:t>
            </a:r>
          </a:p>
          <a:p>
            <a:r>
              <a:rPr lang="en-GB" dirty="0" smtClean="0"/>
              <a:t>October 2010, US initiated an investigation against China’s subsidies to the wind industry. In June 2010, China agreed to end its subsidies. </a:t>
            </a:r>
          </a:p>
          <a:p>
            <a:endParaRPr lang="en-US" dirty="0"/>
          </a:p>
        </p:txBody>
      </p:sp>
      <p:sp>
        <p:nvSpPr>
          <p:cNvPr id="4" name="Footer Placeholder 3"/>
          <p:cNvSpPr>
            <a:spLocks noGrp="1"/>
          </p:cNvSpPr>
          <p:nvPr>
            <p:ph type="ftr" sz="quarter" idx="11"/>
          </p:nvPr>
        </p:nvSpPr>
        <p:spPr/>
        <p:txBody>
          <a:bodyPr/>
          <a:lstStyle/>
          <a:p>
            <a:r>
              <a:rPr lang="en-US" smtClean="0"/>
              <a:t>OECD Trade and Agriculture Directorate</a:t>
            </a:r>
            <a:endParaRPr lang="en-GB"/>
          </a:p>
        </p:txBody>
      </p:sp>
      <p:sp>
        <p:nvSpPr>
          <p:cNvPr id="5" name="Slide Number Placeholder 4"/>
          <p:cNvSpPr>
            <a:spLocks noGrp="1"/>
          </p:cNvSpPr>
          <p:nvPr>
            <p:ph type="sldNum" sz="quarter" idx="12"/>
          </p:nvPr>
        </p:nvSpPr>
        <p:spPr/>
        <p:txBody>
          <a:bodyPr/>
          <a:lstStyle/>
          <a:p>
            <a:fld id="{8B82BEFD-1EA3-4B05-8681-25BF106BA8DF}" type="slidenum">
              <a:rPr lang="en-GB" smtClean="0"/>
              <a:pPr/>
              <a:t>13</a:t>
            </a:fld>
            <a:endParaRPr lang="en-GB"/>
          </a:p>
        </p:txBody>
      </p:sp>
      <p:sp>
        <p:nvSpPr>
          <p:cNvPr id="6" name="Rectangle 5"/>
          <p:cNvSpPr/>
          <p:nvPr/>
        </p:nvSpPr>
        <p:spPr>
          <a:xfrm>
            <a:off x="2750507" y="3244334"/>
            <a:ext cx="3642985" cy="369332"/>
          </a:xfrm>
          <a:prstGeom prst="rect">
            <a:avLst/>
          </a:prstGeom>
        </p:spPr>
        <p:txBody>
          <a:bodyPr wrap="none">
            <a:spAutoFit/>
          </a:bodyPr>
          <a:lstStyle/>
          <a:p>
            <a:r>
              <a:rPr lang="en-GB" dirty="0" smtClean="0"/>
              <a:t>official outcome is expected soon.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Trade Disputes in the RE Industry</a:t>
            </a:r>
            <a:endParaRPr lang="en-US" dirty="0"/>
          </a:p>
        </p:txBody>
      </p:sp>
      <p:sp>
        <p:nvSpPr>
          <p:cNvPr id="3" name="Content Placeholder 2"/>
          <p:cNvSpPr>
            <a:spLocks noGrp="1"/>
          </p:cNvSpPr>
          <p:nvPr>
            <p:ph idx="1"/>
          </p:nvPr>
        </p:nvSpPr>
        <p:spPr>
          <a:xfrm>
            <a:off x="468000" y="1412776"/>
            <a:ext cx="8218800" cy="4713387"/>
          </a:xfrm>
        </p:spPr>
        <p:txBody>
          <a:bodyPr>
            <a:normAutofit fontScale="92500" lnSpcReduction="10000"/>
          </a:bodyPr>
          <a:lstStyle/>
          <a:p>
            <a:r>
              <a:rPr lang="en-GB" dirty="0" smtClean="0"/>
              <a:t>US and EU initiated dumping investigations against Chinese solar PV companies. US imposed countervailing and anti-dumping duties against several Chinese companies. </a:t>
            </a:r>
          </a:p>
          <a:p>
            <a:r>
              <a:rPr lang="en-GB" dirty="0" smtClean="0"/>
              <a:t>Later US estimated that dumping margins are ranging from 18.32 to 249.96 percent</a:t>
            </a:r>
          </a:p>
          <a:p>
            <a:r>
              <a:rPr lang="en-GB" dirty="0" smtClean="0"/>
              <a:t>China filed a complaint with the WTO against specific subsidies (mainly local-content requirements) provided by some European governments (mainly France and Italy).</a:t>
            </a:r>
          </a:p>
          <a:p>
            <a:endParaRPr lang="en-US" dirty="0"/>
          </a:p>
        </p:txBody>
      </p:sp>
      <p:sp>
        <p:nvSpPr>
          <p:cNvPr id="4" name="Footer Placeholder 3"/>
          <p:cNvSpPr>
            <a:spLocks noGrp="1"/>
          </p:cNvSpPr>
          <p:nvPr>
            <p:ph type="ftr" sz="quarter" idx="11"/>
          </p:nvPr>
        </p:nvSpPr>
        <p:spPr/>
        <p:txBody>
          <a:bodyPr/>
          <a:lstStyle/>
          <a:p>
            <a:r>
              <a:rPr lang="en-US" smtClean="0"/>
              <a:t>OECD Trade and Agriculture Directorate</a:t>
            </a:r>
            <a:endParaRPr lang="en-GB"/>
          </a:p>
        </p:txBody>
      </p:sp>
      <p:sp>
        <p:nvSpPr>
          <p:cNvPr id="5" name="Slide Number Placeholder 4"/>
          <p:cNvSpPr>
            <a:spLocks noGrp="1"/>
          </p:cNvSpPr>
          <p:nvPr>
            <p:ph type="sldNum" sz="quarter" idx="12"/>
          </p:nvPr>
        </p:nvSpPr>
        <p:spPr/>
        <p:txBody>
          <a:bodyPr/>
          <a:lstStyle/>
          <a:p>
            <a:fld id="{8B82BEFD-1EA3-4B05-8681-25BF106BA8DF}" type="slidenum">
              <a:rPr lang="en-GB" smtClean="0"/>
              <a:pPr/>
              <a:t>14</a:t>
            </a:fld>
            <a:endParaRPr lang="en-GB"/>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OECD Trade and Agriculture Directorate</a:t>
            </a:r>
            <a:endParaRPr lang="en-GB"/>
          </a:p>
        </p:txBody>
      </p:sp>
      <p:sp>
        <p:nvSpPr>
          <p:cNvPr id="3" name="Slide Number Placeholder 2"/>
          <p:cNvSpPr>
            <a:spLocks noGrp="1"/>
          </p:cNvSpPr>
          <p:nvPr>
            <p:ph type="sldNum" sz="quarter" idx="12"/>
          </p:nvPr>
        </p:nvSpPr>
        <p:spPr/>
        <p:txBody>
          <a:bodyPr/>
          <a:lstStyle/>
          <a:p>
            <a:fld id="{8B82BEFD-1EA3-4B05-8681-25BF106BA8DF}" type="slidenum">
              <a:rPr lang="en-GB" smtClean="0"/>
              <a:pPr/>
              <a:t>15</a:t>
            </a:fld>
            <a:endParaRPr lang="en-GB"/>
          </a:p>
        </p:txBody>
      </p:sp>
      <p:pic>
        <p:nvPicPr>
          <p:cNvPr id="4098" name="Picture 2"/>
          <p:cNvPicPr>
            <a:picLocks noChangeAspect="1" noChangeArrowheads="1"/>
          </p:cNvPicPr>
          <p:nvPr/>
        </p:nvPicPr>
        <p:blipFill>
          <a:blip r:embed="rId2" cstate="print"/>
          <a:srcRect/>
          <a:stretch>
            <a:fillRect/>
          </a:stretch>
        </p:blipFill>
        <p:spPr bwMode="auto">
          <a:xfrm>
            <a:off x="428625" y="479425"/>
            <a:ext cx="8286750" cy="59055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OECD Trade and Agriculture Directorate</a:t>
            </a:r>
            <a:endParaRPr lang="en-GB"/>
          </a:p>
        </p:txBody>
      </p:sp>
      <p:sp>
        <p:nvSpPr>
          <p:cNvPr id="3" name="Slide Number Placeholder 2"/>
          <p:cNvSpPr>
            <a:spLocks noGrp="1"/>
          </p:cNvSpPr>
          <p:nvPr>
            <p:ph type="sldNum" sz="quarter" idx="12"/>
          </p:nvPr>
        </p:nvSpPr>
        <p:spPr/>
        <p:txBody>
          <a:bodyPr/>
          <a:lstStyle/>
          <a:p>
            <a:fld id="{8B82BEFD-1EA3-4B05-8681-25BF106BA8DF}" type="slidenum">
              <a:rPr lang="en-GB" smtClean="0"/>
              <a:pPr/>
              <a:t>16</a:t>
            </a:fld>
            <a:endParaRPr lang="en-GB"/>
          </a:p>
        </p:txBody>
      </p:sp>
      <p:pic>
        <p:nvPicPr>
          <p:cNvPr id="5122" name="Picture 2"/>
          <p:cNvPicPr>
            <a:picLocks noChangeAspect="1" noChangeArrowheads="1"/>
          </p:cNvPicPr>
          <p:nvPr/>
        </p:nvPicPr>
        <p:blipFill>
          <a:blip r:embed="rId2" cstate="print"/>
          <a:srcRect/>
          <a:stretch>
            <a:fillRect/>
          </a:stretch>
        </p:blipFill>
        <p:spPr bwMode="auto">
          <a:xfrm>
            <a:off x="114300" y="1"/>
            <a:ext cx="8915400" cy="6381327"/>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OECD Trade and Agriculture Directorate</a:t>
            </a:r>
            <a:endParaRPr lang="en-GB"/>
          </a:p>
        </p:txBody>
      </p:sp>
      <p:sp>
        <p:nvSpPr>
          <p:cNvPr id="3" name="Slide Number Placeholder 2"/>
          <p:cNvSpPr>
            <a:spLocks noGrp="1"/>
          </p:cNvSpPr>
          <p:nvPr>
            <p:ph type="sldNum" sz="quarter" idx="12"/>
          </p:nvPr>
        </p:nvSpPr>
        <p:spPr/>
        <p:txBody>
          <a:bodyPr/>
          <a:lstStyle/>
          <a:p>
            <a:fld id="{8B82BEFD-1EA3-4B05-8681-25BF106BA8DF}" type="slidenum">
              <a:rPr lang="en-GB" smtClean="0"/>
              <a:pPr/>
              <a:t>17</a:t>
            </a:fld>
            <a:endParaRPr lang="en-GB"/>
          </a:p>
        </p:txBody>
      </p:sp>
      <p:pic>
        <p:nvPicPr>
          <p:cNvPr id="3074" name="Picture 2"/>
          <p:cNvPicPr>
            <a:picLocks noChangeAspect="1" noChangeArrowheads="1"/>
          </p:cNvPicPr>
          <p:nvPr/>
        </p:nvPicPr>
        <p:blipFill>
          <a:blip r:embed="rId2" cstate="print"/>
          <a:srcRect/>
          <a:stretch>
            <a:fillRect/>
          </a:stretch>
        </p:blipFill>
        <p:spPr bwMode="auto">
          <a:xfrm>
            <a:off x="251520" y="476672"/>
            <a:ext cx="8280920" cy="5688632"/>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OECD Inventory</a:t>
            </a:r>
            <a:endParaRPr lang="en-US" dirty="0"/>
          </a:p>
        </p:txBody>
      </p:sp>
      <p:sp>
        <p:nvSpPr>
          <p:cNvPr id="3" name="Content Placeholder 2"/>
          <p:cNvSpPr>
            <a:spLocks noGrp="1"/>
          </p:cNvSpPr>
          <p:nvPr>
            <p:ph idx="1"/>
          </p:nvPr>
        </p:nvSpPr>
        <p:spPr/>
        <p:txBody>
          <a:bodyPr>
            <a:normAutofit/>
          </a:bodyPr>
          <a:lstStyle/>
          <a:p>
            <a:pPr>
              <a:defRPr/>
            </a:pPr>
            <a:r>
              <a:rPr lang="en-US" sz="2000" dirty="0" smtClean="0"/>
              <a:t>The OECD’s </a:t>
            </a:r>
            <a:r>
              <a:rPr lang="en-US" sz="2000" i="1" dirty="0" smtClean="0">
                <a:solidFill>
                  <a:srgbClr val="00B050"/>
                </a:solidFill>
              </a:rPr>
              <a:t>Inventory of estimated budgetary support and tax expenditures for fossil fuels - 2013</a:t>
            </a:r>
            <a:r>
              <a:rPr lang="en-US" sz="2000" i="1" dirty="0" smtClean="0"/>
              <a:t> </a:t>
            </a:r>
            <a:r>
              <a:rPr lang="en-US" sz="2000" dirty="0" smtClean="0"/>
              <a:t>identifies, documents, and estimates budgetary transfers and tax expenditures relating to fossil fuels for all 34 OECD countries. </a:t>
            </a:r>
          </a:p>
          <a:p>
            <a:pPr lvl="1">
              <a:defRPr/>
            </a:pPr>
            <a:r>
              <a:rPr lang="en-GB" sz="1800" dirty="0" smtClean="0">
                <a:solidFill>
                  <a:srgbClr val="00B050"/>
                </a:solidFill>
              </a:rPr>
              <a:t>It contains more than 550 support measures. </a:t>
            </a:r>
            <a:endParaRPr lang="en-US" sz="1800" dirty="0" smtClean="0">
              <a:solidFill>
                <a:srgbClr val="00B050"/>
              </a:solidFill>
            </a:endParaRPr>
          </a:p>
          <a:p>
            <a:pPr lvl="1">
              <a:defRPr/>
            </a:pPr>
            <a:r>
              <a:rPr lang="en-US" sz="1800" dirty="0" smtClean="0">
                <a:solidFill>
                  <a:srgbClr val="00B050"/>
                </a:solidFill>
              </a:rPr>
              <a:t>The overall value of these support measures was in the range of USD 55-90 billion per annum over the 2005-11 period.</a:t>
            </a:r>
          </a:p>
          <a:p>
            <a:pPr lvl="1">
              <a:defRPr/>
            </a:pPr>
            <a:r>
              <a:rPr lang="en-US" sz="1800" dirty="0" smtClean="0">
                <a:solidFill>
                  <a:srgbClr val="00B050"/>
                </a:solidFill>
              </a:rPr>
              <a:t>However, caution is necessary in interpreting this overall figure</a:t>
            </a:r>
            <a:r>
              <a:rPr lang="en-GB" sz="1800" dirty="0" smtClean="0">
                <a:solidFill>
                  <a:srgbClr val="00B050"/>
                </a:solidFill>
              </a:rPr>
              <a:t>. </a:t>
            </a:r>
            <a:endParaRPr lang="en-US" sz="1800" dirty="0" smtClean="0">
              <a:solidFill>
                <a:srgbClr val="00B050"/>
              </a:solidFill>
            </a:endParaRPr>
          </a:p>
          <a:p>
            <a:endParaRPr lang="en-US" dirty="0"/>
          </a:p>
        </p:txBody>
      </p:sp>
      <p:sp>
        <p:nvSpPr>
          <p:cNvPr id="4" name="Footer Placeholder 3"/>
          <p:cNvSpPr>
            <a:spLocks noGrp="1"/>
          </p:cNvSpPr>
          <p:nvPr>
            <p:ph type="ftr" sz="quarter" idx="11"/>
          </p:nvPr>
        </p:nvSpPr>
        <p:spPr/>
        <p:txBody>
          <a:bodyPr/>
          <a:lstStyle/>
          <a:p>
            <a:r>
              <a:rPr lang="en-US" smtClean="0"/>
              <a:t>OECD Trade and Agriculture Directorate</a:t>
            </a:r>
            <a:endParaRPr lang="en-GB"/>
          </a:p>
        </p:txBody>
      </p:sp>
      <p:sp>
        <p:nvSpPr>
          <p:cNvPr id="5" name="Slide Number Placeholder 4"/>
          <p:cNvSpPr>
            <a:spLocks noGrp="1"/>
          </p:cNvSpPr>
          <p:nvPr>
            <p:ph type="sldNum" sz="quarter" idx="12"/>
          </p:nvPr>
        </p:nvSpPr>
        <p:spPr/>
        <p:txBody>
          <a:bodyPr/>
          <a:lstStyle/>
          <a:p>
            <a:fld id="{8B82BEFD-1EA3-4B05-8681-25BF106BA8DF}" type="slidenum">
              <a:rPr lang="en-GB" smtClean="0"/>
              <a:pPr/>
              <a:t>18</a:t>
            </a:fld>
            <a:endParaRPr lang="en-GB"/>
          </a:p>
        </p:txBody>
      </p:sp>
      <p:pic>
        <p:nvPicPr>
          <p:cNvPr id="3074" name="Picture 2" descr="http://www.oecd.org/media/oecdorg/topics/greengrowthandsustainabledevelopment/49506294coverfinal2012.jpg"/>
          <p:cNvPicPr>
            <a:picLocks noChangeAspect="1" noChangeArrowheads="1"/>
          </p:cNvPicPr>
          <p:nvPr/>
        </p:nvPicPr>
        <p:blipFill>
          <a:blip r:embed="rId2" cstate="print"/>
          <a:srcRect/>
          <a:stretch>
            <a:fillRect/>
          </a:stretch>
        </p:blipFill>
        <p:spPr bwMode="auto">
          <a:xfrm>
            <a:off x="1259632" y="4437112"/>
            <a:ext cx="1238250" cy="1647825"/>
          </a:xfrm>
          <a:prstGeom prst="rect">
            <a:avLst/>
          </a:prstGeom>
          <a:noFill/>
          <a:ln>
            <a:solidFill>
              <a:schemeClr val="bg1"/>
            </a:solidFill>
          </a:ln>
        </p:spPr>
      </p:pic>
      <p:pic>
        <p:nvPicPr>
          <p:cNvPr id="3075" name="Picture 3"/>
          <p:cNvPicPr>
            <a:picLocks noChangeAspect="1" noChangeArrowheads="1"/>
          </p:cNvPicPr>
          <p:nvPr/>
        </p:nvPicPr>
        <p:blipFill>
          <a:blip r:embed="rId3" cstate="print"/>
          <a:srcRect/>
          <a:stretch>
            <a:fillRect/>
          </a:stretch>
        </p:blipFill>
        <p:spPr bwMode="auto">
          <a:xfrm>
            <a:off x="3059832" y="4365104"/>
            <a:ext cx="5050706" cy="18489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Inventory overview (1)</a:t>
            </a:r>
            <a:endParaRPr lang="en-US" dirty="0"/>
          </a:p>
        </p:txBody>
      </p:sp>
      <p:sp>
        <p:nvSpPr>
          <p:cNvPr id="4" name="Footer Placeholder 3"/>
          <p:cNvSpPr>
            <a:spLocks noGrp="1"/>
          </p:cNvSpPr>
          <p:nvPr>
            <p:ph type="ftr" sz="quarter" idx="11"/>
          </p:nvPr>
        </p:nvSpPr>
        <p:spPr/>
        <p:txBody>
          <a:bodyPr/>
          <a:lstStyle/>
          <a:p>
            <a:r>
              <a:rPr lang="en-US" smtClean="0"/>
              <a:t>OECD Trade and Agriculture Directorate</a:t>
            </a:r>
            <a:endParaRPr lang="en-GB"/>
          </a:p>
        </p:txBody>
      </p:sp>
      <p:sp>
        <p:nvSpPr>
          <p:cNvPr id="5" name="Slide Number Placeholder 4"/>
          <p:cNvSpPr>
            <a:spLocks noGrp="1"/>
          </p:cNvSpPr>
          <p:nvPr>
            <p:ph type="sldNum" sz="quarter" idx="12"/>
          </p:nvPr>
        </p:nvSpPr>
        <p:spPr/>
        <p:txBody>
          <a:bodyPr/>
          <a:lstStyle/>
          <a:p>
            <a:fld id="{8B82BEFD-1EA3-4B05-8681-25BF106BA8DF}" type="slidenum">
              <a:rPr lang="en-GB" smtClean="0"/>
              <a:pPr/>
              <a:t>19</a:t>
            </a:fld>
            <a:endParaRPr lang="en-GB"/>
          </a:p>
        </p:txBody>
      </p:sp>
      <p:sp>
        <p:nvSpPr>
          <p:cNvPr id="6" name="TextBox 14"/>
          <p:cNvSpPr txBox="1">
            <a:spLocks noChangeArrowheads="1"/>
          </p:cNvSpPr>
          <p:nvPr/>
        </p:nvSpPr>
        <p:spPr bwMode="auto">
          <a:xfrm>
            <a:off x="0" y="5589588"/>
            <a:ext cx="8604448" cy="1031051"/>
          </a:xfrm>
          <a:prstGeom prst="rect">
            <a:avLst/>
          </a:prstGeom>
          <a:noFill/>
          <a:ln w="9525">
            <a:noFill/>
            <a:miter lim="800000"/>
            <a:headEnd/>
            <a:tailEnd/>
          </a:ln>
        </p:spPr>
        <p:txBody>
          <a:bodyPr wrap="square">
            <a:spAutoFit/>
          </a:bodyPr>
          <a:lstStyle/>
          <a:p>
            <a:pPr algn="just"/>
            <a:r>
              <a:rPr lang="en-US" sz="1100" i="1" dirty="0">
                <a:solidFill>
                  <a:schemeClr val="bg1"/>
                </a:solidFill>
                <a:cs typeface="Times New Roman" pitchFamily="18" charset="0"/>
              </a:rPr>
              <a:t>Note</a:t>
            </a:r>
            <a:r>
              <a:rPr lang="en-US" sz="1100" dirty="0">
                <a:solidFill>
                  <a:schemeClr val="bg1"/>
                </a:solidFill>
                <a:cs typeface="Times New Roman" pitchFamily="18" charset="0"/>
              </a:rPr>
              <a:t>: </a:t>
            </a:r>
            <a:r>
              <a:rPr lang="en-US" sz="1100" dirty="0" smtClean="0">
                <a:solidFill>
                  <a:schemeClr val="bg1"/>
                </a:solidFill>
              </a:rPr>
              <a:t>The above chart is based on an arithmetic sum of the individual support measures identified for all 34 OECD countries included in the Inventory. It includes the value of tax relief measured under each jurisdiction’s benchmark tax treatment. The estimates do not take into account interactions that may occur if multiple measures were to be removed at the same time</a:t>
            </a:r>
            <a:r>
              <a:rPr lang="en-US" sz="1100" dirty="0" smtClean="0">
                <a:solidFill>
                  <a:schemeClr val="bg1"/>
                </a:solidFill>
                <a:cs typeface="Times New Roman" pitchFamily="18" charset="0"/>
              </a:rPr>
              <a:t>. </a:t>
            </a:r>
            <a:endParaRPr lang="en-US" sz="300" dirty="0">
              <a:solidFill>
                <a:schemeClr val="bg1"/>
              </a:solidFill>
              <a:cs typeface="Times New Roman" pitchFamily="18" charset="0"/>
            </a:endParaRPr>
          </a:p>
          <a:p>
            <a:endParaRPr lang="en-US" sz="600" i="1" u="sng" dirty="0">
              <a:solidFill>
                <a:schemeClr val="bg1"/>
              </a:solidFill>
              <a:cs typeface="Times New Roman" pitchFamily="18" charset="0"/>
            </a:endParaRPr>
          </a:p>
          <a:p>
            <a:r>
              <a:rPr lang="en-US" sz="1100" i="1" dirty="0">
                <a:solidFill>
                  <a:schemeClr val="bg1"/>
                </a:solidFill>
                <a:cs typeface="Times New Roman" pitchFamily="18" charset="0"/>
              </a:rPr>
              <a:t>Source</a:t>
            </a:r>
            <a:r>
              <a:rPr lang="en-US" sz="1100" dirty="0">
                <a:solidFill>
                  <a:schemeClr val="bg1"/>
                </a:solidFill>
                <a:cs typeface="Times New Roman" pitchFamily="18" charset="0"/>
              </a:rPr>
              <a:t>: OECD. </a:t>
            </a:r>
          </a:p>
          <a:p>
            <a:endParaRPr lang="en-US" sz="1100" dirty="0">
              <a:solidFill>
                <a:schemeClr val="bg1"/>
              </a:solidFill>
              <a:cs typeface="Times New Roman" pitchFamily="18" charset="0"/>
            </a:endParaRPr>
          </a:p>
        </p:txBody>
      </p:sp>
      <p:sp>
        <p:nvSpPr>
          <p:cNvPr id="8" name="TextBox 5"/>
          <p:cNvSpPr txBox="1">
            <a:spLocks noChangeArrowheads="1"/>
          </p:cNvSpPr>
          <p:nvPr/>
        </p:nvSpPr>
        <p:spPr bwMode="auto">
          <a:xfrm>
            <a:off x="1259632" y="1412776"/>
            <a:ext cx="6629400" cy="646331"/>
          </a:xfrm>
          <a:prstGeom prst="rect">
            <a:avLst/>
          </a:prstGeom>
          <a:noFill/>
          <a:ln w="9525">
            <a:noFill/>
            <a:miter lim="800000"/>
            <a:headEnd/>
            <a:tailEnd/>
          </a:ln>
        </p:spPr>
        <p:txBody>
          <a:bodyPr>
            <a:spAutoFit/>
          </a:bodyPr>
          <a:lstStyle/>
          <a:p>
            <a:pPr algn="ctr"/>
            <a:r>
              <a:rPr lang="en-US" b="1" dirty="0">
                <a:solidFill>
                  <a:schemeClr val="bg1"/>
                </a:solidFill>
                <a:latin typeface="+mj-lt"/>
              </a:rPr>
              <a:t>Support to fossil fuels in OECD countries by year and type of </a:t>
            </a:r>
            <a:r>
              <a:rPr lang="en-US" b="1" dirty="0" smtClean="0">
                <a:solidFill>
                  <a:schemeClr val="bg1"/>
                </a:solidFill>
                <a:latin typeface="+mj-lt"/>
              </a:rPr>
              <a:t>fuel (USD millions, nominal)</a:t>
            </a:r>
            <a:endParaRPr lang="en-US" b="1" dirty="0">
              <a:solidFill>
                <a:schemeClr val="bg1"/>
              </a:solidFill>
              <a:latin typeface="+mj-lt"/>
            </a:endParaRPr>
          </a:p>
        </p:txBody>
      </p:sp>
      <p:pic>
        <p:nvPicPr>
          <p:cNvPr id="9" name="Picture 2"/>
          <p:cNvPicPr>
            <a:picLocks noChangeAspect="1" noChangeArrowheads="1"/>
          </p:cNvPicPr>
          <p:nvPr/>
        </p:nvPicPr>
        <p:blipFill>
          <a:blip r:embed="rId2" cstate="print"/>
          <a:srcRect/>
          <a:stretch>
            <a:fillRect/>
          </a:stretch>
        </p:blipFill>
        <p:spPr bwMode="auto">
          <a:xfrm>
            <a:off x="1043608" y="1340768"/>
            <a:ext cx="6696744" cy="39604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Contents		</a:t>
            </a:r>
            <a:endParaRPr lang="en-US" dirty="0"/>
          </a:p>
        </p:txBody>
      </p:sp>
      <p:sp>
        <p:nvSpPr>
          <p:cNvPr id="3" name="Content Placeholder 2"/>
          <p:cNvSpPr>
            <a:spLocks noGrp="1"/>
          </p:cNvSpPr>
          <p:nvPr>
            <p:ph idx="1"/>
          </p:nvPr>
        </p:nvSpPr>
        <p:spPr/>
        <p:txBody>
          <a:bodyPr/>
          <a:lstStyle/>
          <a:p>
            <a:r>
              <a:rPr lang="en-GB" dirty="0" smtClean="0"/>
              <a:t>Trade implications of domestic incentive measures for renewable energy</a:t>
            </a:r>
          </a:p>
          <a:p>
            <a:r>
              <a:rPr lang="en-US" i="1" dirty="0" smtClean="0">
                <a:solidFill>
                  <a:srgbClr val="00B050"/>
                </a:solidFill>
              </a:rPr>
              <a:t>Inventory of estimated budgetary support and tax expenditures for fossil fuels</a:t>
            </a:r>
          </a:p>
          <a:p>
            <a:r>
              <a:rPr lang="en-GB" i="1" dirty="0" smtClean="0">
                <a:solidFill>
                  <a:srgbClr val="00B050"/>
                </a:solidFill>
              </a:rPr>
              <a:t>Environmentally-related taxes</a:t>
            </a:r>
            <a:endParaRPr lang="en-US" dirty="0"/>
          </a:p>
        </p:txBody>
      </p:sp>
      <p:sp>
        <p:nvSpPr>
          <p:cNvPr id="4" name="Footer Placeholder 3"/>
          <p:cNvSpPr>
            <a:spLocks noGrp="1"/>
          </p:cNvSpPr>
          <p:nvPr>
            <p:ph type="ftr" sz="quarter" idx="11"/>
          </p:nvPr>
        </p:nvSpPr>
        <p:spPr/>
        <p:txBody>
          <a:bodyPr/>
          <a:lstStyle/>
          <a:p>
            <a:r>
              <a:rPr lang="en-US" smtClean="0"/>
              <a:t>OECD Trade and Agriculture Directorate</a:t>
            </a:r>
            <a:endParaRPr lang="en-GB"/>
          </a:p>
        </p:txBody>
      </p:sp>
      <p:sp>
        <p:nvSpPr>
          <p:cNvPr id="5" name="Slide Number Placeholder 4"/>
          <p:cNvSpPr>
            <a:spLocks noGrp="1"/>
          </p:cNvSpPr>
          <p:nvPr>
            <p:ph type="sldNum" sz="quarter" idx="12"/>
          </p:nvPr>
        </p:nvSpPr>
        <p:spPr/>
        <p:txBody>
          <a:bodyPr/>
          <a:lstStyle/>
          <a:p>
            <a:fld id="{8B82BEFD-1EA3-4B05-8681-25BF106BA8DF}" type="slidenum">
              <a:rPr lang="en-GB" smtClean="0"/>
              <a:pPr/>
              <a:t>2</a:t>
            </a:fld>
            <a:endParaRPr lang="en-GB"/>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Inventory overview (2)</a:t>
            </a:r>
            <a:endParaRPr lang="en-US" dirty="0"/>
          </a:p>
        </p:txBody>
      </p:sp>
      <p:sp>
        <p:nvSpPr>
          <p:cNvPr id="4" name="Footer Placeholder 3"/>
          <p:cNvSpPr>
            <a:spLocks noGrp="1"/>
          </p:cNvSpPr>
          <p:nvPr>
            <p:ph type="ftr" sz="quarter" idx="11"/>
          </p:nvPr>
        </p:nvSpPr>
        <p:spPr/>
        <p:txBody>
          <a:bodyPr/>
          <a:lstStyle/>
          <a:p>
            <a:r>
              <a:rPr lang="en-US" smtClean="0"/>
              <a:t>OECD Trade and Agriculture Directorate</a:t>
            </a:r>
            <a:endParaRPr lang="en-GB"/>
          </a:p>
        </p:txBody>
      </p:sp>
      <p:sp>
        <p:nvSpPr>
          <p:cNvPr id="5" name="Slide Number Placeholder 4"/>
          <p:cNvSpPr>
            <a:spLocks noGrp="1"/>
          </p:cNvSpPr>
          <p:nvPr>
            <p:ph type="sldNum" sz="quarter" idx="12"/>
          </p:nvPr>
        </p:nvSpPr>
        <p:spPr/>
        <p:txBody>
          <a:bodyPr/>
          <a:lstStyle/>
          <a:p>
            <a:fld id="{8B82BEFD-1EA3-4B05-8681-25BF106BA8DF}" type="slidenum">
              <a:rPr lang="en-GB" smtClean="0"/>
              <a:pPr/>
              <a:t>20</a:t>
            </a:fld>
            <a:endParaRPr lang="en-GB"/>
          </a:p>
        </p:txBody>
      </p:sp>
      <p:sp>
        <p:nvSpPr>
          <p:cNvPr id="6" name="TextBox 14"/>
          <p:cNvSpPr txBox="1">
            <a:spLocks noChangeArrowheads="1"/>
          </p:cNvSpPr>
          <p:nvPr/>
        </p:nvSpPr>
        <p:spPr bwMode="auto">
          <a:xfrm>
            <a:off x="179388" y="5562600"/>
            <a:ext cx="8353052" cy="846386"/>
          </a:xfrm>
          <a:prstGeom prst="rect">
            <a:avLst/>
          </a:prstGeom>
          <a:noFill/>
          <a:ln w="9525">
            <a:noFill/>
            <a:miter lim="800000"/>
            <a:headEnd/>
            <a:tailEnd/>
          </a:ln>
        </p:spPr>
        <p:txBody>
          <a:bodyPr wrap="square">
            <a:spAutoFit/>
          </a:bodyPr>
          <a:lstStyle/>
          <a:p>
            <a:pPr algn="just"/>
            <a:r>
              <a:rPr lang="en-US" sz="1100" i="1" dirty="0">
                <a:solidFill>
                  <a:schemeClr val="bg1"/>
                </a:solidFill>
              </a:rPr>
              <a:t>Note</a:t>
            </a:r>
            <a:r>
              <a:rPr lang="en-US" sz="1100" dirty="0">
                <a:solidFill>
                  <a:schemeClr val="bg1"/>
                </a:solidFill>
              </a:rPr>
              <a:t>: </a:t>
            </a:r>
            <a:r>
              <a:rPr lang="en-US" sz="1100" dirty="0" smtClean="0">
                <a:solidFill>
                  <a:schemeClr val="bg1"/>
                </a:solidFill>
              </a:rPr>
              <a:t>The above chart is based on an arithmetic sum of the individual support measures identified for all 34 OECD countries included in the Inventory. It includes the value of tax relief measured under each jurisdiction’s benchmark tax treatment. The estimates do not take into account interactions that may occur if multiple measures were to be removed at the same time. </a:t>
            </a:r>
          </a:p>
          <a:p>
            <a:pPr algn="just"/>
            <a:endParaRPr lang="en-US" sz="500" i="1" u="sng" dirty="0">
              <a:solidFill>
                <a:schemeClr val="bg1"/>
              </a:solidFill>
            </a:endParaRPr>
          </a:p>
          <a:p>
            <a:pPr algn="just"/>
            <a:r>
              <a:rPr lang="en-US" sz="1100" i="1" dirty="0">
                <a:solidFill>
                  <a:schemeClr val="bg1"/>
                </a:solidFill>
              </a:rPr>
              <a:t>Source</a:t>
            </a:r>
            <a:r>
              <a:rPr lang="en-US" sz="1100" dirty="0">
                <a:solidFill>
                  <a:schemeClr val="bg1"/>
                </a:solidFill>
              </a:rPr>
              <a:t>: OECD. </a:t>
            </a:r>
          </a:p>
        </p:txBody>
      </p:sp>
      <p:sp>
        <p:nvSpPr>
          <p:cNvPr id="7" name="TextBox 4"/>
          <p:cNvSpPr txBox="1">
            <a:spLocks noChangeArrowheads="1"/>
          </p:cNvSpPr>
          <p:nvPr/>
        </p:nvSpPr>
        <p:spPr bwMode="auto">
          <a:xfrm>
            <a:off x="1259632" y="1484784"/>
            <a:ext cx="6629400" cy="646331"/>
          </a:xfrm>
          <a:prstGeom prst="rect">
            <a:avLst/>
          </a:prstGeom>
          <a:noFill/>
          <a:ln w="9525">
            <a:noFill/>
            <a:miter lim="800000"/>
            <a:headEnd/>
            <a:tailEnd/>
          </a:ln>
        </p:spPr>
        <p:txBody>
          <a:bodyPr>
            <a:spAutoFit/>
          </a:bodyPr>
          <a:lstStyle/>
          <a:p>
            <a:pPr algn="ctr"/>
            <a:r>
              <a:rPr lang="en-US" b="1" dirty="0" smtClean="0">
                <a:solidFill>
                  <a:schemeClr val="bg1"/>
                </a:solidFill>
              </a:rPr>
              <a:t>Support to fossil fuels in OECD countries </a:t>
            </a:r>
            <a:r>
              <a:rPr lang="en-GB" b="1" dirty="0" smtClean="0">
                <a:solidFill>
                  <a:schemeClr val="bg1"/>
                </a:solidFill>
                <a:latin typeface="+mj-lt"/>
              </a:rPr>
              <a:t>by year and indicator</a:t>
            </a:r>
            <a:r>
              <a:rPr lang="en-US" b="1" dirty="0" smtClean="0">
                <a:solidFill>
                  <a:schemeClr val="bg1"/>
                </a:solidFill>
              </a:rPr>
              <a:t> (USD millions, nominal)</a:t>
            </a:r>
            <a:endParaRPr lang="en-US" b="1" dirty="0">
              <a:solidFill>
                <a:schemeClr val="bg1"/>
              </a:solidFill>
              <a:latin typeface="+mj-lt"/>
            </a:endParaRPr>
          </a:p>
        </p:txBody>
      </p:sp>
      <p:sp>
        <p:nvSpPr>
          <p:cNvPr id="9" name="TextBox 6"/>
          <p:cNvSpPr txBox="1">
            <a:spLocks noChangeArrowheads="1"/>
          </p:cNvSpPr>
          <p:nvPr/>
        </p:nvSpPr>
        <p:spPr bwMode="auto">
          <a:xfrm>
            <a:off x="467544" y="2708920"/>
            <a:ext cx="1981200" cy="2308225"/>
          </a:xfrm>
          <a:prstGeom prst="rect">
            <a:avLst/>
          </a:prstGeom>
          <a:noFill/>
          <a:ln w="9525">
            <a:solidFill>
              <a:schemeClr val="bg1"/>
            </a:solidFill>
            <a:miter lim="800000"/>
            <a:headEnd/>
            <a:tailEnd/>
          </a:ln>
        </p:spPr>
        <p:txBody>
          <a:bodyPr>
            <a:spAutoFit/>
          </a:bodyPr>
          <a:lstStyle/>
          <a:p>
            <a:r>
              <a:rPr lang="en-GB" sz="1600" dirty="0">
                <a:solidFill>
                  <a:schemeClr val="bg1"/>
                </a:solidFill>
                <a:latin typeface="Calibri" pitchFamily="34" charset="0"/>
              </a:rPr>
              <a:t>PSE = Producer Support Estimate</a:t>
            </a:r>
          </a:p>
          <a:p>
            <a:endParaRPr lang="en-GB" sz="1600" dirty="0">
              <a:solidFill>
                <a:schemeClr val="bg1"/>
              </a:solidFill>
              <a:latin typeface="Calibri" pitchFamily="34" charset="0"/>
            </a:endParaRPr>
          </a:p>
          <a:p>
            <a:r>
              <a:rPr lang="en-GB" sz="1600" dirty="0">
                <a:solidFill>
                  <a:schemeClr val="bg1"/>
                </a:solidFill>
                <a:latin typeface="Calibri" pitchFamily="34" charset="0"/>
              </a:rPr>
              <a:t>CSE = Consumer Support Estimate</a:t>
            </a:r>
          </a:p>
          <a:p>
            <a:endParaRPr lang="en-GB" sz="1600" dirty="0">
              <a:solidFill>
                <a:schemeClr val="bg1"/>
              </a:solidFill>
              <a:latin typeface="Calibri" pitchFamily="34" charset="0"/>
            </a:endParaRPr>
          </a:p>
          <a:p>
            <a:r>
              <a:rPr lang="en-GB" sz="1600" dirty="0">
                <a:solidFill>
                  <a:schemeClr val="bg1"/>
                </a:solidFill>
                <a:latin typeface="Calibri" pitchFamily="34" charset="0"/>
              </a:rPr>
              <a:t>GSSE = General Services Support Estimate</a:t>
            </a:r>
          </a:p>
        </p:txBody>
      </p:sp>
      <p:pic>
        <p:nvPicPr>
          <p:cNvPr id="10" name="Picture 2"/>
          <p:cNvPicPr>
            <a:picLocks noChangeAspect="1" noChangeArrowheads="1"/>
          </p:cNvPicPr>
          <p:nvPr/>
        </p:nvPicPr>
        <p:blipFill>
          <a:blip r:embed="rId2" cstate="print"/>
          <a:srcRect/>
          <a:stretch>
            <a:fillRect/>
          </a:stretch>
        </p:blipFill>
        <p:spPr bwMode="auto">
          <a:xfrm>
            <a:off x="1259632" y="1340768"/>
            <a:ext cx="6480720" cy="38164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Reform efforts in the OECD…</a:t>
            </a:r>
            <a:endParaRPr lang="en-US" dirty="0"/>
          </a:p>
        </p:txBody>
      </p:sp>
      <p:sp>
        <p:nvSpPr>
          <p:cNvPr id="3" name="Content Placeholder 2"/>
          <p:cNvSpPr>
            <a:spLocks noGrp="1"/>
          </p:cNvSpPr>
          <p:nvPr>
            <p:ph idx="1"/>
          </p:nvPr>
        </p:nvSpPr>
        <p:spPr>
          <a:xfrm>
            <a:off x="468000" y="1600200"/>
            <a:ext cx="3455928" cy="4525963"/>
          </a:xfrm>
        </p:spPr>
        <p:txBody>
          <a:bodyPr>
            <a:normAutofit/>
          </a:bodyPr>
          <a:lstStyle/>
          <a:p>
            <a:r>
              <a:rPr lang="en-GB" sz="2000" dirty="0" smtClean="0">
                <a:solidFill>
                  <a:srgbClr val="00B050"/>
                </a:solidFill>
              </a:rPr>
              <a:t>Germany</a:t>
            </a:r>
            <a:r>
              <a:rPr lang="en-GB" sz="2000" dirty="0" smtClean="0"/>
              <a:t> has pledged to phase out subsidies to its coal-mining sector (about EUR 2 billion a year) by 2018. </a:t>
            </a:r>
          </a:p>
          <a:p>
            <a:endParaRPr lang="en-GB" sz="2000" dirty="0" smtClean="0"/>
          </a:p>
          <a:p>
            <a:r>
              <a:rPr lang="en-GB" sz="2000" dirty="0" smtClean="0">
                <a:solidFill>
                  <a:srgbClr val="00B050"/>
                </a:solidFill>
              </a:rPr>
              <a:t>Mexico</a:t>
            </a:r>
            <a:r>
              <a:rPr lang="en-GB" sz="2000" dirty="0" smtClean="0"/>
              <a:t>’s government is working to progressively align domestic prices and international prices for petroleum products, and has introduced cash transfers to replace certain energy subsidies. </a:t>
            </a:r>
            <a:endParaRPr lang="en-US" sz="2000" dirty="0"/>
          </a:p>
        </p:txBody>
      </p:sp>
      <p:sp>
        <p:nvSpPr>
          <p:cNvPr id="4" name="Footer Placeholder 3"/>
          <p:cNvSpPr>
            <a:spLocks noGrp="1"/>
          </p:cNvSpPr>
          <p:nvPr>
            <p:ph type="ftr" sz="quarter" idx="11"/>
          </p:nvPr>
        </p:nvSpPr>
        <p:spPr/>
        <p:txBody>
          <a:bodyPr/>
          <a:lstStyle/>
          <a:p>
            <a:r>
              <a:rPr lang="en-US" smtClean="0"/>
              <a:t>OECD Trade and Agriculture Directorate</a:t>
            </a:r>
            <a:endParaRPr lang="en-GB"/>
          </a:p>
        </p:txBody>
      </p:sp>
      <p:sp>
        <p:nvSpPr>
          <p:cNvPr id="5" name="Slide Number Placeholder 4"/>
          <p:cNvSpPr>
            <a:spLocks noGrp="1"/>
          </p:cNvSpPr>
          <p:nvPr>
            <p:ph type="sldNum" sz="quarter" idx="12"/>
          </p:nvPr>
        </p:nvSpPr>
        <p:spPr/>
        <p:txBody>
          <a:bodyPr/>
          <a:lstStyle/>
          <a:p>
            <a:fld id="{8B82BEFD-1EA3-4B05-8681-25BF106BA8DF}" type="slidenum">
              <a:rPr lang="en-GB" smtClean="0"/>
              <a:pPr/>
              <a:t>21</a:t>
            </a:fld>
            <a:endParaRPr lang="en-GB"/>
          </a:p>
        </p:txBody>
      </p:sp>
      <p:pic>
        <p:nvPicPr>
          <p:cNvPr id="7" name="Picture 6" descr="PSE_DEU_coal.png"/>
          <p:cNvPicPr>
            <a:picLocks noChangeAspect="1"/>
          </p:cNvPicPr>
          <p:nvPr/>
        </p:nvPicPr>
        <p:blipFill>
          <a:blip r:embed="rId2" cstate="print"/>
          <a:stretch>
            <a:fillRect/>
          </a:stretch>
        </p:blipFill>
        <p:spPr>
          <a:xfrm>
            <a:off x="4067944" y="1628800"/>
            <a:ext cx="4941523" cy="3600400"/>
          </a:xfrm>
          <a:prstGeom prst="rect">
            <a:avLst/>
          </a:prstGeom>
          <a:ln>
            <a:solidFill>
              <a:schemeClr val="bg1"/>
            </a:solidFill>
          </a:ln>
        </p:spPr>
      </p:pic>
      <p:sp>
        <p:nvSpPr>
          <p:cNvPr id="8" name="TextBox 7"/>
          <p:cNvSpPr txBox="1"/>
          <p:nvPr/>
        </p:nvSpPr>
        <p:spPr>
          <a:xfrm>
            <a:off x="4067944" y="5373216"/>
            <a:ext cx="1512168" cy="461665"/>
          </a:xfrm>
          <a:prstGeom prst="rect">
            <a:avLst/>
          </a:prstGeom>
          <a:noFill/>
        </p:spPr>
        <p:txBody>
          <a:bodyPr wrap="square" rtlCol="0">
            <a:spAutoFit/>
          </a:bodyPr>
          <a:lstStyle/>
          <a:p>
            <a:r>
              <a:rPr lang="en-US" sz="1200" i="1" dirty="0" smtClean="0">
                <a:solidFill>
                  <a:schemeClr val="bg1"/>
                </a:solidFill>
                <a:cs typeface="Times New Roman" pitchFamily="18" charset="0"/>
              </a:rPr>
              <a:t>Source</a:t>
            </a:r>
            <a:r>
              <a:rPr lang="en-US" sz="1200" dirty="0" smtClean="0">
                <a:solidFill>
                  <a:schemeClr val="bg1"/>
                </a:solidFill>
                <a:cs typeface="Times New Roman" pitchFamily="18" charset="0"/>
              </a:rPr>
              <a:t>: OECD. </a:t>
            </a:r>
          </a:p>
          <a:p>
            <a:endParaRPr lang="en-US" sz="1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…and elsewhere</a:t>
            </a:r>
            <a:endParaRPr lang="en-US" dirty="0"/>
          </a:p>
        </p:txBody>
      </p:sp>
      <p:sp>
        <p:nvSpPr>
          <p:cNvPr id="3" name="Content Placeholder 2"/>
          <p:cNvSpPr>
            <a:spLocks noGrp="1"/>
          </p:cNvSpPr>
          <p:nvPr>
            <p:ph idx="1"/>
          </p:nvPr>
        </p:nvSpPr>
        <p:spPr/>
        <p:txBody>
          <a:bodyPr>
            <a:normAutofit/>
          </a:bodyPr>
          <a:lstStyle/>
          <a:p>
            <a:r>
              <a:rPr lang="en-GB" sz="2000" dirty="0" smtClean="0">
                <a:solidFill>
                  <a:srgbClr val="00B050"/>
                </a:solidFill>
              </a:rPr>
              <a:t>Iran</a:t>
            </a:r>
            <a:r>
              <a:rPr lang="en-GB" sz="2000" dirty="0" smtClean="0"/>
              <a:t>: the government started to reform its energy subsidies in 2010 by gradually increasing prices for gasoline, diesel, fuel oil, kerosene, LPG, and natural gas. Up to 50% of the resulting </a:t>
            </a:r>
            <a:r>
              <a:rPr lang="en-GB" sz="2000" b="1" dirty="0" smtClean="0"/>
              <a:t>revenues can be redistributed to households in the form of compensatory cash transfers</a:t>
            </a:r>
            <a:r>
              <a:rPr lang="en-GB" sz="2000" dirty="0" smtClean="0"/>
              <a:t> and social-security funding; another 30% can also be used to </a:t>
            </a:r>
            <a:r>
              <a:rPr lang="en-GB" sz="2000" b="1" dirty="0" smtClean="0"/>
              <a:t>promote new energy-efficient technologies </a:t>
            </a:r>
            <a:r>
              <a:rPr lang="en-GB" sz="2000" dirty="0" smtClean="0"/>
              <a:t>in the private sector. </a:t>
            </a:r>
          </a:p>
          <a:p>
            <a:endParaRPr lang="en-GB" sz="2000" dirty="0" smtClean="0"/>
          </a:p>
          <a:p>
            <a:r>
              <a:rPr lang="en-GB" sz="2000" dirty="0" smtClean="0">
                <a:solidFill>
                  <a:srgbClr val="00B050"/>
                </a:solidFill>
              </a:rPr>
              <a:t>Indonesia</a:t>
            </a:r>
            <a:r>
              <a:rPr lang="en-GB" sz="2000" dirty="0" smtClean="0"/>
              <a:t>: the number of households and products covered by the country’s subsidy schemes has decreased since 2005 in an effort to better target support and reduce its fiscal cost. These changes have often been </a:t>
            </a:r>
            <a:r>
              <a:rPr lang="en-GB" sz="2000" b="1" dirty="0" smtClean="0"/>
              <a:t>accompanied by cash transfers </a:t>
            </a:r>
            <a:r>
              <a:rPr lang="en-GB" sz="2000" dirty="0" smtClean="0"/>
              <a:t>or food and school subsidies to compensate low-income households.  The government’s </a:t>
            </a:r>
            <a:r>
              <a:rPr lang="en-GB" sz="2000" b="1" dirty="0" smtClean="0"/>
              <a:t>objective is to eliminate all fossil-fuel subsidies by 2014</a:t>
            </a:r>
            <a:r>
              <a:rPr lang="en-GB" sz="2000" dirty="0" smtClean="0"/>
              <a:t>. </a:t>
            </a:r>
          </a:p>
          <a:p>
            <a:pPr>
              <a:buNone/>
            </a:pPr>
            <a:endParaRPr lang="en-US" sz="2000" dirty="0"/>
          </a:p>
        </p:txBody>
      </p:sp>
      <p:sp>
        <p:nvSpPr>
          <p:cNvPr id="4" name="Footer Placeholder 3"/>
          <p:cNvSpPr>
            <a:spLocks noGrp="1"/>
          </p:cNvSpPr>
          <p:nvPr>
            <p:ph type="ftr" sz="quarter" idx="11"/>
          </p:nvPr>
        </p:nvSpPr>
        <p:spPr/>
        <p:txBody>
          <a:bodyPr/>
          <a:lstStyle/>
          <a:p>
            <a:r>
              <a:rPr lang="en-US" smtClean="0"/>
              <a:t>OECD Trade and Agriculture Directorate</a:t>
            </a:r>
            <a:endParaRPr lang="en-GB"/>
          </a:p>
        </p:txBody>
      </p:sp>
      <p:sp>
        <p:nvSpPr>
          <p:cNvPr id="5" name="Slide Number Placeholder 4"/>
          <p:cNvSpPr>
            <a:spLocks noGrp="1"/>
          </p:cNvSpPr>
          <p:nvPr>
            <p:ph type="sldNum" sz="quarter" idx="12"/>
          </p:nvPr>
        </p:nvSpPr>
        <p:spPr/>
        <p:txBody>
          <a:bodyPr/>
          <a:lstStyle/>
          <a:p>
            <a:fld id="{8B82BEFD-1EA3-4B05-8681-25BF106BA8DF}" type="slidenum">
              <a:rPr lang="en-GB" smtClean="0"/>
              <a:pPr/>
              <a:t>22</a:t>
            </a:fld>
            <a:endParaRPr lang="en-GB"/>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922114"/>
          </a:xfrm>
        </p:spPr>
        <p:txBody>
          <a:bodyPr>
            <a:noAutofit/>
          </a:bodyPr>
          <a:lstStyle/>
          <a:p>
            <a:r>
              <a:rPr lang="en-US" sz="3200" b="1" dirty="0" smtClean="0"/>
              <a:t>Revenues from environmentally related taxes </a:t>
            </a:r>
            <a:r>
              <a:rPr lang="en-US" sz="2000" b="1" dirty="0" smtClean="0"/>
              <a:t>In per cent of GDP,  selected G20 countries, 2010</a:t>
            </a:r>
            <a:endParaRPr lang="en-US" sz="3200" dirty="0"/>
          </a:p>
        </p:txBody>
      </p:sp>
      <p:sp>
        <p:nvSpPr>
          <p:cNvPr id="6" name="TextBox 5"/>
          <p:cNvSpPr txBox="1"/>
          <p:nvPr/>
        </p:nvSpPr>
        <p:spPr>
          <a:xfrm>
            <a:off x="3563888" y="6525345"/>
            <a:ext cx="3240360" cy="307777"/>
          </a:xfrm>
          <a:prstGeom prst="rect">
            <a:avLst/>
          </a:prstGeom>
          <a:noFill/>
        </p:spPr>
        <p:txBody>
          <a:bodyPr wrap="square" rtlCol="0">
            <a:spAutoFit/>
          </a:bodyPr>
          <a:lstStyle/>
          <a:p>
            <a:r>
              <a:rPr lang="en-GB" sz="1400" dirty="0" smtClean="0">
                <a:solidFill>
                  <a:schemeClr val="tx2"/>
                </a:solidFill>
                <a:hlinkClick r:id="rId3"/>
              </a:rPr>
              <a:t>www.oecd.org/env/policies/database</a:t>
            </a:r>
            <a:r>
              <a:rPr lang="en-GB" sz="1400" dirty="0" smtClean="0">
                <a:solidFill>
                  <a:schemeClr val="tx2"/>
                </a:solidFill>
              </a:rPr>
              <a:t> </a:t>
            </a:r>
            <a:endParaRPr lang="en-US" sz="1400" dirty="0">
              <a:solidFill>
                <a:schemeClr val="tx2"/>
              </a:solidFill>
            </a:endParaRPr>
          </a:p>
        </p:txBody>
      </p:sp>
      <p:pic>
        <p:nvPicPr>
          <p:cNvPr id="2" name="Picture 2"/>
          <p:cNvPicPr>
            <a:picLocks noChangeAspect="1" noChangeArrowheads="1"/>
          </p:cNvPicPr>
          <p:nvPr/>
        </p:nvPicPr>
        <p:blipFill>
          <a:blip r:embed="rId4" cstate="print"/>
          <a:srcRect/>
          <a:stretch>
            <a:fillRect/>
          </a:stretch>
        </p:blipFill>
        <p:spPr bwMode="auto">
          <a:xfrm>
            <a:off x="0" y="836712"/>
            <a:ext cx="9144000" cy="576064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208912" cy="792088"/>
          </a:xfrm>
        </p:spPr>
        <p:txBody>
          <a:bodyPr>
            <a:noAutofit/>
          </a:bodyPr>
          <a:lstStyle/>
          <a:p>
            <a:r>
              <a:rPr lang="en-US" sz="2800" b="1" dirty="0" smtClean="0">
                <a:solidFill>
                  <a:srgbClr val="00B050"/>
                </a:solidFill>
              </a:rPr>
              <a:t>Revenues from environmentally related taxes </a:t>
            </a:r>
            <a:r>
              <a:rPr lang="en-US" sz="2000" b="1" dirty="0" smtClean="0">
                <a:solidFill>
                  <a:srgbClr val="00B050"/>
                </a:solidFill>
              </a:rPr>
              <a:t>per cent of GDP,  selected countries, 2010</a:t>
            </a:r>
            <a:endParaRPr lang="en-US" sz="3200" dirty="0">
              <a:solidFill>
                <a:srgbClr val="00B050"/>
              </a:solidFill>
            </a:endParaRPr>
          </a:p>
        </p:txBody>
      </p:sp>
      <p:sp>
        <p:nvSpPr>
          <p:cNvPr id="6" name="TextBox 5"/>
          <p:cNvSpPr txBox="1"/>
          <p:nvPr/>
        </p:nvSpPr>
        <p:spPr>
          <a:xfrm>
            <a:off x="5508104" y="6453336"/>
            <a:ext cx="3456384" cy="307777"/>
          </a:xfrm>
          <a:prstGeom prst="rect">
            <a:avLst/>
          </a:prstGeom>
          <a:noFill/>
        </p:spPr>
        <p:txBody>
          <a:bodyPr wrap="square" rtlCol="0">
            <a:spAutoFit/>
          </a:bodyPr>
          <a:lstStyle/>
          <a:p>
            <a:r>
              <a:rPr lang="en-GB" sz="1400" dirty="0" smtClean="0">
                <a:solidFill>
                  <a:schemeClr val="tx2"/>
                </a:solidFill>
                <a:hlinkClick r:id="rId2"/>
              </a:rPr>
              <a:t>www.oecd.org/env/policies/database</a:t>
            </a:r>
            <a:r>
              <a:rPr lang="en-GB" sz="1400" dirty="0" smtClean="0">
                <a:solidFill>
                  <a:schemeClr val="tx2"/>
                </a:solidFill>
              </a:rPr>
              <a:t> </a:t>
            </a:r>
            <a:endParaRPr lang="en-US" sz="1400" dirty="0">
              <a:solidFill>
                <a:schemeClr val="tx2"/>
              </a:solidFill>
            </a:endParaRPr>
          </a:p>
        </p:txBody>
      </p:sp>
      <p:pic>
        <p:nvPicPr>
          <p:cNvPr id="1028" name="Picture 4"/>
          <p:cNvPicPr>
            <a:picLocks noChangeAspect="1" noChangeArrowheads="1"/>
          </p:cNvPicPr>
          <p:nvPr/>
        </p:nvPicPr>
        <p:blipFill>
          <a:blip r:embed="rId3" cstate="print"/>
          <a:srcRect/>
          <a:stretch>
            <a:fillRect/>
          </a:stretch>
        </p:blipFill>
        <p:spPr bwMode="auto">
          <a:xfrm>
            <a:off x="0" y="764704"/>
            <a:ext cx="9144000" cy="57606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152400"/>
            <a:ext cx="9144000" cy="533400"/>
          </a:xfrm>
        </p:spPr>
        <p:txBody>
          <a:bodyPr/>
          <a:lstStyle/>
          <a:p>
            <a:pPr>
              <a:defRPr/>
            </a:pPr>
            <a:r>
              <a:rPr lang="en-GB" sz="3600" b="1" smtClean="0">
                <a:solidFill>
                  <a:srgbClr val="CC6600"/>
                </a:solidFill>
                <a:latin typeface="Calibri" pitchFamily="34" charset="0"/>
              </a:rPr>
              <a:t>Visit our websites:</a:t>
            </a:r>
            <a:endParaRPr lang="en-GB" sz="3600" dirty="0" smtClean="0">
              <a:effectLst>
                <a:outerShdw blurRad="38100" dist="38100" dir="2700000" algn="tl">
                  <a:srgbClr val="C0C0C0"/>
                </a:outerShdw>
              </a:effectLst>
              <a:latin typeface="Arial" charset="0"/>
            </a:endParaRPr>
          </a:p>
        </p:txBody>
      </p:sp>
      <p:sp>
        <p:nvSpPr>
          <p:cNvPr id="63491" name="Rectangle 11"/>
          <p:cNvSpPr>
            <a:spLocks noChangeArrowheads="1"/>
          </p:cNvSpPr>
          <p:nvPr/>
        </p:nvSpPr>
        <p:spPr bwMode="auto">
          <a:xfrm>
            <a:off x="1043608" y="764704"/>
            <a:ext cx="6696744" cy="523220"/>
          </a:xfrm>
          <a:prstGeom prst="rect">
            <a:avLst/>
          </a:prstGeom>
          <a:noFill/>
          <a:ln w="9525">
            <a:noFill/>
            <a:miter lim="800000"/>
            <a:headEnd/>
            <a:tailEnd/>
          </a:ln>
        </p:spPr>
        <p:txBody>
          <a:bodyPr wrap="square">
            <a:spAutoFit/>
          </a:bodyPr>
          <a:lstStyle/>
          <a:p>
            <a:pPr algn="ctr"/>
            <a:r>
              <a:rPr lang="en-GB" sz="2800" b="1" dirty="0" smtClean="0">
                <a:solidFill>
                  <a:srgbClr val="3366CC"/>
                </a:solidFill>
                <a:latin typeface="Calibri" pitchFamily="34" charset="0"/>
              </a:rPr>
              <a:t> </a:t>
            </a:r>
            <a:endParaRPr lang="en-US" sz="3600" dirty="0">
              <a:solidFill>
                <a:srgbClr val="3366CC"/>
              </a:solidFill>
              <a:latin typeface="Calibri" pitchFamily="34" charset="0"/>
            </a:endParaRPr>
          </a:p>
        </p:txBody>
      </p:sp>
      <p:sp>
        <p:nvSpPr>
          <p:cNvPr id="14" name="Rectangle 3"/>
          <p:cNvSpPr txBox="1">
            <a:spLocks noChangeArrowheads="1"/>
          </p:cNvSpPr>
          <p:nvPr/>
        </p:nvSpPr>
        <p:spPr bwMode="auto">
          <a:xfrm>
            <a:off x="0" y="764704"/>
            <a:ext cx="9144000" cy="4407371"/>
          </a:xfrm>
          <a:prstGeom prst="rect">
            <a:avLst/>
          </a:prstGeom>
          <a:noFill/>
          <a:ln w="9525">
            <a:noFill/>
            <a:miter lim="800000"/>
            <a:headEnd/>
            <a:tailEnd/>
          </a:ln>
        </p:spPr>
        <p:txBody>
          <a:bodyPr/>
          <a:lstStyle/>
          <a:p>
            <a:pPr marL="342900" indent="-342900" algn="ctr">
              <a:spcBef>
                <a:spcPct val="20000"/>
              </a:spcBef>
              <a:defRPr/>
            </a:pPr>
            <a:r>
              <a:rPr lang="en-GB" sz="2800" b="1" dirty="0" smtClean="0">
                <a:solidFill>
                  <a:schemeClr val="accent2"/>
                </a:solidFill>
                <a:effectLst>
                  <a:outerShdw blurRad="38100" dist="38100" dir="2700000" algn="tl">
                    <a:srgbClr val="C0C0C0"/>
                  </a:outerShdw>
                </a:effectLst>
                <a:latin typeface="Calibri" pitchFamily="34" charset="0"/>
                <a:cs typeface="Arial" charset="0"/>
                <a:hlinkClick r:id="rId3"/>
              </a:rPr>
              <a:t>www.oecd.org/trade</a:t>
            </a:r>
            <a:endParaRPr lang="en-US" sz="2800" dirty="0" smtClean="0">
              <a:solidFill>
                <a:srgbClr val="CC6600"/>
              </a:solidFill>
              <a:latin typeface="Calibri" pitchFamily="34" charset="0"/>
            </a:endParaRPr>
          </a:p>
          <a:p>
            <a:pPr marL="342900" indent="-342900" algn="ctr">
              <a:spcBef>
                <a:spcPct val="20000"/>
              </a:spcBef>
              <a:defRPr/>
            </a:pPr>
            <a:r>
              <a:rPr lang="en-GB" sz="2800" b="1" i="1" dirty="0" smtClean="0">
                <a:solidFill>
                  <a:srgbClr val="3366CC"/>
                </a:solidFill>
                <a:effectLst>
                  <a:outerShdw blurRad="38100" dist="38100" dir="2700000" algn="tl">
                    <a:srgbClr val="C0C0C0"/>
                  </a:outerShdw>
                </a:effectLst>
                <a:latin typeface="Calibri" pitchFamily="34" charset="0"/>
                <a:cs typeface="Arial" charset="0"/>
              </a:rPr>
              <a:t>click </a:t>
            </a:r>
            <a:r>
              <a:rPr lang="en-GB" sz="2800" b="1" i="1" dirty="0">
                <a:solidFill>
                  <a:srgbClr val="3366CC"/>
                </a:solidFill>
                <a:effectLst>
                  <a:outerShdw blurRad="38100" dist="38100" dir="2700000" algn="tl">
                    <a:srgbClr val="C0C0C0"/>
                  </a:outerShdw>
                </a:effectLst>
                <a:latin typeface="Calibri" pitchFamily="34" charset="0"/>
                <a:cs typeface="Arial" charset="0"/>
              </a:rPr>
              <a:t>on </a:t>
            </a:r>
            <a:r>
              <a:rPr lang="en-GB" sz="2800" b="1" i="1" dirty="0" smtClean="0">
                <a:solidFill>
                  <a:srgbClr val="3366CC"/>
                </a:solidFill>
                <a:effectLst>
                  <a:outerShdw blurRad="38100" dist="38100" dir="2700000" algn="tl">
                    <a:srgbClr val="C0C0C0"/>
                  </a:outerShdw>
                </a:effectLst>
                <a:latin typeface="Calibri" pitchFamily="34" charset="0"/>
                <a:cs typeface="Arial" charset="0"/>
              </a:rPr>
              <a:t>“Environment </a:t>
            </a:r>
            <a:r>
              <a:rPr lang="en-GB" sz="2800" b="1" i="1" dirty="0">
                <a:solidFill>
                  <a:srgbClr val="3366CC"/>
                </a:solidFill>
                <a:effectLst>
                  <a:outerShdw blurRad="38100" dist="38100" dir="2700000" algn="tl">
                    <a:srgbClr val="C0C0C0"/>
                  </a:outerShdw>
                </a:effectLst>
                <a:latin typeface="Calibri" pitchFamily="34" charset="0"/>
                <a:cs typeface="Arial" charset="0"/>
              </a:rPr>
              <a:t>&amp; </a:t>
            </a:r>
            <a:r>
              <a:rPr lang="en-GB" sz="2800" b="1" i="1" dirty="0" smtClean="0">
                <a:solidFill>
                  <a:srgbClr val="3366CC"/>
                </a:solidFill>
                <a:effectLst>
                  <a:outerShdw blurRad="38100" dist="38100" dir="2700000" algn="tl">
                    <a:srgbClr val="C0C0C0"/>
                  </a:outerShdw>
                </a:effectLst>
                <a:latin typeface="Calibri" pitchFamily="34" charset="0"/>
                <a:cs typeface="Arial" charset="0"/>
              </a:rPr>
              <a:t>Trade”</a:t>
            </a:r>
          </a:p>
          <a:p>
            <a:pPr marL="342900" indent="-342900" algn="ctr">
              <a:spcBef>
                <a:spcPct val="20000"/>
              </a:spcBef>
              <a:defRPr/>
            </a:pPr>
            <a:endParaRPr lang="en-GB" sz="2800" dirty="0" smtClean="0">
              <a:solidFill>
                <a:schemeClr val="tx1">
                  <a:lumMod val="50000"/>
                </a:schemeClr>
              </a:solidFill>
            </a:endParaRPr>
          </a:p>
          <a:p>
            <a:pPr marL="342900" indent="-342900" algn="ctr">
              <a:spcBef>
                <a:spcPct val="20000"/>
              </a:spcBef>
              <a:defRPr/>
            </a:pPr>
            <a:r>
              <a:rPr lang="en-GB" sz="2800" dirty="0" smtClean="0">
                <a:solidFill>
                  <a:schemeClr val="tx1">
                    <a:lumMod val="50000"/>
                  </a:schemeClr>
                </a:solidFill>
              </a:rPr>
              <a:t>fossil fuel subsidies website</a:t>
            </a:r>
            <a:r>
              <a:rPr lang="en-GB" sz="2800" dirty="0" smtClean="0"/>
              <a:t>:</a:t>
            </a:r>
          </a:p>
          <a:p>
            <a:pPr marL="342900" indent="-342900" algn="ctr">
              <a:spcBef>
                <a:spcPct val="20000"/>
              </a:spcBef>
              <a:defRPr/>
            </a:pPr>
            <a:r>
              <a:rPr lang="en-GB" sz="2800" dirty="0" smtClean="0"/>
              <a:t> </a:t>
            </a:r>
            <a:r>
              <a:rPr lang="en-GB" sz="2800" b="1" u="sng" dirty="0" smtClean="0">
                <a:solidFill>
                  <a:srgbClr val="00B050"/>
                </a:solidFill>
                <a:hlinkClick r:id="rId4"/>
              </a:rPr>
              <a:t>www.oecd.org/iea-oecd-ffss</a:t>
            </a:r>
            <a:endParaRPr lang="en-GB" sz="2800" b="1" u="sng" dirty="0" smtClean="0">
              <a:solidFill>
                <a:srgbClr val="00B050"/>
              </a:solidFill>
            </a:endParaRPr>
          </a:p>
          <a:p>
            <a:pPr marL="342900" indent="-342900" algn="ctr">
              <a:spcBef>
                <a:spcPct val="20000"/>
              </a:spcBef>
              <a:defRPr/>
            </a:pPr>
            <a:endParaRPr lang="en-GB" sz="2800" b="1" u="sng" dirty="0" smtClean="0">
              <a:solidFill>
                <a:srgbClr val="00B050"/>
              </a:solidFill>
            </a:endParaRPr>
          </a:p>
          <a:p>
            <a:pPr marL="342900" indent="-342900" algn="ctr">
              <a:spcBef>
                <a:spcPct val="20000"/>
              </a:spcBef>
              <a:defRPr/>
            </a:pPr>
            <a:r>
              <a:rPr lang="en-GB" sz="2800" b="1" u="sng" dirty="0" smtClean="0">
                <a:solidFill>
                  <a:srgbClr val="00B050"/>
                </a:solidFill>
              </a:rPr>
              <a:t>environmentally-related taxes database: </a:t>
            </a:r>
            <a:r>
              <a:rPr lang="en-GB" sz="2800" b="1" u="sng" dirty="0" smtClean="0">
                <a:solidFill>
                  <a:srgbClr val="00B050"/>
                </a:solidFill>
                <a:hlinkClick r:id="rId5"/>
              </a:rPr>
              <a:t>www.oecd.org/env/policies/database</a:t>
            </a:r>
            <a:endParaRPr lang="en-GB" sz="2800" b="1" u="sng" dirty="0" smtClean="0">
              <a:solidFill>
                <a:srgbClr val="00B050"/>
              </a:solidFill>
            </a:endParaRPr>
          </a:p>
          <a:p>
            <a:pPr algn="ctr"/>
            <a:endParaRPr lang="en-GB" sz="2800" b="1" dirty="0" smtClean="0">
              <a:solidFill>
                <a:srgbClr val="CC6600"/>
              </a:solidFill>
              <a:latin typeface="Calibri" pitchFamily="34" charset="0"/>
            </a:endParaRPr>
          </a:p>
          <a:p>
            <a:pPr algn="ctr"/>
            <a:r>
              <a:rPr lang="en-GB" sz="2800" b="1" dirty="0" smtClean="0">
                <a:solidFill>
                  <a:srgbClr val="CC6600"/>
                </a:solidFill>
                <a:latin typeface="Calibri" pitchFamily="34" charset="0"/>
              </a:rPr>
              <a:t>Contacts:  </a:t>
            </a:r>
            <a:r>
              <a:rPr lang="en-GB" sz="2800" b="1" dirty="0" smtClean="0">
                <a:solidFill>
                  <a:srgbClr val="3366CC"/>
                </a:solidFill>
                <a:latin typeface="Calibri" pitchFamily="34" charset="0"/>
                <a:hlinkClick r:id="rId6"/>
              </a:rPr>
              <a:t>dale.andrew@OECD.org</a:t>
            </a:r>
            <a:endParaRPr lang="en-GB" sz="2800" b="1" dirty="0" smtClean="0">
              <a:solidFill>
                <a:srgbClr val="3366CC"/>
              </a:solidFill>
              <a:latin typeface="Calibri" pitchFamily="34" charset="0"/>
            </a:endParaRPr>
          </a:p>
          <a:p>
            <a:pPr algn="ctr"/>
            <a:r>
              <a:rPr lang="en-GB" sz="2800" b="1" dirty="0" smtClean="0">
                <a:solidFill>
                  <a:srgbClr val="3366CC"/>
                </a:solidFill>
                <a:latin typeface="Calibri" pitchFamily="34" charset="0"/>
                <a:hlinkClick r:id="rId7"/>
              </a:rPr>
              <a:t>jehan.sauvage@oecd.org</a:t>
            </a:r>
            <a:endParaRPr lang="en-GB" sz="2800" b="1" dirty="0" smtClean="0">
              <a:solidFill>
                <a:srgbClr val="3366CC"/>
              </a:solidFill>
              <a:latin typeface="Calibri" pitchFamily="34" charset="0"/>
            </a:endParaRPr>
          </a:p>
          <a:p>
            <a:pPr algn="ctr"/>
            <a:r>
              <a:rPr lang="en-GB" sz="2800" b="1" u="sng" dirty="0" smtClean="0">
                <a:solidFill>
                  <a:srgbClr val="00B050"/>
                </a:solidFill>
                <a:latin typeface="Calibri" pitchFamily="34" charset="0"/>
              </a:rPr>
              <a:t>nils-axel.braathen@oecd.org</a:t>
            </a:r>
            <a:endParaRPr lang="en-GB" sz="2800" b="1" u="sng" dirty="0" smtClean="0">
              <a:solidFill>
                <a:srgbClr val="00B050"/>
              </a:solidFill>
            </a:endParaRPr>
          </a:p>
          <a:p>
            <a:pPr marL="342900" indent="-342900" algn="ctr">
              <a:spcBef>
                <a:spcPct val="20000"/>
              </a:spcBef>
              <a:defRPr/>
            </a:pPr>
            <a:endParaRPr lang="en-GB" sz="2800" b="1" i="1" dirty="0">
              <a:solidFill>
                <a:srgbClr val="3366CC"/>
              </a:solidFill>
              <a:effectLst>
                <a:outerShdw blurRad="38100" dist="38100" dir="2700000" algn="tl">
                  <a:srgbClr val="C0C0C0"/>
                </a:outerShdw>
              </a:effectLst>
              <a:latin typeface="Calibri" pitchFamily="34" charset="0"/>
              <a:cs typeface="Arial"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112" y="260648"/>
            <a:ext cx="8244408" cy="914400"/>
          </a:xfrm>
        </p:spPr>
        <p:txBody>
          <a:bodyPr>
            <a:noAutofit/>
          </a:bodyPr>
          <a:lstStyle/>
          <a:p>
            <a:pPr>
              <a:defRPr/>
            </a:pPr>
            <a:r>
              <a:rPr lang="en-GB" sz="2400" dirty="0" smtClean="0"/>
              <a:t>RENEWABLE ENERGY (RE) SOURCES ASKED TO PLAY A LARGE ROLE IN CLIMATE-CHANGE MITIGATION</a:t>
            </a:r>
            <a:endParaRPr lang="en-US" sz="2400" dirty="0"/>
          </a:p>
        </p:txBody>
      </p:sp>
      <p:sp>
        <p:nvSpPr>
          <p:cNvPr id="4099" name="Content Placeholder 2"/>
          <p:cNvSpPr>
            <a:spLocks noGrp="1"/>
          </p:cNvSpPr>
          <p:nvPr>
            <p:ph idx="1"/>
          </p:nvPr>
        </p:nvSpPr>
        <p:spPr>
          <a:xfrm>
            <a:off x="457200" y="1628800"/>
            <a:ext cx="7848600" cy="4572000"/>
          </a:xfrm>
        </p:spPr>
        <p:txBody>
          <a:bodyPr/>
          <a:lstStyle/>
          <a:p>
            <a:pPr indent="-324000"/>
            <a:r>
              <a:rPr lang="en-GB" sz="2400" dirty="0" smtClean="0"/>
              <a:t>Incentives for RE have created a rapidly growing global market (2010: new investments in RE were estimated at </a:t>
            </a:r>
            <a:r>
              <a:rPr lang="en-GB" sz="2400" b="1" dirty="0" smtClean="0">
                <a:solidFill>
                  <a:srgbClr val="92D050"/>
                </a:solidFill>
              </a:rPr>
              <a:t>USD 211 billion worldwide</a:t>
            </a:r>
            <a:r>
              <a:rPr lang="en-GB" sz="2400" dirty="0" smtClean="0"/>
              <a:t>)</a:t>
            </a:r>
          </a:p>
          <a:p>
            <a:pPr indent="-324000">
              <a:buNone/>
            </a:pPr>
            <a:endParaRPr lang="en-GB" sz="2400" dirty="0" smtClean="0"/>
          </a:p>
          <a:p>
            <a:pPr indent="-324000"/>
            <a:r>
              <a:rPr lang="en-GB" sz="2400" dirty="0" smtClean="0"/>
              <a:t>Both developed and emerging economies want to be in the forefront of the global competition </a:t>
            </a:r>
          </a:p>
          <a:p>
            <a:pPr indent="-324000">
              <a:buNone/>
            </a:pPr>
            <a:endParaRPr lang="en-GB" sz="2400" dirty="0" smtClean="0"/>
          </a:p>
          <a:p>
            <a:pPr indent="-324000"/>
            <a:r>
              <a:rPr lang="en-GB" sz="2400" dirty="0" smtClean="0"/>
              <a:t>Support for RE is motivated by many additional policy objectives: increase energy security, improve energy access and foster economic development</a:t>
            </a: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INCENTIVES FOR RE: </a:t>
            </a:r>
            <a:br>
              <a:rPr lang="en-GB" dirty="0" smtClean="0"/>
            </a:br>
            <a:r>
              <a:rPr lang="en-GB" dirty="0" smtClean="0"/>
              <a:t>A DYNAMIC PERSPECTIVE</a:t>
            </a:r>
            <a:endParaRPr lang="en-US" dirty="0"/>
          </a:p>
        </p:txBody>
      </p:sp>
      <p:pic>
        <p:nvPicPr>
          <p:cNvPr id="68" name="Picture 67" descr="dynamic.jpg"/>
          <p:cNvPicPr>
            <a:picLocks noChangeAspect="1"/>
          </p:cNvPicPr>
          <p:nvPr/>
        </p:nvPicPr>
        <p:blipFill>
          <a:blip r:embed="rId2" cstate="print"/>
          <a:stretch>
            <a:fillRect/>
          </a:stretch>
        </p:blipFill>
        <p:spPr>
          <a:xfrm>
            <a:off x="251520" y="1657761"/>
            <a:ext cx="8492691" cy="4291519"/>
          </a:xfrm>
          <a:prstGeom prst="rect">
            <a:avLst/>
          </a:prstGeom>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2616" y="260648"/>
            <a:ext cx="7775848" cy="914400"/>
          </a:xfrm>
        </p:spPr>
        <p:txBody>
          <a:bodyPr/>
          <a:lstStyle/>
          <a:p>
            <a:r>
              <a:rPr lang="en-GB" sz="2800" dirty="0" smtClean="0"/>
              <a:t>MARKET-PULL POLICIES FOR ELECTRICITY-GENERATING TECHNOLOGIES (1/2)</a:t>
            </a:r>
            <a:endParaRPr lang="en-US" sz="2800" dirty="0"/>
          </a:p>
        </p:txBody>
      </p:sp>
      <p:sp>
        <p:nvSpPr>
          <p:cNvPr id="3" name="Content Placeholder 2"/>
          <p:cNvSpPr>
            <a:spLocks noGrp="1"/>
          </p:cNvSpPr>
          <p:nvPr>
            <p:ph idx="1"/>
          </p:nvPr>
        </p:nvSpPr>
        <p:spPr/>
        <p:txBody>
          <a:bodyPr/>
          <a:lstStyle/>
          <a:p>
            <a:pPr>
              <a:buNone/>
            </a:pPr>
            <a:r>
              <a:rPr lang="en-GB" dirty="0" smtClean="0"/>
              <a:t> </a:t>
            </a:r>
            <a:endParaRPr lang="en-US" dirty="0"/>
          </a:p>
        </p:txBody>
      </p:sp>
      <p:sp>
        <p:nvSpPr>
          <p:cNvPr id="4" name="Content Placeholder 2"/>
          <p:cNvSpPr txBox="1">
            <a:spLocks/>
          </p:cNvSpPr>
          <p:nvPr/>
        </p:nvSpPr>
        <p:spPr bwMode="auto">
          <a:xfrm>
            <a:off x="323528" y="1504528"/>
            <a:ext cx="820864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00050" marR="0" lvl="0" indent="-324000" algn="l" defTabSz="914400" rtl="0" eaLnBrk="0" fontAlgn="base" latinLnBrk="0" hangingPunct="0">
              <a:lnSpc>
                <a:spcPct val="100000"/>
              </a:lnSpc>
              <a:spcBef>
                <a:spcPts val="1200"/>
              </a:spcBef>
              <a:spcAft>
                <a:spcPts val="1200"/>
              </a:spcAft>
              <a:buClrTx/>
              <a:buSzTx/>
              <a:buAutoNum type="arabicParenR"/>
              <a:tabLst/>
              <a:defRPr/>
            </a:pPr>
            <a:r>
              <a:rPr lang="en-GB" sz="2000" b="1" kern="0" noProof="0" dirty="0" smtClean="0">
                <a:solidFill>
                  <a:srgbClr val="92D050"/>
                </a:solidFill>
                <a:latin typeface="Georgia" pitchFamily="18" charset="0"/>
              </a:rPr>
              <a:t>Quota system and tradable renewable certificates: </a:t>
            </a:r>
            <a:r>
              <a:rPr lang="en-GB" sz="2000" kern="0" noProof="0" dirty="0" smtClean="0">
                <a:solidFill>
                  <a:schemeClr val="tx1">
                    <a:lumMod val="50000"/>
                  </a:schemeClr>
                </a:solidFill>
                <a:latin typeface="Georgia" pitchFamily="18" charset="0"/>
              </a:rPr>
              <a:t>An obligation on a utility company to provide a minimum share of energy from RES</a:t>
            </a:r>
          </a:p>
          <a:p>
            <a:pPr marL="400050" marR="0" lvl="0" indent="-324000" algn="l" defTabSz="914400" rtl="0" eaLnBrk="0" fontAlgn="base" latinLnBrk="0" hangingPunct="0">
              <a:lnSpc>
                <a:spcPct val="100000"/>
              </a:lnSpc>
              <a:spcBef>
                <a:spcPts val="1200"/>
              </a:spcBef>
              <a:spcAft>
                <a:spcPts val="1200"/>
              </a:spcAft>
              <a:buClrTx/>
              <a:buSzTx/>
              <a:buAutoNum type="arabicParenR"/>
              <a:tabLst/>
              <a:defRPr/>
            </a:pPr>
            <a:r>
              <a:rPr lang="en-GB" sz="2000" b="1" kern="0" noProof="0" dirty="0" smtClean="0">
                <a:solidFill>
                  <a:srgbClr val="92D050"/>
                </a:solidFill>
                <a:latin typeface="Georgia" pitchFamily="18" charset="0"/>
              </a:rPr>
              <a:t>Feed-in tariffs and premiums</a:t>
            </a:r>
            <a:r>
              <a:rPr lang="en-GB" sz="2000" b="1" kern="0" noProof="0" dirty="0" smtClean="0">
                <a:solidFill>
                  <a:schemeClr val="tx1">
                    <a:lumMod val="50000"/>
                  </a:schemeClr>
                </a:solidFill>
                <a:latin typeface="Georgia" pitchFamily="18" charset="0"/>
              </a:rPr>
              <a:t>: </a:t>
            </a:r>
            <a:r>
              <a:rPr lang="en-GB" sz="2000" kern="0" noProof="0" dirty="0" smtClean="0">
                <a:solidFill>
                  <a:schemeClr val="tx1">
                    <a:lumMod val="50000"/>
                  </a:schemeClr>
                </a:solidFill>
                <a:latin typeface="Georgia" pitchFamily="18" charset="0"/>
              </a:rPr>
              <a:t>Guaranteed fixed-price for electricity fed into the grid or fixed premium per kWh sold</a:t>
            </a:r>
            <a:endParaRPr lang="en-GB" sz="2000" kern="0" dirty="0" smtClean="0">
              <a:solidFill>
                <a:schemeClr val="tx1">
                  <a:lumMod val="50000"/>
                </a:schemeClr>
              </a:solidFill>
              <a:latin typeface="Georgia" pitchFamily="18" charset="0"/>
            </a:endParaRPr>
          </a:p>
          <a:p>
            <a:pPr marL="400050" marR="0" lvl="0" indent="-324000" algn="l" defTabSz="914400" rtl="0" eaLnBrk="0" fontAlgn="base" latinLnBrk="0" hangingPunct="0">
              <a:lnSpc>
                <a:spcPct val="100000"/>
              </a:lnSpc>
              <a:spcBef>
                <a:spcPts val="1200"/>
              </a:spcBef>
              <a:spcAft>
                <a:spcPts val="1200"/>
              </a:spcAft>
              <a:buClrTx/>
              <a:buSzTx/>
              <a:buAutoNum type="arabicParenR"/>
              <a:tabLst/>
              <a:defRPr/>
            </a:pPr>
            <a:r>
              <a:rPr lang="en-GB" sz="2000" b="1" kern="0" noProof="0" dirty="0" smtClean="0">
                <a:solidFill>
                  <a:srgbClr val="92D050"/>
                </a:solidFill>
                <a:latin typeface="Georgia" pitchFamily="18" charset="0"/>
              </a:rPr>
              <a:t>Incentives for deployment: </a:t>
            </a:r>
            <a:r>
              <a:rPr lang="en-GB" sz="2000" kern="0" noProof="0" dirty="0" smtClean="0">
                <a:solidFill>
                  <a:schemeClr val="tx1">
                    <a:lumMod val="50000"/>
                  </a:schemeClr>
                </a:solidFill>
                <a:latin typeface="Georgia" pitchFamily="18" charset="0"/>
              </a:rPr>
              <a:t>Tax </a:t>
            </a:r>
            <a:r>
              <a:rPr lang="en-GB" sz="2000" kern="0" dirty="0" smtClean="0">
                <a:solidFill>
                  <a:schemeClr val="tx1">
                    <a:lumMod val="50000"/>
                  </a:schemeClr>
                </a:solidFill>
                <a:latin typeface="Georgia" pitchFamily="18" charset="0"/>
              </a:rPr>
              <a:t>incentives</a:t>
            </a:r>
            <a:r>
              <a:rPr lang="en-GB" sz="2000" kern="0" noProof="0" dirty="0" smtClean="0">
                <a:solidFill>
                  <a:schemeClr val="tx1">
                    <a:lumMod val="50000"/>
                  </a:schemeClr>
                </a:solidFill>
                <a:latin typeface="Georgia" pitchFamily="18" charset="0"/>
              </a:rPr>
              <a:t>, grants, loans for both investment in and production of electricity from RES</a:t>
            </a:r>
          </a:p>
          <a:p>
            <a:pPr marL="400050" marR="0" lvl="0" indent="-324000" algn="l" defTabSz="914400" rtl="0" eaLnBrk="0" fontAlgn="base" latinLnBrk="0" hangingPunct="0">
              <a:lnSpc>
                <a:spcPct val="100000"/>
              </a:lnSpc>
              <a:spcBef>
                <a:spcPts val="1200"/>
              </a:spcBef>
              <a:spcAft>
                <a:spcPts val="1200"/>
              </a:spcAft>
              <a:buClrTx/>
              <a:buSzTx/>
              <a:buAutoNum type="arabicParenR"/>
              <a:tabLst/>
              <a:defRPr/>
            </a:pPr>
            <a:r>
              <a:rPr lang="en-GB" sz="2000" b="1" kern="0" dirty="0" smtClean="0">
                <a:solidFill>
                  <a:srgbClr val="92D050"/>
                </a:solidFill>
                <a:latin typeface="Georgia" pitchFamily="18" charset="0"/>
              </a:rPr>
              <a:t>Disincentives for fossil fuels: </a:t>
            </a:r>
            <a:r>
              <a:rPr lang="en-GB" sz="2000" kern="0" dirty="0" smtClean="0">
                <a:solidFill>
                  <a:schemeClr val="tx1">
                    <a:lumMod val="50000"/>
                  </a:schemeClr>
                </a:solidFill>
                <a:latin typeface="Georgia" pitchFamily="18" charset="0"/>
              </a:rPr>
              <a:t>Production of electricity from RES is encouraged through excise taxes on fossil fuels and emission trading schemes</a:t>
            </a:r>
            <a:endParaRPr lang="en-GB" sz="2000" b="1" kern="0" dirty="0" smtClean="0">
              <a:solidFill>
                <a:schemeClr val="tx1">
                  <a:lumMod val="50000"/>
                </a:schemeClr>
              </a:solidFill>
              <a:latin typeface="Georgia" pitchFamily="18" charset="0"/>
            </a:endParaRPr>
          </a:p>
          <a:p>
            <a:pPr marL="342900" marR="0" lvl="0" indent="-457200" algn="l" defTabSz="914400" rtl="0" eaLnBrk="0" fontAlgn="base" latinLnBrk="0" hangingPunct="0">
              <a:lnSpc>
                <a:spcPct val="100000"/>
              </a:lnSpc>
              <a:spcBef>
                <a:spcPts val="1200"/>
              </a:spcBef>
              <a:spcAft>
                <a:spcPts val="1200"/>
              </a:spcAft>
              <a:buClrTx/>
              <a:buSzTx/>
              <a:buFont typeface="Arial" pitchFamily="34" charset="0"/>
              <a:buChar char="•"/>
              <a:tabLst/>
              <a:defRPr/>
            </a:pPr>
            <a:endParaRPr lang="en-GB" sz="2000" kern="0" noProof="0" dirty="0" smtClean="0">
              <a:solidFill>
                <a:schemeClr val="tx1">
                  <a:lumMod val="50000"/>
                </a:schemeClr>
              </a:solidFill>
              <a:latin typeface="Georgia" pitchFamily="18" charset="0"/>
            </a:endParaRPr>
          </a:p>
          <a:p>
            <a:pPr marL="342900" marR="0" lvl="0" indent="-457200" algn="l" defTabSz="914400" rtl="0" eaLnBrk="0" fontAlgn="base" latinLnBrk="0" hangingPunct="0">
              <a:lnSpc>
                <a:spcPct val="100000"/>
              </a:lnSpc>
              <a:spcBef>
                <a:spcPts val="1200"/>
              </a:spcBef>
              <a:spcAft>
                <a:spcPts val="1200"/>
              </a:spcAft>
              <a:buClrTx/>
              <a:buSzTx/>
              <a:buFont typeface="Arial" pitchFamily="34" charset="0"/>
              <a:buChar char="•"/>
              <a:tabLst/>
              <a:defRPr/>
            </a:pPr>
            <a:endParaRPr lang="en-GB" sz="2000" b="1" kern="0" noProof="0" dirty="0" smtClean="0">
              <a:solidFill>
                <a:schemeClr val="tx1">
                  <a:lumMod val="50000"/>
                </a:schemeClr>
              </a:solidFill>
              <a:latin typeface="Georgia" pitchFamily="18" charset="0"/>
            </a:endParaRPr>
          </a:p>
          <a:p>
            <a:pPr marL="342900" marR="0" lvl="0" indent="-457200" algn="l" defTabSz="914400" rtl="0" eaLnBrk="0" fontAlgn="base" latinLnBrk="0" hangingPunct="0">
              <a:lnSpc>
                <a:spcPct val="100000"/>
              </a:lnSpc>
              <a:spcBef>
                <a:spcPts val="1200"/>
              </a:spcBef>
              <a:spcAft>
                <a:spcPts val="1200"/>
              </a:spcAft>
              <a:buClrTx/>
              <a:buSzTx/>
              <a:buFont typeface="Arial" pitchFamily="34" charset="0"/>
              <a:buChar char="•"/>
              <a:tabLst/>
              <a:defRPr/>
            </a:pPr>
            <a:endParaRPr kumimoji="0" lang="en-US" sz="2000" b="1" i="0" u="none" strike="noStrike" kern="0" cap="none" spc="0" normalizeH="0" baseline="0" noProof="0" dirty="0" smtClean="0">
              <a:ln>
                <a:noFill/>
              </a:ln>
              <a:solidFill>
                <a:schemeClr val="tx1">
                  <a:lumMod val="50000"/>
                </a:schemeClr>
              </a:solidFill>
              <a:effectLst/>
              <a:uLnTx/>
              <a:uFillTx/>
              <a:latin typeface="Georgia" pitchFamily="18"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739530" y="1552090"/>
            <a:ext cx="7648894" cy="4325182"/>
          </a:xfrm>
          <a:prstGeom prst="rect">
            <a:avLst/>
          </a:prstGeom>
          <a:noFill/>
          <a:ln w="9525">
            <a:noFill/>
            <a:miter lim="800000"/>
            <a:headEnd/>
            <a:tailEnd/>
          </a:ln>
        </p:spPr>
      </p:pic>
      <p:sp>
        <p:nvSpPr>
          <p:cNvPr id="5" name="TextBox 4"/>
          <p:cNvSpPr txBox="1"/>
          <p:nvPr/>
        </p:nvSpPr>
        <p:spPr>
          <a:xfrm>
            <a:off x="1219200" y="5483423"/>
            <a:ext cx="6019800" cy="307777"/>
          </a:xfrm>
          <a:prstGeom prst="rect">
            <a:avLst/>
          </a:prstGeom>
          <a:noFill/>
        </p:spPr>
        <p:txBody>
          <a:bodyPr wrap="square" rtlCol="0">
            <a:spAutoFit/>
          </a:bodyPr>
          <a:lstStyle/>
          <a:p>
            <a:r>
              <a:rPr lang="en-GB" sz="1400" dirty="0" smtClean="0"/>
              <a:t>Source: Ecofys. </a:t>
            </a:r>
            <a:endParaRPr lang="en-US" sz="1400" dirty="0">
              <a:solidFill>
                <a:srgbClr val="FF0000"/>
              </a:solidFill>
            </a:endParaRPr>
          </a:p>
        </p:txBody>
      </p:sp>
      <p:sp>
        <p:nvSpPr>
          <p:cNvPr id="6" name="Title 1"/>
          <p:cNvSpPr>
            <a:spLocks noGrp="1"/>
          </p:cNvSpPr>
          <p:nvPr>
            <p:ph type="title"/>
          </p:nvPr>
        </p:nvSpPr>
        <p:spPr>
          <a:xfrm>
            <a:off x="972616" y="260648"/>
            <a:ext cx="7775848" cy="914400"/>
          </a:xfrm>
        </p:spPr>
        <p:txBody>
          <a:bodyPr/>
          <a:lstStyle/>
          <a:p>
            <a:r>
              <a:rPr lang="en-GB" sz="2800" dirty="0" smtClean="0"/>
              <a:t>MARKET-PULL POLICIES FOR ELECTRICITY-GENERATING TECHNOLOGIES (2/2)</a:t>
            </a:r>
            <a:endParaRPr lang="en-US" sz="2800"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2616" y="282352"/>
            <a:ext cx="8171384" cy="914400"/>
          </a:xfrm>
        </p:spPr>
        <p:txBody>
          <a:bodyPr/>
          <a:lstStyle/>
          <a:p>
            <a:r>
              <a:rPr lang="en-GB" sz="2800" dirty="0" smtClean="0"/>
              <a:t>TECHNOLOGY-PUSH POLICIES FOR ELECTRICITY-GENERATING TECHNOLOGIES</a:t>
            </a:r>
            <a:endParaRPr lang="en-US" sz="2800" dirty="0">
              <a:solidFill>
                <a:srgbClr val="FF0000"/>
              </a:solidFill>
            </a:endParaRPr>
          </a:p>
        </p:txBody>
      </p:sp>
      <p:sp>
        <p:nvSpPr>
          <p:cNvPr id="3" name="Content Placeholder 2"/>
          <p:cNvSpPr>
            <a:spLocks noGrp="1"/>
          </p:cNvSpPr>
          <p:nvPr>
            <p:ph idx="1"/>
          </p:nvPr>
        </p:nvSpPr>
        <p:spPr/>
        <p:txBody>
          <a:bodyPr>
            <a:noAutofit/>
          </a:bodyPr>
          <a:lstStyle/>
          <a:p>
            <a:pPr marL="400050" lvl="0" indent="-324000">
              <a:buAutoNum type="arabicParenR"/>
              <a:defRPr/>
            </a:pPr>
            <a:r>
              <a:rPr lang="en-GB" sz="2000" b="1" dirty="0" smtClean="0">
                <a:solidFill>
                  <a:srgbClr val="92D050"/>
                </a:solidFill>
              </a:rPr>
              <a:t>Government support for research, development and demonstration (RD&amp;D): </a:t>
            </a:r>
            <a:r>
              <a:rPr lang="en-GB" sz="2000" b="0" dirty="0" smtClean="0"/>
              <a:t>Grants and incentives are given to both public and private institutions for basic and applied research, and to fund big demonstration projects</a:t>
            </a:r>
          </a:p>
          <a:p>
            <a:pPr marL="400050" lvl="0" indent="-324000">
              <a:buAutoNum type="arabicParenR"/>
              <a:defRPr/>
            </a:pPr>
            <a:endParaRPr lang="en-GB" sz="2000" b="0" dirty="0" smtClean="0"/>
          </a:p>
          <a:p>
            <a:pPr marL="400050" lvl="0" indent="-324000">
              <a:buAutoNum type="arabicParenR"/>
              <a:defRPr/>
            </a:pPr>
            <a:r>
              <a:rPr lang="en-GB" sz="2000" b="1" dirty="0" smtClean="0">
                <a:solidFill>
                  <a:srgbClr val="92D050"/>
                </a:solidFill>
              </a:rPr>
              <a:t>Government support for product development and manufacturing: </a:t>
            </a:r>
            <a:r>
              <a:rPr lang="en-GB" sz="2000" b="0" dirty="0" smtClean="0"/>
              <a:t>Grants, preferential loans, loan guarantees and tax breaks are usually offered to RE equipment manufacturers for product development and manufacturing</a:t>
            </a:r>
          </a:p>
          <a:p>
            <a:pPr marL="400050" lvl="0" indent="-324000">
              <a:buAutoNum type="arabicParenR"/>
              <a:defRPr/>
            </a:pPr>
            <a:endParaRPr lang="en-GB" sz="2000" b="1" dirty="0" smtClean="0"/>
          </a:p>
          <a:p>
            <a:pPr marL="400050" lvl="0" indent="-324000">
              <a:buAutoNum type="arabicParenR"/>
              <a:defRPr/>
            </a:pPr>
            <a:r>
              <a:rPr lang="en-GB" sz="2000" b="1" dirty="0" smtClean="0">
                <a:solidFill>
                  <a:srgbClr val="92D050"/>
                </a:solidFill>
              </a:rPr>
              <a:t>Government promotion of renewable-energy technology exports</a:t>
            </a:r>
            <a:r>
              <a:rPr lang="en-GB" sz="2000" dirty="0" smtClean="0">
                <a:solidFill>
                  <a:srgbClr val="92D050"/>
                </a:solidFill>
              </a:rPr>
              <a:t>: </a:t>
            </a:r>
            <a:r>
              <a:rPr lang="en-GB" sz="2000" b="0" dirty="0" smtClean="0"/>
              <a:t>Export credits, financial and diplomatic support to domestic companies</a:t>
            </a:r>
            <a:endParaRPr lang="en-GB" sz="2000" dirty="0" smtClean="0"/>
          </a:p>
          <a:p>
            <a:endParaRPr lang="en-US"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CONCEPTUAL ANALYSIS: MAIN FINDINGS</a:t>
            </a:r>
            <a:endParaRPr lang="en-US" sz="2800" dirty="0"/>
          </a:p>
        </p:txBody>
      </p:sp>
      <p:sp>
        <p:nvSpPr>
          <p:cNvPr id="3" name="Content Placeholder 2"/>
          <p:cNvSpPr>
            <a:spLocks noGrp="1"/>
          </p:cNvSpPr>
          <p:nvPr>
            <p:ph idx="1"/>
          </p:nvPr>
        </p:nvSpPr>
        <p:spPr>
          <a:xfrm>
            <a:off x="216024" y="1268760"/>
            <a:ext cx="8748464" cy="5184576"/>
          </a:xfrm>
        </p:spPr>
        <p:txBody>
          <a:bodyPr>
            <a:noAutofit/>
          </a:bodyPr>
          <a:lstStyle/>
          <a:p>
            <a:r>
              <a:rPr lang="en-GB" sz="1800" dirty="0" smtClean="0"/>
              <a:t>Incentives for RE are not protectionist </a:t>
            </a:r>
            <a:r>
              <a:rPr lang="en-GB" sz="1800" i="1" dirty="0" smtClean="0"/>
              <a:t>per se</a:t>
            </a:r>
            <a:r>
              <a:rPr lang="en-GB" sz="1800" dirty="0" smtClean="0"/>
              <a:t>. Combinations of support measures with more or less explicit </a:t>
            </a:r>
            <a:r>
              <a:rPr lang="en-GB" sz="1800" b="1" dirty="0" smtClean="0">
                <a:solidFill>
                  <a:srgbClr val="92D050"/>
                </a:solidFill>
              </a:rPr>
              <a:t>trade barriers</a:t>
            </a:r>
            <a:r>
              <a:rPr lang="en-GB" sz="1800" b="1" dirty="0" smtClean="0"/>
              <a:t> </a:t>
            </a:r>
            <a:r>
              <a:rPr lang="en-GB" sz="1800" dirty="0" smtClean="0"/>
              <a:t>can yield protectionist outcomes. </a:t>
            </a:r>
          </a:p>
          <a:p>
            <a:endParaRPr lang="en-US" sz="1800" dirty="0" smtClean="0"/>
          </a:p>
          <a:p>
            <a:r>
              <a:rPr lang="en-US" sz="1800" dirty="0" smtClean="0"/>
              <a:t>Market-pull and technology-push incentives produce various </a:t>
            </a:r>
            <a:r>
              <a:rPr lang="en-US" sz="1800" b="1" dirty="0" smtClean="0">
                <a:solidFill>
                  <a:srgbClr val="92D050"/>
                </a:solidFill>
              </a:rPr>
              <a:t>knock-on effects</a:t>
            </a:r>
            <a:r>
              <a:rPr lang="en-US" sz="1800" b="1" dirty="0" smtClean="0"/>
              <a:t> </a:t>
            </a:r>
            <a:r>
              <a:rPr lang="en-US" sz="1800" dirty="0" smtClean="0"/>
              <a:t>in other markets. This seems to be particularly relevant for measures that support the production or use of bio-fuels; these have strong effects on the prices in the markets for fuel and feedstock crops and by extension on food and land.</a:t>
            </a:r>
          </a:p>
          <a:p>
            <a:pPr>
              <a:buNone/>
            </a:pPr>
            <a:endParaRPr lang="en-US" sz="1800" dirty="0" smtClean="0"/>
          </a:p>
          <a:p>
            <a:r>
              <a:rPr lang="en-US" sz="1800" dirty="0" smtClean="0"/>
              <a:t>RE technologies suffer from different market failures so implementing </a:t>
            </a:r>
            <a:r>
              <a:rPr lang="en-US" sz="1800" b="1" dirty="0" smtClean="0">
                <a:solidFill>
                  <a:srgbClr val="92D050"/>
                </a:solidFill>
              </a:rPr>
              <a:t>technology-neutral policies </a:t>
            </a:r>
            <a:r>
              <a:rPr lang="en-US" sz="1800" dirty="0" smtClean="0"/>
              <a:t>to address these market failures may not be optimal. But government support for specific </a:t>
            </a:r>
            <a:r>
              <a:rPr lang="en-US" sz="1800" b="1" dirty="0" smtClean="0"/>
              <a:t>technologies</a:t>
            </a:r>
            <a:r>
              <a:rPr lang="en-US" sz="1800" dirty="0" smtClean="0"/>
              <a:t> usually involves </a:t>
            </a:r>
            <a:r>
              <a:rPr lang="en-US" sz="1800" b="1" dirty="0" smtClean="0">
                <a:solidFill>
                  <a:srgbClr val="92D050"/>
                </a:solidFill>
              </a:rPr>
              <a:t>“picking winners”</a:t>
            </a:r>
            <a:r>
              <a:rPr lang="en-US" sz="1800" b="1" dirty="0" smtClean="0"/>
              <a:t> </a:t>
            </a:r>
            <a:r>
              <a:rPr lang="en-US" sz="1800" dirty="0" smtClean="0"/>
              <a:t>and, as a consequence, may drive investment away from the most economically efficient technologies to those that enjoy government support.</a:t>
            </a:r>
          </a:p>
          <a:p>
            <a:endParaRPr lang="en-US" sz="1800" dirty="0" smtClean="0"/>
          </a:p>
          <a:p>
            <a:r>
              <a:rPr lang="en-US" sz="1800" dirty="0" smtClean="0"/>
              <a:t>Given that “getting the prices right” on emissions raises electricity prices and improves the competitiveness of renewable energy, </a:t>
            </a:r>
            <a:r>
              <a:rPr lang="en-US" sz="1800" b="1" dirty="0" smtClean="0">
                <a:solidFill>
                  <a:srgbClr val="92D050"/>
                </a:solidFill>
              </a:rPr>
              <a:t>large additional subsidies for renewable energy may not be necessary</a:t>
            </a:r>
            <a:r>
              <a:rPr lang="en-US" sz="1800" b="1" dirty="0" smtClean="0"/>
              <a:t>.</a:t>
            </a:r>
          </a:p>
          <a:p>
            <a:endParaRPr lang="en-US" sz="1600" dirty="0" smtClean="0"/>
          </a:p>
        </p:txBody>
      </p:sp>
      <p:sp>
        <p:nvSpPr>
          <p:cNvPr id="4" name="Footer Placeholder 3"/>
          <p:cNvSpPr>
            <a:spLocks noGrp="1"/>
          </p:cNvSpPr>
          <p:nvPr>
            <p:ph type="ftr" sz="quarter" idx="11"/>
          </p:nvPr>
        </p:nvSpPr>
        <p:spPr/>
        <p:txBody>
          <a:bodyPr/>
          <a:lstStyle/>
          <a:p>
            <a:r>
              <a:rPr lang="en-US" dirty="0" smtClean="0"/>
              <a:t>OECD Trade and Agriculture Directorate</a:t>
            </a:r>
            <a:endParaRPr lang="en-GB" dirty="0"/>
          </a:p>
        </p:txBody>
      </p:sp>
      <p:sp>
        <p:nvSpPr>
          <p:cNvPr id="5" name="Slide Number Placeholder 4"/>
          <p:cNvSpPr>
            <a:spLocks noGrp="1"/>
          </p:cNvSpPr>
          <p:nvPr>
            <p:ph type="sldNum" sz="quarter" idx="12"/>
          </p:nvPr>
        </p:nvSpPr>
        <p:spPr/>
        <p:txBody>
          <a:bodyPr/>
          <a:lstStyle/>
          <a:p>
            <a:fld id="{8B82BEFD-1EA3-4B05-8681-25BF106BA8DF}" type="slidenum">
              <a:rPr lang="en-GB" smtClean="0"/>
              <a:pPr/>
              <a:t>8</a:t>
            </a:fld>
            <a:endParaRPr lang="en-GB"/>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POLICY IMPLICATIONS</a:t>
            </a:r>
            <a:endParaRPr lang="en-US" sz="2800" dirty="0"/>
          </a:p>
        </p:txBody>
      </p:sp>
      <p:sp>
        <p:nvSpPr>
          <p:cNvPr id="3" name="Content Placeholder 2"/>
          <p:cNvSpPr>
            <a:spLocks noGrp="1"/>
          </p:cNvSpPr>
          <p:nvPr>
            <p:ph idx="1"/>
          </p:nvPr>
        </p:nvSpPr>
        <p:spPr>
          <a:xfrm>
            <a:off x="251520" y="1412776"/>
            <a:ext cx="8496944" cy="5040560"/>
          </a:xfrm>
        </p:spPr>
        <p:txBody>
          <a:bodyPr>
            <a:noAutofit/>
          </a:bodyPr>
          <a:lstStyle/>
          <a:p>
            <a:r>
              <a:rPr lang="en-GB" sz="1800" dirty="0" smtClean="0"/>
              <a:t>In designing support policies for RE, governments should into account </a:t>
            </a:r>
            <a:r>
              <a:rPr lang="en-GB" sz="1800" b="1" dirty="0" smtClean="0">
                <a:solidFill>
                  <a:srgbClr val="92D050"/>
                </a:solidFill>
              </a:rPr>
              <a:t>effects on international trade</a:t>
            </a:r>
            <a:r>
              <a:rPr lang="en-GB" sz="1800" dirty="0" smtClean="0"/>
              <a:t>. </a:t>
            </a:r>
          </a:p>
          <a:p>
            <a:pPr>
              <a:buNone/>
            </a:pPr>
            <a:endParaRPr lang="en-GB" sz="1800" dirty="0" smtClean="0"/>
          </a:p>
          <a:p>
            <a:r>
              <a:rPr lang="en-GB" sz="1800" b="1" dirty="0" smtClean="0">
                <a:solidFill>
                  <a:srgbClr val="92D050"/>
                </a:solidFill>
              </a:rPr>
              <a:t>Demand-pull policies </a:t>
            </a:r>
            <a:r>
              <a:rPr lang="en-GB" sz="1800" dirty="0" smtClean="0"/>
              <a:t>in isolation increase the domestic supply of RE and facilitate trade in associated technologies and renewable fuels. Their main possible impacts on other countries are pecuniary: the extra demand stimulated by domestic incentives may cause international prices for the technologies or fuels to increase (at least in the short run). This may also bring forth extra global capacity over the longer term. </a:t>
            </a:r>
          </a:p>
          <a:p>
            <a:endParaRPr lang="en-GB" sz="1800" dirty="0" smtClean="0"/>
          </a:p>
          <a:p>
            <a:r>
              <a:rPr lang="en-GB" sz="1800" b="1" dirty="0" smtClean="0"/>
              <a:t>However, when demand-pull policies are combined with border protection or local-content requirements, trade is distorted, reducing export opportunities for foreign suppliers. </a:t>
            </a:r>
          </a:p>
        </p:txBody>
      </p:sp>
      <p:sp>
        <p:nvSpPr>
          <p:cNvPr id="4" name="Footer Placeholder 3"/>
          <p:cNvSpPr>
            <a:spLocks noGrp="1"/>
          </p:cNvSpPr>
          <p:nvPr>
            <p:ph type="ftr" sz="quarter" idx="11"/>
          </p:nvPr>
        </p:nvSpPr>
        <p:spPr>
          <a:xfrm>
            <a:off x="1475656" y="6453336"/>
            <a:ext cx="4680000" cy="244800"/>
          </a:xfrm>
        </p:spPr>
        <p:txBody>
          <a:bodyPr/>
          <a:lstStyle/>
          <a:p>
            <a:r>
              <a:rPr lang="en-US" dirty="0" smtClean="0"/>
              <a:t>OECD Trade and Agriculture Directorate</a:t>
            </a:r>
            <a:endParaRPr lang="en-GB" dirty="0"/>
          </a:p>
        </p:txBody>
      </p:sp>
      <p:sp>
        <p:nvSpPr>
          <p:cNvPr id="5" name="Slide Number Placeholder 4"/>
          <p:cNvSpPr>
            <a:spLocks noGrp="1"/>
          </p:cNvSpPr>
          <p:nvPr>
            <p:ph type="sldNum" sz="quarter" idx="12"/>
          </p:nvPr>
        </p:nvSpPr>
        <p:spPr/>
        <p:txBody>
          <a:bodyPr/>
          <a:lstStyle/>
          <a:p>
            <a:fld id="{8B82BEFD-1EA3-4B05-8681-25BF106BA8DF}" type="slidenum">
              <a:rPr lang="en-GB" smtClean="0"/>
              <a:pPr/>
              <a:t>9</a:t>
            </a:fld>
            <a:endParaRPr lang="en-GB"/>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ecd_Eng_BD">
  <a:themeElements>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CDE_White_FR">
      <a:majorFont>
        <a:latin typeface="Helvetica"/>
        <a:ea typeface=""/>
        <a:cs typeface="Arial"/>
      </a:majorFont>
      <a:minorFont>
        <a:latin typeface="Georg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Helvetica 65 Medium" pitchFamily="34" charset="0"/>
          </a:defRPr>
        </a:defPPr>
      </a:lstStyle>
    </a:lnDef>
  </a:objectDefaults>
  <a:extraClrSchemeLst>
    <a:extraClrScheme>
      <a:clrScheme name="OCDE_White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CDE_White_F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CDE_White_F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CDE_White_F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CDE_White_F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CDE_White_F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CDE_White_F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CDE_White_F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CDE_White_F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CDE_White_F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CDE_White_F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CDE_White_F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ECD_English_whit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7148794A4D003428283A077E87EAD51" ma:contentTypeVersion="7" ma:contentTypeDescription="Create a new document." ma:contentTypeScope="" ma:versionID="73f644d72ec67d16b0cff090a4f7974e">
  <xsd:schema xmlns:xsd="http://www.w3.org/2001/XMLSchema" xmlns:p="http://schemas.microsoft.com/office/2006/metadata/properties" xmlns:ns1="5d6c8b30-ddcd-4212-8034-fdbbfc7c8417" targetNamespace="http://schemas.microsoft.com/office/2006/metadata/properties" ma:root="true" ma:fieldsID="54d235bd111f8c81e0f514b209fe8126" ns1:_="">
    <xsd:import namespace="5d6c8b30-ddcd-4212-8034-fdbbfc7c8417"/>
    <xsd:element name="properties">
      <xsd:complexType>
        <xsd:sequence>
          <xsd:element name="documentManagement">
            <xsd:complexType>
              <xsd:all>
                <xsd:element ref="ns1:Group" minOccurs="0"/>
                <xsd:element ref="ns1:Division_x0020__x002d__x0020_Author_x0020__x002d__x0020_Year" minOccurs="0"/>
                <xsd:element ref="ns1:Author0" minOccurs="0"/>
              </xsd:all>
            </xsd:complexType>
          </xsd:element>
        </xsd:sequence>
      </xsd:complexType>
    </xsd:element>
  </xsd:schema>
  <xsd:schema xmlns:xsd="http://www.w3.org/2001/XMLSchema" xmlns:dms="http://schemas.microsoft.com/office/2006/documentManagement/types" targetNamespace="5d6c8b30-ddcd-4212-8034-fdbbfc7c8417" elementFormDefault="qualified">
    <xsd:import namespace="http://schemas.microsoft.com/office/2006/documentManagement/types"/>
    <xsd:element name="Group" ma:index="0" nillable="true" ma:displayName="Group" ma:list="{c240bc28-1f43-4485-8b3e-002dec3fc482}" ma:internalName="Group" ma:readOnly="false" ma:showField="Title">
      <xsd:complexType>
        <xsd:complexContent>
          <xsd:extension base="dms:MultiChoiceLookup">
            <xsd:sequence>
              <xsd:element name="Value" type="dms:Lookup" maxOccurs="unbounded" minOccurs="0" nillable="true"/>
            </xsd:sequence>
          </xsd:extension>
        </xsd:complexContent>
      </xsd:complexType>
    </xsd:element>
    <xsd:element name="Division_x0020__x002d__x0020_Author_x0020__x002d__x0020_Year" ma:index="2" nillable="true" ma:displayName="Year" ma:default="" ma:internalName="Division_x0020__x002d__x0020_Author_x0020__x002d__x0020_Year">
      <xsd:simpleType>
        <xsd:restriction base="dms:Text">
          <xsd:maxLength value="255"/>
        </xsd:restriction>
      </xsd:simpleType>
    </xsd:element>
    <xsd:element name="Author0" ma:index="10" nillable="true" ma:displayName="Author" ma:internalName="Author0">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Division_x0020__x002d__x0020_Author_x0020__x002d__x0020_Year xmlns="5d6c8b30-ddcd-4212-8034-fdbbfc7c8417">2012</Division_x0020__x002d__x0020_Author_x0020__x002d__x0020_Year>
    <Group xmlns="5d6c8b30-ddcd-4212-8034-fdbbfc7c8417">
      <Value>1</Value>
    </Group>
    <Author0 xmlns="5d6c8b30-ddcd-4212-8034-fdbbfc7c8417" xsi:nil="true"/>
  </documentManagement>
</p:properties>
</file>

<file path=customXml/itemProps1.xml><?xml version="1.0" encoding="utf-8"?>
<ds:datastoreItem xmlns:ds="http://schemas.openxmlformats.org/officeDocument/2006/customXml" ds:itemID="{4A0F9088-62A2-43AE-845E-8883FB6608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d6c8b30-ddcd-4212-8034-fdbbfc7c8417"/>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BCD238FA-811C-49AA-8BD0-595D8D3F7871}">
  <ds:schemaRefs>
    <ds:schemaRef ds:uri="http://schemas.microsoft.com/sharepoint/v3/contenttype/forms"/>
  </ds:schemaRefs>
</ds:datastoreItem>
</file>

<file path=customXml/itemProps3.xml><?xml version="1.0" encoding="utf-8"?>
<ds:datastoreItem xmlns:ds="http://schemas.openxmlformats.org/officeDocument/2006/customXml" ds:itemID="{959CCC3D-7B76-4243-8316-6732ACAA3C40}">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5d6c8b30-ddcd-4212-8034-fdbbfc7c8417"/>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oecd_Eng_white</Template>
  <TotalTime>1635</TotalTime>
  <Words>1462</Words>
  <Application>Microsoft Office PowerPoint</Application>
  <PresentationFormat>On-screen Show (4:3)</PresentationFormat>
  <Paragraphs>165</Paragraphs>
  <Slides>25</Slides>
  <Notes>4</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oecd_Eng_BD</vt:lpstr>
      <vt:lpstr>OECD_English_white</vt:lpstr>
      <vt:lpstr>carbon policies and trade: OECD studies</vt:lpstr>
      <vt:lpstr>Contents  </vt:lpstr>
      <vt:lpstr>RENEWABLE ENERGY (RE) SOURCES ASKED TO PLAY A LARGE ROLE IN CLIMATE-CHANGE MITIGATION</vt:lpstr>
      <vt:lpstr>INCENTIVES FOR RE:  A DYNAMIC PERSPECTIVE</vt:lpstr>
      <vt:lpstr>MARKET-PULL POLICIES FOR ELECTRICITY-GENERATING TECHNOLOGIES (1/2)</vt:lpstr>
      <vt:lpstr>MARKET-PULL POLICIES FOR ELECTRICITY-GENERATING TECHNOLOGIES (2/2)</vt:lpstr>
      <vt:lpstr>TECHNOLOGY-PUSH POLICIES FOR ELECTRICITY-GENERATING TECHNOLOGIES</vt:lpstr>
      <vt:lpstr>CONCEPTUAL ANALYSIS: MAIN FINDINGS</vt:lpstr>
      <vt:lpstr>POLICY IMPLICATIONS</vt:lpstr>
      <vt:lpstr>POLICY IMPLICATIONS</vt:lpstr>
      <vt:lpstr>Some Examples of Incentive Policies with Possible Trade Implications</vt:lpstr>
      <vt:lpstr>Slide 12</vt:lpstr>
      <vt:lpstr>Trade Disputes in the RE Industry</vt:lpstr>
      <vt:lpstr>Trade Disputes in the RE Industry</vt:lpstr>
      <vt:lpstr>Slide 15</vt:lpstr>
      <vt:lpstr>Slide 16</vt:lpstr>
      <vt:lpstr>Slide 17</vt:lpstr>
      <vt:lpstr>The OECD Inventory</vt:lpstr>
      <vt:lpstr>Inventory overview (1)</vt:lpstr>
      <vt:lpstr>Inventory overview (2)</vt:lpstr>
      <vt:lpstr>Reform efforts in the OECD…</vt:lpstr>
      <vt:lpstr>…and elsewhere</vt:lpstr>
      <vt:lpstr>Revenues from environmentally related taxes In per cent of GDP,  selected G20 countries, 2010</vt:lpstr>
      <vt:lpstr>Revenues from environmentally related taxes per cent of GDP,  selected countries, 2010</vt:lpstr>
      <vt:lpstr>Visit our websites:</vt:lpstr>
    </vt:vector>
  </TitlesOfParts>
  <Company>OECD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curran_a</dc:creator>
  <cp:lastModifiedBy>Maura Ehmer</cp:lastModifiedBy>
  <cp:revision>334</cp:revision>
  <dcterms:created xsi:type="dcterms:W3CDTF">2012-01-12T13:14:25Z</dcterms:created>
  <dcterms:modified xsi:type="dcterms:W3CDTF">2013-02-12T14:39:35Z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0x01010097148794A4D003428283A077E87EAD51</vt:lpwstr>
  </property>
</Properties>
</file>