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14"/>
  </p:notesMasterIdLst>
  <p:sldIdLst>
    <p:sldId id="256" r:id="rId5"/>
    <p:sldId id="281" r:id="rId6"/>
    <p:sldId id="272" r:id="rId7"/>
    <p:sldId id="274" r:id="rId8"/>
    <p:sldId id="268" r:id="rId9"/>
    <p:sldId id="283" r:id="rId10"/>
    <p:sldId id="284" r:id="rId11"/>
    <p:sldId id="282" r:id="rId12"/>
    <p:sldId id="267" r:id="rId13"/>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33" autoAdjust="0"/>
  </p:normalViewPr>
  <p:slideViewPr>
    <p:cSldViewPr>
      <p:cViewPr varScale="1">
        <p:scale>
          <a:sx n="68" d="100"/>
          <a:sy n="68" d="100"/>
        </p:scale>
        <p:origin x="-121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rown\Documents\CFU%20numbers%20june%20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dPt>
            <c:idx val="0"/>
            <c:spPr>
              <a:solidFill>
                <a:srgbClr val="FF0000"/>
              </a:solidFill>
            </c:spPr>
          </c:dPt>
          <c:dPt>
            <c:idx val="1"/>
            <c:spPr>
              <a:solidFill>
                <a:srgbClr val="00B050"/>
              </a:solidFill>
            </c:spPr>
          </c:dPt>
          <c:dPt>
            <c:idx val="3"/>
            <c:spPr>
              <a:solidFill>
                <a:srgbClr val="FFFF00"/>
              </a:solidFill>
            </c:spPr>
          </c:dPt>
          <c:dLbls>
            <c:numFmt formatCode="[$$-409]#,##0.0" sourceLinked="0"/>
            <c:txPr>
              <a:bodyPr/>
              <a:lstStyle/>
              <a:p>
                <a:pPr>
                  <a:defRPr b="1"/>
                </a:pPr>
                <a:endParaRPr lang="en-US"/>
              </a:p>
            </c:txPr>
            <c:showVal val="1"/>
          </c:dLbls>
          <c:cat>
            <c:strRef>
              <c:f>Sheet1!$C$3:$F$3</c:f>
              <c:strCache>
                <c:ptCount val="4"/>
                <c:pt idx="0">
                  <c:v>Pledged</c:v>
                </c:pt>
                <c:pt idx="1">
                  <c:v>Deposited</c:v>
                </c:pt>
                <c:pt idx="2">
                  <c:v>Approved</c:v>
                </c:pt>
                <c:pt idx="3">
                  <c:v>Disbursed</c:v>
                </c:pt>
              </c:strCache>
            </c:strRef>
          </c:cat>
          <c:val>
            <c:numRef>
              <c:f>Sheet1!$C$4:$F$4</c:f>
              <c:numCache>
                <c:formatCode>General</c:formatCode>
                <c:ptCount val="4"/>
                <c:pt idx="0">
                  <c:v>31.89</c:v>
                </c:pt>
                <c:pt idx="1">
                  <c:v>13.199</c:v>
                </c:pt>
                <c:pt idx="2">
                  <c:v>9.56</c:v>
                </c:pt>
                <c:pt idx="3">
                  <c:v>2.161</c:v>
                </c:pt>
              </c:numCache>
            </c:numRef>
          </c:val>
        </c:ser>
        <c:axId val="60184064"/>
        <c:axId val="60185600"/>
      </c:barChart>
      <c:catAx>
        <c:axId val="60184064"/>
        <c:scaling>
          <c:orientation val="minMax"/>
        </c:scaling>
        <c:axPos val="b"/>
        <c:tickLblPos val="nextTo"/>
        <c:txPr>
          <a:bodyPr/>
          <a:lstStyle/>
          <a:p>
            <a:pPr>
              <a:defRPr sz="1400" b="1"/>
            </a:pPr>
            <a:endParaRPr lang="en-US"/>
          </a:p>
        </c:txPr>
        <c:crossAx val="60185600"/>
        <c:crosses val="autoZero"/>
        <c:auto val="1"/>
        <c:lblAlgn val="ctr"/>
        <c:lblOffset val="100"/>
      </c:catAx>
      <c:valAx>
        <c:axId val="60185600"/>
        <c:scaling>
          <c:orientation val="minMax"/>
        </c:scaling>
        <c:axPos val="l"/>
        <c:majorGridlines/>
        <c:numFmt formatCode="General" sourceLinked="1"/>
        <c:tickLblPos val="nextTo"/>
        <c:crossAx val="6018406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398625B-02CB-400A-A641-E2BAABEE3C8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2EA6F3A6-D63C-46E0-A292-67D3C9C1C1D8}" type="slidenum">
              <a:rPr lang="en-GB" smtClean="0">
                <a:latin typeface="Arial" pitchFamily="34" charset="0"/>
              </a:rPr>
              <a:pPr/>
              <a:t>1</a:t>
            </a:fld>
            <a:endParaRPr lang="en-GB" smtClean="0">
              <a:latin typeface="Arial"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Tracking funds flowing through dedicated</a:t>
            </a:r>
            <a:r>
              <a:rPr lang="en-GB" baseline="0" dirty="0" smtClean="0"/>
              <a:t> bilateral and multilateral funds – broader than REDD, but includes REDD. Goes from donors to projects. Tracking pledged funding to when it goes out the door.</a:t>
            </a:r>
          </a:p>
          <a:p>
            <a:r>
              <a:rPr lang="en-GB" baseline="0" dirty="0" smtClean="0"/>
              <a:t>We do include some private finance and OOFs contributed by Japan – mainly because we haven’t yet figured out how to disaggregate that.</a:t>
            </a:r>
            <a:endParaRPr lang="en-GB" dirty="0"/>
          </a:p>
        </p:txBody>
      </p:sp>
      <p:sp>
        <p:nvSpPr>
          <p:cNvPr id="4" name="Slide Number Placeholder 3"/>
          <p:cNvSpPr>
            <a:spLocks noGrp="1"/>
          </p:cNvSpPr>
          <p:nvPr>
            <p:ph type="sldNum" sz="quarter" idx="10"/>
          </p:nvPr>
        </p:nvSpPr>
        <p:spPr/>
        <p:txBody>
          <a:bodyPr/>
          <a:lstStyle/>
          <a:p>
            <a:pPr>
              <a:defRPr/>
            </a:pPr>
            <a:fld id="{0398625B-02CB-400A-A641-E2BAABEE3C80}"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May be</a:t>
            </a:r>
            <a:r>
              <a:rPr lang="en-GB" baseline="0" dirty="0" smtClean="0"/>
              <a:t> slightly more for REDD – 307 </a:t>
            </a:r>
            <a:r>
              <a:rPr lang="en-GB" baseline="0" dirty="0" err="1" smtClean="0"/>
              <a:t>mn</a:t>
            </a:r>
            <a:r>
              <a:rPr lang="en-GB" baseline="0" dirty="0" smtClean="0"/>
              <a:t> from Japan’s FSF report, but unclear what specific projects and activities they are supporting. From the annex where they report specific projects and activities implemented, their support for REDD only adds up to 85 </a:t>
            </a:r>
            <a:r>
              <a:rPr lang="en-GB" baseline="0" dirty="0" err="1" smtClean="0"/>
              <a:t>mn</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0398625B-02CB-400A-A641-E2BAABEE3C80}"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00B050"/>
              </a:solidFill>
            </a:endParaRPr>
          </a:p>
        </p:txBody>
      </p:sp>
      <p:sp>
        <p:nvSpPr>
          <p:cNvPr id="4" name="Slide Number Placeholder 3"/>
          <p:cNvSpPr>
            <a:spLocks noGrp="1"/>
          </p:cNvSpPr>
          <p:nvPr>
            <p:ph type="sldNum" sz="quarter" idx="10"/>
          </p:nvPr>
        </p:nvSpPr>
        <p:spPr/>
        <p:txBody>
          <a:bodyPr/>
          <a:lstStyle/>
          <a:p>
            <a:pPr>
              <a:defRPr/>
            </a:pPr>
            <a:fld id="{0398625B-02CB-400A-A641-E2BAABEE3C80}"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In fairness, the actual delivery and disbursement of finance is often hard to measure given the nature and complexity of how finance is channelled.  International public finance flows from North to South tend to pass through several intermediary channels before reaching the end user, making the actual flow and delivery of finance hard to follow. Because of the intermediary steps through which the finance passes, a donor may consider the money disbursed without the project receiving any money at all, because from the donor’s perspective funds have been ‘disbursed’ from their accounts to another (implementing agency’s) account. </a:t>
            </a:r>
          </a:p>
          <a:p>
            <a:endParaRPr lang="en-GB" dirty="0" smtClean="0"/>
          </a:p>
          <a:p>
            <a:r>
              <a:rPr lang="de-DE" sz="1200" kern="1200" dirty="0" smtClean="0">
                <a:solidFill>
                  <a:schemeClr val="tx1"/>
                </a:solidFill>
                <a:latin typeface="Arial" charset="0"/>
                <a:ea typeface="+mn-ea"/>
                <a:cs typeface="+mn-cs"/>
              </a:rPr>
              <a:t>In part because of this complexity, FSF and climate finance more generally tends to be rather slow in its disbursement, getting caught up in intermediary institutions and channels. Multilateral funds often give particular status to international implementing organisations with complex sign-off procedures that tend to have in-country capacity issues (see e.g. the GEF and its implementing agencies, the World Bank, UNDP, UNEP and others). International climate funds also tend to have a fair amount of ‘hoop jumping’ involved with the project approval process, which can cause severe delays in project delivery time. Moreover, projects can be easily conceptualised and budgets created, but actual implementation of complex activities (particularly given the fact that addressing adaptation within countries is a new issue which lacks experience and proficiency) takes time and delays are common</a:t>
            </a:r>
            <a:endParaRPr lang="en-GB" dirty="0"/>
          </a:p>
        </p:txBody>
      </p:sp>
      <p:sp>
        <p:nvSpPr>
          <p:cNvPr id="4" name="Slide Number Placeholder 3"/>
          <p:cNvSpPr>
            <a:spLocks noGrp="1"/>
          </p:cNvSpPr>
          <p:nvPr>
            <p:ph type="sldNum" sz="quarter" idx="10"/>
          </p:nvPr>
        </p:nvSpPr>
        <p:spPr/>
        <p:txBody>
          <a:bodyPr/>
          <a:lstStyle/>
          <a:p>
            <a:pPr>
              <a:defRPr/>
            </a:pPr>
            <a:fld id="{0398625B-02CB-400A-A641-E2BAABEE3C80}" type="slidenum">
              <a:rPr lang="en-GB" smtClean="0"/>
              <a:pPr>
                <a:defRPr/>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logo1a"/>
          <p:cNvPicPr>
            <a:picLocks noChangeAspect="1" noChangeArrowheads="1"/>
          </p:cNvPicPr>
          <p:nvPr/>
        </p:nvPicPr>
        <p:blipFill>
          <a:blip r:embed="rId2" cstate="print"/>
          <a:srcRect l="4256" t="6210"/>
          <a:stretch>
            <a:fillRect/>
          </a:stretch>
        </p:blipFill>
        <p:spPr bwMode="auto">
          <a:xfrm>
            <a:off x="0" y="0"/>
            <a:ext cx="4724400" cy="4592638"/>
          </a:xfrm>
          <a:prstGeom prst="rect">
            <a:avLst/>
          </a:prstGeom>
          <a:noFill/>
          <a:ln w="9525">
            <a:noFill/>
            <a:miter lim="800000"/>
            <a:headEnd/>
            <a:tailEnd/>
          </a:ln>
        </p:spPr>
      </p:pic>
      <p:sp>
        <p:nvSpPr>
          <p:cNvPr id="5" name="Rectangle 18"/>
          <p:cNvSpPr>
            <a:spLocks noChangeArrowheads="1"/>
          </p:cNvSpPr>
          <p:nvPr/>
        </p:nvSpPr>
        <p:spPr bwMode="auto">
          <a:xfrm>
            <a:off x="0" y="0"/>
            <a:ext cx="9144000" cy="6858000"/>
          </a:xfrm>
          <a:prstGeom prst="rect">
            <a:avLst/>
          </a:prstGeom>
          <a:noFill/>
          <a:ln w="12700">
            <a:solidFill>
              <a:schemeClr val="tx1"/>
            </a:solidFill>
            <a:miter lim="800000"/>
            <a:headEnd/>
            <a:tailEnd/>
          </a:ln>
          <a:effectLst/>
        </p:spPr>
        <p:txBody>
          <a:bodyPr wrap="none" anchor="ctr"/>
          <a:lstStyle/>
          <a:p>
            <a:pPr>
              <a:defRPr/>
            </a:pPr>
            <a:endParaRPr lang="en-GB">
              <a:latin typeface="Arial" charset="0"/>
            </a:endParaRPr>
          </a:p>
        </p:txBody>
      </p:sp>
      <p:sp>
        <p:nvSpPr>
          <p:cNvPr id="12290" name="Rectangle 2"/>
          <p:cNvSpPr>
            <a:spLocks noGrp="1" noChangeArrowheads="1"/>
          </p:cNvSpPr>
          <p:nvPr>
            <p:ph type="ctrTitle"/>
          </p:nvPr>
        </p:nvSpPr>
        <p:spPr>
          <a:xfrm>
            <a:off x="1116013" y="4365625"/>
            <a:ext cx="7127875" cy="1582738"/>
          </a:xfrm>
        </p:spPr>
        <p:txBody>
          <a:bodyPr/>
          <a:lstStyle>
            <a:lvl1pPr>
              <a:defRPr sz="4000"/>
            </a:lvl1pPr>
          </a:lstStyle>
          <a:p>
            <a:r>
              <a:rPr lang="en-US" smtClean="0"/>
              <a:t>Click to edit Master title style</a:t>
            </a:r>
            <a:endParaRPr lang="en-GB"/>
          </a:p>
        </p:txBody>
      </p:sp>
      <p:sp>
        <p:nvSpPr>
          <p:cNvPr id="12291" name="Rectangle 3"/>
          <p:cNvSpPr>
            <a:spLocks noGrp="1" noChangeArrowheads="1"/>
          </p:cNvSpPr>
          <p:nvPr>
            <p:ph type="subTitle" idx="1"/>
          </p:nvPr>
        </p:nvSpPr>
        <p:spPr>
          <a:xfrm>
            <a:off x="1116013" y="6094413"/>
            <a:ext cx="7127875" cy="574675"/>
          </a:xfrm>
        </p:spPr>
        <p:txBody>
          <a:bodyPr/>
          <a:lstStyle>
            <a:lvl1pPr marL="0" indent="0" algn="ctr">
              <a:buFontTx/>
              <a:buNone/>
              <a:defRPr sz="1800">
                <a:latin typeface="MetaMedium-Roman" pitchFamily="2" charset="0"/>
              </a:defRPr>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3C8748-3FB0-4151-A881-7AF0168305D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3CE6341-B7F5-4777-AA1F-5828CA676AB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224247-B1FC-4F52-B0C7-3A00AC4CF7C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989AF2B-0D64-4F99-84EC-11074477479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9112D8-4990-4547-A2FB-E4DF2A8066B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5414973-F8F2-4AA1-BCA1-FC660113E51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C879390-F09F-4A05-8E8A-5AB9BD55028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CBEC41C-6FEE-44F7-849A-95C3836D567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680CF9-E595-4174-AF90-6E8197FC791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C8009A-9C08-400E-8627-47B38BC97B2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logo1a"/>
          <p:cNvPicPr>
            <a:picLocks noChangeAspect="1" noChangeArrowheads="1"/>
          </p:cNvPicPr>
          <p:nvPr/>
        </p:nvPicPr>
        <p:blipFill>
          <a:blip r:embed="rId13" cstate="print"/>
          <a:srcRect t="2057"/>
          <a:stretch>
            <a:fillRect/>
          </a:stretch>
        </p:blipFill>
        <p:spPr bwMode="auto">
          <a:xfrm>
            <a:off x="0" y="0"/>
            <a:ext cx="2057400" cy="19986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68538" y="274638"/>
            <a:ext cx="64182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1268" name="Rectangle 4"/>
          <p:cNvSpPr>
            <a:spLocks noGrp="1" noChangeArrowheads="1"/>
          </p:cNvSpPr>
          <p:nvPr>
            <p:ph type="dt" sz="half" idx="2"/>
          </p:nvPr>
        </p:nvSpPr>
        <p:spPr bwMode="auto">
          <a:xfrm>
            <a:off x="457200" y="61928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GB"/>
          </a:p>
        </p:txBody>
      </p:sp>
      <p:sp>
        <p:nvSpPr>
          <p:cNvPr id="11269" name="Rectangle 5"/>
          <p:cNvSpPr>
            <a:spLocks noGrp="1" noChangeArrowheads="1"/>
          </p:cNvSpPr>
          <p:nvPr>
            <p:ph type="ftr" sz="quarter" idx="3"/>
          </p:nvPr>
        </p:nvSpPr>
        <p:spPr bwMode="auto">
          <a:xfrm>
            <a:off x="3124200" y="61928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1270" name="Rectangle 6"/>
          <p:cNvSpPr>
            <a:spLocks noGrp="1" noChangeArrowheads="1"/>
          </p:cNvSpPr>
          <p:nvPr>
            <p:ph type="sldNum" sz="quarter" idx="4"/>
          </p:nvPr>
        </p:nvSpPr>
        <p:spPr bwMode="auto">
          <a:xfrm>
            <a:off x="6553200" y="61928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EA680F5-AA09-4DD4-BAAC-4FDED644593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MetaMedium-Roman" pitchFamily="2" charset="0"/>
        </a:defRPr>
      </a:lvl2pPr>
      <a:lvl3pPr algn="ctr" rtl="0" eaLnBrk="0" fontAlgn="base" hangingPunct="0">
        <a:spcBef>
          <a:spcPct val="0"/>
        </a:spcBef>
        <a:spcAft>
          <a:spcPct val="0"/>
        </a:spcAft>
        <a:defRPr sz="3600">
          <a:solidFill>
            <a:schemeClr val="tx2"/>
          </a:solidFill>
          <a:latin typeface="MetaMedium-Roman" pitchFamily="2" charset="0"/>
        </a:defRPr>
      </a:lvl3pPr>
      <a:lvl4pPr algn="ctr" rtl="0" eaLnBrk="0" fontAlgn="base" hangingPunct="0">
        <a:spcBef>
          <a:spcPct val="0"/>
        </a:spcBef>
        <a:spcAft>
          <a:spcPct val="0"/>
        </a:spcAft>
        <a:defRPr sz="3600">
          <a:solidFill>
            <a:schemeClr val="tx2"/>
          </a:solidFill>
          <a:latin typeface="MetaMedium-Roman" pitchFamily="2" charset="0"/>
        </a:defRPr>
      </a:lvl4pPr>
      <a:lvl5pPr algn="ctr" rtl="0" eaLnBrk="0" fontAlgn="base" hangingPunct="0">
        <a:spcBef>
          <a:spcPct val="0"/>
        </a:spcBef>
        <a:spcAft>
          <a:spcPct val="0"/>
        </a:spcAft>
        <a:defRPr sz="3600">
          <a:solidFill>
            <a:schemeClr val="tx2"/>
          </a:solidFill>
          <a:latin typeface="MetaMedium-Roman" pitchFamily="2" charset="0"/>
        </a:defRPr>
      </a:lvl5pPr>
      <a:lvl6pPr marL="457200" algn="ctr" rtl="0" eaLnBrk="1" fontAlgn="base" hangingPunct="1">
        <a:spcBef>
          <a:spcPct val="0"/>
        </a:spcBef>
        <a:spcAft>
          <a:spcPct val="0"/>
        </a:spcAft>
        <a:defRPr sz="3600">
          <a:solidFill>
            <a:schemeClr val="tx2"/>
          </a:solidFill>
          <a:latin typeface="MetaMedium-Roman" pitchFamily="2" charset="0"/>
        </a:defRPr>
      </a:lvl6pPr>
      <a:lvl7pPr marL="914400" algn="ctr" rtl="0" eaLnBrk="1" fontAlgn="base" hangingPunct="1">
        <a:spcBef>
          <a:spcPct val="0"/>
        </a:spcBef>
        <a:spcAft>
          <a:spcPct val="0"/>
        </a:spcAft>
        <a:defRPr sz="3600">
          <a:solidFill>
            <a:schemeClr val="tx2"/>
          </a:solidFill>
          <a:latin typeface="MetaMedium-Roman" pitchFamily="2" charset="0"/>
        </a:defRPr>
      </a:lvl7pPr>
      <a:lvl8pPr marL="1371600" algn="ctr" rtl="0" eaLnBrk="1" fontAlgn="base" hangingPunct="1">
        <a:spcBef>
          <a:spcPct val="0"/>
        </a:spcBef>
        <a:spcAft>
          <a:spcPct val="0"/>
        </a:spcAft>
        <a:defRPr sz="3600">
          <a:solidFill>
            <a:schemeClr val="tx2"/>
          </a:solidFill>
          <a:latin typeface="MetaMedium-Roman" pitchFamily="2" charset="0"/>
        </a:defRPr>
      </a:lvl8pPr>
      <a:lvl9pPr marL="1828800" algn="ctr" rtl="0" eaLnBrk="1" fontAlgn="base" hangingPunct="1">
        <a:spcBef>
          <a:spcPct val="0"/>
        </a:spcBef>
        <a:spcAft>
          <a:spcPct val="0"/>
        </a:spcAft>
        <a:defRPr sz="3600">
          <a:solidFill>
            <a:schemeClr val="tx2"/>
          </a:solidFill>
          <a:latin typeface="MetaMedium-Roman"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limatefundsupdat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ctrTitle"/>
          </p:nvPr>
        </p:nvSpPr>
        <p:spPr>
          <a:xfrm>
            <a:off x="142875" y="3933056"/>
            <a:ext cx="9001125" cy="1725613"/>
          </a:xfrm>
        </p:spPr>
        <p:txBody>
          <a:bodyPr/>
          <a:lstStyle/>
          <a:p>
            <a:pPr eaLnBrk="1" hangingPunct="1"/>
            <a:r>
              <a:rPr lang="en-US" sz="3400" b="1" dirty="0" smtClean="0">
                <a:solidFill>
                  <a:schemeClr val="accent2">
                    <a:lumMod val="75000"/>
                  </a:schemeClr>
                </a:solidFill>
                <a:latin typeface="Tahoma" pitchFamily="34" charset="0"/>
                <a:cs typeface="Tahoma" pitchFamily="34" charset="0"/>
              </a:rPr>
              <a:t>Tracking REDD Finance through </a:t>
            </a:r>
            <a:br>
              <a:rPr lang="en-US" sz="3400" b="1" dirty="0" smtClean="0">
                <a:solidFill>
                  <a:schemeClr val="accent2">
                    <a:lumMod val="75000"/>
                  </a:schemeClr>
                </a:solidFill>
                <a:latin typeface="Tahoma" pitchFamily="34" charset="0"/>
                <a:cs typeface="Tahoma" pitchFamily="34" charset="0"/>
              </a:rPr>
            </a:br>
            <a:r>
              <a:rPr lang="en-US" sz="3400" b="1" dirty="0" smtClean="0">
                <a:solidFill>
                  <a:schemeClr val="accent2">
                    <a:lumMod val="75000"/>
                  </a:schemeClr>
                </a:solidFill>
                <a:latin typeface="Tahoma" pitchFamily="34" charset="0"/>
                <a:cs typeface="Tahoma" pitchFamily="34" charset="0"/>
              </a:rPr>
              <a:t>Climate Funds Update</a:t>
            </a:r>
          </a:p>
        </p:txBody>
      </p:sp>
      <p:sp>
        <p:nvSpPr>
          <p:cNvPr id="3075" name="Rectangle 8"/>
          <p:cNvSpPr>
            <a:spLocks noGrp="1" noChangeArrowheads="1"/>
          </p:cNvSpPr>
          <p:nvPr>
            <p:ph type="subTitle" idx="1"/>
          </p:nvPr>
        </p:nvSpPr>
        <p:spPr>
          <a:xfrm>
            <a:off x="1116013" y="5572125"/>
            <a:ext cx="7127875" cy="574675"/>
          </a:xfrm>
        </p:spPr>
        <p:txBody>
          <a:bodyPr/>
          <a:lstStyle/>
          <a:p>
            <a:pPr eaLnBrk="1" hangingPunct="1"/>
            <a:r>
              <a:rPr lang="en-US" sz="2200" dirty="0" smtClean="0">
                <a:solidFill>
                  <a:schemeClr val="accent2">
                    <a:lumMod val="75000"/>
                  </a:schemeClr>
                </a:solidFill>
                <a:latin typeface="Tahoma" pitchFamily="34" charset="0"/>
                <a:cs typeface="Tahoma" pitchFamily="34" charset="0"/>
              </a:rPr>
              <a:t>Jessica Brown</a:t>
            </a:r>
          </a:p>
          <a:p>
            <a:pPr eaLnBrk="1" hangingPunct="1"/>
            <a:r>
              <a:rPr lang="en-US" sz="2200" dirty="0" smtClean="0">
                <a:solidFill>
                  <a:schemeClr val="accent2">
                    <a:lumMod val="75000"/>
                  </a:schemeClr>
                </a:solidFill>
                <a:latin typeface="Tahoma" pitchFamily="34" charset="0"/>
                <a:cs typeface="Tahoma" pitchFamily="34" charset="0"/>
              </a:rPr>
              <a:t>Research Officer, ODI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Funds Update</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cstate="print"/>
          <a:srcRect l="10332" t="10395" r="11707" b="3611"/>
          <a:stretch>
            <a:fillRect/>
          </a:stretch>
        </p:blipFill>
        <p:spPr bwMode="auto">
          <a:xfrm>
            <a:off x="0" y="44624"/>
            <a:ext cx="9505056" cy="65527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www.climatefundsupdate.org/_/rsrc/1291303327054/listing/architecture/fund-architecture-diagram-2010-3.jpg"/>
          <p:cNvPicPr>
            <a:picLocks noChangeAspect="1" noChangeArrowheads="1"/>
          </p:cNvPicPr>
          <p:nvPr/>
        </p:nvPicPr>
        <p:blipFill>
          <a:blip r:embed="rId2" cstate="print"/>
          <a:srcRect/>
          <a:stretch>
            <a:fillRect/>
          </a:stretch>
        </p:blipFill>
        <p:spPr bwMode="auto">
          <a:xfrm>
            <a:off x="0" y="0"/>
            <a:ext cx="8892058"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418262" cy="1143000"/>
          </a:xfrm>
        </p:spPr>
        <p:txBody>
          <a:bodyPr/>
          <a:lstStyle/>
          <a:p>
            <a:r>
              <a:rPr lang="en-GB" dirty="0" smtClean="0">
                <a:solidFill>
                  <a:schemeClr val="accent2">
                    <a:lumMod val="75000"/>
                  </a:schemeClr>
                </a:solidFill>
              </a:rPr>
              <a:t>22 international climate change funds: current status</a:t>
            </a:r>
            <a:endParaRPr lang="en-GB" dirty="0">
              <a:solidFill>
                <a:schemeClr val="accent2">
                  <a:lumMod val="75000"/>
                </a:schemeClr>
              </a:solidFill>
            </a:endParaRPr>
          </a:p>
        </p:txBody>
      </p:sp>
      <p:graphicFrame>
        <p:nvGraphicFramePr>
          <p:cNvPr id="9" name="Chart 8"/>
          <p:cNvGraphicFramePr/>
          <p:nvPr/>
        </p:nvGraphicFramePr>
        <p:xfrm>
          <a:off x="1403648" y="1844824"/>
          <a:ext cx="624644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707904" y="1556792"/>
            <a:ext cx="2448272" cy="369332"/>
          </a:xfrm>
          <a:prstGeom prst="rect">
            <a:avLst/>
          </a:prstGeom>
          <a:noFill/>
        </p:spPr>
        <p:txBody>
          <a:bodyPr wrap="square" rtlCol="0">
            <a:spAutoFit/>
          </a:bodyPr>
          <a:lstStyle/>
          <a:p>
            <a:r>
              <a:rPr lang="en-GB" b="1" dirty="0" smtClean="0"/>
              <a:t>USD billions</a:t>
            </a:r>
            <a:endParaRPr lang="en-GB" b="1" dirty="0"/>
          </a:p>
        </p:txBody>
      </p:sp>
      <p:sp>
        <p:nvSpPr>
          <p:cNvPr id="11" name="TextBox 10"/>
          <p:cNvSpPr txBox="1"/>
          <p:nvPr/>
        </p:nvSpPr>
        <p:spPr>
          <a:xfrm>
            <a:off x="4139952" y="6165304"/>
            <a:ext cx="2448272" cy="461665"/>
          </a:xfrm>
          <a:prstGeom prst="rect">
            <a:avLst/>
          </a:prstGeom>
          <a:noFill/>
        </p:spPr>
        <p:txBody>
          <a:bodyPr wrap="square" rtlCol="0">
            <a:spAutoFit/>
          </a:bodyPr>
          <a:lstStyle/>
          <a:p>
            <a:r>
              <a:rPr lang="en-GB" sz="1200" b="1" dirty="0" smtClean="0">
                <a:solidFill>
                  <a:srgbClr val="FF0000"/>
                </a:solidFill>
              </a:rPr>
              <a:t>Approved REDD: </a:t>
            </a:r>
          </a:p>
          <a:p>
            <a:r>
              <a:rPr lang="en-GB" sz="1200" b="1" dirty="0" smtClean="0">
                <a:solidFill>
                  <a:srgbClr val="FF0000"/>
                </a:solidFill>
              </a:rPr>
              <a:t>$463 </a:t>
            </a:r>
            <a:r>
              <a:rPr lang="en-GB" sz="1200" b="1" dirty="0" err="1" smtClean="0">
                <a:solidFill>
                  <a:srgbClr val="FF0000"/>
                </a:solidFill>
              </a:rPr>
              <a:t>mn</a:t>
            </a:r>
            <a:endParaRPr lang="en-GB" sz="1200" b="1" dirty="0">
              <a:solidFill>
                <a:srgbClr val="FF0000"/>
              </a:solidFill>
            </a:endParaRPr>
          </a:p>
        </p:txBody>
      </p:sp>
      <p:sp>
        <p:nvSpPr>
          <p:cNvPr id="12" name="TextBox 11"/>
          <p:cNvSpPr txBox="1"/>
          <p:nvPr/>
        </p:nvSpPr>
        <p:spPr>
          <a:xfrm>
            <a:off x="5652120" y="6165304"/>
            <a:ext cx="2448272" cy="461665"/>
          </a:xfrm>
          <a:prstGeom prst="rect">
            <a:avLst/>
          </a:prstGeom>
          <a:noFill/>
        </p:spPr>
        <p:txBody>
          <a:bodyPr wrap="square" rtlCol="0">
            <a:spAutoFit/>
          </a:bodyPr>
          <a:lstStyle/>
          <a:p>
            <a:r>
              <a:rPr lang="en-GB" sz="1200" b="1" dirty="0" smtClean="0">
                <a:solidFill>
                  <a:srgbClr val="FF0000"/>
                </a:solidFill>
              </a:rPr>
              <a:t>Disbursed REDD: </a:t>
            </a:r>
          </a:p>
          <a:p>
            <a:r>
              <a:rPr lang="en-GB" sz="1200" b="1" dirty="0" smtClean="0">
                <a:solidFill>
                  <a:srgbClr val="FF0000"/>
                </a:solidFill>
              </a:rPr>
              <a:t>$250 </a:t>
            </a:r>
            <a:r>
              <a:rPr lang="en-GB" sz="1200" b="1" dirty="0" err="1" smtClean="0">
                <a:solidFill>
                  <a:srgbClr val="FF0000"/>
                </a:solidFill>
              </a:rPr>
              <a:t>mn</a:t>
            </a:r>
            <a:endParaRPr lang="en-GB" sz="12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6912768" cy="1143000"/>
          </a:xfrm>
        </p:spPr>
        <p:txBody>
          <a:bodyPr/>
          <a:lstStyle/>
          <a:p>
            <a:r>
              <a:rPr lang="en-GB" sz="3400" dirty="0" smtClean="0">
                <a:solidFill>
                  <a:schemeClr val="accent2">
                    <a:lumMod val="75000"/>
                  </a:schemeClr>
                </a:solidFill>
              </a:rPr>
              <a:t>Areas of focus (approved funding = USD 9.6bn)</a:t>
            </a:r>
            <a:endParaRPr lang="en-GB" sz="3400" dirty="0">
              <a:solidFill>
                <a:schemeClr val="accent2">
                  <a:lumMod val="75000"/>
                </a:schemeClr>
              </a:solidFill>
            </a:endParaRPr>
          </a:p>
        </p:txBody>
      </p:sp>
      <p:pic>
        <p:nvPicPr>
          <p:cNvPr id="1026" name="Picture 2"/>
          <p:cNvPicPr>
            <a:picLocks noChangeAspect="1" noChangeArrowheads="1"/>
          </p:cNvPicPr>
          <p:nvPr/>
        </p:nvPicPr>
        <p:blipFill>
          <a:blip r:embed="rId3" cstate="print"/>
          <a:srcRect l="40453" t="49802" r="41238" b="21383"/>
          <a:stretch>
            <a:fillRect/>
          </a:stretch>
        </p:blipFill>
        <p:spPr bwMode="auto">
          <a:xfrm>
            <a:off x="2699792" y="1556792"/>
            <a:ext cx="4392488" cy="4320480"/>
          </a:xfrm>
          <a:prstGeom prst="rect">
            <a:avLst/>
          </a:prstGeom>
          <a:noFill/>
          <a:ln w="9525">
            <a:noFill/>
            <a:miter lim="800000"/>
            <a:headEnd/>
            <a:tailEnd/>
          </a:ln>
        </p:spPr>
      </p:pic>
      <p:sp>
        <p:nvSpPr>
          <p:cNvPr id="5" name="Rectangle 4"/>
          <p:cNvSpPr/>
          <p:nvPr/>
        </p:nvSpPr>
        <p:spPr bwMode="auto">
          <a:xfrm>
            <a:off x="899592" y="5877272"/>
            <a:ext cx="504056" cy="432048"/>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403648" y="5877272"/>
            <a:ext cx="1296144" cy="646331"/>
          </a:xfrm>
          <a:prstGeom prst="rect">
            <a:avLst/>
          </a:prstGeom>
          <a:noFill/>
        </p:spPr>
        <p:txBody>
          <a:bodyPr wrap="square" rtlCol="0">
            <a:spAutoFit/>
          </a:bodyPr>
          <a:lstStyle/>
          <a:p>
            <a:r>
              <a:rPr lang="en-GB" b="1" dirty="0" smtClean="0"/>
              <a:t>Mitigation-general</a:t>
            </a:r>
            <a:endParaRPr lang="en-GB" b="1" dirty="0"/>
          </a:p>
        </p:txBody>
      </p:sp>
      <p:sp>
        <p:nvSpPr>
          <p:cNvPr id="7" name="Rectangle 6"/>
          <p:cNvSpPr/>
          <p:nvPr/>
        </p:nvSpPr>
        <p:spPr bwMode="auto">
          <a:xfrm>
            <a:off x="2915816" y="5877272"/>
            <a:ext cx="504056" cy="432048"/>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419872" y="5877272"/>
            <a:ext cx="1296144" cy="646331"/>
          </a:xfrm>
          <a:prstGeom prst="rect">
            <a:avLst/>
          </a:prstGeom>
          <a:noFill/>
        </p:spPr>
        <p:txBody>
          <a:bodyPr wrap="square" rtlCol="0">
            <a:spAutoFit/>
          </a:bodyPr>
          <a:lstStyle/>
          <a:p>
            <a:r>
              <a:rPr lang="en-GB" b="1" dirty="0" smtClean="0"/>
              <a:t>Mitigation-REDD</a:t>
            </a:r>
            <a:endParaRPr lang="en-GB" b="1" dirty="0"/>
          </a:p>
        </p:txBody>
      </p:sp>
      <p:sp>
        <p:nvSpPr>
          <p:cNvPr id="9" name="Rectangle 8"/>
          <p:cNvSpPr/>
          <p:nvPr/>
        </p:nvSpPr>
        <p:spPr bwMode="auto">
          <a:xfrm>
            <a:off x="4860032" y="5949280"/>
            <a:ext cx="504056" cy="432048"/>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364088" y="5949280"/>
            <a:ext cx="1440160" cy="369332"/>
          </a:xfrm>
          <a:prstGeom prst="rect">
            <a:avLst/>
          </a:prstGeom>
          <a:noFill/>
        </p:spPr>
        <p:txBody>
          <a:bodyPr wrap="square" rtlCol="0">
            <a:spAutoFit/>
          </a:bodyPr>
          <a:lstStyle/>
          <a:p>
            <a:r>
              <a:rPr lang="en-GB" b="1" dirty="0" smtClean="0"/>
              <a:t>adaptation</a:t>
            </a:r>
            <a:endParaRPr lang="en-GB" b="1" dirty="0"/>
          </a:p>
        </p:txBody>
      </p:sp>
      <p:sp>
        <p:nvSpPr>
          <p:cNvPr id="11" name="Rectangle 10"/>
          <p:cNvSpPr/>
          <p:nvPr/>
        </p:nvSpPr>
        <p:spPr bwMode="auto">
          <a:xfrm>
            <a:off x="6876256" y="5949280"/>
            <a:ext cx="504056" cy="432048"/>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380312" y="5949280"/>
            <a:ext cx="1296144" cy="646331"/>
          </a:xfrm>
          <a:prstGeom prst="rect">
            <a:avLst/>
          </a:prstGeom>
          <a:noFill/>
        </p:spPr>
        <p:txBody>
          <a:bodyPr wrap="square" rtlCol="0">
            <a:spAutoFit/>
          </a:bodyPr>
          <a:lstStyle/>
          <a:p>
            <a:r>
              <a:rPr lang="en-GB" b="1" dirty="0" smtClean="0"/>
              <a:t>Multiple foci</a:t>
            </a:r>
            <a:endParaRPr lang="en-GB"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Example of fund-level data</a:t>
            </a:r>
            <a:endParaRPr lang="en-GB" dirty="0">
              <a:solidFill>
                <a:srgbClr val="002060"/>
              </a:solidFill>
            </a:endParaRPr>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srcRect l="11521" t="10395" r="13479" b="29126"/>
          <a:stretch>
            <a:fillRect/>
          </a:stretch>
        </p:blipFill>
        <p:spPr bwMode="auto">
          <a:xfrm>
            <a:off x="0" y="2060848"/>
            <a:ext cx="9144000" cy="4608512"/>
          </a:xfrm>
          <a:prstGeom prst="rect">
            <a:avLst/>
          </a:prstGeom>
          <a:noFill/>
          <a:ln w="9525">
            <a:noFill/>
            <a:miter lim="800000"/>
            <a:headEnd/>
            <a:tailEnd/>
          </a:ln>
        </p:spPr>
      </p:pic>
      <p:sp>
        <p:nvSpPr>
          <p:cNvPr id="5" name="Title 1"/>
          <p:cNvSpPr txBox="1">
            <a:spLocks/>
          </p:cNvSpPr>
          <p:nvPr/>
        </p:nvSpPr>
        <p:spPr bwMode="auto">
          <a:xfrm>
            <a:off x="1619672" y="1196752"/>
            <a:ext cx="64182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mj-lt"/>
                <a:ea typeface="+mj-ea"/>
                <a:cs typeface="+mj-cs"/>
              </a:rPr>
              <a:t>Forest Carbon Partnership Facility</a:t>
            </a:r>
            <a:endParaRPr kumimoji="0" lang="en-GB" sz="2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002060"/>
                </a:solidFill>
              </a:rPr>
              <a:t>Example of fund-level data (cont’d)</a:t>
            </a:r>
            <a:endParaRPr lang="en-GB" sz="3200" dirty="0">
              <a:solidFill>
                <a:srgbClr val="002060"/>
              </a:solidFill>
            </a:endParaRPr>
          </a:p>
        </p:txBody>
      </p:sp>
      <p:sp>
        <p:nvSpPr>
          <p:cNvPr id="5" name="Title 1"/>
          <p:cNvSpPr txBox="1">
            <a:spLocks/>
          </p:cNvSpPr>
          <p:nvPr/>
        </p:nvSpPr>
        <p:spPr bwMode="auto">
          <a:xfrm>
            <a:off x="1619672" y="1196752"/>
            <a:ext cx="64182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mj-lt"/>
                <a:ea typeface="+mj-ea"/>
                <a:cs typeface="+mj-cs"/>
              </a:rPr>
              <a:t>Forest Carbon Partnership Facility</a:t>
            </a:r>
            <a:endParaRPr kumimoji="0" lang="en-GB" sz="2400" b="1" i="0" u="none" strike="noStrike" kern="0" cap="none" spc="0" normalizeH="0" baseline="0" noProof="0" dirty="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l="11222" t="22680" r="13778" b="16841"/>
          <a:stretch>
            <a:fillRect/>
          </a:stretch>
        </p:blipFill>
        <p:spPr bwMode="auto">
          <a:xfrm>
            <a:off x="0" y="2060848"/>
            <a:ext cx="9144000" cy="46085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lstStyle/>
          <a:p>
            <a:r>
              <a:rPr lang="en-GB" sz="3200" dirty="0" smtClean="0"/>
              <a:t>Interesting findings and challenges – on delivery</a:t>
            </a:r>
            <a:endParaRPr lang="en-GB" sz="3200" dirty="0"/>
          </a:p>
        </p:txBody>
      </p:sp>
      <p:sp>
        <p:nvSpPr>
          <p:cNvPr id="3" name="Content Placeholder 2"/>
          <p:cNvSpPr>
            <a:spLocks noGrp="1"/>
          </p:cNvSpPr>
          <p:nvPr>
            <p:ph idx="1"/>
          </p:nvPr>
        </p:nvSpPr>
        <p:spPr/>
        <p:txBody>
          <a:bodyPr/>
          <a:lstStyle/>
          <a:p>
            <a:r>
              <a:rPr lang="en-GB" sz="2200" dirty="0" smtClean="0"/>
              <a:t>Very limited data on the extent to which money has ‘hit the ground’</a:t>
            </a:r>
          </a:p>
          <a:p>
            <a:r>
              <a:rPr lang="en-GB" sz="2200" dirty="0" smtClean="0"/>
              <a:t>Bilateral and multilateral funds and funders report ‘disbursement’ as funding that has been approved, funding that can be drawn down, or funding that is transferred to implementing agency – none of them report on funding delivered to specific project or government recipients. Most funds/donors do not even know if/when this happens.</a:t>
            </a:r>
          </a:p>
          <a:p>
            <a:r>
              <a:rPr lang="en-GB" sz="2200" dirty="0" smtClean="0"/>
              <a:t>Need better understanding of how high-level financial commitments are being delivered on the ground – who the main recipients are,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b="1" dirty="0" smtClean="0">
                <a:solidFill>
                  <a:schemeClr val="accent2">
                    <a:lumMod val="75000"/>
                  </a:schemeClr>
                </a:solidFill>
              </a:rPr>
              <a:t>Thank you</a:t>
            </a:r>
          </a:p>
          <a:p>
            <a:pPr algn="ctr">
              <a:buNone/>
            </a:pPr>
            <a:endParaRPr lang="en-GB" dirty="0" smtClean="0"/>
          </a:p>
          <a:p>
            <a:pPr algn="ctr">
              <a:buNone/>
            </a:pPr>
            <a:r>
              <a:rPr lang="en-GB" dirty="0" smtClean="0">
                <a:solidFill>
                  <a:schemeClr val="accent2">
                    <a:lumMod val="75000"/>
                  </a:schemeClr>
                </a:solidFill>
                <a:hlinkClick r:id="rId2"/>
              </a:rPr>
              <a:t>www.climatefundsupdate.org</a:t>
            </a:r>
            <a:r>
              <a:rPr lang="en-GB" dirty="0" smtClean="0">
                <a:solidFill>
                  <a:schemeClr val="accent2">
                    <a:lumMod val="75000"/>
                  </a:schemeClr>
                </a:solidFill>
              </a:rPr>
              <a:t> </a:t>
            </a:r>
            <a:endParaRPr lang="en-GB" dirty="0" smtClean="0"/>
          </a:p>
          <a:p>
            <a:pPr>
              <a:buNone/>
            </a:pPr>
            <a:endParaRPr lang="en-GB" dirty="0"/>
          </a:p>
        </p:txBody>
      </p:sp>
    </p:spTree>
  </p:cSld>
  <p:clrMapOvr>
    <a:masterClrMapping/>
  </p:clrMapOvr>
</p:sld>
</file>

<file path=ppt/theme/theme1.xml><?xml version="1.0" encoding="utf-8"?>
<a:theme xmlns:a="http://schemas.openxmlformats.org/drawingml/2006/main" name="ODI powerpoint template meta font">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MetaMedium-Roman"/>
        <a:ea typeface=""/>
        <a:cs typeface=""/>
      </a:majorFont>
      <a:minorFont>
        <a:latin typeface="MetaNormal-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0 xmlns="640BDAC1-5A85-42FE-9888-FE7FD80A4DDF">Outputs</Category0>
    <Country xmlns="640BDAC1-5A85-42FE-9888-FE7FD80A4DDF">(none)</Country>
    <Description0 xmlns="640BDAC1-5A85-42FE-9888-FE7FD80A4DDF">Powerpoint template for staff</Description0>
    <Status xmlns="640BDAC1-5A85-42FE-9888-FE7FD80A4DDF">Final</Status>
    <Approved xmlns="640BDAC1-5A85-42FE-9888-FE7FD80A4DDF">false</Approved>
    <World_x0020_Region xmlns="640BDAC1-5A85-42FE-9888-FE7FD80A4DDF">(none)</World_x0020_Region>
    <Source xmlns="640BDAC1-5A85-42FE-9888-FE7FD80A4DDF">Staff</Source>
    <Category_x0020_2 xmlns="640BDAC1-5A85-42FE-9888-FE7FD80A4DDF">General</Category_x0020_2>
    <Theme xmlns="640BDAC1-5A85-42FE-9888-FE7FD80A4DDF"/>
    <Key xmlns="640BDAC1-5A85-42FE-9888-FE7FD80A4DDF">false</Key>
    <Audience xmlns="640BDAC1-5A85-42FE-9888-FE7FD80A4DDF">true</Audie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DA0B64855AFE429888FE7FD80A4DDF" ma:contentTypeVersion="0" ma:contentTypeDescription="Create a new document." ma:contentTypeScope="" ma:versionID="afa0a96649e849c6e3e594a0b28ed4c3">
  <xsd:schema xmlns:xsd="http://www.w3.org/2001/XMLSchema" xmlns:p="http://schemas.microsoft.com/office/2006/metadata/properties" xmlns:ns2="640BDAC1-5A85-42FE-9888-FE7FD80A4DDF" targetNamespace="http://schemas.microsoft.com/office/2006/metadata/properties" ma:root="true" ma:fieldsID="6265a95297b1c1a2f3065efcc4d6021a" ns2:_="">
    <xsd:import namespace="640BDAC1-5A85-42FE-9888-FE7FD80A4DDF"/>
    <xsd:element name="properties">
      <xsd:complexType>
        <xsd:sequence>
          <xsd:element name="documentManagement">
            <xsd:complexType>
              <xsd:all>
                <xsd:element ref="ns2:Description0" minOccurs="0"/>
                <xsd:element ref="ns2:Key" minOccurs="0"/>
                <xsd:element ref="ns2:Category0"/>
                <xsd:element ref="ns2:Source"/>
                <xsd:element ref="ns2:Category_x0020_2"/>
                <xsd:element ref="ns2:Status"/>
                <xsd:element ref="ns2:Approved" minOccurs="0"/>
                <xsd:element ref="ns2:Audience" minOccurs="0"/>
                <xsd:element ref="ns2:World_x0020_Region" minOccurs="0"/>
                <xsd:element ref="ns2:Country" minOccurs="0"/>
                <xsd:element ref="ns2:Theme" minOccurs="0"/>
              </xsd:all>
            </xsd:complexType>
          </xsd:element>
        </xsd:sequence>
      </xsd:complexType>
    </xsd:element>
  </xsd:schema>
  <xsd:schema xmlns:xsd="http://www.w3.org/2001/XMLSchema" xmlns:dms="http://schemas.microsoft.com/office/2006/documentManagement/types" targetNamespace="640BDAC1-5A85-42FE-9888-FE7FD80A4DDF" elementFormDefault="qualified">
    <xsd:import namespace="http://schemas.microsoft.com/office/2006/documentManagement/types"/>
    <xsd:element name="Description0" ma:index="8" nillable="true" ma:displayName="Summary" ma:description="A short description of what's in the document can help people to find it." ma:internalName="Description0">
      <xsd:simpleType>
        <xsd:restriction base="dms:Note"/>
      </xsd:simpleType>
    </xsd:element>
    <xsd:element name="Key" ma:index="9" nillable="true" ma:displayName="Key document" ma:default="0" ma:description="Tick if this is a key document for this project." ma:internalName="Key">
      <xsd:simpleType>
        <xsd:restriction base="dms:Boolean"/>
      </xsd:simpleType>
    </xsd:element>
    <xsd:element name="Category0" ma:index="10" ma:displayName="Category" ma:description="Does this document provide background information, describe a project process, or is it a project output?" ma:format="Dropdown" ma:internalName="Category0">
      <xsd:simpleType>
        <xsd:restriction base="dms:Choice">
          <xsd:enumeration value="Background"/>
          <xsd:enumeration value="Working"/>
          <xsd:enumeration value="Administration"/>
          <xsd:enumeration value="Outputs"/>
        </xsd:restriction>
      </xsd:simpleType>
    </xsd:element>
    <xsd:element name="Source" ma:index="11" ma:displayName="Author" ma:default="Staff" ma:description="Who wrote this document?" ma:format="Dropdown" ma:internalName="Source">
      <xsd:simpleType>
        <xsd:restriction base="dms:Choice">
          <xsd:enumeration value="Associate"/>
          <xsd:enumeration value="External"/>
          <xsd:enumeration value="Staff"/>
        </xsd:restriction>
      </xsd:simpleType>
    </xsd:element>
    <xsd:element name="Category_x0020_2" ma:index="12" ma:displayName="Document Type" ma:default="General" ma:description="Leave as general unless this is a special type of document (eg PID, CV, Meeting Report etc)" ma:format="Dropdown" ma:internalName="Category_x0020_2">
      <xsd:simpleType>
        <xsd:restriction base="dms:Choice">
          <xsd:enumeration value="Budget"/>
          <xsd:enumeration value="Business Plan"/>
          <xsd:enumeration value="Contract"/>
          <xsd:enumeration value="CV"/>
          <xsd:enumeration value="Expenses"/>
          <xsd:enumeration value="General"/>
          <xsd:enumeration value="How-to / Guideline"/>
          <xsd:enumeration value="Invoice"/>
          <xsd:enumeration value="M&amp;E"/>
          <xsd:enumeration value="Meeting Notes / Minutes"/>
          <xsd:enumeration value="PID"/>
          <xsd:enumeration value="Policy"/>
          <xsd:enumeration value="Proposal"/>
          <xsd:enumeration value="Publication"/>
          <xsd:enumeration value="Trip Report"/>
          <xsd:enumeration value="Other"/>
        </xsd:restriction>
      </xsd:simpleType>
    </xsd:element>
    <xsd:element name="Status" ma:index="13" ma:displayName="Status" ma:default="Draft" ma:description="Select Draft, Final (or Approved - only relevant for proposals and publications)" ma:format="Dropdown" ma:internalName="Status">
      <xsd:simpleType>
        <xsd:restriction base="dms:Choice">
          <xsd:enumeration value="Draft"/>
          <xsd:enumeration value="Final"/>
        </xsd:restriction>
      </xsd:simpleType>
    </xsd:element>
    <xsd:element name="Approved" ma:index="14" nillable="true" ma:displayName="Approved" ma:default="0" ma:internalName="Approved">
      <xsd:simpleType>
        <xsd:restriction base="dms:Boolean"/>
      </xsd:simpleType>
    </xsd:element>
    <xsd:element name="Audience" ma:index="15" nillable="true" ma:displayName="Internal Only?" ma:default="1" ma:description="Clear this box if the document can be shared outside ODI." ma:internalName="Audience">
      <xsd:simpleType>
        <xsd:restriction base="dms:Boolean"/>
      </xsd:simpleType>
    </xsd:element>
    <xsd:element name="World_x0020_Region" ma:index="16" nillable="true" ma:displayName="Region" ma:default="(none)" ma:format="Dropdown" ma:internalName="World_x0020_Region">
      <xsd:simpleType>
        <xsd:restriction base="dms:Choice">
          <xsd:enumeration value="(none)"/>
          <xsd:enumeration value="Africa"/>
          <xsd:enumeration value="Africa/Eastern Africa"/>
          <xsd:enumeration value="Africa/Middle Africa"/>
          <xsd:enumeration value="Africa/Northern Africa"/>
          <xsd:enumeration value="Africa/Southern Africa"/>
          <xsd:enumeration value="Africa/Western Africa"/>
          <xsd:enumeration value="Americas"/>
          <xsd:enumeration value="Americas/Latin America and the Caribbean"/>
          <xsd:enumeration value="Americas/Northern America"/>
          <xsd:enumeration value="Asia"/>
          <xsd:enumeration value="Asia/Eastern Asia"/>
          <xsd:enumeration value="Asia/South-central Asia"/>
          <xsd:enumeration value="Asia/South-eastern Asia"/>
          <xsd:enumeration value="Asia/Western Asia"/>
          <xsd:enumeration value="Europe"/>
          <xsd:enumeration value="Europe/Eastern Europe"/>
          <xsd:enumeration value="Europe/Northern Europe"/>
          <xsd:enumeration value="Europe/Southern Europe"/>
          <xsd:enumeration value="Europe/Western Europe"/>
          <xsd:enumeration value="Global"/>
          <xsd:enumeration value="Oceania"/>
          <xsd:enumeration value="Oceania/Australia and New Zealand"/>
          <xsd:enumeration value="Oceania/Melanesia"/>
          <xsd:enumeration value="Oceania/Micronesia"/>
          <xsd:enumeration value="Oceania/Polynesia"/>
        </xsd:restriction>
      </xsd:simpleType>
    </xsd:element>
    <xsd:element name="Country" ma:index="17" nillable="true" ma:displayName="Country" ma:default="(none)" ma:description="Optional Field" ma:format="Dropdown" ma:internalName="Country">
      <xsd:simpleType>
        <xsd:restriction base="dms:Choice">
          <xsd:enumeration value="(none)"/>
          <xsd:enumeration value="Afghanistan"/>
          <xsd:enumeration value="Åland Islands"/>
          <xsd:enumeration value="Albania"/>
          <xsd:enumeration value="Algeria"/>
          <xsd:enumeration value="American Samoa"/>
          <xsd:enumeration value="Andorra"/>
          <xsd:enumeration value="Angola"/>
          <xsd:enumeration value="Anguilla"/>
          <xsd:enumeration value="Antigua and Barbuda"/>
          <xsd:enumeration value="Argentina"/>
          <xsd:enumeration value="Armenia"/>
          <xsd:enumeration value="Arub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ermuda"/>
          <xsd:enumeration value="Bhutan"/>
          <xsd:enumeration value="Bolivia"/>
          <xsd:enumeration value="Bosnia and Herzegovina"/>
          <xsd:enumeration value="Botswana"/>
          <xsd:enumeration value="Brazil"/>
          <xsd:enumeration value="British Virgin Islands"/>
          <xsd:enumeration value="Brunei Darussalam"/>
          <xsd:enumeration value="Bulgaria"/>
          <xsd:enumeration value="Burkina Faso"/>
          <xsd:enumeration value="Burundi"/>
          <xsd:enumeration value="Cambodia"/>
          <xsd:enumeration value="Cameroon"/>
          <xsd:enumeration value="Canada"/>
          <xsd:enumeration value="Cape Verde"/>
          <xsd:enumeration value="Cayman Islands"/>
          <xsd:enumeration value="Central African Republic"/>
          <xsd:enumeration value="Chad"/>
          <xsd:enumeration value="Chile"/>
          <xsd:enumeration value="China"/>
          <xsd:enumeration value="Colombia"/>
          <xsd:enumeration value="Comoros"/>
          <xsd:enumeration value="Congo"/>
          <xsd:enumeration value="Congo"/>
          <xsd:enumeration value="Cook Islands"/>
          <xsd:enumeration value="Costa Rica"/>
          <xsd:enumeration value="Côte d'Ivoire"/>
          <xsd:enumeration value="Croatia"/>
          <xsd:enumeration value="Cuba"/>
          <xsd:enumeration value="Cyprus"/>
          <xsd:enumeration value="Czech Republic"/>
          <xsd:enumeration value="Denmark"/>
          <xsd:enumeration value="Djibouti"/>
          <xsd:enumeration value="Dominica"/>
          <xsd:enumeration value="Dominican Republic"/>
          <xsd:enumeration value="DPR Korea"/>
          <xsd:enumeration value="Ecuador"/>
          <xsd:enumeration value="Egypt"/>
          <xsd:enumeration value="El Salvador"/>
          <xsd:enumeration value="Equatorial Guinea"/>
          <xsd:enumeration value="Eritrea"/>
          <xsd:enumeration value="Estonia"/>
          <xsd:enumeration value="Ethiopia"/>
          <xsd:enumeration value="Faeroe Islands"/>
          <xsd:enumeration value="Falkland Islands"/>
          <xsd:enumeration value="Fiji"/>
          <xsd:enumeration value="Finland"/>
          <xsd:enumeration value="France"/>
          <xsd:enumeration value="French Guiana"/>
          <xsd:enumeration value="French Polynesia"/>
          <xsd:enumeration value="Gabon"/>
          <xsd:enumeration value="Gambia"/>
          <xsd:enumeration value="Georgia"/>
          <xsd:enumeration value="Germany"/>
          <xsd:enumeration value="Ghana"/>
          <xsd:enumeration value="Gibraltar"/>
          <xsd:enumeration value="Greece"/>
          <xsd:enumeration value="Greenland"/>
          <xsd:enumeration value="Grenada"/>
          <xsd:enumeration value="Guadeloupe"/>
          <xsd:enumeration value="Guam"/>
          <xsd:enumeration value="Guatemala"/>
          <xsd:enumeration value="Guinea"/>
          <xsd:enumeration value="Guinea-Bissau"/>
          <xsd:enumeration value="Guyana"/>
          <xsd:enumeration value="Haiti"/>
          <xsd:enumeration value="Holy See"/>
          <xsd:enumeration value="Honduras"/>
          <xsd:enumeration value="Hong Kong"/>
          <xsd:enumeration value="Hungary"/>
          <xsd:enumeration value="Iceland"/>
          <xsd:enumeration value="India"/>
          <xsd:enumeration value="Indonesia"/>
          <xsd:enumeration value="Iran"/>
          <xsd:enumeration value="Iraq"/>
          <xsd:enumeration value="Ireland"/>
          <xsd:enumeration value="Israel"/>
          <xsd:enumeration value="Italy"/>
          <xsd:enumeration value="Jamaica"/>
          <xsd:enumeration value="Japan"/>
          <xsd:enumeration value="Jordan"/>
          <xsd:enumeration value="Kazakhstan"/>
          <xsd:enumeration value="Kenya"/>
          <xsd:enumeration value="Kiribati"/>
          <xsd:enumeration value="Kuwait"/>
          <xsd:enumeration value="Kyrgyzstan"/>
          <xsd:enumeration value="Lao PDR"/>
          <xsd:enumeration value="Latvia"/>
          <xsd:enumeration value="Lebanon"/>
          <xsd:enumeration value="Lesotho"/>
          <xsd:enumeration value="Liberia"/>
          <xsd:enumeration value="Libyan Arab Jamahiriya"/>
          <xsd:enumeration value="Liechtenstein"/>
          <xsd:enumeration value="Lithuania"/>
          <xsd:enumeration value="Luxembourg"/>
          <xsd:enumeration value="Macao"/>
          <xsd:enumeration value="Macedonia"/>
          <xsd:enumeration value="Madagascar"/>
          <xsd:enumeration value="Malawi"/>
          <xsd:enumeration value="Malaysia"/>
          <xsd:enumeration value="Maldives"/>
          <xsd:enumeration value="Mali"/>
          <xsd:enumeration value="Malta"/>
          <xsd:enumeration value="Marshall Islands"/>
          <xsd:enumeration value="Martinique"/>
          <xsd:enumeration value="Mauritania"/>
          <xsd:enumeration value="Mauritius"/>
          <xsd:enumeration value="Mayotte"/>
          <xsd:enumeration value="Mexico"/>
          <xsd:enumeration value="Micronesia"/>
          <xsd:enumeration value="Monaco"/>
          <xsd:enumeration value="Mongolia"/>
          <xsd:enumeration value="Montserrat"/>
          <xsd:enumeration value="Morocco"/>
          <xsd:enumeration value="Mozambique"/>
          <xsd:enumeration value="Myanmar"/>
          <xsd:enumeration value="Namibia"/>
          <xsd:enumeration value="Nauru"/>
          <xsd:enumeration value="Nepal"/>
          <xsd:enumeration value="Netherlands"/>
          <xsd:enumeration value="Netherlands Antilles"/>
          <xsd:enumeration value="New Caledonia"/>
          <xsd:enumeration value="New Zealand"/>
          <xsd:enumeration value="Nicaragua"/>
          <xsd:enumeration value="Niger"/>
          <xsd:enumeration value="Nigeria"/>
          <xsd:enumeration value="Niue"/>
          <xsd:enumeration value="Norfolk Island"/>
          <xsd:enumeration value="Northern Mariana Islands"/>
          <xsd:enumeration value="Norway"/>
          <xsd:enumeration value="Oman"/>
          <xsd:enumeration value="Pakistan"/>
          <xsd:enumeration value="Palau"/>
          <xsd:enumeration value="Palestinian Territory"/>
          <xsd:enumeration value="Panama"/>
          <xsd:enumeration value="Papua New Guinea"/>
          <xsd:enumeration value="Paraguay"/>
          <xsd:enumeration value="Peru"/>
          <xsd:enumeration value="Philippines"/>
          <xsd:enumeration value="Pitcairn"/>
          <xsd:enumeration value="Poland"/>
          <xsd:enumeration value="Portugal"/>
          <xsd:enumeration value="Puerto Rico"/>
          <xsd:enumeration value="Qatar"/>
          <xsd:enumeration value="Republic of Korea"/>
          <xsd:enumeration value="Republic of Moldova"/>
          <xsd:enumeration value="Réunion"/>
          <xsd:enumeration value="Romania"/>
          <xsd:enumeration value="Russian Federation"/>
          <xsd:enumeration value="Rwanda"/>
          <xsd:enumeration value="Saint Helena"/>
          <xsd:enumeration value="Saint Kitts and Nevis"/>
          <xsd:enumeration value="Saint Lucia"/>
          <xsd:enumeration value="Saint Pierre and Miquelon"/>
          <xsd:enumeration value="Saint Vincent &amp; Grenadines"/>
          <xsd:enumeration value="Samoa"/>
          <xsd:enumeration value="San Marino"/>
          <xsd:enumeration value="Sao Tome and Principe"/>
          <xsd:enumeration value="Saudi Arabia"/>
          <xsd:enumeration value="Senegal"/>
          <xsd:enumeration value="Serbia and Montenegro"/>
          <xsd:enumeration value="Seychelles"/>
          <xsd:enumeration value="Sierra Leone"/>
          <xsd:enumeration value="Singapore"/>
          <xsd:enumeration value="Slovakia"/>
          <xsd:enumeration value="Slovenia"/>
          <xsd:enumeration value="Solomon Islands"/>
          <xsd:enumeration value="Somalia"/>
          <xsd:enumeration value="South Africa"/>
          <xsd:enumeration value="Spain"/>
          <xsd:enumeration value="Sri Lanka"/>
          <xsd:enumeration value="Sudan"/>
          <xsd:enumeration value="Suriname"/>
          <xsd:enumeration value="Svalbard and Jan Mayen Islands"/>
          <xsd:enumeration value="Swaziland"/>
          <xsd:enumeration value="Sweden"/>
          <xsd:enumeration value="Switzerland"/>
          <xsd:enumeration value="Syrian Arab Republic"/>
          <xsd:enumeration value="Tajikistan"/>
          <xsd:enumeration value="Tanzania"/>
          <xsd:enumeration value="Thailand"/>
          <xsd:enumeration value="Timor-Leste"/>
          <xsd:enumeration value="Togo"/>
          <xsd:enumeration value="Tokelau"/>
          <xsd:enumeration value="Tonga"/>
          <xsd:enumeration value="Trinidad and Tobago"/>
          <xsd:enumeration value="Tunisia"/>
          <xsd:enumeration value="Turkey"/>
          <xsd:enumeration value="Turkmenistan"/>
          <xsd:enumeration value="Turks and Caicos Islands"/>
          <xsd:enumeration value="Tuvalu"/>
          <xsd:enumeration value="Uganda"/>
          <xsd:enumeration value="Ukraine"/>
          <xsd:enumeration value="United Arab Emirates"/>
          <xsd:enumeration value="United Kingdom"/>
          <xsd:enumeration value="United States"/>
          <xsd:enumeration value="Uruguay"/>
          <xsd:enumeration value="Uzbekistan"/>
          <xsd:enumeration value="Vanuatu"/>
          <xsd:enumeration value="Venezuela"/>
          <xsd:enumeration value="Viet Nam"/>
          <xsd:enumeration value="Virgin Islands"/>
          <xsd:enumeration value="Wallis and Futuna Islands"/>
          <xsd:enumeration value="Western Sahara"/>
          <xsd:enumeration value="Yemen"/>
          <xsd:enumeration value="Zambia"/>
          <xsd:enumeration value="Zimbabwe"/>
        </xsd:restriction>
      </xsd:simpleType>
    </xsd:element>
    <xsd:element name="Theme" ma:index="18" nillable="true" ma:displayName="Theme" ma:internalName="Theme">
      <xsd:complexType>
        <xsd:complexContent>
          <xsd:extension base="dms:MultiChoice">
            <xsd:sequence>
              <xsd:element name="Value" maxOccurs="unbounded" minOccurs="0" nillable="true">
                <xsd:simpleType>
                  <xsd:restriction base="dms:Choice">
                    <xsd:enumeration value="Agriculture"/>
                    <xsd:enumeration value="Aid"/>
                    <xsd:enumeration value="Aids/HIV"/>
                    <xsd:enumeration value="Communication"/>
                    <xsd:enumeration value="Conflicts"/>
                    <xsd:enumeration value="Debt"/>
                    <xsd:enumeration value="Development policy"/>
                    <xsd:enumeration value="Ecology"/>
                    <xsd:enumeration value="Economic development"/>
                    <xsd:enumeration value="Economic growth"/>
                    <xsd:enumeration value="Economic models"/>
                    <xsd:enumeration value="Economic policy"/>
                    <xsd:enumeration value="Economic reform"/>
                    <xsd:enumeration value="Economic theory"/>
                    <xsd:enumeration value="Education"/>
                    <xsd:enumeration value="Emergency relief"/>
                    <xsd:enumeration value="Environment"/>
                    <xsd:enumeration value="Evaluation"/>
                    <xsd:enumeration value="Exports"/>
                    <xsd:enumeration value="Finance"/>
                    <xsd:enumeration value="Fiscal policy"/>
                    <xsd:enumeration value="Food / Food Security"/>
                    <xsd:enumeration value="Gender"/>
                    <xsd:enumeration value="Globalisation"/>
                    <xsd:enumeration value="Governance"/>
                    <xsd:enumeration value="Health"/>
                    <xsd:enumeration value="Household"/>
                    <xsd:enumeration value="Human rights"/>
                    <xsd:enumeration value="Humanitarian assistance"/>
                    <xsd:enumeration value="Impact"/>
                    <xsd:enumeration value="Industry"/>
                    <xsd:enumeration value="Inequality"/>
                    <xsd:enumeration value="Investment / FDI"/>
                    <xsd:enumeration value="Labour"/>
                    <xsd:enumeration value="Land tenure"/>
                    <xsd:enumeration value="Livelihoods"/>
                    <xsd:enumeration value="Livestock"/>
                    <xsd:enumeration value="Management"/>
                    <xsd:enumeration value="Manufacturing"/>
                    <xsd:enumeration value="Natural resources"/>
                    <xsd:enumeration value="Non-governmental organisations"/>
                    <xsd:enumeration value="Participation"/>
                    <xsd:enumeration value="Policy"/>
                    <xsd:enumeration value="Politics"/>
                    <xsd:enumeration value="Poverty"/>
                    <xsd:enumeration value="Poverty alleviation"/>
                    <xsd:enumeration value="Public expenditure"/>
                    <xsd:enumeration value="Research"/>
                    <xsd:enumeration value="Rural areas"/>
                    <xsd:enumeration value="Rural development"/>
                    <xsd:enumeration value="Security"/>
                    <xsd:enumeration value="Social conditions"/>
                    <xsd:enumeration value="Structural adjustment"/>
                    <xsd:enumeration value="Sustainability"/>
                    <xsd:enumeration value="Technology"/>
                    <xsd:enumeration value="Tourism"/>
                    <xsd:enumeration value="Trade"/>
                    <xsd:enumeration value="Trade liberalisation"/>
                    <xsd:enumeration value="Trade policy"/>
                    <xsd:enumeration value="Water"/>
                    <xsd:enumeration value="Wome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AE39526-CF6D-4381-9306-5C3E3F7F4457}">
  <ds:schemaRefs>
    <ds:schemaRef ds:uri="http://schemas.microsoft.com/office/2006/metadata/properties"/>
    <ds:schemaRef ds:uri="640BDAC1-5A85-42FE-9888-FE7FD80A4DDF"/>
  </ds:schemaRefs>
</ds:datastoreItem>
</file>

<file path=customXml/itemProps2.xml><?xml version="1.0" encoding="utf-8"?>
<ds:datastoreItem xmlns:ds="http://schemas.openxmlformats.org/officeDocument/2006/customXml" ds:itemID="{FFEA57AC-B8F2-4D71-A132-D012BD803F90}">
  <ds:schemaRefs>
    <ds:schemaRef ds:uri="http://schemas.microsoft.com/sharepoint/v3/contenttype/forms"/>
  </ds:schemaRefs>
</ds:datastoreItem>
</file>

<file path=customXml/itemProps3.xml><?xml version="1.0" encoding="utf-8"?>
<ds:datastoreItem xmlns:ds="http://schemas.openxmlformats.org/officeDocument/2006/customXml" ds:itemID="{24A0CA21-33E6-4E51-9215-E6C87750E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0BDAC1-5A85-42FE-9888-FE7FD80A4DD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ODI powerpoint template meta font</Template>
  <TotalTime>1260</TotalTime>
  <Words>285</Words>
  <Application>Microsoft Office PowerPoint</Application>
  <PresentationFormat>On-screen Show (4:3)</PresentationFormat>
  <Paragraphs>38</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ODI powerpoint template meta font</vt:lpstr>
      <vt:lpstr>Tracking REDD Finance through  Climate Funds Update</vt:lpstr>
      <vt:lpstr>Climate Funds Update</vt:lpstr>
      <vt:lpstr>Slide 3</vt:lpstr>
      <vt:lpstr>22 international climate change funds: current status</vt:lpstr>
      <vt:lpstr>Areas of focus (approved funding = USD 9.6bn)</vt:lpstr>
      <vt:lpstr>Example of fund-level data</vt:lpstr>
      <vt:lpstr>Example of fund-level data (cont’d)</vt:lpstr>
      <vt:lpstr>Interesting findings and challenges – on delivery</vt:lpstr>
      <vt:lpstr>Slide 9</vt:lpstr>
    </vt:vector>
  </TitlesOfParts>
  <Company>Overseas Development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finance additionality:  where are we now and what can be done?</dc:title>
  <dc:creator>jbrown</dc:creator>
  <cp:lastModifiedBy>jbrown</cp:lastModifiedBy>
  <cp:revision>118</cp:revision>
  <cp:lastPrinted>2006-04-07T10:19:46Z</cp:lastPrinted>
  <dcterms:created xsi:type="dcterms:W3CDTF">2010-04-14T12:44:36Z</dcterms:created>
  <dcterms:modified xsi:type="dcterms:W3CDTF">2011-06-10T16:54:32Z</dcterms:modified>
</cp:coreProperties>
</file>