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2"/>
  </p:notesMasterIdLst>
  <p:sldIdLst>
    <p:sldId id="285" r:id="rId3"/>
    <p:sldId id="301" r:id="rId4"/>
    <p:sldId id="314" r:id="rId5"/>
    <p:sldId id="315" r:id="rId6"/>
    <p:sldId id="305" r:id="rId7"/>
    <p:sldId id="316" r:id="rId8"/>
    <p:sldId id="303" r:id="rId9"/>
    <p:sldId id="302" r:id="rId10"/>
    <p:sldId id="304" r:id="rId11"/>
    <p:sldId id="296" r:id="rId12"/>
    <p:sldId id="264" r:id="rId13"/>
    <p:sldId id="311" r:id="rId14"/>
    <p:sldId id="312" r:id="rId15"/>
    <p:sldId id="313" r:id="rId16"/>
    <p:sldId id="309" r:id="rId17"/>
    <p:sldId id="310" r:id="rId18"/>
    <p:sldId id="288" r:id="rId19"/>
    <p:sldId id="279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2" autoAdjust="0"/>
    <p:restoredTop sz="94660"/>
  </p:normalViewPr>
  <p:slideViewPr>
    <p:cSldViewPr>
      <p:cViewPr>
        <p:scale>
          <a:sx n="70" d="100"/>
          <a:sy n="70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0FD45-642F-4B76-94C8-8F571F42565D}" type="datetimeFigureOut">
              <a:rPr lang="en-US" smtClean="0"/>
              <a:pPr/>
              <a:t>25/10/2016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9EC6D-A89D-41DC-84B9-A141A4C52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07D976-837D-48DC-981B-8D54068883B3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A195E-F644-4607-ACB0-CA08C7C90F5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EC4AFD-1990-4050-B5BE-231D421C12D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43FD6D-F5E7-47A1-8EA8-EAD4D198A6B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75E441-411A-4866-9120-30EBC1FC78A2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1FE5-AD41-490C-ADAD-506E88E0AA31}" type="datetimeFigureOut">
              <a:rPr lang="en-US"/>
              <a:pPr>
                <a:defRPr/>
              </a:pPr>
              <a:t>25/10/2016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63D3-CB65-408D-8351-3568A2138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5B15-0B0F-4689-AB3B-C5BCA35DE127}" type="datetimeFigureOut">
              <a:rPr lang="en-US"/>
              <a:pPr>
                <a:defRPr/>
              </a:pPr>
              <a:t>25/10/2016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07A86-6810-4673-895A-80D11A2A4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37934-547D-418F-BBE9-8560163FD9DB}" type="datetimeFigureOut">
              <a:rPr lang="en-US"/>
              <a:pPr>
                <a:defRPr/>
              </a:pPr>
              <a:t>25/10/2016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3FC56-2ADB-4573-BADF-AEB1F6F56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DCC68-7170-4616-88E3-8AFEC1EA150C}" type="datetimeFigureOut">
              <a:rPr lang="en-US"/>
              <a:pPr>
                <a:defRPr/>
              </a:pPr>
              <a:t>25/10/2016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8E46A-F105-46C9-B1FE-62AF9738D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88EC-3859-48C3-AF9A-6FB8E7CC1523}" type="datetimeFigureOut">
              <a:rPr lang="en-US"/>
              <a:pPr>
                <a:defRPr/>
              </a:pPr>
              <a:t>25/10/2016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7C2C-36F7-4406-898B-B354513A9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185C3-60B0-42CD-A23D-708C23E3E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2E85C-B980-4E7A-9FEC-E6C3E1308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CC"/>
                </a:solidFill>
                <a:latin typeface="Copperplate Gothic Bold" pitchFamily="34" charset="0"/>
              </a:rPr>
              <a:t>Vivekanand Research &amp; Training Institute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IN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46331"/>
          </a:xfrm>
          <a:solidFill>
            <a:srgbClr val="008000"/>
          </a:solidFill>
        </p:spPr>
        <p:txBody>
          <a:bodyPr rtlCol="0">
            <a:spAutoFit/>
          </a:bodyPr>
          <a:lstStyle>
            <a:lvl1pPr algn="ctr" rtl="0" fontAlgn="base">
              <a:spcBef>
                <a:spcPct val="50000"/>
              </a:spcBef>
              <a:spcAft>
                <a:spcPct val="0"/>
              </a:spcAft>
              <a:defRPr lang="en-US" sz="3600" b="0" kern="1200" dirty="0" smtClean="0">
                <a:solidFill>
                  <a:srgbClr val="FFFFCC"/>
                </a:solidFill>
                <a:latin typeface="Copperplate Gothic Bold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28600" y="772999"/>
            <a:ext cx="8686800" cy="5780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0B13E866-7BF1-482C-977F-307594B451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7A00-D046-4B82-8E08-898541FB9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0AC2-1902-4ACC-A949-8C77ACD6F0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2B44-FCBF-4484-B049-B931D41441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rgbClr val="FFFF66"/>
                </a:solidFill>
                <a:latin typeface="Copperplate Gothic Light" pitchFamily="34" charset="0"/>
              </a:rPr>
              <a:t>Vivekanand</a:t>
            </a:r>
            <a:r>
              <a:rPr lang="en-US" kern="0" dirty="0">
                <a:solidFill>
                  <a:srgbClr val="FFFF66"/>
                </a:solidFill>
                <a:latin typeface="Copperplate Gothic Light" pitchFamily="34" charset="0"/>
              </a:rPr>
              <a:t> Research &amp; Training Institute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48000"/>
          </a:xfrm>
          <a:solidFill>
            <a:srgbClr val="008000"/>
          </a:solidFill>
        </p:spPr>
        <p:txBody>
          <a:bodyPr rtlCol="0">
            <a:spAutoFit/>
          </a:bodyPr>
          <a:lstStyle>
            <a:lvl1pPr algn="ctr" rtl="0" fontAlgn="base">
              <a:spcBef>
                <a:spcPct val="50000"/>
              </a:spcBef>
              <a:spcAft>
                <a:spcPct val="0"/>
              </a:spcAft>
              <a:defRPr lang="en-US" sz="3200" b="1" kern="1200" dirty="0" smtClean="0">
                <a:solidFill>
                  <a:srgbClr val="FFFFCC"/>
                </a:solidFill>
                <a:latin typeface="Copperplate Gothic Bold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91440" y="772999"/>
            <a:ext cx="9052560" cy="5780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510E-0D71-4E36-909E-CB4BBC9B3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9247C-F169-484A-B3A2-DA34012FC9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F2FF-186B-4565-9CDA-214CA78859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DA54-8188-4966-AF5B-0278FAC2E6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2111-CAB5-4936-8B16-04F9D0BC4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B12C-A99C-4AE9-BEAF-2AE15A723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rgbClr val="FFFF66"/>
                </a:solidFill>
                <a:latin typeface="Copperplate Gothic Light" pitchFamily="34" charset="0"/>
              </a:rPr>
              <a:t>Vivekanand</a:t>
            </a:r>
            <a:r>
              <a:rPr lang="en-US" kern="0" dirty="0">
                <a:solidFill>
                  <a:srgbClr val="FFFF66"/>
                </a:solidFill>
                <a:latin typeface="Copperplate Gothic Light" pitchFamily="34" charset="0"/>
              </a:rPr>
              <a:t> Research &amp; Training Institute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48000"/>
          </a:xfr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rtlCol="0">
            <a:spAutoFit/>
          </a:bodyPr>
          <a:lstStyle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lang="en-US" sz="3200" b="1" kern="1200" dirty="0">
                <a:solidFill>
                  <a:srgbClr val="FFFFCC"/>
                </a:solidFill>
                <a:latin typeface="Copperplate Gothic Bold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91440" y="767500"/>
            <a:ext cx="4404360" cy="5780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 noChangeAspect="1"/>
          </p:cNvSpPr>
          <p:nvPr>
            <p:ph idx="10"/>
          </p:nvPr>
        </p:nvSpPr>
        <p:spPr>
          <a:xfrm>
            <a:off x="4648200" y="767500"/>
            <a:ext cx="4404360" cy="5780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rgbClr val="FFFF66"/>
                </a:solidFill>
                <a:latin typeface="Copperplate Gothic Light" pitchFamily="34" charset="0"/>
              </a:rPr>
              <a:t>Vivekanand</a:t>
            </a:r>
            <a:r>
              <a:rPr lang="en-US" kern="0" dirty="0">
                <a:solidFill>
                  <a:srgbClr val="FFFF66"/>
                </a:solidFill>
                <a:latin typeface="Copperplate Gothic Light" pitchFamily="34" charset="0"/>
              </a:rPr>
              <a:t> Research &amp; Training Institute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48000"/>
          </a:xfr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rtlCol="0">
            <a:spAutoFit/>
          </a:bodyPr>
          <a:lstStyle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lang="en-US" sz="3200" b="1" kern="1200" dirty="0">
                <a:solidFill>
                  <a:srgbClr val="FFFFCC"/>
                </a:solidFill>
                <a:latin typeface="Copperplate Gothic Bold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91440" y="767500"/>
            <a:ext cx="4404360" cy="5780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 noChangeAspect="1"/>
          </p:cNvSpPr>
          <p:nvPr>
            <p:ph idx="10"/>
          </p:nvPr>
        </p:nvSpPr>
        <p:spPr>
          <a:xfrm>
            <a:off x="4648200" y="767500"/>
            <a:ext cx="4404360" cy="5780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rgbClr val="FFFF66"/>
                </a:solidFill>
                <a:latin typeface="Copperplate Gothic Light" pitchFamily="34" charset="0"/>
              </a:rPr>
              <a:t>Vivekanand</a:t>
            </a:r>
            <a:r>
              <a:rPr lang="en-US" kern="0" dirty="0">
                <a:solidFill>
                  <a:srgbClr val="FFFF66"/>
                </a:solidFill>
                <a:latin typeface="Copperplate Gothic Light" pitchFamily="34" charset="0"/>
              </a:rPr>
              <a:t> Research &amp; Training Institute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48000"/>
          </a:xfr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rtlCol="0">
            <a:spAutoFit/>
          </a:bodyPr>
          <a:lstStyle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lang="en-US" sz="3200" b="1" kern="1200" dirty="0">
                <a:solidFill>
                  <a:srgbClr val="FFFFCC"/>
                </a:solidFill>
                <a:latin typeface="Copperplate Gothic Bold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83820" y="767501"/>
            <a:ext cx="4404360" cy="2890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 noChangeAspect="1"/>
          </p:cNvSpPr>
          <p:nvPr>
            <p:ph idx="10"/>
          </p:nvPr>
        </p:nvSpPr>
        <p:spPr>
          <a:xfrm>
            <a:off x="4655820" y="767501"/>
            <a:ext cx="4404360" cy="2890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1"/>
          </p:nvPr>
        </p:nvSpPr>
        <p:spPr>
          <a:xfrm>
            <a:off x="83820" y="3736550"/>
            <a:ext cx="4404360" cy="2890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 noChangeAspect="1"/>
          </p:cNvSpPr>
          <p:nvPr>
            <p:ph idx="12"/>
          </p:nvPr>
        </p:nvSpPr>
        <p:spPr>
          <a:xfrm>
            <a:off x="4655820" y="3736550"/>
            <a:ext cx="4404360" cy="2890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8A6BC-6174-42AE-B79B-93B96DC6B9E2}" type="datetimeFigureOut">
              <a:rPr lang="en-US"/>
              <a:pPr>
                <a:defRPr/>
              </a:pPr>
              <a:t>25/10/2016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73EF-F281-4FC5-A766-3A6BE70F9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BD317-7D3C-4A25-8A23-4DEBF46D92D5}" type="datetimeFigureOut">
              <a:rPr lang="en-US"/>
              <a:pPr>
                <a:defRPr/>
              </a:pPr>
              <a:t>25/10/2016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EE38-4245-4980-B09D-56045C03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98DC-889E-411E-AE24-813E5048F9B3}" type="datetimeFigureOut">
              <a:rPr lang="en-US"/>
              <a:pPr>
                <a:defRPr/>
              </a:pPr>
              <a:t>25/10/2016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E595-384D-425C-84AC-B7381382E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6145-BBA8-40B8-B4E6-F214162C6A17}" type="datetimeFigureOut">
              <a:rPr lang="en-US"/>
              <a:pPr>
                <a:defRPr/>
              </a:pPr>
              <a:t>25/10/2016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B18B-D2E1-42A4-A3AA-715EA1098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8ED4F-032A-41E6-9F8D-5695E8B54433}" type="datetimeFigureOut">
              <a:rPr lang="en-US"/>
              <a:pPr>
                <a:defRPr/>
              </a:pPr>
              <a:t>25/10/2016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0A5D9-65C7-49F9-B0C8-666C68717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16C2BA-949E-43B1-B87C-0C838B9CB043}" type="datetimeFigureOut">
              <a:rPr lang="en-US"/>
              <a:pPr>
                <a:defRPr/>
              </a:pPr>
              <a:t>25/10/2016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116110-0330-4DED-973F-B3E723223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CC"/>
                </a:solidFill>
                <a:latin typeface="Copperplate Gothic Bold" pitchFamily="34" charset="0"/>
              </a:rPr>
              <a:t>Vivekanand Research &amp; Training Institute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7ACDBFEC-4FF0-4711-8113-0F28C52E91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ti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vrtimandvi@gmail.com" TargetMode="External"/><Relationship Id="rId4" Type="http://schemas.openxmlformats.org/officeDocument/2006/relationships/hyperlink" Target="mailto:jayprakash.gosalia@excelind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228600"/>
            <a:ext cx="8915400" cy="2079625"/>
          </a:xfrm>
        </p:spPr>
        <p:txBody>
          <a:bodyPr/>
          <a:lstStyle/>
          <a:p>
            <a:pPr>
              <a:defRPr/>
            </a:pPr>
            <a:r>
              <a:rPr lang="en-US" sz="36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itchFamily="34" charset="0"/>
              </a:rPr>
              <a:t>Rukmavati</a:t>
            </a:r>
            <a:r>
              <a:rPr lang="en-US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itchFamily="34" charset="0"/>
              </a:rPr>
              <a:t> River Basin Management </a:t>
            </a:r>
            <a:endParaRPr lang="en-US" sz="36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648200"/>
            <a:ext cx="8763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Copperplate Gothic Light" pitchFamily="34" charset="0"/>
              </a:rPr>
              <a:t>J S </a:t>
            </a:r>
            <a:r>
              <a:rPr lang="en-US" sz="2800" b="1" dirty="0" err="1" smtClean="0">
                <a:solidFill>
                  <a:srgbClr val="008000"/>
                </a:solidFill>
                <a:latin typeface="Copperplate Gothic Light" pitchFamily="34" charset="0"/>
              </a:rPr>
              <a:t>Gosalia</a:t>
            </a:r>
            <a:endParaRPr lang="en-US" sz="2800" b="1" dirty="0" smtClean="0">
              <a:solidFill>
                <a:srgbClr val="008000"/>
              </a:solidFill>
              <a:latin typeface="Copperplate Gothic Light" pitchFamily="34" charset="0"/>
            </a:endParaRPr>
          </a:p>
          <a:p>
            <a:r>
              <a:rPr lang="en-US" sz="2800" b="1" dirty="0" err="1" smtClean="0">
                <a:solidFill>
                  <a:srgbClr val="008000"/>
                </a:solidFill>
                <a:latin typeface="Copperplate Gothic Light" pitchFamily="34" charset="0"/>
              </a:rPr>
              <a:t>Vivekanand</a:t>
            </a:r>
            <a:r>
              <a:rPr lang="en-US" sz="2800" b="1" dirty="0" smtClean="0">
                <a:solidFill>
                  <a:srgbClr val="008000"/>
                </a:solidFill>
                <a:latin typeface="Copperplate Gothic Light" pitchFamily="34" charset="0"/>
              </a:rPr>
              <a:t> Research &amp; Training Institute</a:t>
            </a:r>
          </a:p>
          <a:p>
            <a:r>
              <a:rPr lang="en-US" sz="2800" b="1" dirty="0" err="1" smtClean="0">
                <a:solidFill>
                  <a:srgbClr val="008000"/>
                </a:solidFill>
                <a:latin typeface="Copperplate Gothic Light" pitchFamily="34" charset="0"/>
              </a:rPr>
              <a:t>Mandvi</a:t>
            </a:r>
            <a:r>
              <a:rPr lang="en-US" sz="2800" b="1" dirty="0" smtClean="0">
                <a:solidFill>
                  <a:srgbClr val="008000"/>
                </a:solidFill>
                <a:latin typeface="Copperplate Gothic Light" pitchFamily="34" charset="0"/>
              </a:rPr>
              <a:t> – Kutch, Gujarat, India</a:t>
            </a:r>
          </a:p>
          <a:p>
            <a:r>
              <a:rPr lang="en-US" sz="2800" b="1" i="1" u="sng" dirty="0" smtClean="0">
                <a:solidFill>
                  <a:srgbClr val="008000"/>
                </a:solidFill>
                <a:latin typeface="Copperplate Gothic Light" pitchFamily="34" charset="0"/>
              </a:rPr>
              <a:t>www.vrti.org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888" y="2790825"/>
            <a:ext cx="1800225" cy="1276350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9224"/>
          </a:xfrm>
        </p:spPr>
        <p:txBody>
          <a:bodyPr/>
          <a:lstStyle/>
          <a:p>
            <a:pPr>
              <a:defRPr/>
            </a:pPr>
            <a:r>
              <a:rPr sz="2800" dirty="0" err="1"/>
              <a:t>Rukmavati</a:t>
            </a:r>
            <a:r>
              <a:rPr sz="2800" dirty="0"/>
              <a:t> River </a:t>
            </a:r>
            <a:r>
              <a:rPr sz="2800" dirty="0" smtClean="0"/>
              <a:t>Basin </a:t>
            </a:r>
            <a:r>
              <a:rPr lang="en-US" sz="2800" dirty="0" smtClean="0"/>
              <a:t>–</a:t>
            </a:r>
            <a:r>
              <a:rPr sz="2800" dirty="0" smtClean="0"/>
              <a:t> Pilot Project</a:t>
            </a:r>
            <a:endParaRPr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90175" y="842963"/>
          <a:ext cx="4120425" cy="3271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09304"/>
                <a:gridCol w="1811121"/>
              </a:tblGrid>
              <a:tr h="4089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 of Villages 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55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89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population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1,26,148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89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Area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72,030 Ha.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89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Agricultural Land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42,207 Ha.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89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Irrigated Land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18,526 Ha.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89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Cultivable Wasteland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5,649 Ha.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89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Forest</a:t>
                      </a:r>
                      <a:r>
                        <a:rPr lang="en-US" baseline="0" dirty="0" smtClean="0"/>
                        <a:t> Area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4,282 Ha.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89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 Land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21,801 Ha.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6" name="Picture 3175" descr="I:\COP posters\Rukmavati_Updated_Map.jpg"/>
          <p:cNvPicPr/>
          <p:nvPr/>
        </p:nvPicPr>
        <p:blipFill>
          <a:blip r:embed="rId3" cstate="print"/>
          <a:srcRect l="2778" t="2956" r="2778" b="2956"/>
          <a:stretch>
            <a:fillRect/>
          </a:stretch>
        </p:blipFill>
        <p:spPr bwMode="auto">
          <a:xfrm>
            <a:off x="228600" y="838200"/>
            <a:ext cx="39624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49224"/>
          </a:xfrm>
        </p:spPr>
        <p:txBody>
          <a:bodyPr/>
          <a:lstStyle/>
          <a:p>
            <a:r>
              <a:rPr dirty="0" err="1"/>
              <a:t>Rukmavati</a:t>
            </a:r>
            <a:r>
              <a:rPr dirty="0"/>
              <a:t> River Basin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Focusing water resource management</a:t>
            </a:r>
          </a:p>
          <a:p>
            <a:r>
              <a:rPr lang="en-US" dirty="0" smtClean="0"/>
              <a:t>Promoting efficient water use-Closed pipe, Drip</a:t>
            </a:r>
          </a:p>
          <a:p>
            <a:r>
              <a:rPr lang="en-US" dirty="0" smtClean="0"/>
              <a:t>Farm waste recycling &amp; efficient resource management</a:t>
            </a:r>
          </a:p>
          <a:p>
            <a:r>
              <a:rPr lang="en-US" dirty="0" smtClean="0"/>
              <a:t>Supplementing Farm income for reducing vulnerability due to climate uncertainties, by</a:t>
            </a:r>
          </a:p>
          <a:p>
            <a:pPr lvl="1"/>
            <a:r>
              <a:rPr lang="en-US" dirty="0" smtClean="0"/>
              <a:t>Animal Husbandry</a:t>
            </a:r>
          </a:p>
          <a:p>
            <a:pPr lvl="1"/>
            <a:r>
              <a:rPr lang="en-US" dirty="0" smtClean="0"/>
              <a:t>Traditional skills in Handicrafts ,Embroidery</a:t>
            </a:r>
          </a:p>
          <a:p>
            <a:r>
              <a:rPr lang="en-US" dirty="0" smtClean="0"/>
              <a:t>Improving forward &amp; backward market linkages</a:t>
            </a:r>
          </a:p>
          <a:p>
            <a:r>
              <a:rPr lang="en-US" dirty="0" smtClean="0"/>
              <a:t>Empowering women in supportive role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49224"/>
          </a:xfrm>
        </p:spPr>
        <p:txBody>
          <a:bodyPr/>
          <a:lstStyle/>
          <a:p>
            <a:r>
              <a:rPr lang="en-US" dirty="0" smtClean="0"/>
              <a:t>Project Highlights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convergence – Rs. 600 million in 6 years span</a:t>
            </a:r>
          </a:p>
          <a:p>
            <a:r>
              <a:rPr lang="en-US" dirty="0" smtClean="0"/>
              <a:t>Water Resource management (Hydrology):</a:t>
            </a:r>
          </a:p>
          <a:p>
            <a:pPr lvl="1"/>
            <a:r>
              <a:rPr lang="en-US" dirty="0" smtClean="0"/>
              <a:t>107 new rain water harvesting structures, 1692 beneficiaries farmers, 3784 Ha of lands got irrigation security, improvement in ground water quality</a:t>
            </a:r>
          </a:p>
          <a:p>
            <a:pPr lvl="1"/>
            <a:r>
              <a:rPr lang="en-US" dirty="0" smtClean="0"/>
              <a:t>99 renovation (</a:t>
            </a:r>
            <a:r>
              <a:rPr lang="en-US" dirty="0" err="1" smtClean="0"/>
              <a:t>desilting</a:t>
            </a:r>
            <a:r>
              <a:rPr lang="en-US" dirty="0" smtClean="0"/>
              <a:t>) of existing structures – 485 beneficiaries farmers, 625 Ha area received fertile silt which resulted in reduced requirement of chemical fertilizer</a:t>
            </a:r>
          </a:p>
          <a:p>
            <a:pPr lvl="1"/>
            <a:r>
              <a:rPr lang="en-US" dirty="0" smtClean="0"/>
              <a:t>Efficient use of water through promotion of drip irrigation – 4100 Ha of land, 50% saving in irrigation water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49224"/>
          </a:xfrm>
        </p:spPr>
        <p:txBody>
          <a:bodyPr/>
          <a:lstStyle/>
          <a:p>
            <a:r>
              <a:rPr lang="en-US" dirty="0" smtClean="0"/>
              <a:t>Project Highlights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 resource management (soil, agriculture)</a:t>
            </a:r>
          </a:p>
          <a:p>
            <a:pPr lvl="1"/>
            <a:r>
              <a:rPr lang="en-US" dirty="0" smtClean="0"/>
              <a:t>Promotion of composting – 900 farmers, Instead of burning farm waste, farmers converting it to compost thereby improvement in soil fertility (2000 MT waste converted to compost from 400 Ha of area)</a:t>
            </a:r>
          </a:p>
          <a:p>
            <a:pPr lvl="1"/>
            <a:r>
              <a:rPr lang="en-US" dirty="0" smtClean="0"/>
              <a:t>Promoting legume as inter crop – nitrogen fixation in soil and also providing food security (Nitrogen fixation - 103 MT in 3600 Ha (224 MT urea saving)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49224"/>
          </a:xfrm>
        </p:spPr>
        <p:txBody>
          <a:bodyPr/>
          <a:lstStyle/>
          <a:p>
            <a:r>
              <a:rPr lang="en-US" dirty="0" smtClean="0"/>
              <a:t>Project Highlights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Animal husbandry</a:t>
            </a:r>
          </a:p>
          <a:p>
            <a:pPr lvl="1"/>
            <a:r>
              <a:rPr lang="en-US" dirty="0" smtClean="0"/>
              <a:t>Pasture land development in about 540 Ha of land providing fodder security</a:t>
            </a:r>
          </a:p>
          <a:p>
            <a:pPr lvl="1"/>
            <a:r>
              <a:rPr lang="en-US" dirty="0" smtClean="0"/>
              <a:t>Improving market linkage, 20% increase in income</a:t>
            </a:r>
          </a:p>
          <a:p>
            <a:r>
              <a:rPr lang="en-US" dirty="0" smtClean="0"/>
              <a:t>Tree plantation</a:t>
            </a:r>
          </a:p>
          <a:p>
            <a:pPr lvl="1"/>
            <a:r>
              <a:rPr lang="en-US" dirty="0" smtClean="0"/>
              <a:t>40,000 trees planted in basin area to improve greenery</a:t>
            </a:r>
          </a:p>
          <a:p>
            <a:pPr lvl="1"/>
            <a:r>
              <a:rPr lang="en-US" dirty="0" smtClean="0"/>
              <a:t>Promoting horticultural plantation – 983 Ha land having permanent green cover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9224"/>
          </a:xfrm>
        </p:spPr>
        <p:txBody>
          <a:bodyPr/>
          <a:lstStyle/>
          <a:p>
            <a:r>
              <a:rPr lang="it-IT" sz="2800" dirty="0"/>
              <a:t>CO2 sequestration in Rukmavati River </a:t>
            </a:r>
            <a:r>
              <a:rPr lang="it-IT" sz="2800" dirty="0" smtClean="0"/>
              <a:t>Basin</a:t>
            </a:r>
            <a:endParaRPr lang="en-US" sz="28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362" y="773113"/>
            <a:ext cx="8711351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9224"/>
          </a:xfrm>
        </p:spPr>
        <p:txBody>
          <a:bodyPr/>
          <a:lstStyle/>
          <a:p>
            <a:r>
              <a:rPr lang="it-IT" sz="2800" dirty="0"/>
              <a:t>CO2 sequestration in Rukmavati River </a:t>
            </a:r>
            <a:r>
              <a:rPr lang="it-IT" sz="2800" dirty="0" smtClean="0"/>
              <a:t>Basin</a:t>
            </a:r>
            <a:endParaRPr lang="en-US" sz="2800" dirty="0"/>
          </a:p>
        </p:txBody>
      </p:sp>
      <p:grpSp>
        <p:nvGrpSpPr>
          <p:cNvPr id="9" name="Content Placeholder 8"/>
          <p:cNvGrpSpPr>
            <a:grpSpLocks noGrp="1" noChangeAspect="1"/>
          </p:cNvGrpSpPr>
          <p:nvPr>
            <p:ph idx="1"/>
          </p:nvPr>
        </p:nvGrpSpPr>
        <p:grpSpPr>
          <a:xfrm>
            <a:off x="92074" y="1001713"/>
            <a:ext cx="9051926" cy="1741487"/>
            <a:chOff x="152400" y="514350"/>
            <a:chExt cx="8553450" cy="10191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90787"/>
            <a:stretch>
              <a:fillRect/>
            </a:stretch>
          </p:blipFill>
          <p:spPr bwMode="auto">
            <a:xfrm>
              <a:off x="152400" y="514350"/>
              <a:ext cx="8553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87140"/>
            <a:stretch>
              <a:fillRect/>
            </a:stretch>
          </p:blipFill>
          <p:spPr bwMode="auto">
            <a:xfrm>
              <a:off x="152400" y="895350"/>
              <a:ext cx="855345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381000" y="2769037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/>
              <a:t>CO2 sequestration enhanced by 113,722 MT per year in 2014 with respect to 2009 in whole basin, which is 21% increase in sequestered CO2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/>
              <a:t>Data Used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err="1" smtClean="0"/>
              <a:t>Landsat</a:t>
            </a:r>
            <a:r>
              <a:rPr lang="en-US" sz="2000" dirty="0" smtClean="0"/>
              <a:t> 7 and 8 data from USGS (United </a:t>
            </a:r>
            <a:r>
              <a:rPr lang="en-US" sz="2000" dirty="0" err="1" smtClean="0"/>
              <a:t>StatesGeological</a:t>
            </a:r>
            <a:r>
              <a:rPr lang="en-US" sz="2000" dirty="0" smtClean="0"/>
              <a:t> Survey) website.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/>
              <a:t>Solar irradiance, temperature, rainfall data from meteorological observations.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/>
              <a:t>Crop coefficient data from FAO (Food and Agriculture Organization) database.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"/>
            <a:ext cx="9144000" cy="649224"/>
          </a:xfrm>
        </p:spPr>
        <p:txBody>
          <a:bodyPr/>
          <a:lstStyle/>
          <a:p>
            <a:r>
              <a:rPr lang="en-US" dirty="0" smtClean="0"/>
              <a:t>Agenda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Crop suitability maps through GIS tool which will help in conserve more resources and better land utilization</a:t>
            </a:r>
          </a:p>
          <a:p>
            <a:r>
              <a:rPr lang="en-US" dirty="0" smtClean="0"/>
              <a:t>Agriculture productivity improvement – soil &amp; water management, good agricultural practices</a:t>
            </a:r>
          </a:p>
          <a:p>
            <a:r>
              <a:rPr lang="en-US" dirty="0" smtClean="0"/>
              <a:t>Agricultural  produce value addition through cluster based promotion of warehousing, processing and market linkage</a:t>
            </a:r>
          </a:p>
          <a:p>
            <a:r>
              <a:rPr lang="en-US" dirty="0" smtClean="0"/>
              <a:t>Animal health, nutrition and productivity improvement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78DE31-A0FE-40E5-A514-583103BE272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49224"/>
          </a:xfrm>
        </p:spPr>
        <p:txBody>
          <a:bodyPr/>
          <a:lstStyle/>
          <a:p>
            <a:pPr>
              <a:defRPr/>
            </a:pPr>
            <a:r>
              <a:rPr sz="2800" dirty="0"/>
              <a:t>Way Forward</a:t>
            </a:r>
          </a:p>
        </p:txBody>
      </p:sp>
      <p:sp>
        <p:nvSpPr>
          <p:cNvPr id="73732" name="Content Placeholder 2"/>
          <p:cNvSpPr>
            <a:spLocks noGrp="1"/>
          </p:cNvSpPr>
          <p:nvPr>
            <p:ph idx="1"/>
          </p:nvPr>
        </p:nvSpPr>
        <p:spPr>
          <a:xfrm>
            <a:off x="228600" y="773113"/>
            <a:ext cx="8686800" cy="5780087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73733" name="Picture 6" descr="ch_2_physiography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 b="-877"/>
          <a:stretch>
            <a:fillRect/>
          </a:stretch>
        </p:blipFill>
        <p:spPr bwMode="auto">
          <a:xfrm>
            <a:off x="246356" y="685800"/>
            <a:ext cx="8651289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3124200" y="6029325"/>
            <a:ext cx="5867400" cy="5238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2575" indent="-287338" algn="ctr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FFCC"/>
                </a:solidFill>
                <a:latin typeface="Copperplate Gothic Bold" pitchFamily="34" charset="0"/>
              </a:rPr>
              <a:t>97 River Basins of </a:t>
            </a:r>
            <a:r>
              <a:rPr lang="en-US" sz="2800" dirty="0" smtClean="0">
                <a:solidFill>
                  <a:srgbClr val="FFFFCC"/>
                </a:solidFill>
                <a:latin typeface="Copperplate Gothic Bold" pitchFamily="34" charset="0"/>
              </a:rPr>
              <a:t>Kutch</a:t>
            </a:r>
            <a:endParaRPr lang="en-US" sz="2800" dirty="0">
              <a:solidFill>
                <a:srgbClr val="FFFFCC"/>
              </a:solidFill>
              <a:latin typeface="Copperplate Goth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70467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Utilization of experience gained in </a:t>
            </a:r>
            <a:r>
              <a:rPr lang="en-US" sz="2400" dirty="0" err="1" smtClean="0">
                <a:cs typeface="Times New Roman" pitchFamily="18" charset="0"/>
              </a:rPr>
              <a:t>Rulmavati</a:t>
            </a:r>
            <a:r>
              <a:rPr lang="en-US" sz="2400" dirty="0" smtClean="0">
                <a:cs typeface="Times New Roman" pitchFamily="18" charset="0"/>
              </a:rPr>
              <a:t> River Basin Development Model, to Other River Basins of Kutch.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title"/>
          </p:nvPr>
        </p:nvSpPr>
        <p:spPr>
          <a:xfrm>
            <a:off x="722313" y="3100387"/>
            <a:ext cx="7772400" cy="1362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cap="none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Vivekanand</a:t>
            </a:r>
            <a: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Research &amp; Training Institute,</a:t>
            </a:r>
            <a:b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n-US" sz="2000" cap="none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Nagalpur</a:t>
            </a:r>
            <a: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Road, Near Jain Ashram,</a:t>
            </a:r>
            <a:b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n-US" sz="2000" cap="none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Mandvi</a:t>
            </a:r>
            <a: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– Kutch, Pin – 370465,</a:t>
            </a:r>
            <a:b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India</a:t>
            </a:r>
            <a:b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Web: </a:t>
            </a:r>
            <a: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  <a:hlinkClick r:id="rId3"/>
              </a:rPr>
              <a:t>www.vrti.org</a:t>
            </a:r>
            <a: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Email: </a:t>
            </a:r>
            <a: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  <a:hlinkClick r:id="rId4"/>
              </a:rPr>
              <a:t>gosalia.jayprakash@excelind.com</a:t>
            </a:r>
            <a: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  <a:hlinkClick r:id="rId5"/>
              </a:rPr>
              <a:t>vrtimandvi@gmail.com</a:t>
            </a:r>
            <a:r>
              <a:rPr lang="en-US" sz="2000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pperplate Gothic Bold" pitchFamily="34" charset="0"/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pperplate Gothic Bold" pitchFamily="34" charset="0"/>
              </a:rPr>
            </a:b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15001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J S </a:t>
            </a:r>
            <a:r>
              <a:rPr lang="en-US" b="1" dirty="0" err="1" smtClean="0">
                <a:solidFill>
                  <a:schemeClr val="tx1"/>
                </a:solidFill>
              </a:rPr>
              <a:t>Gosalia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9224"/>
          </a:xfrm>
        </p:spPr>
        <p:txBody>
          <a:bodyPr/>
          <a:lstStyle/>
          <a:p>
            <a:r>
              <a:rPr lang="en-US" dirty="0" smtClean="0"/>
              <a:t>Presentation 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231F20"/>
                </a:solidFill>
                <a:latin typeface="+mj-lt"/>
                <a:cs typeface="Times New Roman" pitchFamily="18" charset="0"/>
              </a:rPr>
              <a:t>VRTI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231F20"/>
                </a:solidFill>
                <a:latin typeface="+mj-lt"/>
                <a:cs typeface="Times New Roman" pitchFamily="18" charset="0"/>
              </a:rPr>
              <a:t>River Basin Management – concept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err="1" smtClean="0">
                <a:solidFill>
                  <a:srgbClr val="231F20"/>
                </a:solidFill>
                <a:latin typeface="+mj-lt"/>
                <a:cs typeface="Times New Roman" pitchFamily="18" charset="0"/>
              </a:rPr>
              <a:t>Rukmavati</a:t>
            </a:r>
            <a:r>
              <a:rPr lang="en-US" altLang="zh-CN" dirty="0" smtClean="0">
                <a:solidFill>
                  <a:srgbClr val="231F20"/>
                </a:solidFill>
                <a:latin typeface="+mj-lt"/>
                <a:cs typeface="Times New Roman" pitchFamily="18" charset="0"/>
              </a:rPr>
              <a:t> river basin – area context, need &amp; potential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231F20"/>
                </a:solidFill>
                <a:latin typeface="+mj-lt"/>
                <a:cs typeface="Times New Roman" pitchFamily="18" charset="0"/>
              </a:rPr>
              <a:t>Project activities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231F20"/>
                </a:solidFill>
                <a:latin typeface="+mj-lt"/>
                <a:cs typeface="Times New Roman" pitchFamily="18" charset="0"/>
              </a:rPr>
              <a:t>Scale of implementation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231F20"/>
                </a:solidFill>
                <a:latin typeface="+mj-lt"/>
                <a:cs typeface="Times New Roman" pitchFamily="18" charset="0"/>
              </a:rPr>
              <a:t>Impact (Realized)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231F20"/>
                </a:solidFill>
                <a:latin typeface="+mj-lt"/>
                <a:cs typeface="Times New Roman" pitchFamily="18" charset="0"/>
              </a:rPr>
              <a:t>Future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9224"/>
          </a:xfrm>
        </p:spPr>
        <p:txBody>
          <a:bodyPr/>
          <a:lstStyle/>
          <a:p>
            <a:pPr>
              <a:defRPr/>
            </a:pPr>
            <a:r>
              <a:rPr sz="2800" b="0"/>
              <a:t>VRTI </a:t>
            </a:r>
            <a:r>
              <a:rPr lang="en-IN" sz="2800" b="0" dirty="0"/>
              <a:t>–</a:t>
            </a:r>
            <a:r>
              <a:rPr sz="2800" b="0"/>
              <a:t> Serving to Community In </a:t>
            </a:r>
            <a:r>
              <a:rPr sz="2800" b="0" smtClean="0"/>
              <a:t>Kutch</a:t>
            </a:r>
            <a:endParaRPr lang="en-IN" dirty="0"/>
          </a:p>
        </p:txBody>
      </p:sp>
      <p:pic>
        <p:nvPicPr>
          <p:cNvPr id="8195" name="Picture 12" descr="D:\ahmedabad data\abd presentation\ind sta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275" y="3962400"/>
            <a:ext cx="236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4" descr="D:\ahmedabad data\abd presentation\ind sta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30019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6"/>
          <p:cNvSpPr>
            <a:spLocks noChangeArrowheads="1"/>
          </p:cNvSpPr>
          <p:nvPr/>
        </p:nvSpPr>
        <p:spPr bwMode="auto">
          <a:xfrm rot="10833051">
            <a:off x="4956175" y="1412875"/>
            <a:ext cx="922338" cy="8016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 rot="16163192">
            <a:off x="6692900" y="3063875"/>
            <a:ext cx="608013" cy="10334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8199" name="Picture 3" descr="Kach-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4949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200" y="3894138"/>
            <a:ext cx="3048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Vivekanand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Research &amp; Training Institute</a:t>
            </a:r>
            <a:endParaRPr lang="en-IN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47800" y="34290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11" name="Picture 11" descr="F:\Morraco\world m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648200"/>
            <a:ext cx="32797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Notched Right Arrow 13"/>
          <p:cNvSpPr/>
          <p:nvPr/>
        </p:nvSpPr>
        <p:spPr>
          <a:xfrm>
            <a:off x="4889500" y="5154613"/>
            <a:ext cx="977900" cy="636587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Kutch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 arid climate – average 330 mm of rainfall in 15 rainy days</a:t>
            </a:r>
          </a:p>
          <a:p>
            <a:r>
              <a:rPr lang="en-US" dirty="0" smtClean="0"/>
              <a:t>Recurring drought – forcing migration of community in search of livelihood and fodder for their animal</a:t>
            </a:r>
          </a:p>
          <a:p>
            <a:r>
              <a:rPr lang="en-US" dirty="0" smtClean="0"/>
              <a:t>Low productivity of agricultural land</a:t>
            </a:r>
          </a:p>
          <a:p>
            <a:r>
              <a:rPr lang="en-US" dirty="0" smtClean="0"/>
              <a:t>Coastal area prone to salinity ingress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461665"/>
          </a:xfrm>
        </p:spPr>
        <p:txBody>
          <a:bodyPr/>
          <a:lstStyle/>
          <a:p>
            <a:pPr>
              <a:defRPr/>
            </a:pPr>
            <a:r>
              <a:rPr lang="en-IN" sz="2400" dirty="0"/>
              <a:t>VRTI – A vision of </a:t>
            </a:r>
            <a:r>
              <a:rPr lang="en-IN" sz="2400" dirty="0" smtClean="0"/>
              <a:t>Mr. </a:t>
            </a:r>
            <a:r>
              <a:rPr lang="en-IN" sz="2400" dirty="0" err="1" smtClean="0"/>
              <a:t>Kantisen</a:t>
            </a:r>
            <a:r>
              <a:rPr lang="en-IN" sz="2400" dirty="0" smtClean="0"/>
              <a:t> </a:t>
            </a:r>
            <a:r>
              <a:rPr lang="en-IN" sz="2400" dirty="0" err="1"/>
              <a:t>Shroff</a:t>
            </a:r>
            <a:r>
              <a:rPr lang="en-IN" sz="2400" dirty="0"/>
              <a:t> </a:t>
            </a:r>
            <a:endParaRPr sz="2400" dirty="0"/>
          </a:p>
        </p:txBody>
      </p:sp>
      <p:pic>
        <p:nvPicPr>
          <p:cNvPr id="7171" name="Picture 6" descr="KC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766763"/>
            <a:ext cx="2327275" cy="2357437"/>
          </a:xfrm>
          <a:noFill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43200" y="762000"/>
            <a:ext cx="617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000" dirty="0" smtClean="0">
                <a:latin typeface="+mj-lt"/>
              </a:rPr>
              <a:t>“We have spent over 40 years in arid drought prone Kutch to understand and emerge with workable solutions on livelihood issues of the community. Community </a:t>
            </a:r>
            <a:r>
              <a:rPr lang="en-US" sz="2000" dirty="0">
                <a:latin typeface="+mj-lt"/>
              </a:rPr>
              <a:t>should be made more productive and competent where they live (Rural area</a:t>
            </a:r>
            <a:r>
              <a:rPr lang="en-US" sz="2000" dirty="0" smtClean="0">
                <a:latin typeface="+mj-lt"/>
              </a:rPr>
              <a:t>)”.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8686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+mj-lt"/>
              </a:rPr>
              <a:t>VISION:</a:t>
            </a:r>
          </a:p>
          <a:p>
            <a:pPr>
              <a:defRPr/>
            </a:pPr>
            <a:r>
              <a:rPr lang="en-US" sz="2000" dirty="0">
                <a:latin typeface="+mj-lt"/>
              </a:rPr>
              <a:t>	Efficient use of natural resources which promotes sustainable development in synergy with surrounding environment.</a:t>
            </a:r>
          </a:p>
          <a:p>
            <a:pPr>
              <a:defRPr/>
            </a:pPr>
            <a:endParaRPr lang="en-US" sz="2000" dirty="0">
              <a:latin typeface="+mj-lt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+mj-lt"/>
              </a:rPr>
              <a:t>MISSION:</a:t>
            </a:r>
          </a:p>
          <a:p>
            <a:pPr>
              <a:defRPr/>
            </a:pPr>
            <a:r>
              <a:rPr lang="en-US" sz="2000" dirty="0">
                <a:latin typeface="+mj-lt"/>
              </a:rPr>
              <a:t>	Need </a:t>
            </a:r>
            <a:r>
              <a:rPr lang="en-US" sz="2000" dirty="0" smtClean="0">
                <a:latin typeface="+mj-lt"/>
              </a:rPr>
              <a:t>based </a:t>
            </a:r>
            <a:r>
              <a:rPr lang="en-US" sz="2000" dirty="0">
                <a:latin typeface="+mj-lt"/>
              </a:rPr>
              <a:t>community development with focus on capacity building of </a:t>
            </a:r>
            <a:r>
              <a:rPr lang="en-US" sz="2000" dirty="0" smtClean="0">
                <a:latin typeface="+mj-lt"/>
              </a:rPr>
              <a:t>community, linkages </a:t>
            </a:r>
            <a:r>
              <a:rPr lang="en-US" sz="2000" dirty="0">
                <a:latin typeface="+mj-lt"/>
              </a:rPr>
              <a:t>with different institutions involved in rural </a:t>
            </a:r>
            <a:r>
              <a:rPr lang="en-US" sz="2000" dirty="0" smtClean="0">
                <a:latin typeface="+mj-lt"/>
              </a:rPr>
              <a:t>development and promote decentralized agro industrialization.</a:t>
            </a:r>
            <a:endParaRPr lang="en-IN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Initiating journey through Rain water harvesting </a:t>
            </a:r>
          </a:p>
          <a:p>
            <a:pPr lvl="1"/>
            <a:r>
              <a:rPr lang="en-US" dirty="0" smtClean="0"/>
              <a:t>Prevention of Salinity ingress in coastal area</a:t>
            </a:r>
          </a:p>
          <a:p>
            <a:pPr lvl="1"/>
            <a:r>
              <a:rPr lang="en-US" dirty="0" smtClean="0"/>
              <a:t>Water storage capacity of different structure – 100,000 million liter</a:t>
            </a:r>
          </a:p>
          <a:p>
            <a:r>
              <a:rPr lang="en-US" dirty="0" smtClean="0"/>
              <a:t>Watershed </a:t>
            </a:r>
            <a:r>
              <a:rPr lang="en-US" dirty="0" err="1" smtClean="0"/>
              <a:t>programme</a:t>
            </a:r>
            <a:r>
              <a:rPr lang="en-US" dirty="0" smtClean="0"/>
              <a:t> – 42,000 Ha</a:t>
            </a:r>
          </a:p>
          <a:p>
            <a:r>
              <a:rPr lang="en-US" dirty="0" smtClean="0"/>
              <a:t>Managing agricultural land – 40,000 Ha</a:t>
            </a:r>
          </a:p>
          <a:p>
            <a:endParaRPr lang="en-US" dirty="0" smtClean="0"/>
          </a:p>
          <a:p>
            <a:r>
              <a:rPr lang="en-US" b="1" i="1" dirty="0" smtClean="0"/>
              <a:t>IMPACT</a:t>
            </a:r>
          </a:p>
          <a:p>
            <a:pPr lvl="1"/>
            <a:r>
              <a:rPr lang="en-US" dirty="0" smtClean="0"/>
              <a:t>Holistic rural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49224"/>
          </a:xfrm>
        </p:spPr>
        <p:txBody>
          <a:bodyPr/>
          <a:lstStyle/>
          <a:p>
            <a:r>
              <a:rPr lang="en-US" dirty="0" smtClean="0"/>
              <a:t>Contemporary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</a:p>
          <a:p>
            <a:pPr lvl="1"/>
            <a:r>
              <a:rPr lang="en-US" dirty="0" smtClean="0"/>
              <a:t>Increasing temperature</a:t>
            </a:r>
          </a:p>
          <a:p>
            <a:pPr lvl="1"/>
            <a:r>
              <a:rPr lang="en-US" dirty="0" smtClean="0"/>
              <a:t>Change in season cycle</a:t>
            </a:r>
          </a:p>
          <a:p>
            <a:pPr lvl="1"/>
            <a:r>
              <a:rPr lang="en-US" dirty="0" smtClean="0"/>
              <a:t>Increasing extreme events – droughts, floods, cyclones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 has induced focusing bigger landscape – river basin as a modular planning unit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9224"/>
          </a:xfrm>
        </p:spPr>
        <p:txBody>
          <a:bodyPr/>
          <a:lstStyle/>
          <a:p>
            <a:pPr>
              <a:defRPr/>
            </a:pPr>
            <a:r>
              <a:rPr sz="2800" dirty="0"/>
              <a:t>Integrated River Basin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3113"/>
            <a:ext cx="8686800" cy="5780087"/>
          </a:xfrm>
        </p:spPr>
        <p:txBody>
          <a:bodyPr>
            <a:normAutofit/>
          </a:bodyPr>
          <a:lstStyle/>
          <a:p>
            <a:pPr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 “It is a process of coordinating </a:t>
            </a:r>
            <a:r>
              <a:rPr lang="en-US" b="1" dirty="0" smtClean="0">
                <a:solidFill>
                  <a:srgbClr val="336600"/>
                </a:solidFill>
                <a:latin typeface="+mj-lt"/>
                <a:cs typeface="Times New Roman" pitchFamily="18" charset="0"/>
              </a:rPr>
              <a:t>conservation, management and development of water, land and related resources </a:t>
            </a:r>
            <a:r>
              <a:rPr lang="en-US" dirty="0" smtClean="0">
                <a:latin typeface="+mj-lt"/>
                <a:cs typeface="Times New Roman" pitchFamily="18" charset="0"/>
              </a:rPr>
              <a:t> across sectors within a given river basin.”</a:t>
            </a:r>
          </a:p>
          <a:p>
            <a:pPr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 It ensures Economic, Social and Environmental sustainability and  </a:t>
            </a:r>
            <a:r>
              <a:rPr lang="en-US" b="1" dirty="0" smtClean="0">
                <a:solidFill>
                  <a:srgbClr val="336600"/>
                </a:solidFill>
                <a:latin typeface="+mj-lt"/>
                <a:cs typeface="Times New Roman" pitchFamily="18" charset="0"/>
              </a:rPr>
              <a:t>ensure Food, Water &amp; Energy security along with good quality of life with objective to provide sustainable livelihood.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9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2800" dirty="0"/>
              <a:t>River Basin as a Planning Unit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natural unit with watershed boundary</a:t>
            </a:r>
          </a:p>
          <a:p>
            <a:pPr>
              <a:defRPr/>
            </a:pPr>
            <a:r>
              <a:rPr lang="en-US" dirty="0" smtClean="0"/>
              <a:t>A unit sharing common water resources</a:t>
            </a:r>
          </a:p>
          <a:p>
            <a:pPr>
              <a:defRPr/>
            </a:pPr>
            <a:r>
              <a:rPr lang="en-US" b="1" dirty="0" smtClean="0">
                <a:solidFill>
                  <a:srgbClr val="336600"/>
                </a:solidFill>
              </a:rPr>
              <a:t>Management of river basin</a:t>
            </a:r>
            <a:r>
              <a:rPr lang="en-US" dirty="0" smtClean="0"/>
              <a:t> is  important  to </a:t>
            </a:r>
            <a:r>
              <a:rPr lang="en-US" b="1" dirty="0" smtClean="0">
                <a:solidFill>
                  <a:srgbClr val="336600"/>
                </a:solidFill>
              </a:rPr>
              <a:t>restore landscape</a:t>
            </a:r>
            <a:r>
              <a:rPr lang="en-US" b="1" dirty="0" smtClean="0"/>
              <a:t>. </a:t>
            </a:r>
            <a:endParaRPr lang="en-US" dirty="0" smtClean="0"/>
          </a:p>
        </p:txBody>
      </p:sp>
      <p:pic>
        <p:nvPicPr>
          <p:cNvPr id="23557" name="Picture 2" descr="\\Win-xp\backup malay\Rukmavti_1112\Mamaymora\watershed_diagr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14400"/>
            <a:ext cx="411162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801</Words>
  <Application>Microsoft Office PowerPoint</Application>
  <PresentationFormat>On-screen Show (4:3)</PresentationFormat>
  <Paragraphs>117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1_Office Theme</vt:lpstr>
      <vt:lpstr>Office Theme</vt:lpstr>
      <vt:lpstr>Rukmavati River Basin Management </vt:lpstr>
      <vt:lpstr>Presentation  Structure</vt:lpstr>
      <vt:lpstr>VRTI – Serving to Community In Kutch</vt:lpstr>
      <vt:lpstr>About Kutch</vt:lpstr>
      <vt:lpstr>VRTI – A vision of Mr. Kantisen Shroff </vt:lpstr>
      <vt:lpstr>Landscape Restoration</vt:lpstr>
      <vt:lpstr>Contemporary Challenges</vt:lpstr>
      <vt:lpstr>Integrated River Basin Management </vt:lpstr>
      <vt:lpstr>River Basin as a Planning Unit</vt:lpstr>
      <vt:lpstr>Rukmavati River Basin – Pilot Project</vt:lpstr>
      <vt:lpstr>Rukmavati River Basin Project</vt:lpstr>
      <vt:lpstr>Project Highlights </vt:lpstr>
      <vt:lpstr>Project Highlights </vt:lpstr>
      <vt:lpstr>Project Highlights </vt:lpstr>
      <vt:lpstr>CO2 sequestration in Rukmavati River Basin</vt:lpstr>
      <vt:lpstr>CO2 sequestration in Rukmavati River Basin</vt:lpstr>
      <vt:lpstr>Agenda in Progress</vt:lpstr>
      <vt:lpstr>Way Forward</vt:lpstr>
      <vt:lpstr>Vivekanand Research &amp; Training Institute, Nagalpur Road, Near Jain Ashram, Mandvi – Kutch, Pin – 370465, India Web: www.vrti.org Email: gosalia.jayprakash@excelind.com, vrtimandvi@gmail.com  </vt:lpstr>
    </vt:vector>
  </TitlesOfParts>
  <Company>VRTI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VRTI</dc:title>
  <dc:creator>Malay</dc:creator>
  <cp:lastModifiedBy>Hetal</cp:lastModifiedBy>
  <cp:revision>67</cp:revision>
  <dcterms:created xsi:type="dcterms:W3CDTF">2014-11-18T04:41:57Z</dcterms:created>
  <dcterms:modified xsi:type="dcterms:W3CDTF">2016-10-25T08:50:37Z</dcterms:modified>
</cp:coreProperties>
</file>