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notesSlides/notesSlide1.xml" ContentType="application/vnd.openxmlformats-officedocument.presentationml.notesSlide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notesSlides/notesSlide2.xml" ContentType="application/vnd.openxmlformats-officedocument.presentationml.notesSlide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notesSlides/notesSlide3.xml" ContentType="application/vnd.openxmlformats-officedocument.presentationml.notesSlide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2" r:id="rId3"/>
  </p:sldMasterIdLst>
  <p:notesMasterIdLst>
    <p:notesMasterId r:id="rId21"/>
  </p:notesMasterIdLst>
  <p:handoutMasterIdLst>
    <p:handoutMasterId r:id="rId22"/>
  </p:handoutMasterIdLst>
  <p:sldIdLst>
    <p:sldId id="256" r:id="rId4"/>
    <p:sldId id="258" r:id="rId5"/>
    <p:sldId id="260" r:id="rId6"/>
    <p:sldId id="261" r:id="rId7"/>
    <p:sldId id="262" r:id="rId8"/>
    <p:sldId id="263" r:id="rId9"/>
    <p:sldId id="264" r:id="rId10"/>
    <p:sldId id="274" r:id="rId11"/>
    <p:sldId id="273" r:id="rId12"/>
    <p:sldId id="272" r:id="rId13"/>
    <p:sldId id="271" r:id="rId14"/>
    <p:sldId id="267" r:id="rId15"/>
    <p:sldId id="266" r:id="rId16"/>
    <p:sldId id="265" r:id="rId17"/>
    <p:sldId id="268" r:id="rId18"/>
    <p:sldId id="269" r:id="rId19"/>
    <p:sldId id="270" r:id="rId20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93DD"/>
    <a:srgbClr val="4D4D4D"/>
    <a:srgbClr val="5F5F5F"/>
    <a:srgbClr val="777777"/>
    <a:srgbClr val="808080"/>
    <a:srgbClr val="1960AB"/>
    <a:srgbClr val="FFFFFF"/>
    <a:srgbClr val="6C547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66" autoAdjust="0"/>
    <p:restoredTop sz="83871" autoAdjust="0"/>
  </p:normalViewPr>
  <p:slideViewPr>
    <p:cSldViewPr>
      <p:cViewPr>
        <p:scale>
          <a:sx n="75" d="100"/>
          <a:sy n="75" d="100"/>
        </p:scale>
        <p:origin x="-2640" y="-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3" name="Line 7"/>
          <p:cNvSpPr>
            <a:spLocks noChangeShapeType="1"/>
          </p:cNvSpPr>
          <p:nvPr/>
        </p:nvSpPr>
        <p:spPr bwMode="auto">
          <a:xfrm>
            <a:off x="496888" y="401638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6" name="Line 10"/>
          <p:cNvSpPr>
            <a:spLocks noChangeShapeType="1"/>
          </p:cNvSpPr>
          <p:nvPr/>
        </p:nvSpPr>
        <p:spPr bwMode="auto">
          <a:xfrm>
            <a:off x="496888" y="9529763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7" name="Rectangle 1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90538" y="153988"/>
            <a:ext cx="6103937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defRPr sz="1200">
                <a:cs typeface="Arial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pic>
        <p:nvPicPr>
          <p:cNvPr id="86028" name="Picture 12" descr="unfccc_logos+tex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8" y="9642475"/>
            <a:ext cx="5380037" cy="52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9323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3" rIns="99048" bIns="495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5011" name="Line 19"/>
          <p:cNvSpPr>
            <a:spLocks noChangeShapeType="1"/>
          </p:cNvSpPr>
          <p:nvPr/>
        </p:nvSpPr>
        <p:spPr bwMode="auto">
          <a:xfrm>
            <a:off x="496888" y="401638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2" name="Line 20"/>
          <p:cNvSpPr>
            <a:spLocks noChangeShapeType="1"/>
          </p:cNvSpPr>
          <p:nvPr/>
        </p:nvSpPr>
        <p:spPr bwMode="auto">
          <a:xfrm>
            <a:off x="496888" y="9529763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3" name="Rectangle 2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90538" y="153988"/>
            <a:ext cx="6103937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defRPr sz="1200">
                <a:cs typeface="Arial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pic>
        <p:nvPicPr>
          <p:cNvPr id="85014" name="Picture 22" descr="unfccc_logos+te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8" y="9642475"/>
            <a:ext cx="6103937" cy="59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83277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271463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46100" indent="-273050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00100" indent="-25241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073150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346200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12" Type="http://schemas.openxmlformats.org/officeDocument/2006/relationships/image" Target="../media/image3.jpe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image" Target="../media/image2.png"/><Relationship Id="rId5" Type="http://schemas.openxmlformats.org/officeDocument/2006/relationships/tags" Target="../tags/tag1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1.xml"/><Relationship Id="rId9" Type="http://schemas.openxmlformats.org/officeDocument/2006/relationships/tags" Target="../tags/tag16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7.xml"/><Relationship Id="rId1" Type="http://schemas.openxmlformats.org/officeDocument/2006/relationships/tags" Target="../tags/tag36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9.xml"/><Relationship Id="rId1" Type="http://schemas.openxmlformats.org/officeDocument/2006/relationships/tags" Target="../tags/tag38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0.xml"/><Relationship Id="rId1" Type="http://schemas.openxmlformats.org/officeDocument/2006/relationships/tags" Target="../tags/tag49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2.xml"/><Relationship Id="rId1" Type="http://schemas.openxmlformats.org/officeDocument/2006/relationships/tags" Target="../tags/tag5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4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60.xml"/><Relationship Id="rId4" Type="http://schemas.openxmlformats.org/officeDocument/2006/relationships/tags" Target="../tags/tag59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6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4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4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9.xml"/><Relationship Id="rId1" Type="http://schemas.openxmlformats.org/officeDocument/2006/relationships/tags" Target="../tags/tag68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1.xml"/><Relationship Id="rId1" Type="http://schemas.openxmlformats.org/officeDocument/2006/relationships/tags" Target="../tags/tag70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86.xml"/><Relationship Id="rId3" Type="http://schemas.openxmlformats.org/officeDocument/2006/relationships/tags" Target="../tags/tag81.xml"/><Relationship Id="rId7" Type="http://schemas.openxmlformats.org/officeDocument/2006/relationships/tags" Target="../tags/tag85.xml"/><Relationship Id="rId12" Type="http://schemas.openxmlformats.org/officeDocument/2006/relationships/image" Target="../media/image3.jpeg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6" Type="http://schemas.openxmlformats.org/officeDocument/2006/relationships/tags" Target="../tags/tag84.xml"/><Relationship Id="rId11" Type="http://schemas.openxmlformats.org/officeDocument/2006/relationships/image" Target="../media/image2.png"/><Relationship Id="rId5" Type="http://schemas.openxmlformats.org/officeDocument/2006/relationships/tags" Target="../tags/tag83.xml"/><Relationship Id="rId10" Type="http://schemas.openxmlformats.org/officeDocument/2006/relationships/slideMaster" Target="../slideMasters/slideMaster3.xml"/><Relationship Id="rId4" Type="http://schemas.openxmlformats.org/officeDocument/2006/relationships/tags" Target="../tags/tag82.xml"/><Relationship Id="rId9" Type="http://schemas.openxmlformats.org/officeDocument/2006/relationships/tags" Target="../tags/tag87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89.xml"/><Relationship Id="rId1" Type="http://schemas.openxmlformats.org/officeDocument/2006/relationships/tags" Target="../tags/tag88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91.xml"/><Relationship Id="rId1" Type="http://schemas.openxmlformats.org/officeDocument/2006/relationships/tags" Target="../tags/tag90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94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4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6" Type="http://schemas.openxmlformats.org/officeDocument/2006/relationships/slideMaster" Target="../slideMasters/slideMaster3.xml"/><Relationship Id="rId5" Type="http://schemas.openxmlformats.org/officeDocument/2006/relationships/tags" Target="../tags/tag99.xml"/><Relationship Id="rId4" Type="http://schemas.openxmlformats.org/officeDocument/2006/relationships/tags" Target="../tags/tag98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00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tags" Target="../tags/tag103.xml"/><Relationship Id="rId2" Type="http://schemas.openxmlformats.org/officeDocument/2006/relationships/tags" Target="../tags/tag102.xml"/><Relationship Id="rId1" Type="http://schemas.openxmlformats.org/officeDocument/2006/relationships/tags" Target="../tags/tag101.xml"/><Relationship Id="rId4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tags" Target="../tags/tag104.xml"/><Relationship Id="rId4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08.xml"/><Relationship Id="rId1" Type="http://schemas.openxmlformats.org/officeDocument/2006/relationships/tags" Target="../tags/tag107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10.xml"/><Relationship Id="rId1" Type="http://schemas.openxmlformats.org/officeDocument/2006/relationships/tags" Target="../tags/tag10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9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6" name="Rectangle 3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1265238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627063" y="2205038"/>
            <a:ext cx="7881937" cy="1204912"/>
          </a:xfrm>
        </p:spPr>
        <p:txBody>
          <a:bodyPr anchor="b"/>
          <a:lstStyle>
            <a:lvl1pPr>
              <a:lnSpc>
                <a:spcPts val="3600"/>
              </a:lnSpc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625475" y="3922713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108" name="Rectangle 36"/>
          <p:cNvSpPr>
            <a:spLocks noGrp="1" noChangeArrowheads="1"/>
          </p:cNvSpPr>
          <p:nvPr>
            <p:ph type="dt" sz="quarter" idx="2"/>
            <p:custDataLst>
              <p:tags r:id="rId4"/>
            </p:custDataLst>
          </p:nvPr>
        </p:nvSpPr>
        <p:spPr bwMode="auto">
          <a:xfrm>
            <a:off x="3273425" y="6505575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r>
              <a:rPr lang="en-US"/>
              <a:t>UNFCCC secretariat, programme</a:t>
            </a:r>
            <a:endParaRPr lang="de-DE"/>
          </a:p>
        </p:txBody>
      </p:sp>
      <p:sp>
        <p:nvSpPr>
          <p:cNvPr id="3109" name="Rectangle 37"/>
          <p:cNvSpPr>
            <a:spLocks noGrp="1" noChangeArrowheads="1"/>
          </p:cNvSpPr>
          <p:nvPr>
            <p:ph type="ftr" sz="quarter" idx="3"/>
            <p:custDataLst>
              <p:tags r:id="rId5"/>
            </p:custDataLst>
          </p:nvPr>
        </p:nvSpPr>
        <p:spPr bwMode="auto">
          <a:xfrm>
            <a:off x="3273425" y="6261100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/>
            </a:lvl1pPr>
          </a:lstStyle>
          <a:p>
            <a:r>
              <a:rPr lang="de-DE"/>
              <a:t>Firstname Lastname, Job Title</a:t>
            </a:r>
          </a:p>
        </p:txBody>
      </p:sp>
      <p:sp>
        <p:nvSpPr>
          <p:cNvPr id="3110" name="Line 38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1" name="Line 39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112" name="Picture 40" descr="unfccc_schriftzug_big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3"/>
            <a:ext cx="78660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14" name="Picture 42" descr="unfccc-letter-es-e-header"/>
          <p:cNvPicPr preferRelativeResize="0"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89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610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09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96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4616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77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096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547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92157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8127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241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19313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313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160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1262063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627063" y="2205038"/>
            <a:ext cx="7881937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625475" y="3922713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59751" name="Rectangle 7"/>
          <p:cNvSpPr>
            <a:spLocks noGrp="1" noChangeArrowheads="1"/>
          </p:cNvSpPr>
          <p:nvPr>
            <p:ph type="dt" sz="quarter" idx="2"/>
            <p:custDataLst>
              <p:tags r:id="rId4"/>
            </p:custDataLst>
          </p:nvPr>
        </p:nvSpPr>
        <p:spPr bwMode="auto">
          <a:xfrm>
            <a:off x="3273425" y="6505575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r>
              <a:rPr lang="en-US"/>
              <a:t>UNFCCC secretariat, programme</a:t>
            </a:r>
            <a:endParaRPr lang="de-DE"/>
          </a:p>
        </p:txBody>
      </p:sp>
      <p:sp>
        <p:nvSpPr>
          <p:cNvPr id="159752" name="Rectangle 8"/>
          <p:cNvSpPr>
            <a:spLocks noGrp="1" noChangeArrowheads="1"/>
          </p:cNvSpPr>
          <p:nvPr>
            <p:ph type="ftr" sz="quarter" idx="3"/>
            <p:custDataLst>
              <p:tags r:id="rId5"/>
            </p:custDataLst>
          </p:nvPr>
        </p:nvSpPr>
        <p:spPr bwMode="auto">
          <a:xfrm>
            <a:off x="3273425" y="6261100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/>
            </a:lvl1pPr>
          </a:lstStyle>
          <a:p>
            <a:r>
              <a:rPr lang="de-DE"/>
              <a:t>Firstname Lastname, Job Title</a:t>
            </a:r>
          </a:p>
        </p:txBody>
      </p:sp>
      <p:sp>
        <p:nvSpPr>
          <p:cNvPr id="159753" name="Line 9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754" name="Line 10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9755" name="Picture 11" descr="unfccc_schriftzug_big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3"/>
            <a:ext cx="78660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9757" name="Picture 13" descr="unfccc-letter-es-e-header"/>
          <p:cNvPicPr preferRelativeResize="0"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60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02656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886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170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056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0127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93947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16657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05532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4930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935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5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9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4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476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5523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9129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40.xml"/><Relationship Id="rId18" Type="http://schemas.openxmlformats.org/officeDocument/2006/relationships/tags" Target="../tags/tag4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tags" Target="../tags/tag44.xml"/><Relationship Id="rId2" Type="http://schemas.openxmlformats.org/officeDocument/2006/relationships/slideLayout" Target="../slideLayouts/slideLayout13.xml"/><Relationship Id="rId16" Type="http://schemas.openxmlformats.org/officeDocument/2006/relationships/tags" Target="../tags/tag43.xml"/><Relationship Id="rId20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42.xml"/><Relationship Id="rId10" Type="http://schemas.openxmlformats.org/officeDocument/2006/relationships/slideLayout" Target="../slideLayouts/slideLayout21.xml"/><Relationship Id="rId19" Type="http://schemas.openxmlformats.org/officeDocument/2006/relationships/tags" Target="../tags/tag46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ags" Target="../tags/tag72.xml"/><Relationship Id="rId18" Type="http://schemas.openxmlformats.org/officeDocument/2006/relationships/tags" Target="../tags/tag77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tags" Target="../tags/tag76.xml"/><Relationship Id="rId2" Type="http://schemas.openxmlformats.org/officeDocument/2006/relationships/slideLayout" Target="../slideLayouts/slideLayout24.xml"/><Relationship Id="rId16" Type="http://schemas.openxmlformats.org/officeDocument/2006/relationships/tags" Target="../tags/tag75.xml"/><Relationship Id="rId20" Type="http://schemas.openxmlformats.org/officeDocument/2006/relationships/image" Target="../media/image3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ags" Target="../tags/tag74.xml"/><Relationship Id="rId10" Type="http://schemas.openxmlformats.org/officeDocument/2006/relationships/slideLayout" Target="../slideLayouts/slideLayout32.xml"/><Relationship Id="rId19" Type="http://schemas.openxmlformats.org/officeDocument/2006/relationships/tags" Target="../tags/tag78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ags" Target="../tags/tag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Rectangle 26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1" name="Rectangle 27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title"/>
            <p:custDataLst>
              <p:tags r:id="rId15"/>
            </p:custDataLst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body" idx="1"/>
            <p:custDataLst>
              <p:tags r:id="rId16"/>
            </p:custDataLst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57" name="Line 33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8" name="Line 34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71" name="Picture 47" descr="unfccc_logos_big"/>
          <p:cNvPicPr>
            <a:picLocks noChangeAspect="1" noChangeArrowheads="1"/>
          </p:cNvPicPr>
          <p:nvPr>
            <p:custDataLst>
              <p:tags r:id="rId19"/>
            </p:custDataLst>
          </p:nvPr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6261100"/>
            <a:ext cx="1354137" cy="43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9pPr>
    </p:titleStyle>
    <p:bodyStyle>
      <a:lvl1pPr marL="269875" indent="-269875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</a:defRPr>
      </a:lvl2pPr>
      <a:lvl3pPr marL="900113" indent="-269875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3pPr>
      <a:lvl4pPr marL="1169988" indent="-268288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4pPr>
      <a:lvl5pPr marL="14382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5pPr>
      <a:lvl6pPr marL="18954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6pPr>
      <a:lvl7pPr marL="23526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7pPr>
      <a:lvl8pPr marL="28098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8pPr>
      <a:lvl9pPr marL="32670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3" name="Rectangle 7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4" name="Rectangle 8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5" name="Rectangle 9"/>
          <p:cNvSpPr>
            <a:spLocks noGrp="1" noChangeArrowheads="1"/>
          </p:cNvSpPr>
          <p:nvPr>
            <p:ph type="title"/>
            <p:custDataLst>
              <p:tags r:id="rId15"/>
            </p:custDataLst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2586" name="Rectangle 10"/>
          <p:cNvSpPr>
            <a:spLocks noGrp="1" noChangeArrowheads="1"/>
          </p:cNvSpPr>
          <p:nvPr>
            <p:ph type="body" idx="1"/>
            <p:custDataLst>
              <p:tags r:id="rId16"/>
            </p:custDataLst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2589" name="Line 13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90" name="Line 14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2592" name="Picture 16" descr="unfccc-letter-es-e-header"/>
          <p:cNvPicPr preferRelativeResize="0">
            <a:picLocks noChangeAspect="1" noChangeArrowheads="1"/>
          </p:cNvPicPr>
          <p:nvPr>
            <p:custDataLst>
              <p:tags r:id="rId19"/>
            </p:custDataLst>
          </p:nvPr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ctr" rtl="0" fontAlgn="base">
        <a:lnSpc>
          <a:spcPts val="2900"/>
        </a:lnSpc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3" name="Rectangle 3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title"/>
            <p:custDataLst>
              <p:tags r:id="rId15"/>
            </p:custDataLst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body" idx="1"/>
            <p:custDataLst>
              <p:tags r:id="rId16"/>
            </p:custDataLst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8727" name="Line 7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728" name="Line 8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8730" name="Picture 10" descr="unfccc-letter-es-e-header"/>
          <p:cNvPicPr preferRelativeResize="0">
            <a:picLocks noChangeAspect="1" noChangeArrowheads="1"/>
          </p:cNvPicPr>
          <p:nvPr>
            <p:custDataLst>
              <p:tags r:id="rId19"/>
            </p:custDataLst>
          </p:nvPr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cs typeface="+mn-cs"/>
        </a:defRPr>
      </a:lvl2pPr>
      <a:lvl3pPr marL="900113" indent="-269875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1169988" indent="-268288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4pPr>
      <a:lvl5pPr marL="14382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13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112.xml"/><Relationship Id="rId1" Type="http://schemas.openxmlformats.org/officeDocument/2006/relationships/tags" Target="../tags/tag11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15.xml"/><Relationship Id="rId4" Type="http://schemas.openxmlformats.org/officeDocument/2006/relationships/tags" Target="../tags/tag1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90.xml"/><Relationship Id="rId2" Type="http://schemas.openxmlformats.org/officeDocument/2006/relationships/tags" Target="../tags/tag189.xml"/><Relationship Id="rId1" Type="http://schemas.openxmlformats.org/officeDocument/2006/relationships/tags" Target="../tags/tag188.xml"/><Relationship Id="rId6" Type="http://schemas.openxmlformats.org/officeDocument/2006/relationships/image" Target="../media/image8.png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19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94.xml"/><Relationship Id="rId2" Type="http://schemas.openxmlformats.org/officeDocument/2006/relationships/tags" Target="../tags/tag193.xml"/><Relationship Id="rId1" Type="http://schemas.openxmlformats.org/officeDocument/2006/relationships/tags" Target="../tags/tag192.xml"/><Relationship Id="rId6" Type="http://schemas.openxmlformats.org/officeDocument/2006/relationships/image" Target="../media/image9.png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19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98.xml"/><Relationship Id="rId2" Type="http://schemas.openxmlformats.org/officeDocument/2006/relationships/tags" Target="../tags/tag197.xml"/><Relationship Id="rId1" Type="http://schemas.openxmlformats.org/officeDocument/2006/relationships/tags" Target="../tags/tag196.xml"/><Relationship Id="rId6" Type="http://schemas.openxmlformats.org/officeDocument/2006/relationships/image" Target="../media/image10.png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19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02.xml"/><Relationship Id="rId2" Type="http://schemas.openxmlformats.org/officeDocument/2006/relationships/tags" Target="../tags/tag201.xml"/><Relationship Id="rId1" Type="http://schemas.openxmlformats.org/officeDocument/2006/relationships/tags" Target="../tags/tag200.xml"/><Relationship Id="rId6" Type="http://schemas.openxmlformats.org/officeDocument/2006/relationships/image" Target="../media/image11.png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20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206.xml"/><Relationship Id="rId2" Type="http://schemas.openxmlformats.org/officeDocument/2006/relationships/tags" Target="../tags/tag205.xml"/><Relationship Id="rId1" Type="http://schemas.openxmlformats.org/officeDocument/2006/relationships/tags" Target="../tags/tag204.xml"/><Relationship Id="rId6" Type="http://schemas.openxmlformats.org/officeDocument/2006/relationships/image" Target="../media/image12.png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20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210.xml"/><Relationship Id="rId2" Type="http://schemas.openxmlformats.org/officeDocument/2006/relationships/tags" Target="../tags/tag209.xml"/><Relationship Id="rId1" Type="http://schemas.openxmlformats.org/officeDocument/2006/relationships/tags" Target="../tags/tag208.xml"/><Relationship Id="rId6" Type="http://schemas.openxmlformats.org/officeDocument/2006/relationships/image" Target="../media/image13.png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2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214.xml"/><Relationship Id="rId2" Type="http://schemas.openxmlformats.org/officeDocument/2006/relationships/tags" Target="../tags/tag213.xml"/><Relationship Id="rId1" Type="http://schemas.openxmlformats.org/officeDocument/2006/relationships/tags" Target="../tags/tag212.xml"/><Relationship Id="rId6" Type="http://schemas.openxmlformats.org/officeDocument/2006/relationships/image" Target="../media/image14.png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2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218.xml"/><Relationship Id="rId2" Type="http://schemas.openxmlformats.org/officeDocument/2006/relationships/tags" Target="../tags/tag217.xml"/><Relationship Id="rId1" Type="http://schemas.openxmlformats.org/officeDocument/2006/relationships/tags" Target="../tags/tag216.xml"/><Relationship Id="rId6" Type="http://schemas.openxmlformats.org/officeDocument/2006/relationships/image" Target="../media/image15.png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2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" Type="http://schemas.openxmlformats.org/officeDocument/2006/relationships/tags" Target="../tags/tag116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4.xml"/><Relationship Id="rId4" Type="http://schemas.openxmlformats.org/officeDocument/2006/relationships/tags" Target="../tags/tag11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27.xml"/><Relationship Id="rId13" Type="http://schemas.openxmlformats.org/officeDocument/2006/relationships/tags" Target="../tags/tag132.xml"/><Relationship Id="rId18" Type="http://schemas.openxmlformats.org/officeDocument/2006/relationships/tags" Target="../tags/tag137.xml"/><Relationship Id="rId26" Type="http://schemas.openxmlformats.org/officeDocument/2006/relationships/tags" Target="../tags/tag145.xml"/><Relationship Id="rId3" Type="http://schemas.openxmlformats.org/officeDocument/2006/relationships/tags" Target="../tags/tag122.xml"/><Relationship Id="rId21" Type="http://schemas.openxmlformats.org/officeDocument/2006/relationships/tags" Target="../tags/tag140.xml"/><Relationship Id="rId7" Type="http://schemas.openxmlformats.org/officeDocument/2006/relationships/tags" Target="../tags/tag126.xml"/><Relationship Id="rId12" Type="http://schemas.openxmlformats.org/officeDocument/2006/relationships/tags" Target="../tags/tag131.xml"/><Relationship Id="rId17" Type="http://schemas.openxmlformats.org/officeDocument/2006/relationships/tags" Target="../tags/tag136.xml"/><Relationship Id="rId25" Type="http://schemas.openxmlformats.org/officeDocument/2006/relationships/tags" Target="../tags/tag144.xml"/><Relationship Id="rId2" Type="http://schemas.openxmlformats.org/officeDocument/2006/relationships/tags" Target="../tags/tag121.xml"/><Relationship Id="rId16" Type="http://schemas.openxmlformats.org/officeDocument/2006/relationships/tags" Target="../tags/tag135.xml"/><Relationship Id="rId20" Type="http://schemas.openxmlformats.org/officeDocument/2006/relationships/tags" Target="../tags/tag139.xml"/><Relationship Id="rId29" Type="http://schemas.openxmlformats.org/officeDocument/2006/relationships/notesSlide" Target="../notesSlides/notesSlide3.xml"/><Relationship Id="rId1" Type="http://schemas.openxmlformats.org/officeDocument/2006/relationships/tags" Target="../tags/tag120.xml"/><Relationship Id="rId6" Type="http://schemas.openxmlformats.org/officeDocument/2006/relationships/tags" Target="../tags/tag125.xml"/><Relationship Id="rId11" Type="http://schemas.openxmlformats.org/officeDocument/2006/relationships/tags" Target="../tags/tag130.xml"/><Relationship Id="rId24" Type="http://schemas.openxmlformats.org/officeDocument/2006/relationships/tags" Target="../tags/tag143.xml"/><Relationship Id="rId5" Type="http://schemas.openxmlformats.org/officeDocument/2006/relationships/tags" Target="../tags/tag124.xml"/><Relationship Id="rId15" Type="http://schemas.openxmlformats.org/officeDocument/2006/relationships/tags" Target="../tags/tag134.xml"/><Relationship Id="rId23" Type="http://schemas.openxmlformats.org/officeDocument/2006/relationships/tags" Target="../tags/tag142.xml"/><Relationship Id="rId28" Type="http://schemas.openxmlformats.org/officeDocument/2006/relationships/slideLayout" Target="../slideLayouts/slideLayout13.xml"/><Relationship Id="rId10" Type="http://schemas.openxmlformats.org/officeDocument/2006/relationships/tags" Target="../tags/tag129.xml"/><Relationship Id="rId19" Type="http://schemas.openxmlformats.org/officeDocument/2006/relationships/tags" Target="../tags/tag138.xml"/><Relationship Id="rId4" Type="http://schemas.openxmlformats.org/officeDocument/2006/relationships/tags" Target="../tags/tag123.xml"/><Relationship Id="rId9" Type="http://schemas.openxmlformats.org/officeDocument/2006/relationships/tags" Target="../tags/tag128.xml"/><Relationship Id="rId14" Type="http://schemas.openxmlformats.org/officeDocument/2006/relationships/tags" Target="../tags/tag133.xml"/><Relationship Id="rId22" Type="http://schemas.openxmlformats.org/officeDocument/2006/relationships/tags" Target="../tags/tag141.xml"/><Relationship Id="rId27" Type="http://schemas.openxmlformats.org/officeDocument/2006/relationships/tags" Target="../tags/tag14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9.xml"/><Relationship Id="rId2" Type="http://schemas.openxmlformats.org/officeDocument/2006/relationships/tags" Target="../tags/tag148.xml"/><Relationship Id="rId1" Type="http://schemas.openxmlformats.org/officeDocument/2006/relationships/tags" Target="../tags/tag147.xml"/><Relationship Id="rId4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157.xml"/><Relationship Id="rId13" Type="http://schemas.openxmlformats.org/officeDocument/2006/relationships/slideLayout" Target="../slideLayouts/slideLayout13.xml"/><Relationship Id="rId3" Type="http://schemas.openxmlformats.org/officeDocument/2006/relationships/tags" Target="../tags/tag152.xml"/><Relationship Id="rId7" Type="http://schemas.openxmlformats.org/officeDocument/2006/relationships/tags" Target="../tags/tag156.xml"/><Relationship Id="rId12" Type="http://schemas.openxmlformats.org/officeDocument/2006/relationships/tags" Target="../tags/tag161.xml"/><Relationship Id="rId2" Type="http://schemas.openxmlformats.org/officeDocument/2006/relationships/tags" Target="../tags/tag151.xml"/><Relationship Id="rId1" Type="http://schemas.openxmlformats.org/officeDocument/2006/relationships/tags" Target="../tags/tag150.xml"/><Relationship Id="rId6" Type="http://schemas.openxmlformats.org/officeDocument/2006/relationships/tags" Target="../tags/tag155.xml"/><Relationship Id="rId11" Type="http://schemas.openxmlformats.org/officeDocument/2006/relationships/tags" Target="../tags/tag160.xml"/><Relationship Id="rId5" Type="http://schemas.openxmlformats.org/officeDocument/2006/relationships/tags" Target="../tags/tag154.xml"/><Relationship Id="rId10" Type="http://schemas.openxmlformats.org/officeDocument/2006/relationships/tags" Target="../tags/tag159.xml"/><Relationship Id="rId4" Type="http://schemas.openxmlformats.org/officeDocument/2006/relationships/tags" Target="../tags/tag153.xml"/><Relationship Id="rId9" Type="http://schemas.openxmlformats.org/officeDocument/2006/relationships/tags" Target="../tags/tag15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69.xml"/><Relationship Id="rId13" Type="http://schemas.openxmlformats.org/officeDocument/2006/relationships/tags" Target="../tags/tag174.xml"/><Relationship Id="rId3" Type="http://schemas.openxmlformats.org/officeDocument/2006/relationships/tags" Target="../tags/tag164.xml"/><Relationship Id="rId7" Type="http://schemas.openxmlformats.org/officeDocument/2006/relationships/tags" Target="../tags/tag168.xml"/><Relationship Id="rId12" Type="http://schemas.openxmlformats.org/officeDocument/2006/relationships/tags" Target="../tags/tag173.xml"/><Relationship Id="rId2" Type="http://schemas.openxmlformats.org/officeDocument/2006/relationships/tags" Target="../tags/tag163.xml"/><Relationship Id="rId16" Type="http://schemas.openxmlformats.org/officeDocument/2006/relationships/slideLayout" Target="../slideLayouts/slideLayout13.xml"/><Relationship Id="rId1" Type="http://schemas.openxmlformats.org/officeDocument/2006/relationships/tags" Target="../tags/tag162.xml"/><Relationship Id="rId6" Type="http://schemas.openxmlformats.org/officeDocument/2006/relationships/tags" Target="../tags/tag167.xml"/><Relationship Id="rId11" Type="http://schemas.openxmlformats.org/officeDocument/2006/relationships/tags" Target="../tags/tag172.xml"/><Relationship Id="rId5" Type="http://schemas.openxmlformats.org/officeDocument/2006/relationships/tags" Target="../tags/tag166.xml"/><Relationship Id="rId15" Type="http://schemas.openxmlformats.org/officeDocument/2006/relationships/tags" Target="../tags/tag176.xml"/><Relationship Id="rId10" Type="http://schemas.openxmlformats.org/officeDocument/2006/relationships/tags" Target="../tags/tag171.xml"/><Relationship Id="rId4" Type="http://schemas.openxmlformats.org/officeDocument/2006/relationships/tags" Target="../tags/tag165.xml"/><Relationship Id="rId9" Type="http://schemas.openxmlformats.org/officeDocument/2006/relationships/tags" Target="../tags/tag170.xml"/><Relationship Id="rId14" Type="http://schemas.openxmlformats.org/officeDocument/2006/relationships/tags" Target="../tags/tag17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79.xml"/><Relationship Id="rId2" Type="http://schemas.openxmlformats.org/officeDocument/2006/relationships/tags" Target="../tags/tag178.xml"/><Relationship Id="rId1" Type="http://schemas.openxmlformats.org/officeDocument/2006/relationships/tags" Target="../tags/tag177.xml"/><Relationship Id="rId4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82.xml"/><Relationship Id="rId2" Type="http://schemas.openxmlformats.org/officeDocument/2006/relationships/tags" Target="../tags/tag181.xml"/><Relationship Id="rId1" Type="http://schemas.openxmlformats.org/officeDocument/2006/relationships/tags" Target="../tags/tag180.xml"/><Relationship Id="rId6" Type="http://schemas.openxmlformats.org/officeDocument/2006/relationships/image" Target="../media/image6.png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18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86.xml"/><Relationship Id="rId2" Type="http://schemas.openxmlformats.org/officeDocument/2006/relationships/tags" Target="../tags/tag185.xml"/><Relationship Id="rId1" Type="http://schemas.openxmlformats.org/officeDocument/2006/relationships/tags" Target="../tags/tag184.xml"/><Relationship Id="rId6" Type="http://schemas.openxmlformats.org/officeDocument/2006/relationships/image" Target="../media/image7.png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18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6"/>
          <p:cNvSpPr>
            <a:spLocks noGrp="1" noChangeArrowheads="1"/>
          </p:cNvSpPr>
          <p:nvPr>
            <p:ph type="dt" sz="quarter" idx="2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UNFCCC secretariat, programme</a:t>
            </a:r>
            <a:endParaRPr lang="de-DE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3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de-DE" dirty="0" smtClean="0"/>
              <a:t>Rogier van der Haagen, Project Officer</a:t>
            </a:r>
            <a:endParaRPr lang="de-DE" dirty="0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ctr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de-DE" dirty="0" smtClean="0"/>
              <a:t>Non Annex I GHG Software NAIS</a:t>
            </a:r>
            <a:endParaRPr lang="de-DE" dirty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subTitle" idx="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b="1" dirty="0" smtClean="0"/>
              <a:t>From excel to a specialized software tool</a:t>
            </a:r>
            <a:endParaRPr lang="en-US" b="1" dirty="0"/>
          </a:p>
          <a:p>
            <a:r>
              <a:rPr lang="en-US" dirty="0" smtClean="0"/>
              <a:t>Durban, South Africa, 30 November 2011</a:t>
            </a:r>
            <a:endParaRPr lang="de-DE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Data entry: Calculations on the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00075"/>
            <a:ext cx="9143999" cy="5458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5397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Data entry: Aggregation to the 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19125"/>
            <a:ext cx="9144000" cy="5411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5296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Reporting Tables: Table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9143999" cy="5418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0838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Reporting Tables: Table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888"/>
            <a:ext cx="9144000" cy="5396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9420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Reporting tables: 17CP.8.1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8072"/>
            <a:ext cx="9207461" cy="6237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2319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Manage inventories.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8664"/>
            <a:ext cx="9144000" cy="5205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0586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Manage Submissions.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833439"/>
            <a:ext cx="9144000" cy="4988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2515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Manage Users.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28664"/>
            <a:ext cx="9144000" cy="5189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3093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2"/>
            </p:custDataLst>
          </p:nvPr>
        </p:nvSpPr>
        <p:spPr bwMode="auto">
          <a:xfrm>
            <a:off x="0" y="5517232"/>
            <a:ext cx="9144000" cy="504056"/>
          </a:xfrm>
          <a:prstGeom prst="rect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The task</a:t>
            </a:r>
            <a:endParaRPr lang="de-DE" dirty="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35000" y="1263650"/>
            <a:ext cx="8185472" cy="4327525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Design and build a tool for non-</a:t>
            </a:r>
            <a:r>
              <a:rPr lang="en-US" sz="1800" dirty="0"/>
              <a:t>a</a:t>
            </a:r>
            <a:r>
              <a:rPr lang="en-US" sz="1800" dirty="0" smtClean="0"/>
              <a:t>nnex I Parties to report their greenhouse </a:t>
            </a:r>
            <a:r>
              <a:rPr lang="en-US" sz="1800" dirty="0"/>
              <a:t>g</a:t>
            </a:r>
            <a:r>
              <a:rPr lang="en-US" sz="1800" dirty="0" smtClean="0"/>
              <a:t>as </a:t>
            </a:r>
            <a:r>
              <a:rPr lang="en-US" sz="1800" dirty="0"/>
              <a:t>e</a:t>
            </a:r>
            <a:r>
              <a:rPr lang="en-US" sz="1800" dirty="0" smtClean="0"/>
              <a:t>missions in according with the revised  1996 IPCC guidelines and applicable UNFCCC guidelines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Lessons learned:</a:t>
            </a:r>
          </a:p>
          <a:p>
            <a:r>
              <a:rPr lang="de-DE" sz="1800" dirty="0" smtClean="0"/>
              <a:t>Base the software on clear requirements ....</a:t>
            </a:r>
          </a:p>
          <a:p>
            <a:r>
              <a:rPr lang="de-DE" sz="1800" dirty="0" smtClean="0"/>
              <a:t>... And build on the existing understanding of handleing large amounts of GHG Data </a:t>
            </a:r>
            <a:r>
              <a:rPr lang="de-DE" sz="1800" dirty="0" smtClean="0">
                <a:sym typeface="Wingdings" pitchFamily="2" charset="2"/>
              </a:rPr>
              <a:t> The UNFCCC data interface (</a:t>
            </a:r>
            <a:r>
              <a:rPr lang="de-DE" sz="1800" dirty="0" smtClean="0">
                <a:solidFill>
                  <a:schemeClr val="tx2"/>
                </a:solidFill>
                <a:sym typeface="Wingdings" pitchFamily="2" charset="2"/>
              </a:rPr>
              <a:t>http://unfccc.int/ghgdi</a:t>
            </a:r>
            <a:r>
              <a:rPr lang="de-DE" sz="1800" dirty="0" smtClean="0">
                <a:sym typeface="Wingdings" pitchFamily="2" charset="2"/>
              </a:rPr>
              <a:t>).</a:t>
            </a:r>
          </a:p>
          <a:p>
            <a:r>
              <a:rPr lang="de-DE" sz="1800" dirty="0" smtClean="0">
                <a:sym typeface="Wingdings" pitchFamily="2" charset="2"/>
              </a:rPr>
              <a:t>Intergare it with other UNFCCC systems</a:t>
            </a:r>
          </a:p>
          <a:p>
            <a:r>
              <a:rPr lang="de-DE" sz="1800" dirty="0" smtClean="0">
                <a:sym typeface="Wingdings" pitchFamily="2" charset="2"/>
              </a:rPr>
              <a:t>Ensure it is a web based solution (protection of the Parties inventory data) with a ofline workaround for users who do not always have access to the internet.</a:t>
            </a:r>
          </a:p>
          <a:p>
            <a:r>
              <a:rPr lang="de-DE" sz="1800" dirty="0" smtClean="0">
                <a:sym typeface="Wingdings" pitchFamily="2" charset="2"/>
              </a:rPr>
              <a:t>Enable a future upgrade path to new or revised </a:t>
            </a:r>
            <a:r>
              <a:rPr lang="en-US" sz="1800" dirty="0" smtClean="0"/>
              <a:t>guidelines if decided by Parties</a:t>
            </a:r>
            <a:r>
              <a:rPr lang="de-DE" sz="1800" dirty="0" smtClean="0">
                <a:sym typeface="Wingdings" pitchFamily="2" charset="2"/>
              </a:rPr>
              <a:t>. </a:t>
            </a:r>
          </a:p>
          <a:p>
            <a:r>
              <a:rPr lang="de-DE" sz="1800" b="1" dirty="0" smtClean="0">
                <a:sym typeface="Wingdings" pitchFamily="2" charset="2"/>
              </a:rPr>
              <a:t>First build a Prove of Concept and then move towards real development.</a:t>
            </a:r>
            <a:endParaRPr lang="de-DE" sz="1800" b="1" dirty="0" smtClean="0"/>
          </a:p>
          <a:p>
            <a:endParaRPr lang="de-DE" sz="1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Half Frame 27"/>
          <p:cNvSpPr/>
          <p:nvPr>
            <p:custDataLst>
              <p:tags r:id="rId2"/>
            </p:custDataLst>
          </p:nvPr>
        </p:nvSpPr>
        <p:spPr bwMode="auto">
          <a:xfrm>
            <a:off x="5734529" y="3027381"/>
            <a:ext cx="1567367" cy="1714854"/>
          </a:xfrm>
          <a:prstGeom prst="halfFrame">
            <a:avLst>
              <a:gd name="adj1" fmla="val 33333"/>
              <a:gd name="adj2" fmla="val 74514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NAIS 96 </a:t>
            </a:r>
            <a:r>
              <a:rPr kumimoji="0" lang="en-US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Gl</a:t>
            </a: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44" name="Group 43"/>
          <p:cNvGrpSpPr/>
          <p:nvPr>
            <p:custDataLst>
              <p:tags r:id="rId3"/>
            </p:custDataLst>
          </p:nvPr>
        </p:nvGrpSpPr>
        <p:grpSpPr>
          <a:xfrm>
            <a:off x="5847334" y="3505025"/>
            <a:ext cx="288032" cy="606383"/>
            <a:chOff x="5652120" y="1412776"/>
            <a:chExt cx="720080" cy="1368152"/>
          </a:xfrm>
        </p:grpSpPr>
        <p:sp>
          <p:nvSpPr>
            <p:cNvPr id="45" name="Oval 44"/>
            <p:cNvSpPr/>
            <p:nvPr/>
          </p:nvSpPr>
          <p:spPr bwMode="auto">
            <a:xfrm>
              <a:off x="5796136" y="1412776"/>
              <a:ext cx="432048" cy="43204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6" name="Straight Connector 45"/>
            <p:cNvCxnSpPr>
              <a:stCxn id="45" idx="4"/>
            </p:cNvCxnSpPr>
            <p:nvPr/>
          </p:nvCxnSpPr>
          <p:spPr bwMode="auto">
            <a:xfrm>
              <a:off x="6012160" y="1844824"/>
              <a:ext cx="0" cy="576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Straight Connector 46"/>
            <p:cNvCxnSpPr/>
            <p:nvPr/>
          </p:nvCxnSpPr>
          <p:spPr bwMode="auto">
            <a:xfrm>
              <a:off x="6012160" y="2420888"/>
              <a:ext cx="216024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Straight Connector 47"/>
            <p:cNvCxnSpPr/>
            <p:nvPr/>
          </p:nvCxnSpPr>
          <p:spPr bwMode="auto">
            <a:xfrm flipH="1">
              <a:off x="5796136" y="2420888"/>
              <a:ext cx="216024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Straight Connector 48"/>
            <p:cNvCxnSpPr/>
            <p:nvPr/>
          </p:nvCxnSpPr>
          <p:spPr bwMode="auto">
            <a:xfrm flipH="1" flipV="1">
              <a:off x="5652120" y="1772816"/>
              <a:ext cx="36004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/>
            <p:nvPr/>
          </p:nvCxnSpPr>
          <p:spPr bwMode="auto">
            <a:xfrm flipV="1">
              <a:off x="6012160" y="1772816"/>
              <a:ext cx="36004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5" name="Half Frame 54"/>
          <p:cNvSpPr/>
          <p:nvPr>
            <p:custDataLst>
              <p:tags r:id="rId4"/>
            </p:custDataLst>
          </p:nvPr>
        </p:nvSpPr>
        <p:spPr bwMode="auto">
          <a:xfrm rot="10800000">
            <a:off x="5717716" y="3027381"/>
            <a:ext cx="1584179" cy="1723828"/>
          </a:xfrm>
          <a:prstGeom prst="halfFrame">
            <a:avLst>
              <a:gd name="adj1" fmla="val 72544"/>
              <a:gd name="adj2" fmla="val 33333"/>
            </a:avLst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912" name="TextBox 166911"/>
          <p:cNvSpPr txBox="1"/>
          <p:nvPr>
            <p:custDataLst>
              <p:tags r:id="rId5"/>
            </p:custDataLst>
          </p:nvPr>
        </p:nvSpPr>
        <p:spPr>
          <a:xfrm>
            <a:off x="6120965" y="4158167"/>
            <a:ext cx="1148071" cy="6694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Reporting </a:t>
            </a:r>
          </a:p>
          <a:p>
            <a:pPr algn="r"/>
            <a:r>
              <a:rPr lang="en-US" dirty="0" smtClean="0"/>
              <a:t>Framework</a:t>
            </a:r>
            <a:endParaRPr lang="en-US" dirty="0"/>
          </a:p>
        </p:txBody>
      </p:sp>
      <p:grpSp>
        <p:nvGrpSpPr>
          <p:cNvPr id="17" name="Group 16"/>
          <p:cNvGrpSpPr/>
          <p:nvPr>
            <p:custDataLst>
              <p:tags r:id="rId6"/>
            </p:custDataLst>
          </p:nvPr>
        </p:nvGrpSpPr>
        <p:grpSpPr>
          <a:xfrm>
            <a:off x="6869848" y="3539702"/>
            <a:ext cx="288032" cy="606383"/>
            <a:chOff x="5652120" y="1412776"/>
            <a:chExt cx="720080" cy="1368152"/>
          </a:xfrm>
        </p:grpSpPr>
        <p:sp>
          <p:nvSpPr>
            <p:cNvPr id="4" name="Oval 3"/>
            <p:cNvSpPr/>
            <p:nvPr/>
          </p:nvSpPr>
          <p:spPr bwMode="auto">
            <a:xfrm>
              <a:off x="5796136" y="1412776"/>
              <a:ext cx="432048" cy="43204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6" name="Straight Connector 5"/>
            <p:cNvCxnSpPr>
              <a:stCxn id="4" idx="4"/>
            </p:cNvCxnSpPr>
            <p:nvPr/>
          </p:nvCxnSpPr>
          <p:spPr bwMode="auto">
            <a:xfrm>
              <a:off x="6012160" y="1844824"/>
              <a:ext cx="0" cy="576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6012160" y="2420888"/>
              <a:ext cx="216024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/>
            <p:cNvCxnSpPr/>
            <p:nvPr/>
          </p:nvCxnSpPr>
          <p:spPr bwMode="auto">
            <a:xfrm flipH="1">
              <a:off x="5796136" y="2420888"/>
              <a:ext cx="216024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/>
            <p:cNvCxnSpPr/>
            <p:nvPr/>
          </p:nvCxnSpPr>
          <p:spPr bwMode="auto">
            <a:xfrm flipH="1" flipV="1">
              <a:off x="5652120" y="1772816"/>
              <a:ext cx="36004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6012160" y="1772816"/>
              <a:ext cx="36004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oup 56"/>
          <p:cNvGrpSpPr/>
          <p:nvPr>
            <p:custDataLst>
              <p:tags r:id="rId7"/>
            </p:custDataLst>
          </p:nvPr>
        </p:nvGrpSpPr>
        <p:grpSpPr>
          <a:xfrm>
            <a:off x="6358141" y="3602274"/>
            <a:ext cx="288032" cy="606383"/>
            <a:chOff x="5652120" y="1412776"/>
            <a:chExt cx="720080" cy="1368152"/>
          </a:xfrm>
        </p:grpSpPr>
        <p:sp>
          <p:nvSpPr>
            <p:cNvPr id="58" name="Oval 57"/>
            <p:cNvSpPr/>
            <p:nvPr/>
          </p:nvSpPr>
          <p:spPr bwMode="auto">
            <a:xfrm>
              <a:off x="5796136" y="1412776"/>
              <a:ext cx="432048" cy="43204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59" name="Straight Connector 58"/>
            <p:cNvCxnSpPr>
              <a:stCxn id="58" idx="4"/>
            </p:cNvCxnSpPr>
            <p:nvPr/>
          </p:nvCxnSpPr>
          <p:spPr bwMode="auto">
            <a:xfrm>
              <a:off x="6012160" y="1844824"/>
              <a:ext cx="0" cy="576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6012160" y="2420888"/>
              <a:ext cx="216024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Straight Connector 60"/>
            <p:cNvCxnSpPr/>
            <p:nvPr/>
          </p:nvCxnSpPr>
          <p:spPr bwMode="auto">
            <a:xfrm flipH="1">
              <a:off x="5796136" y="2420888"/>
              <a:ext cx="216024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Straight Connector 61"/>
            <p:cNvCxnSpPr/>
            <p:nvPr/>
          </p:nvCxnSpPr>
          <p:spPr bwMode="auto">
            <a:xfrm flipH="1" flipV="1">
              <a:off x="5652120" y="1772816"/>
              <a:ext cx="36004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Connector 62"/>
            <p:cNvCxnSpPr/>
            <p:nvPr/>
          </p:nvCxnSpPr>
          <p:spPr bwMode="auto">
            <a:xfrm flipV="1">
              <a:off x="6012160" y="1772816"/>
              <a:ext cx="36004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4" name="Group 63"/>
          <p:cNvGrpSpPr/>
          <p:nvPr>
            <p:custDataLst>
              <p:tags r:id="rId8"/>
            </p:custDataLst>
          </p:nvPr>
        </p:nvGrpSpPr>
        <p:grpSpPr>
          <a:xfrm>
            <a:off x="5285672" y="3978187"/>
            <a:ext cx="288032" cy="606383"/>
            <a:chOff x="5652120" y="1412776"/>
            <a:chExt cx="720080" cy="1368152"/>
          </a:xfrm>
        </p:grpSpPr>
        <p:sp>
          <p:nvSpPr>
            <p:cNvPr id="65" name="Oval 64"/>
            <p:cNvSpPr/>
            <p:nvPr/>
          </p:nvSpPr>
          <p:spPr bwMode="auto">
            <a:xfrm>
              <a:off x="5796136" y="1412776"/>
              <a:ext cx="432048" cy="43204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66" name="Straight Connector 65"/>
            <p:cNvCxnSpPr>
              <a:stCxn id="65" idx="4"/>
            </p:cNvCxnSpPr>
            <p:nvPr/>
          </p:nvCxnSpPr>
          <p:spPr bwMode="auto">
            <a:xfrm>
              <a:off x="6012160" y="1844824"/>
              <a:ext cx="0" cy="576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6012160" y="2420888"/>
              <a:ext cx="216024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Straight Connector 67"/>
            <p:cNvCxnSpPr/>
            <p:nvPr/>
          </p:nvCxnSpPr>
          <p:spPr bwMode="auto">
            <a:xfrm flipH="1">
              <a:off x="5796136" y="2420888"/>
              <a:ext cx="216024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Straight Connector 68"/>
            <p:cNvCxnSpPr/>
            <p:nvPr/>
          </p:nvCxnSpPr>
          <p:spPr bwMode="auto">
            <a:xfrm flipH="1" flipV="1">
              <a:off x="5652120" y="1772816"/>
              <a:ext cx="36004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Connector 69"/>
            <p:cNvCxnSpPr/>
            <p:nvPr/>
          </p:nvCxnSpPr>
          <p:spPr bwMode="auto">
            <a:xfrm flipV="1">
              <a:off x="6012160" y="1772816"/>
              <a:ext cx="36004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2" name="Folded Corner 51"/>
          <p:cNvSpPr/>
          <p:nvPr>
            <p:custDataLst>
              <p:tags r:id="rId9"/>
            </p:custDataLst>
          </p:nvPr>
        </p:nvSpPr>
        <p:spPr bwMode="auto">
          <a:xfrm>
            <a:off x="5179689" y="871006"/>
            <a:ext cx="1080120" cy="1435147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600" dirty="0" smtClean="0"/>
              <a:t>Architect</a:t>
            </a:r>
          </a:p>
          <a:p>
            <a:endParaRPr lang="en-US" sz="1600" dirty="0" smtClean="0"/>
          </a:p>
          <a:p>
            <a:r>
              <a:rPr lang="en-US" sz="1400" dirty="0" smtClean="0"/>
              <a:t>System Architecture</a:t>
            </a:r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  <p:custDataLst>
              <p:tags r:id="rId10"/>
            </p:custDataLst>
          </p:nvPr>
        </p:nvSpPr>
        <p:spPr/>
        <p:txBody>
          <a:bodyPr/>
          <a:lstStyle/>
          <a:p>
            <a:r>
              <a:rPr lang="en-US" dirty="0" smtClean="0"/>
              <a:t>The approach</a:t>
            </a:r>
            <a:endParaRPr lang="en-US" dirty="0"/>
          </a:p>
        </p:txBody>
      </p:sp>
      <p:sp>
        <p:nvSpPr>
          <p:cNvPr id="27" name="Folded Corner 26"/>
          <p:cNvSpPr/>
          <p:nvPr>
            <p:custDataLst>
              <p:tags r:id="rId11"/>
            </p:custDataLst>
          </p:nvPr>
        </p:nvSpPr>
        <p:spPr bwMode="auto">
          <a:xfrm>
            <a:off x="3805785" y="857452"/>
            <a:ext cx="1080120" cy="1435147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BA</a:t>
            </a:r>
          </a:p>
          <a:p>
            <a:endParaRPr lang="en-US" dirty="0"/>
          </a:p>
          <a:p>
            <a:r>
              <a:rPr lang="en-US" sz="1400" dirty="0" smtClean="0"/>
              <a:t>Business requirements</a:t>
            </a:r>
            <a:endParaRPr lang="en-US" sz="1400" dirty="0"/>
          </a:p>
        </p:txBody>
      </p:sp>
      <p:grpSp>
        <p:nvGrpSpPr>
          <p:cNvPr id="166920" name="Group 166919"/>
          <p:cNvGrpSpPr/>
          <p:nvPr>
            <p:custDataLst>
              <p:tags r:id="rId12"/>
            </p:custDataLst>
          </p:nvPr>
        </p:nvGrpSpPr>
        <p:grpSpPr>
          <a:xfrm>
            <a:off x="3876206" y="4797771"/>
            <a:ext cx="1742594" cy="1152128"/>
            <a:chOff x="4180944" y="4509120"/>
            <a:chExt cx="1742594" cy="1152128"/>
          </a:xfrm>
        </p:grpSpPr>
        <p:sp>
          <p:nvSpPr>
            <p:cNvPr id="166913" name="Oval 166912"/>
            <p:cNvSpPr/>
            <p:nvPr/>
          </p:nvSpPr>
          <p:spPr bwMode="auto">
            <a:xfrm>
              <a:off x="4180944" y="4509120"/>
              <a:ext cx="1742594" cy="1152128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Test 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Solution </a:t>
              </a: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5460821" y="4718161"/>
              <a:ext cx="288032" cy="606383"/>
              <a:chOff x="5652120" y="1412776"/>
              <a:chExt cx="720080" cy="1368152"/>
            </a:xfrm>
          </p:grpSpPr>
          <p:sp>
            <p:nvSpPr>
              <p:cNvPr id="73" name="Oval 72"/>
              <p:cNvSpPr/>
              <p:nvPr/>
            </p:nvSpPr>
            <p:spPr bwMode="auto">
              <a:xfrm>
                <a:off x="5796136" y="1412776"/>
                <a:ext cx="432048" cy="432048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74" name="Straight Connector 73"/>
              <p:cNvCxnSpPr>
                <a:stCxn id="73" idx="4"/>
              </p:cNvCxnSpPr>
              <p:nvPr/>
            </p:nvCxnSpPr>
            <p:spPr bwMode="auto">
              <a:xfrm>
                <a:off x="6012160" y="1844824"/>
                <a:ext cx="0" cy="57606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5" name="Straight Connector 74"/>
              <p:cNvCxnSpPr/>
              <p:nvPr/>
            </p:nvCxnSpPr>
            <p:spPr bwMode="auto">
              <a:xfrm>
                <a:off x="6012160" y="2420888"/>
                <a:ext cx="216024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6" name="Straight Connector 75"/>
              <p:cNvCxnSpPr/>
              <p:nvPr/>
            </p:nvCxnSpPr>
            <p:spPr bwMode="auto">
              <a:xfrm flipH="1">
                <a:off x="5796136" y="2420888"/>
                <a:ext cx="216024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7" name="Straight Connector 76"/>
              <p:cNvCxnSpPr/>
              <p:nvPr/>
            </p:nvCxnSpPr>
            <p:spPr bwMode="auto">
              <a:xfrm flipH="1" flipV="1">
                <a:off x="5652120" y="1772816"/>
                <a:ext cx="360040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8" name="Straight Connector 77"/>
              <p:cNvCxnSpPr/>
              <p:nvPr/>
            </p:nvCxnSpPr>
            <p:spPr bwMode="auto">
              <a:xfrm flipV="1">
                <a:off x="6012160" y="1772816"/>
                <a:ext cx="360040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66922" name="Group 166921"/>
          <p:cNvGrpSpPr/>
          <p:nvPr>
            <p:custDataLst>
              <p:tags r:id="rId13"/>
            </p:custDataLst>
          </p:nvPr>
        </p:nvGrpSpPr>
        <p:grpSpPr>
          <a:xfrm>
            <a:off x="467544" y="836712"/>
            <a:ext cx="2664296" cy="2530113"/>
            <a:chOff x="323528" y="3452037"/>
            <a:chExt cx="2664296" cy="2530113"/>
          </a:xfrm>
        </p:grpSpPr>
        <p:sp>
          <p:nvSpPr>
            <p:cNvPr id="166916" name="Cloud 166915"/>
            <p:cNvSpPr/>
            <p:nvPr/>
          </p:nvSpPr>
          <p:spPr bwMode="auto">
            <a:xfrm>
              <a:off x="323528" y="3452037"/>
              <a:ext cx="2664296" cy="2530113"/>
            </a:xfrm>
            <a:prstGeom prst="cloud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Parties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/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/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/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/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80" name="Group 79"/>
            <p:cNvGrpSpPr/>
            <p:nvPr/>
          </p:nvGrpSpPr>
          <p:grpSpPr>
            <a:xfrm>
              <a:off x="2159745" y="3826886"/>
              <a:ext cx="288032" cy="606383"/>
              <a:chOff x="5652120" y="1412776"/>
              <a:chExt cx="720080" cy="1368152"/>
            </a:xfrm>
          </p:grpSpPr>
          <p:sp>
            <p:nvSpPr>
              <p:cNvPr id="81" name="Oval 80"/>
              <p:cNvSpPr/>
              <p:nvPr/>
            </p:nvSpPr>
            <p:spPr bwMode="auto">
              <a:xfrm>
                <a:off x="5796136" y="1412776"/>
                <a:ext cx="432048" cy="432048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82" name="Straight Connector 81"/>
              <p:cNvCxnSpPr>
                <a:stCxn id="81" idx="4"/>
              </p:cNvCxnSpPr>
              <p:nvPr/>
            </p:nvCxnSpPr>
            <p:spPr bwMode="auto">
              <a:xfrm>
                <a:off x="6012160" y="1844824"/>
                <a:ext cx="0" cy="57606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3" name="Straight Connector 82"/>
              <p:cNvCxnSpPr/>
              <p:nvPr/>
            </p:nvCxnSpPr>
            <p:spPr bwMode="auto">
              <a:xfrm>
                <a:off x="6012160" y="2420888"/>
                <a:ext cx="216024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4" name="Straight Connector 83"/>
              <p:cNvCxnSpPr/>
              <p:nvPr/>
            </p:nvCxnSpPr>
            <p:spPr bwMode="auto">
              <a:xfrm flipH="1">
                <a:off x="5796136" y="2420888"/>
                <a:ext cx="216024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5" name="Straight Connector 84"/>
              <p:cNvCxnSpPr/>
              <p:nvPr/>
            </p:nvCxnSpPr>
            <p:spPr bwMode="auto">
              <a:xfrm flipH="1" flipV="1">
                <a:off x="5652120" y="1772816"/>
                <a:ext cx="360040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6" name="Straight Connector 85"/>
              <p:cNvCxnSpPr/>
              <p:nvPr/>
            </p:nvCxnSpPr>
            <p:spPr bwMode="auto">
              <a:xfrm flipV="1">
                <a:off x="6012160" y="1772816"/>
                <a:ext cx="360040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87" name="Group 86"/>
            <p:cNvGrpSpPr/>
            <p:nvPr/>
          </p:nvGrpSpPr>
          <p:grpSpPr>
            <a:xfrm>
              <a:off x="1241894" y="4077100"/>
              <a:ext cx="288032" cy="606383"/>
              <a:chOff x="5652120" y="1412776"/>
              <a:chExt cx="720080" cy="1368152"/>
            </a:xfrm>
          </p:grpSpPr>
          <p:sp>
            <p:nvSpPr>
              <p:cNvPr id="88" name="Oval 87"/>
              <p:cNvSpPr/>
              <p:nvPr/>
            </p:nvSpPr>
            <p:spPr bwMode="auto">
              <a:xfrm>
                <a:off x="5796136" y="1412776"/>
                <a:ext cx="432048" cy="432048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89" name="Straight Connector 88"/>
              <p:cNvCxnSpPr>
                <a:stCxn id="88" idx="4"/>
              </p:cNvCxnSpPr>
              <p:nvPr/>
            </p:nvCxnSpPr>
            <p:spPr bwMode="auto">
              <a:xfrm>
                <a:off x="6012160" y="1844824"/>
                <a:ext cx="0" cy="57606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0" name="Straight Connector 89"/>
              <p:cNvCxnSpPr/>
              <p:nvPr/>
            </p:nvCxnSpPr>
            <p:spPr bwMode="auto">
              <a:xfrm>
                <a:off x="6012160" y="2420888"/>
                <a:ext cx="216024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1" name="Straight Connector 90"/>
              <p:cNvCxnSpPr/>
              <p:nvPr/>
            </p:nvCxnSpPr>
            <p:spPr bwMode="auto">
              <a:xfrm flipH="1">
                <a:off x="5796136" y="2420888"/>
                <a:ext cx="216024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2" name="Straight Connector 91"/>
              <p:cNvCxnSpPr/>
              <p:nvPr/>
            </p:nvCxnSpPr>
            <p:spPr bwMode="auto">
              <a:xfrm flipH="1" flipV="1">
                <a:off x="5652120" y="1772816"/>
                <a:ext cx="360040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3" name="Straight Connector 92"/>
              <p:cNvCxnSpPr/>
              <p:nvPr/>
            </p:nvCxnSpPr>
            <p:spPr bwMode="auto">
              <a:xfrm flipV="1">
                <a:off x="6012160" y="1772816"/>
                <a:ext cx="360040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94" name="Group 93"/>
            <p:cNvGrpSpPr/>
            <p:nvPr/>
          </p:nvGrpSpPr>
          <p:grpSpPr>
            <a:xfrm>
              <a:off x="755576" y="4683483"/>
              <a:ext cx="288032" cy="606383"/>
              <a:chOff x="5652120" y="1412776"/>
              <a:chExt cx="720080" cy="1368152"/>
            </a:xfrm>
          </p:grpSpPr>
          <p:sp>
            <p:nvSpPr>
              <p:cNvPr id="95" name="Oval 94"/>
              <p:cNvSpPr/>
              <p:nvPr/>
            </p:nvSpPr>
            <p:spPr bwMode="auto">
              <a:xfrm>
                <a:off x="5796136" y="1412776"/>
                <a:ext cx="432048" cy="432048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96" name="Straight Connector 95"/>
              <p:cNvCxnSpPr>
                <a:stCxn id="95" idx="4"/>
              </p:cNvCxnSpPr>
              <p:nvPr/>
            </p:nvCxnSpPr>
            <p:spPr bwMode="auto">
              <a:xfrm>
                <a:off x="6012160" y="1844824"/>
                <a:ext cx="0" cy="57606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7" name="Straight Connector 96"/>
              <p:cNvCxnSpPr/>
              <p:nvPr/>
            </p:nvCxnSpPr>
            <p:spPr bwMode="auto">
              <a:xfrm>
                <a:off x="6012160" y="2420888"/>
                <a:ext cx="216024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8" name="Straight Connector 97"/>
              <p:cNvCxnSpPr/>
              <p:nvPr/>
            </p:nvCxnSpPr>
            <p:spPr bwMode="auto">
              <a:xfrm flipH="1">
                <a:off x="5796136" y="2420888"/>
                <a:ext cx="216024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9" name="Straight Connector 98"/>
              <p:cNvCxnSpPr/>
              <p:nvPr/>
            </p:nvCxnSpPr>
            <p:spPr bwMode="auto">
              <a:xfrm flipH="1" flipV="1">
                <a:off x="5652120" y="1772816"/>
                <a:ext cx="360040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0" name="Straight Connector 99"/>
              <p:cNvCxnSpPr/>
              <p:nvPr/>
            </p:nvCxnSpPr>
            <p:spPr bwMode="auto">
              <a:xfrm flipV="1">
                <a:off x="6012160" y="1772816"/>
                <a:ext cx="360040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01" name="Group 100"/>
            <p:cNvGrpSpPr/>
            <p:nvPr/>
          </p:nvGrpSpPr>
          <p:grpSpPr>
            <a:xfrm>
              <a:off x="1367644" y="4986674"/>
              <a:ext cx="288032" cy="606383"/>
              <a:chOff x="5652120" y="1412776"/>
              <a:chExt cx="720080" cy="1368152"/>
            </a:xfrm>
          </p:grpSpPr>
          <p:sp>
            <p:nvSpPr>
              <p:cNvPr id="102" name="Oval 101"/>
              <p:cNvSpPr/>
              <p:nvPr/>
            </p:nvSpPr>
            <p:spPr bwMode="auto">
              <a:xfrm>
                <a:off x="5796136" y="1412776"/>
                <a:ext cx="432048" cy="432048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03" name="Straight Connector 102"/>
              <p:cNvCxnSpPr>
                <a:stCxn id="102" idx="4"/>
              </p:cNvCxnSpPr>
              <p:nvPr/>
            </p:nvCxnSpPr>
            <p:spPr bwMode="auto">
              <a:xfrm>
                <a:off x="6012160" y="1844823"/>
                <a:ext cx="0" cy="57606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4" name="Straight Connector 103"/>
              <p:cNvCxnSpPr/>
              <p:nvPr/>
            </p:nvCxnSpPr>
            <p:spPr bwMode="auto">
              <a:xfrm>
                <a:off x="6012160" y="2420888"/>
                <a:ext cx="216024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5" name="Straight Connector 104"/>
              <p:cNvCxnSpPr/>
              <p:nvPr/>
            </p:nvCxnSpPr>
            <p:spPr bwMode="auto">
              <a:xfrm flipH="1">
                <a:off x="5796136" y="2420888"/>
                <a:ext cx="216024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6" name="Straight Connector 105"/>
              <p:cNvCxnSpPr/>
              <p:nvPr/>
            </p:nvCxnSpPr>
            <p:spPr bwMode="auto">
              <a:xfrm flipH="1" flipV="1">
                <a:off x="5652120" y="1772816"/>
                <a:ext cx="360040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7" name="Straight Connector 106"/>
              <p:cNvCxnSpPr/>
              <p:nvPr/>
            </p:nvCxnSpPr>
            <p:spPr bwMode="auto">
              <a:xfrm flipV="1">
                <a:off x="6012160" y="1772816"/>
                <a:ext cx="360040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08" name="Group 107"/>
            <p:cNvGrpSpPr/>
            <p:nvPr/>
          </p:nvGrpSpPr>
          <p:grpSpPr>
            <a:xfrm>
              <a:off x="2075107" y="4574543"/>
              <a:ext cx="288032" cy="606383"/>
              <a:chOff x="5652120" y="1412776"/>
              <a:chExt cx="720080" cy="1368152"/>
            </a:xfrm>
          </p:grpSpPr>
          <p:sp>
            <p:nvSpPr>
              <p:cNvPr id="109" name="Oval 108"/>
              <p:cNvSpPr/>
              <p:nvPr/>
            </p:nvSpPr>
            <p:spPr bwMode="auto">
              <a:xfrm>
                <a:off x="5796136" y="1412776"/>
                <a:ext cx="432048" cy="432048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10" name="Straight Connector 109"/>
              <p:cNvCxnSpPr>
                <a:stCxn id="109" idx="4"/>
              </p:cNvCxnSpPr>
              <p:nvPr/>
            </p:nvCxnSpPr>
            <p:spPr bwMode="auto">
              <a:xfrm>
                <a:off x="6012160" y="1844824"/>
                <a:ext cx="0" cy="57606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1" name="Straight Connector 110"/>
              <p:cNvCxnSpPr/>
              <p:nvPr/>
            </p:nvCxnSpPr>
            <p:spPr bwMode="auto">
              <a:xfrm>
                <a:off x="6012160" y="2420888"/>
                <a:ext cx="216024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2" name="Straight Connector 111"/>
              <p:cNvCxnSpPr/>
              <p:nvPr/>
            </p:nvCxnSpPr>
            <p:spPr bwMode="auto">
              <a:xfrm flipH="1">
                <a:off x="5796136" y="2420888"/>
                <a:ext cx="216024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3" name="Straight Connector 112"/>
              <p:cNvCxnSpPr/>
              <p:nvPr/>
            </p:nvCxnSpPr>
            <p:spPr bwMode="auto">
              <a:xfrm flipH="1" flipV="1">
                <a:off x="5652120" y="1772816"/>
                <a:ext cx="360040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4" name="Straight Connector 113"/>
              <p:cNvCxnSpPr/>
              <p:nvPr/>
            </p:nvCxnSpPr>
            <p:spPr bwMode="auto">
              <a:xfrm flipV="1">
                <a:off x="6012160" y="1772816"/>
                <a:ext cx="360040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15" name="Group 114"/>
            <p:cNvGrpSpPr/>
            <p:nvPr/>
          </p:nvGrpSpPr>
          <p:grpSpPr>
            <a:xfrm>
              <a:off x="753529" y="3906674"/>
              <a:ext cx="288032" cy="606383"/>
              <a:chOff x="5652120" y="1412776"/>
              <a:chExt cx="720080" cy="1368152"/>
            </a:xfrm>
          </p:grpSpPr>
          <p:sp>
            <p:nvSpPr>
              <p:cNvPr id="116" name="Oval 115"/>
              <p:cNvSpPr/>
              <p:nvPr/>
            </p:nvSpPr>
            <p:spPr bwMode="auto">
              <a:xfrm>
                <a:off x="5796136" y="1412776"/>
                <a:ext cx="432048" cy="432048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17" name="Straight Connector 116"/>
              <p:cNvCxnSpPr>
                <a:stCxn id="116" idx="4"/>
              </p:cNvCxnSpPr>
              <p:nvPr/>
            </p:nvCxnSpPr>
            <p:spPr bwMode="auto">
              <a:xfrm>
                <a:off x="6012160" y="1844824"/>
                <a:ext cx="0" cy="57606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8" name="Straight Connector 117"/>
              <p:cNvCxnSpPr/>
              <p:nvPr/>
            </p:nvCxnSpPr>
            <p:spPr bwMode="auto">
              <a:xfrm>
                <a:off x="6012160" y="2420888"/>
                <a:ext cx="216024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9" name="Straight Connector 118"/>
              <p:cNvCxnSpPr/>
              <p:nvPr/>
            </p:nvCxnSpPr>
            <p:spPr bwMode="auto">
              <a:xfrm flipH="1">
                <a:off x="5796136" y="2420888"/>
                <a:ext cx="216024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0" name="Straight Connector 119"/>
              <p:cNvCxnSpPr/>
              <p:nvPr/>
            </p:nvCxnSpPr>
            <p:spPr bwMode="auto">
              <a:xfrm flipH="1" flipV="1">
                <a:off x="5652120" y="1772816"/>
                <a:ext cx="360040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1" name="Straight Connector 120"/>
              <p:cNvCxnSpPr/>
              <p:nvPr/>
            </p:nvCxnSpPr>
            <p:spPr bwMode="auto">
              <a:xfrm flipV="1">
                <a:off x="6012160" y="1772816"/>
                <a:ext cx="360040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3" name="Oval 2"/>
          <p:cNvSpPr/>
          <p:nvPr>
            <p:custDataLst>
              <p:tags r:id="rId14"/>
            </p:custDataLst>
          </p:nvPr>
        </p:nvSpPr>
        <p:spPr bwMode="auto">
          <a:xfrm>
            <a:off x="3975268" y="2967448"/>
            <a:ext cx="1080120" cy="108012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PM</a:t>
            </a:r>
          </a:p>
        </p:txBody>
      </p:sp>
      <p:grpSp>
        <p:nvGrpSpPr>
          <p:cNvPr id="20" name="Group 19"/>
          <p:cNvGrpSpPr/>
          <p:nvPr>
            <p:custDataLst>
              <p:tags r:id="rId15"/>
            </p:custDataLst>
          </p:nvPr>
        </p:nvGrpSpPr>
        <p:grpSpPr>
          <a:xfrm>
            <a:off x="4587336" y="3121975"/>
            <a:ext cx="288032" cy="606383"/>
            <a:chOff x="5652120" y="1412776"/>
            <a:chExt cx="720080" cy="1368152"/>
          </a:xfrm>
        </p:grpSpPr>
        <p:sp>
          <p:nvSpPr>
            <p:cNvPr id="21" name="Oval 20"/>
            <p:cNvSpPr/>
            <p:nvPr/>
          </p:nvSpPr>
          <p:spPr bwMode="auto">
            <a:xfrm>
              <a:off x="5796136" y="1412776"/>
              <a:ext cx="432048" cy="432048"/>
            </a:xfrm>
            <a:prstGeom prst="ellipse">
              <a:avLst/>
            </a:prstGeom>
            <a:noFill/>
            <a:ln w="127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22" name="Straight Connector 21"/>
            <p:cNvCxnSpPr>
              <a:stCxn id="21" idx="4"/>
            </p:cNvCxnSpPr>
            <p:nvPr/>
          </p:nvCxnSpPr>
          <p:spPr bwMode="auto">
            <a:xfrm>
              <a:off x="6012160" y="1844824"/>
              <a:ext cx="0" cy="576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6012160" y="2420888"/>
              <a:ext cx="216024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Connector 23"/>
            <p:cNvCxnSpPr/>
            <p:nvPr/>
          </p:nvCxnSpPr>
          <p:spPr bwMode="auto">
            <a:xfrm flipH="1">
              <a:off x="5796136" y="2420888"/>
              <a:ext cx="216024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/>
            <p:nvPr/>
          </p:nvCxnSpPr>
          <p:spPr bwMode="auto">
            <a:xfrm flipH="1" flipV="1">
              <a:off x="5652120" y="1772816"/>
              <a:ext cx="36004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/>
            <p:nvPr/>
          </p:nvCxnSpPr>
          <p:spPr bwMode="auto">
            <a:xfrm flipV="1">
              <a:off x="6012160" y="1772816"/>
              <a:ext cx="36004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2" name="Up Arrow 131"/>
          <p:cNvSpPr/>
          <p:nvPr>
            <p:custDataLst>
              <p:tags r:id="rId16"/>
            </p:custDataLst>
          </p:nvPr>
        </p:nvSpPr>
        <p:spPr bwMode="auto">
          <a:xfrm rot="8305706">
            <a:off x="5256588" y="2619358"/>
            <a:ext cx="421511" cy="446811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3" name="Up Arrow 132"/>
          <p:cNvSpPr/>
          <p:nvPr>
            <p:custDataLst>
              <p:tags r:id="rId17"/>
            </p:custDataLst>
          </p:nvPr>
        </p:nvSpPr>
        <p:spPr bwMode="auto">
          <a:xfrm rot="10276013">
            <a:off x="5970111" y="2478730"/>
            <a:ext cx="421511" cy="446811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Up Arrow 133"/>
          <p:cNvSpPr/>
          <p:nvPr>
            <p:custDataLst>
              <p:tags r:id="rId18"/>
            </p:custDataLst>
          </p:nvPr>
        </p:nvSpPr>
        <p:spPr bwMode="auto">
          <a:xfrm rot="14079843">
            <a:off x="5744911" y="4964914"/>
            <a:ext cx="421511" cy="446811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927" name="Rounded Rectangle 166926"/>
          <p:cNvSpPr/>
          <p:nvPr>
            <p:custDataLst>
              <p:tags r:id="rId19"/>
            </p:custDataLst>
          </p:nvPr>
        </p:nvSpPr>
        <p:spPr bwMode="auto">
          <a:xfrm>
            <a:off x="1218656" y="4357651"/>
            <a:ext cx="1824066" cy="126541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NAIS reporting solution </a:t>
            </a: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Up Arrow 135"/>
          <p:cNvSpPr/>
          <p:nvPr>
            <p:custDataLst>
              <p:tags r:id="rId20"/>
            </p:custDataLst>
          </p:nvPr>
        </p:nvSpPr>
        <p:spPr bwMode="auto">
          <a:xfrm rot="16694730">
            <a:off x="3241878" y="4942980"/>
            <a:ext cx="421511" cy="446811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Up Arrow 150"/>
          <p:cNvSpPr/>
          <p:nvPr>
            <p:custDataLst>
              <p:tags r:id="rId21"/>
            </p:custDataLst>
          </p:nvPr>
        </p:nvSpPr>
        <p:spPr bwMode="auto">
          <a:xfrm>
            <a:off x="1595154" y="3675149"/>
            <a:ext cx="421511" cy="446811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Up Arrow 151"/>
          <p:cNvSpPr/>
          <p:nvPr>
            <p:custDataLst>
              <p:tags r:id="rId22"/>
            </p:custDataLst>
          </p:nvPr>
        </p:nvSpPr>
        <p:spPr bwMode="auto">
          <a:xfrm rot="10800000">
            <a:off x="2237021" y="3738764"/>
            <a:ext cx="421511" cy="446811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Up Arrow 152"/>
          <p:cNvSpPr/>
          <p:nvPr>
            <p:custDataLst>
              <p:tags r:id="rId23"/>
            </p:custDataLst>
          </p:nvPr>
        </p:nvSpPr>
        <p:spPr bwMode="auto">
          <a:xfrm rot="5400000">
            <a:off x="3229521" y="1352980"/>
            <a:ext cx="421511" cy="446811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66929" name="Group 166928"/>
          <p:cNvGrpSpPr/>
          <p:nvPr>
            <p:custDataLst>
              <p:tags r:id="rId24"/>
            </p:custDataLst>
          </p:nvPr>
        </p:nvGrpSpPr>
        <p:grpSpPr>
          <a:xfrm>
            <a:off x="1259632" y="4426898"/>
            <a:ext cx="1754810" cy="624748"/>
            <a:chOff x="1908689" y="3136202"/>
            <a:chExt cx="1754810" cy="624748"/>
          </a:xfrm>
        </p:grpSpPr>
        <p:grpSp>
          <p:nvGrpSpPr>
            <p:cNvPr id="137" name="Group 136"/>
            <p:cNvGrpSpPr/>
            <p:nvPr/>
          </p:nvGrpSpPr>
          <p:grpSpPr>
            <a:xfrm>
              <a:off x="3183648" y="3136202"/>
              <a:ext cx="288032" cy="606383"/>
              <a:chOff x="5652120" y="1412776"/>
              <a:chExt cx="720080" cy="1368152"/>
            </a:xfrm>
          </p:grpSpPr>
          <p:sp>
            <p:nvSpPr>
              <p:cNvPr id="138" name="Oval 137"/>
              <p:cNvSpPr/>
              <p:nvPr/>
            </p:nvSpPr>
            <p:spPr bwMode="auto">
              <a:xfrm>
                <a:off x="5796136" y="1412776"/>
                <a:ext cx="432048" cy="432048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39" name="Straight Connector 138"/>
              <p:cNvCxnSpPr>
                <a:stCxn id="138" idx="4"/>
              </p:cNvCxnSpPr>
              <p:nvPr/>
            </p:nvCxnSpPr>
            <p:spPr bwMode="auto">
              <a:xfrm>
                <a:off x="6012160" y="1844824"/>
                <a:ext cx="0" cy="57606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0" name="Straight Connector 139"/>
              <p:cNvCxnSpPr/>
              <p:nvPr/>
            </p:nvCxnSpPr>
            <p:spPr bwMode="auto">
              <a:xfrm>
                <a:off x="6012160" y="2420888"/>
                <a:ext cx="216024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1" name="Straight Connector 140"/>
              <p:cNvCxnSpPr/>
              <p:nvPr/>
            </p:nvCxnSpPr>
            <p:spPr bwMode="auto">
              <a:xfrm flipH="1">
                <a:off x="5796136" y="2420888"/>
                <a:ext cx="216024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2" name="Straight Connector 141"/>
              <p:cNvCxnSpPr/>
              <p:nvPr/>
            </p:nvCxnSpPr>
            <p:spPr bwMode="auto">
              <a:xfrm flipH="1" flipV="1">
                <a:off x="5652120" y="1772816"/>
                <a:ext cx="360040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3" name="Straight Connector 142"/>
              <p:cNvCxnSpPr/>
              <p:nvPr/>
            </p:nvCxnSpPr>
            <p:spPr bwMode="auto">
              <a:xfrm flipV="1">
                <a:off x="6012160" y="1772816"/>
                <a:ext cx="360040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44" name="Group 143"/>
            <p:cNvGrpSpPr/>
            <p:nvPr/>
          </p:nvGrpSpPr>
          <p:grpSpPr>
            <a:xfrm>
              <a:off x="2861342" y="3154567"/>
              <a:ext cx="288032" cy="606383"/>
              <a:chOff x="5652120" y="1412776"/>
              <a:chExt cx="720080" cy="1368152"/>
            </a:xfrm>
          </p:grpSpPr>
          <p:sp>
            <p:nvSpPr>
              <p:cNvPr id="145" name="Oval 144"/>
              <p:cNvSpPr/>
              <p:nvPr/>
            </p:nvSpPr>
            <p:spPr bwMode="auto">
              <a:xfrm>
                <a:off x="5796136" y="1412776"/>
                <a:ext cx="432048" cy="432048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46" name="Straight Connector 145"/>
              <p:cNvCxnSpPr>
                <a:stCxn id="145" idx="4"/>
              </p:cNvCxnSpPr>
              <p:nvPr/>
            </p:nvCxnSpPr>
            <p:spPr bwMode="auto">
              <a:xfrm>
                <a:off x="6012160" y="1844824"/>
                <a:ext cx="0" cy="57606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7" name="Straight Connector 146"/>
              <p:cNvCxnSpPr/>
              <p:nvPr/>
            </p:nvCxnSpPr>
            <p:spPr bwMode="auto">
              <a:xfrm>
                <a:off x="6012160" y="2420888"/>
                <a:ext cx="216024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8" name="Straight Connector 147"/>
              <p:cNvCxnSpPr/>
              <p:nvPr/>
            </p:nvCxnSpPr>
            <p:spPr bwMode="auto">
              <a:xfrm flipH="1">
                <a:off x="5796136" y="2420888"/>
                <a:ext cx="216024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9" name="Straight Connector 148"/>
              <p:cNvCxnSpPr/>
              <p:nvPr/>
            </p:nvCxnSpPr>
            <p:spPr bwMode="auto">
              <a:xfrm flipH="1" flipV="1">
                <a:off x="5652120" y="1772816"/>
                <a:ext cx="360040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0" name="Straight Connector 149"/>
              <p:cNvCxnSpPr/>
              <p:nvPr/>
            </p:nvCxnSpPr>
            <p:spPr bwMode="auto">
              <a:xfrm flipV="1">
                <a:off x="6012160" y="1772816"/>
                <a:ext cx="360040" cy="36004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66928" name="TextBox 166927"/>
            <p:cNvSpPr txBox="1"/>
            <p:nvPr/>
          </p:nvSpPr>
          <p:spPr>
            <a:xfrm>
              <a:off x="1908689" y="3231946"/>
              <a:ext cx="1754810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Hosting</a:t>
              </a:r>
              <a:endParaRPr lang="en-US" dirty="0"/>
            </a:p>
          </p:txBody>
        </p:sp>
      </p:grpSp>
      <p:sp>
        <p:nvSpPr>
          <p:cNvPr id="166930" name="TextBox 166929"/>
          <p:cNvSpPr txBox="1"/>
          <p:nvPr>
            <p:custDataLst>
              <p:tags r:id="rId25"/>
            </p:custDataLst>
          </p:nvPr>
        </p:nvSpPr>
        <p:spPr>
          <a:xfrm>
            <a:off x="7420221" y="1222267"/>
            <a:ext cx="1616148" cy="42242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solidFill>
                  <a:schemeClr val="tx2">
                    <a:lumMod val="75000"/>
                  </a:schemeClr>
                </a:solidFill>
              </a:rPr>
              <a:t>Business Analyst</a:t>
            </a:r>
          </a:p>
          <a:p>
            <a:r>
              <a:rPr lang="en-US" sz="1200" i="1" dirty="0" smtClean="0">
                <a:solidFill>
                  <a:schemeClr val="tx2">
                    <a:lumMod val="75000"/>
                  </a:schemeClr>
                </a:solidFill>
              </a:rPr>
              <a:t>Architect</a:t>
            </a:r>
          </a:p>
          <a:p>
            <a:r>
              <a:rPr lang="en-US" sz="1200" i="1" dirty="0" smtClean="0">
                <a:solidFill>
                  <a:schemeClr val="tx2">
                    <a:lumMod val="75000"/>
                  </a:schemeClr>
                </a:solidFill>
              </a:rPr>
              <a:t>Technical designer</a:t>
            </a:r>
          </a:p>
          <a:p>
            <a:r>
              <a:rPr lang="en-US" sz="1200" i="1" dirty="0" smtClean="0">
                <a:solidFill>
                  <a:schemeClr val="tx2">
                    <a:lumMod val="75000"/>
                  </a:schemeClr>
                </a:solidFill>
              </a:rPr>
              <a:t>UI Designer</a:t>
            </a:r>
          </a:p>
          <a:p>
            <a:r>
              <a:rPr lang="en-US" sz="1200" i="1" dirty="0" smtClean="0">
                <a:solidFill>
                  <a:schemeClr val="tx2">
                    <a:lumMod val="75000"/>
                  </a:schemeClr>
                </a:solidFill>
              </a:rPr>
              <a:t>Software engineers </a:t>
            </a:r>
          </a:p>
          <a:p>
            <a:r>
              <a:rPr lang="en-US" sz="1200" i="1" dirty="0" smtClean="0">
                <a:solidFill>
                  <a:schemeClr val="tx2">
                    <a:lumMod val="75000"/>
                  </a:schemeClr>
                </a:solidFill>
              </a:rPr>
              <a:t>Metadata developers</a:t>
            </a:r>
          </a:p>
          <a:p>
            <a:r>
              <a:rPr lang="en-US" sz="1200" i="1" dirty="0" smtClean="0">
                <a:solidFill>
                  <a:schemeClr val="tx2">
                    <a:lumMod val="75000"/>
                  </a:schemeClr>
                </a:solidFill>
              </a:rPr>
              <a:t>Database admin</a:t>
            </a:r>
          </a:p>
          <a:p>
            <a:r>
              <a:rPr lang="en-US" sz="1200" i="1" dirty="0" smtClean="0">
                <a:solidFill>
                  <a:schemeClr val="tx2">
                    <a:lumMod val="75000"/>
                  </a:schemeClr>
                </a:solidFill>
              </a:rPr>
              <a:t>System admins</a:t>
            </a:r>
          </a:p>
          <a:p>
            <a:r>
              <a:rPr lang="en-US" sz="1200" i="1" dirty="0" smtClean="0">
                <a:solidFill>
                  <a:schemeClr val="tx2">
                    <a:lumMod val="75000"/>
                  </a:schemeClr>
                </a:solidFill>
              </a:rPr>
              <a:t>System testers</a:t>
            </a:r>
          </a:p>
          <a:p>
            <a:r>
              <a:rPr lang="en-US" sz="1200" i="1" dirty="0" smtClean="0">
                <a:solidFill>
                  <a:schemeClr val="tx2">
                    <a:lumMod val="75000"/>
                  </a:schemeClr>
                </a:solidFill>
              </a:rPr>
              <a:t>Acceptance testers</a:t>
            </a:r>
          </a:p>
          <a:p>
            <a:r>
              <a:rPr lang="en-US" sz="1200" i="1" dirty="0" smtClean="0">
                <a:solidFill>
                  <a:schemeClr val="tx2">
                    <a:lumMod val="75000"/>
                  </a:schemeClr>
                </a:solidFill>
              </a:rPr>
              <a:t>Project manager</a:t>
            </a:r>
          </a:p>
          <a:p>
            <a:r>
              <a:rPr lang="en-US" sz="1200" i="1" dirty="0" smtClean="0">
                <a:solidFill>
                  <a:schemeClr val="tx2">
                    <a:lumMod val="75000"/>
                  </a:schemeClr>
                </a:solidFill>
              </a:rPr>
              <a:t>Business sponsor</a:t>
            </a:r>
          </a:p>
          <a:p>
            <a:r>
              <a:rPr lang="en-US" sz="1200" i="1" dirty="0" smtClean="0">
                <a:solidFill>
                  <a:schemeClr val="tx2">
                    <a:lumMod val="75000"/>
                  </a:schemeClr>
                </a:solidFill>
              </a:rPr>
              <a:t>Admin support</a:t>
            </a:r>
          </a:p>
          <a:p>
            <a:r>
              <a:rPr lang="en-US" sz="1200" i="1" dirty="0" smtClean="0">
                <a:solidFill>
                  <a:schemeClr val="tx2">
                    <a:lumMod val="75000"/>
                  </a:schemeClr>
                </a:solidFill>
              </a:rPr>
              <a:t>Helpdesk support</a:t>
            </a:r>
          </a:p>
          <a:p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57" name="Group 156"/>
          <p:cNvGrpSpPr/>
          <p:nvPr>
            <p:custDataLst>
              <p:tags r:id="rId26"/>
            </p:custDataLst>
          </p:nvPr>
        </p:nvGrpSpPr>
        <p:grpSpPr>
          <a:xfrm>
            <a:off x="4345845" y="927573"/>
            <a:ext cx="288032" cy="606383"/>
            <a:chOff x="5652120" y="1412776"/>
            <a:chExt cx="720080" cy="1368152"/>
          </a:xfrm>
        </p:grpSpPr>
        <p:sp>
          <p:nvSpPr>
            <p:cNvPr id="158" name="Oval 157"/>
            <p:cNvSpPr/>
            <p:nvPr/>
          </p:nvSpPr>
          <p:spPr bwMode="auto">
            <a:xfrm>
              <a:off x="5796136" y="1412776"/>
              <a:ext cx="432048" cy="432048"/>
            </a:xfrm>
            <a:prstGeom prst="ellipse">
              <a:avLst/>
            </a:prstGeom>
            <a:noFill/>
            <a:ln w="127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59" name="Straight Connector 158"/>
            <p:cNvCxnSpPr>
              <a:stCxn id="158" idx="4"/>
            </p:cNvCxnSpPr>
            <p:nvPr/>
          </p:nvCxnSpPr>
          <p:spPr bwMode="auto">
            <a:xfrm>
              <a:off x="6012160" y="1844824"/>
              <a:ext cx="0" cy="576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0" name="Straight Connector 159"/>
            <p:cNvCxnSpPr/>
            <p:nvPr/>
          </p:nvCxnSpPr>
          <p:spPr bwMode="auto">
            <a:xfrm>
              <a:off x="6012160" y="2420888"/>
              <a:ext cx="216024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1" name="Straight Connector 160"/>
            <p:cNvCxnSpPr/>
            <p:nvPr/>
          </p:nvCxnSpPr>
          <p:spPr bwMode="auto">
            <a:xfrm flipH="1">
              <a:off x="5796136" y="2420888"/>
              <a:ext cx="216024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2" name="Straight Connector 161"/>
            <p:cNvCxnSpPr/>
            <p:nvPr/>
          </p:nvCxnSpPr>
          <p:spPr bwMode="auto">
            <a:xfrm flipH="1" flipV="1">
              <a:off x="5652120" y="1772816"/>
              <a:ext cx="36004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Straight Connector 162"/>
            <p:cNvCxnSpPr/>
            <p:nvPr/>
          </p:nvCxnSpPr>
          <p:spPr bwMode="auto">
            <a:xfrm flipV="1">
              <a:off x="6012160" y="1772816"/>
              <a:ext cx="36004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4" name="Group 163"/>
          <p:cNvGrpSpPr/>
          <p:nvPr>
            <p:custDataLst>
              <p:tags r:id="rId27"/>
            </p:custDataLst>
          </p:nvPr>
        </p:nvGrpSpPr>
        <p:grpSpPr>
          <a:xfrm>
            <a:off x="5831039" y="1222267"/>
            <a:ext cx="288032" cy="606383"/>
            <a:chOff x="5652120" y="1412776"/>
            <a:chExt cx="720080" cy="1368152"/>
          </a:xfrm>
        </p:grpSpPr>
        <p:sp>
          <p:nvSpPr>
            <p:cNvPr id="165" name="Oval 164"/>
            <p:cNvSpPr/>
            <p:nvPr/>
          </p:nvSpPr>
          <p:spPr bwMode="auto">
            <a:xfrm>
              <a:off x="5796136" y="1412776"/>
              <a:ext cx="432048" cy="432048"/>
            </a:xfrm>
            <a:prstGeom prst="ellipse">
              <a:avLst/>
            </a:prstGeom>
            <a:noFill/>
            <a:ln w="127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66" name="Straight Connector 165"/>
            <p:cNvCxnSpPr>
              <a:stCxn id="165" idx="4"/>
            </p:cNvCxnSpPr>
            <p:nvPr/>
          </p:nvCxnSpPr>
          <p:spPr bwMode="auto">
            <a:xfrm>
              <a:off x="6012160" y="1844824"/>
              <a:ext cx="0" cy="576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7" name="Straight Connector 166"/>
            <p:cNvCxnSpPr/>
            <p:nvPr/>
          </p:nvCxnSpPr>
          <p:spPr bwMode="auto">
            <a:xfrm>
              <a:off x="6012160" y="2420888"/>
              <a:ext cx="216024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8" name="Straight Connector 167"/>
            <p:cNvCxnSpPr/>
            <p:nvPr/>
          </p:nvCxnSpPr>
          <p:spPr bwMode="auto">
            <a:xfrm flipH="1">
              <a:off x="5796136" y="2420888"/>
              <a:ext cx="216024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" name="Straight Connector 168"/>
            <p:cNvCxnSpPr/>
            <p:nvPr/>
          </p:nvCxnSpPr>
          <p:spPr bwMode="auto">
            <a:xfrm flipH="1" flipV="1">
              <a:off x="5652120" y="1772816"/>
              <a:ext cx="36004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" name="Straight Connector 169"/>
            <p:cNvCxnSpPr/>
            <p:nvPr/>
          </p:nvCxnSpPr>
          <p:spPr bwMode="auto">
            <a:xfrm flipV="1">
              <a:off x="6012160" y="1772816"/>
              <a:ext cx="36004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55" grpId="0" animBg="1"/>
      <p:bldP spid="166912" grpId="0"/>
      <p:bldP spid="52" grpId="0" animBg="1"/>
      <p:bldP spid="27" grpId="0" animBg="1"/>
      <p:bldP spid="3" grpId="0" animBg="1"/>
      <p:bldP spid="132" grpId="0" animBg="1"/>
      <p:bldP spid="133" grpId="0" animBg="1"/>
      <p:bldP spid="134" grpId="0" animBg="1"/>
      <p:bldP spid="136" grpId="0" animBg="1"/>
      <p:bldP spid="151" grpId="0" animBg="1"/>
      <p:bldP spid="152" grpId="0" animBg="1"/>
      <p:bldP spid="153" grpId="0" animBg="1"/>
      <p:bldP spid="1669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The approach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 anchor="t"/>
          <a:lstStyle/>
          <a:p>
            <a:pPr algn="l">
              <a:buFont typeface="Arial" pitchFamily="34" charset="0"/>
              <a:buChar char="•"/>
            </a:pPr>
            <a:r>
              <a:rPr lang="en-US" i="0" dirty="0" smtClean="0"/>
              <a:t>Need to use tool by Parties </a:t>
            </a:r>
            <a:r>
              <a:rPr lang="en-US" i="0" dirty="0" smtClean="0">
                <a:sym typeface="Wingdings" pitchFamily="2" charset="2"/>
              </a:rPr>
              <a:t> Requirements.</a:t>
            </a:r>
          </a:p>
          <a:p>
            <a:pPr algn="l">
              <a:buFont typeface="Arial" pitchFamily="34" charset="0"/>
              <a:buChar char="•"/>
            </a:pPr>
            <a:r>
              <a:rPr lang="en-US" i="0" dirty="0" smtClean="0"/>
              <a:t>Need to have a good solution </a:t>
            </a:r>
            <a:r>
              <a:rPr lang="en-US" i="0" dirty="0" smtClean="0">
                <a:sym typeface="Wingdings" pitchFamily="2" charset="2"/>
              </a:rPr>
              <a:t> Architecture.</a:t>
            </a:r>
          </a:p>
          <a:p>
            <a:pPr algn="l">
              <a:buFont typeface="Arial" pitchFamily="34" charset="0"/>
              <a:buChar char="•"/>
            </a:pPr>
            <a:endParaRPr lang="en-US" i="0" dirty="0">
              <a:sym typeface="Wingdings" pitchFamily="2" charset="2"/>
            </a:endParaRPr>
          </a:p>
          <a:p>
            <a:pPr algn="l">
              <a:buFont typeface="Arial" pitchFamily="34" charset="0"/>
              <a:buChar char="•"/>
            </a:pPr>
            <a:r>
              <a:rPr lang="en-US" i="0" dirty="0" smtClean="0">
                <a:sym typeface="Wingdings" pitchFamily="2" charset="2"/>
              </a:rPr>
              <a:t>Developers build reporting framework and implement the 1996 IPCC guidelines (as per requirements and architecture).</a:t>
            </a:r>
          </a:p>
          <a:p>
            <a:pPr algn="l">
              <a:buFont typeface="Arial" pitchFamily="34" charset="0"/>
              <a:buChar char="•"/>
            </a:pPr>
            <a:r>
              <a:rPr lang="en-US" i="0" dirty="0" smtClean="0"/>
              <a:t>Testers test the software.</a:t>
            </a:r>
          </a:p>
          <a:p>
            <a:pPr algn="l">
              <a:buFont typeface="Arial" pitchFamily="34" charset="0"/>
              <a:buChar char="•"/>
            </a:pPr>
            <a:r>
              <a:rPr lang="en-US" i="0" dirty="0" smtClean="0"/>
              <a:t>DB and System administrators host the solution and make it available.</a:t>
            </a:r>
            <a:endParaRPr lang="en-US" i="0" dirty="0"/>
          </a:p>
          <a:p>
            <a:pPr algn="l">
              <a:buFont typeface="Arial" pitchFamily="34" charset="0"/>
              <a:buChar char="•"/>
            </a:pPr>
            <a:r>
              <a:rPr lang="en-US" i="0" dirty="0" smtClean="0"/>
              <a:t>Project manager ensures all aspects are considered.</a:t>
            </a:r>
          </a:p>
          <a:p>
            <a:pPr algn="l">
              <a:buFont typeface="Arial" pitchFamily="34" charset="0"/>
              <a:buChar char="•"/>
            </a:pPr>
            <a:r>
              <a:rPr lang="en-US" i="0" dirty="0" smtClean="0"/>
              <a:t>PRINCE2 methodology used for project management.</a:t>
            </a:r>
          </a:p>
          <a:p>
            <a:pPr algn="l">
              <a:buFont typeface="Arial" pitchFamily="34" charset="0"/>
              <a:buChar char="•"/>
            </a:pPr>
            <a:endParaRPr lang="en-US" i="0" dirty="0" smtClean="0"/>
          </a:p>
          <a:p>
            <a:pPr algn="l">
              <a:buFont typeface="Arial" pitchFamily="34" charset="0"/>
              <a:buChar char="•"/>
            </a:pPr>
            <a:r>
              <a:rPr lang="en-US" i="0" dirty="0" smtClean="0"/>
              <a:t>Many people are involved / many roles.</a:t>
            </a:r>
          </a:p>
          <a:p>
            <a:pPr algn="l">
              <a:buFont typeface="Arial" pitchFamily="34" charset="0"/>
              <a:buChar char="•"/>
            </a:pPr>
            <a:endParaRPr lang="en-US" i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530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Arrow 2"/>
          <p:cNvSpPr/>
          <p:nvPr>
            <p:custDataLst>
              <p:tags r:id="rId2"/>
            </p:custDataLst>
          </p:nvPr>
        </p:nvSpPr>
        <p:spPr bwMode="auto">
          <a:xfrm>
            <a:off x="2626324" y="1772817"/>
            <a:ext cx="1580690" cy="1224136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1"/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Input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The functionality </a:t>
            </a:r>
            <a:endParaRPr lang="en-US" dirty="0"/>
          </a:p>
        </p:txBody>
      </p:sp>
      <p:sp>
        <p:nvSpPr>
          <p:cNvPr id="31" name="TextBox 30"/>
          <p:cNvSpPr txBox="1"/>
          <p:nvPr>
            <p:custDataLst>
              <p:tags r:id="rId4"/>
            </p:custDataLst>
          </p:nvPr>
        </p:nvSpPr>
        <p:spPr>
          <a:xfrm>
            <a:off x="700010" y="1484784"/>
            <a:ext cx="1426994" cy="13619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User actions:</a:t>
            </a:r>
          </a:p>
          <a:p>
            <a:r>
              <a:rPr lang="en-US" dirty="0" smtClean="0"/>
              <a:t>Data entry</a:t>
            </a:r>
          </a:p>
          <a:p>
            <a:r>
              <a:rPr lang="en-US" dirty="0" smtClean="0"/>
              <a:t>XML file input</a:t>
            </a:r>
          </a:p>
          <a:p>
            <a:r>
              <a:rPr lang="en-US" dirty="0" smtClean="0"/>
              <a:t>Excel file input</a:t>
            </a:r>
            <a:endParaRPr lang="en-US" dirty="0"/>
          </a:p>
        </p:txBody>
      </p:sp>
      <p:sp>
        <p:nvSpPr>
          <p:cNvPr id="32" name="TextBox 31"/>
          <p:cNvSpPr txBox="1"/>
          <p:nvPr>
            <p:custDataLst>
              <p:tags r:id="rId5"/>
            </p:custDataLst>
          </p:nvPr>
        </p:nvSpPr>
        <p:spPr>
          <a:xfrm>
            <a:off x="678059" y="2852936"/>
            <a:ext cx="1885453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i="1" dirty="0" smtClean="0"/>
          </a:p>
          <a:p>
            <a:r>
              <a:rPr lang="en-US" dirty="0" smtClean="0"/>
              <a:t>Data viewing</a:t>
            </a:r>
          </a:p>
          <a:p>
            <a:r>
              <a:rPr lang="en-US" dirty="0" smtClean="0"/>
              <a:t>Reporting tables</a:t>
            </a:r>
          </a:p>
          <a:p>
            <a:r>
              <a:rPr lang="en-US" dirty="0" smtClean="0"/>
              <a:t>Get reporting XML </a:t>
            </a:r>
          </a:p>
          <a:p>
            <a:r>
              <a:rPr lang="en-US" dirty="0" smtClean="0"/>
              <a:t>Get Excel input files</a:t>
            </a:r>
          </a:p>
        </p:txBody>
      </p:sp>
      <p:sp>
        <p:nvSpPr>
          <p:cNvPr id="36" name="TextBox 35"/>
          <p:cNvSpPr txBox="1"/>
          <p:nvPr>
            <p:custDataLst>
              <p:tags r:id="rId6"/>
            </p:custDataLst>
          </p:nvPr>
        </p:nvSpPr>
        <p:spPr>
          <a:xfrm>
            <a:off x="4394918" y="1484784"/>
            <a:ext cx="1329210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Functions:</a:t>
            </a:r>
          </a:p>
          <a:p>
            <a:r>
              <a:rPr lang="en-US" sz="1400" dirty="0" smtClean="0"/>
              <a:t>Validations</a:t>
            </a:r>
          </a:p>
          <a:p>
            <a:r>
              <a:rPr lang="en-US" sz="1400" dirty="0" smtClean="0"/>
              <a:t>Calculations</a:t>
            </a:r>
          </a:p>
          <a:p>
            <a:r>
              <a:rPr lang="en-US" sz="1400" dirty="0" smtClean="0"/>
              <a:t>Auto complete</a:t>
            </a:r>
          </a:p>
          <a:p>
            <a:r>
              <a:rPr lang="en-US" sz="1400" dirty="0" smtClean="0"/>
              <a:t>Aggregation</a:t>
            </a:r>
            <a:endParaRPr lang="en-US" sz="1400" dirty="0"/>
          </a:p>
        </p:txBody>
      </p:sp>
      <p:sp>
        <p:nvSpPr>
          <p:cNvPr id="37" name="TextBox 36"/>
          <p:cNvSpPr txBox="1"/>
          <p:nvPr>
            <p:custDataLst>
              <p:tags r:id="rId7"/>
            </p:custDataLst>
          </p:nvPr>
        </p:nvSpPr>
        <p:spPr>
          <a:xfrm>
            <a:off x="4349780" y="3276471"/>
            <a:ext cx="1518364" cy="1277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Screens layout</a:t>
            </a:r>
          </a:p>
          <a:p>
            <a:r>
              <a:rPr lang="en-US" sz="1400" dirty="0" smtClean="0"/>
              <a:t>Data selection</a:t>
            </a:r>
          </a:p>
          <a:p>
            <a:r>
              <a:rPr lang="en-US" sz="1400" dirty="0" smtClean="0"/>
              <a:t>XML generation</a:t>
            </a:r>
          </a:p>
          <a:p>
            <a:r>
              <a:rPr lang="en-US" sz="1400" dirty="0" smtClean="0"/>
              <a:t>Excel generation</a:t>
            </a:r>
          </a:p>
        </p:txBody>
      </p:sp>
      <p:sp>
        <p:nvSpPr>
          <p:cNvPr id="13" name="Left Arrow 12"/>
          <p:cNvSpPr/>
          <p:nvPr>
            <p:custDataLst>
              <p:tags r:id="rId8"/>
            </p:custDataLst>
          </p:nvPr>
        </p:nvSpPr>
        <p:spPr bwMode="auto">
          <a:xfrm>
            <a:off x="2626323" y="3390554"/>
            <a:ext cx="1513629" cy="1224135"/>
          </a:xfrm>
          <a:prstGeom prst="leftArrow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1"/>
            <a:r>
              <a:rPr lang="en-US" b="1" i="1" dirty="0" smtClean="0"/>
              <a:t>Output</a:t>
            </a:r>
            <a:endParaRPr lang="en-US" b="1" i="1" dirty="0"/>
          </a:p>
        </p:txBody>
      </p:sp>
      <p:sp>
        <p:nvSpPr>
          <p:cNvPr id="24" name="TextBox 23"/>
          <p:cNvSpPr txBox="1"/>
          <p:nvPr>
            <p:custDataLst>
              <p:tags r:id="rId9"/>
            </p:custDataLst>
          </p:nvPr>
        </p:nvSpPr>
        <p:spPr>
          <a:xfrm>
            <a:off x="7246638" y="1484783"/>
            <a:ext cx="121379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Databases:</a:t>
            </a:r>
          </a:p>
          <a:p>
            <a:endParaRPr lang="en-US" sz="1400" b="1" i="1" dirty="0" smtClean="0"/>
          </a:p>
          <a:p>
            <a:endParaRPr lang="en-US" sz="1400" b="1" i="1" dirty="0"/>
          </a:p>
          <a:p>
            <a:endParaRPr lang="en-US" sz="1400" b="1" i="1" dirty="0"/>
          </a:p>
          <a:p>
            <a:r>
              <a:rPr lang="en-US" sz="1400" dirty="0" smtClean="0"/>
              <a:t>GHG Data</a:t>
            </a:r>
          </a:p>
          <a:p>
            <a:r>
              <a:rPr lang="en-US" sz="1400" dirty="0" smtClean="0"/>
              <a:t>Meta data</a:t>
            </a:r>
            <a:endParaRPr lang="en-US" sz="1400" dirty="0"/>
          </a:p>
        </p:txBody>
      </p:sp>
      <p:sp>
        <p:nvSpPr>
          <p:cNvPr id="15" name="Left-Right Arrow 14"/>
          <p:cNvSpPr/>
          <p:nvPr>
            <p:custDataLst>
              <p:tags r:id="rId10"/>
            </p:custDataLst>
          </p:nvPr>
        </p:nvSpPr>
        <p:spPr bwMode="auto">
          <a:xfrm>
            <a:off x="5713786" y="2564904"/>
            <a:ext cx="1450502" cy="1049655"/>
          </a:xfrm>
          <a:prstGeom prst="leftRightArrow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9" name="Straight Connector 18"/>
          <p:cNvCxnSpPr/>
          <p:nvPr>
            <p:custDataLst>
              <p:tags r:id="rId11"/>
            </p:custDataLst>
          </p:nvPr>
        </p:nvCxnSpPr>
        <p:spPr bwMode="auto">
          <a:xfrm flipH="1" flipV="1">
            <a:off x="539552" y="3089731"/>
            <a:ext cx="7920880" cy="10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Box 27"/>
          <p:cNvSpPr txBox="1"/>
          <p:nvPr>
            <p:custDataLst>
              <p:tags r:id="rId12"/>
            </p:custDataLst>
          </p:nvPr>
        </p:nvSpPr>
        <p:spPr>
          <a:xfrm>
            <a:off x="595275" y="5626115"/>
            <a:ext cx="662072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Managing functions:       </a:t>
            </a:r>
            <a:r>
              <a:rPr lang="en-US" dirty="0" smtClean="0"/>
              <a:t>Users              Inventories                Submissions</a:t>
            </a:r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494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1" grpId="0"/>
      <p:bldP spid="32" grpId="0"/>
      <p:bldP spid="36" grpId="0"/>
      <p:bldP spid="37" grpId="0"/>
      <p:bldP spid="13" grpId="0" animBg="1"/>
      <p:bldP spid="24" grpId="0"/>
      <p:bldP spid="15" grpId="0" animBg="1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>
            <p:custDataLst>
              <p:tags r:id="rId2"/>
            </p:custDataLst>
          </p:nvPr>
        </p:nvSpPr>
        <p:spPr bwMode="auto">
          <a:xfrm>
            <a:off x="611560" y="764704"/>
            <a:ext cx="7992888" cy="53285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Hosting</a:t>
            </a:r>
            <a:endParaRPr kumimoji="0" lang="en-US" sz="15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Phased approach</a:t>
            </a:r>
            <a:endParaRPr lang="en-US" dirty="0"/>
          </a:p>
        </p:txBody>
      </p:sp>
      <p:sp>
        <p:nvSpPr>
          <p:cNvPr id="4" name="Flowchart: Magnetic Disk 3"/>
          <p:cNvSpPr/>
          <p:nvPr>
            <p:custDataLst>
              <p:tags r:id="rId4"/>
            </p:custDataLst>
          </p:nvPr>
        </p:nvSpPr>
        <p:spPr bwMode="auto">
          <a:xfrm>
            <a:off x="3131840" y="5373216"/>
            <a:ext cx="2376264" cy="648072"/>
          </a:xfrm>
          <a:prstGeom prst="flowChartMagneticDisk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Meta data</a:t>
            </a:r>
          </a:p>
        </p:txBody>
      </p:sp>
      <p:sp>
        <p:nvSpPr>
          <p:cNvPr id="5" name="Flowchart: Magnetic Disk 4"/>
          <p:cNvSpPr/>
          <p:nvPr>
            <p:custDataLst>
              <p:tags r:id="rId5"/>
            </p:custDataLst>
          </p:nvPr>
        </p:nvSpPr>
        <p:spPr bwMode="auto">
          <a:xfrm>
            <a:off x="3131840" y="5085184"/>
            <a:ext cx="2376264" cy="432048"/>
          </a:xfrm>
          <a:prstGeom prst="flowChartMagneticDisk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Database</a:t>
            </a:r>
          </a:p>
        </p:txBody>
      </p:sp>
      <p:sp>
        <p:nvSpPr>
          <p:cNvPr id="6" name="Rectangle 5"/>
          <p:cNvSpPr/>
          <p:nvPr>
            <p:custDataLst>
              <p:tags r:id="rId6"/>
            </p:custDataLst>
          </p:nvPr>
        </p:nvSpPr>
        <p:spPr bwMode="auto">
          <a:xfrm>
            <a:off x="3115363" y="2996952"/>
            <a:ext cx="2376264" cy="93610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Data entry</a:t>
            </a:r>
          </a:p>
        </p:txBody>
      </p:sp>
      <p:sp>
        <p:nvSpPr>
          <p:cNvPr id="7" name="Rectangle 6"/>
          <p:cNvSpPr/>
          <p:nvPr>
            <p:custDataLst>
              <p:tags r:id="rId7"/>
            </p:custDataLst>
          </p:nvPr>
        </p:nvSpPr>
        <p:spPr bwMode="auto">
          <a:xfrm>
            <a:off x="3115363" y="2564904"/>
            <a:ext cx="2376264" cy="5760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Reporting tables</a:t>
            </a: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>
            <p:custDataLst>
              <p:tags r:id="rId8"/>
            </p:custDataLst>
          </p:nvPr>
        </p:nvSpPr>
        <p:spPr bwMode="auto">
          <a:xfrm>
            <a:off x="3115363" y="1844824"/>
            <a:ext cx="2376264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XML import and export</a:t>
            </a: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>
            <p:custDataLst>
              <p:tags r:id="rId9"/>
            </p:custDataLst>
          </p:nvPr>
        </p:nvSpPr>
        <p:spPr bwMode="auto">
          <a:xfrm>
            <a:off x="3116045" y="1628800"/>
            <a:ext cx="2376264" cy="21602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User management </a:t>
            </a:r>
          </a:p>
        </p:txBody>
      </p:sp>
      <p:sp>
        <p:nvSpPr>
          <p:cNvPr id="10" name="Rectangle 9"/>
          <p:cNvSpPr/>
          <p:nvPr>
            <p:custDataLst>
              <p:tags r:id="rId10"/>
            </p:custDataLst>
          </p:nvPr>
        </p:nvSpPr>
        <p:spPr bwMode="auto">
          <a:xfrm>
            <a:off x="3115363" y="1268760"/>
            <a:ext cx="2376264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Inventory management </a:t>
            </a: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>
            <p:custDataLst>
              <p:tags r:id="rId11"/>
            </p:custDataLst>
          </p:nvPr>
        </p:nvSpPr>
        <p:spPr bwMode="auto">
          <a:xfrm>
            <a:off x="3115363" y="1052736"/>
            <a:ext cx="2376264" cy="21602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Submission management </a:t>
            </a: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>
            <p:custDataLst>
              <p:tags r:id="rId12"/>
            </p:custDataLst>
          </p:nvPr>
        </p:nvSpPr>
        <p:spPr bwMode="auto">
          <a:xfrm>
            <a:off x="3115363" y="3933056"/>
            <a:ext cx="2376264" cy="11521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Reporting Framework</a:t>
            </a:r>
          </a:p>
        </p:txBody>
      </p:sp>
      <p:cxnSp>
        <p:nvCxnSpPr>
          <p:cNvPr id="14" name="Straight Connector 13"/>
          <p:cNvCxnSpPr/>
          <p:nvPr>
            <p:custDataLst>
              <p:tags r:id="rId13"/>
            </p:custDataLst>
          </p:nvPr>
        </p:nvCxnSpPr>
        <p:spPr bwMode="auto">
          <a:xfrm>
            <a:off x="611560" y="2996952"/>
            <a:ext cx="784887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>
            <p:custDataLst>
              <p:tags r:id="rId14"/>
            </p:custDataLst>
          </p:nvPr>
        </p:nvSpPr>
        <p:spPr>
          <a:xfrm>
            <a:off x="594768" y="2707412"/>
            <a:ext cx="2007281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Durban prove of concept</a:t>
            </a:r>
          </a:p>
          <a:p>
            <a:r>
              <a:rPr lang="en-US" i="1" dirty="0"/>
              <a:t>Completed</a:t>
            </a:r>
          </a:p>
          <a:p>
            <a:endParaRPr lang="en-US" sz="1200" b="1" dirty="0"/>
          </a:p>
        </p:txBody>
      </p:sp>
      <p:sp>
        <p:nvSpPr>
          <p:cNvPr id="20" name="TextBox 19"/>
          <p:cNvSpPr txBox="1"/>
          <p:nvPr>
            <p:custDataLst>
              <p:tags r:id="rId15"/>
            </p:custDataLst>
          </p:nvPr>
        </p:nvSpPr>
        <p:spPr>
          <a:xfrm>
            <a:off x="7164288" y="2661246"/>
            <a:ext cx="144016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Future steps</a:t>
            </a:r>
          </a:p>
          <a:p>
            <a:r>
              <a:rPr lang="en-US" sz="1200" b="1" dirty="0" smtClean="0"/>
              <a:t>Depending on mandates</a:t>
            </a:r>
            <a:endParaRPr lang="en-US" sz="12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512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8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Thank you for your attention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303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840324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5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7384396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2072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LLe2dgMNaVRIiTvQowS9x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qsaY359QkNUs87Ls3uIWp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rhAp0vW7277CPk2JCCepP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xfzdsWVrkxmJSCLKfYLl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5PY8kvZHy4gCKlQN3ZcBM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f5spXRngEtOFaKfjCpsCZ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sfSqUrVL8p4wzSGUx7khq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N4b5xKnM8aAYDcxxWVlS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AEanCHSliHRFsNfOTbolh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VBeun0aoWxrouwVa7FUNR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6XKJi81auZ8FIz88kRaTK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d3iITJ3Jrt32ugJDH2nL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HXY5fnmy2NKFNhS17z5D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gOOm1Yl3DY8NKGrAei6Lx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InTPEEvltIsGqXlNUDmj39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pnQPBD5U3taQGBsBc2560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xAKtIkQ31G6wlUPUJRiJy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kV6ImqfvIEqaPf58VK3Zr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J9fxMijeOhGDgPnZXqOvX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coiMsLEAoD2Jk79Ubqweo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UHw2c7O4FhUCc9hazETvr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6b5zPAWxFysQbWtPDXcuQ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tcYfLVMCbWvi34rdsJhgB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ofasSjBNLt91KcZXPMuL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9kHamysXYsAzQGrlS2AO84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aqEqw8NRjtBWITAzP1K3n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kTSpnqutcAxl1yBkoEPjC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G6lyCTTgvyJD5Kx7LmnQh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pmR1XuC6d4UicM3OOAzW4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BotQNgSsVLLFHZHAVpDok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JNyL4WyMhkWpLty6GmeL8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xx447dEaiGFWFFi2cWU8u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Iidd1PIhaywzf0G0Pl872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KPOSNE9hQZE7OMQUbPr0v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Hsjuz1n9RL3xzIVNv2Xf1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p5qilc6y0mnsyop9137SH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V8bUaV9iF1KDpJsvjXbiY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Jmeru2OoTDoSai6q2bpIH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HUZGGwK9HpyDoOGIq7ug8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fxz9oSVZTgAoEjrOlhEJV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kwUhKjLhdqdAFs6w7ReIw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2ZamgBMcCpbgc2f68CdB2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a3EZHOaNvdr2uU7n29v1O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pof4h1JBuVeSP6HgTX2PU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O9xlYKz361lmDgJDx94TJ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wLwG29Kj9AphxH8nKzpCC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OB51FLgxZYUsz6wW2Y2qO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xssrxgqSL1eilWgX4NNy1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sbGD6B75QiHA4CyeeZ76d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ehKAF4TeCgcaZhLTaOLFa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ALSDpQzOqV9zWpSvV2bCF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nTCgslPjkxIjGZI2E3FOP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1qkl0ETItxf9nY08neZ7A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oe0GLIbTwU823BB6ccDqb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QDITNTo8XRC6ScW6kapC3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3wCJ1wFqPHGqzGD7R0kl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XdCg21grNv5rVyYTZepxB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9uqHyinWpg5hjVmRHfMy3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xg6OcgTOHXxGAch3RStw2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5UcVpDy4Z1UHzK92nvgPQ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W45LuvPGpGdyo1dbOQE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6kzkcBLT4YeodLfnfqSYZ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UABbbd8i4prOXLc9jeUwC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j0OrWrBe1n8uqYI0pyLMT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XoNua57D3t0EgBnJhGGQo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GtkeqiOmKQlu3pDrhw7nj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tLH7CGg452qTIkaWEOPHI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8ibdF7ioPpD8Oi3L7I2HM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jMyY5QpaJ0J1ZywjF85GK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39GjhlSiyCVksVyEAqFVj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IDnKhWnBuERW5wg39SvAu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9GkBqk9GC2o0IoiLz3irs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6F5AK1yE0PZD0ZZFVx9SZ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Vsd9lORBCRX1AEvPz77X2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04oiMT8KiA7dKDmBFKNod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FYol95Y1K2Rms8L31XtSz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UnTStYrn9DlRpqTrK3MgQ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loadPCIQVlyi41rgCZzmS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c6MApQzbc4Lt5k5Ol98pG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0AJl9Acq5ixO1vHf8PFiI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i7lS0trMGtc8nAtus7Duf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KfZVymQKHAvZhCZgAIZiC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CT77LEmxFdL2m6T4V4VWM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CoiRvcxUvWDGC5NqAcn9U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eefSmvNUmFi0gJPU9a0KH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pGtNhutJzCHla4BCP17Az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XLhFKkvoDCouLMkO1ryO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oBP4BG3d8aApPzoyejqD6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jVzLixkZD6friSYdSNFlt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NNJFPe6GuTHe64r5HrODc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XKCGdzZ12nUtC5GFoIcgim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vLfM6lHkHA9SGKjqy88Qd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6gbkH7VVTIBk7VXNTGk3c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tcZV5iD89vbbEYALEApMG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uoXLdy8bWLXzhIbOyCWg6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HaOge79YjkC2dJ1ZKeUaY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OGd7pVZszscMl1lC6KhmK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MV72omkosf1Il836IeYQK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jRoN3mYfYiv0BC9YGR1N3f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RCkyDvId91iIyUrHjujQx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mldIFimTzmcwjZQJ1l5wA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EZMdaDzMBi1o5bsbklxdP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M2caSlRrk3zpYkLpl4Dmp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T97ZSUBbfoHk1q7zc5qC4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kpNXAwdoO14jUp5ALGQ7y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3Sfu2sa6Yrh4xXfYCXxW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uXOMJXRgqZD4LK5k2bVDU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at4n1A3ld41jh5ArNC5wxx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H9hVH0Mi1lJZJG5ywOvO2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TeCCpqrSQ8cqoqEU9AkHo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KJHdeIKxBn1Hg2i5AlQ8v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9ohwA1rDXKbMaNwgj3cP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LQe1mgrGB2seqos7zNkBk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UCnpAuFq8h6mJoF00XgZ2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s5EFYKE0c656n0fKjw0bx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ndMFtmF5V1pdJk2jKIabf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u5AVPQA7ZpkuIqTjghl6b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UZdOddAcXF44mDlnIiyD8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Gkr8K3bUsCATXqEC95hcF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7tcFrhgs0JqRMYDprgZz1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5cpGYJsObsuzcYW5BTDZB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YZTXHIiBn9BK9i2zUC5Vc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MihEUCFUtkBVuTVccJ8jx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1zKseXqtyGYvzmuDW5sS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GaBB30YRfsaWoVzO8RGT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6lypan860c3XTBti0BUut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42sj4yckatuCG5n7CmCUt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sjWwhCVZrQVIAP2cTCPK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6Zvj6v7gModJSetD5wb0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1a1EfOIhFI7cdW1XwqSb4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vCG1wB7ZK8A8vFaHr5sLl8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IkZHF4byDAMZegMcEokO5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KsE7KNe4IomIXHwUsVzAX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IFWqFSOm1kOOAx2xjnkyR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45yshUMhcZxqOEhU2tg8u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fUP6CVRe8szSvETMGwGgu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X8xPm13ZCDFiQEDbhQpX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RW9C0fMJrdhfXGyNyPa9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cdOf9vfQRw8SgAGK1NcTb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1AGWCuiANHeUJWNL6htBm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64pX7NOmWWKLceydSLxgJ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DmQJXgHVpA5htCwEnuLrK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zzz5H1p9tkZhBQLGGLlwY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YKycToI350Fq36nQyF1x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GVKWGdo3vhHlcSZo3NwG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gObsyZDdLJKZiOOfcakZ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Y4RensuRuQDGEWLeFoph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BczbAOAmmxoxQ6AjCbI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CaRuYuVzic0sFEcRFh8u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h76EEmLezCJIQX0IkCRqX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kPDUEqj2C5pfk2LQk8alJ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hKPHb9lFh39bNg0JHlVwZ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jADYXuhJgBmJyT5XfaHWO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xwJHk7cOWHwQOHXvjpeOh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68fuPAqOqdBDre4cbRnxN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O3H7DK6KO2OXuuJsEHjrb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8VsRT2YPzhyykbMIXFIFo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OtJztIdGelmEVMFLR3LZt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pV9yGVJDIvKz6Y8jzgBS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cFf03bOFTp4h3NpU2hWBC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TmGGDxuvnAvcJujFSyP3B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uOVkTEekWrAlLSjnygao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MQ3VBmooLyfxRRKjEPh2D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CoIqlv0zTck024gX3RVyF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NScGvDnruqls23l0HhWEo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6d1sCeBk7YQIdFda0TncF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dROG2GMp75oBiupTSLXy5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9kQBKSQ2atl40aDWbVyIR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kCnIL70Ce6XRHuPrWTz5U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fduefWz20nuo0ed16I1y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68t87KZE8MQon9exR32c6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miuAdUNQ3lG07lL6PP3m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xBR4NzQXw18wMaEww4RiI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Im2SLKed9KlDKSJ96dZ5P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RAzAsiiYvW02Su2UN6Ji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LL13IbrWh9PGIQuECzrud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b8pLMnXDiDG3usjbiWUb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DIZf7cpTmwMtpqaGvV0RD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mPZABCNNoH9LuHLxfLdog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h12S0BqYanLgmafxAM6z7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kDVtVYGeDf6cxYxJCbmq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ZelAhIbriH1cHpWxGsiWJ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a9ChZQaUcHzxEH7kGX3c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alh8N4uU7z2t4cY0Jkgou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D9KepmMlTwzKYh0R35pi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aDVmFeIWyUQI7nyF88M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ulET9iIXRDsv7rErUbZx8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TjdGZRhaYcJDEAAu067a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P7yStuqh9NiYhkHFFmrLz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64tNXa72FwVRt687nMKH2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lFigNlqKJOr70toGwg978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2pRAwyYF1SGbJOuHnMBUM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pl5EIHftyUNyCSocORM4N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qPJAbPTnvdZWZvvSQhpxj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nacCiaXK8IjQVgU8vqAao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zGSTHW1uEffErzozwIpL5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C9AeXHMZX9nOBvJpt1ID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Dmkvw3FncT4FgGoP29dkh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AgOlKVTSLCti3JjsZjIFi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hDXSQ6en3rdyzjqBXQ54n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kjs0612oUoLtZboR4NEnz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4v901nlRzdJwiDqQ0clEx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M5jfd6LiqZaieWQ6ZE32O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KtSKreMr2VugI3HMaf6hN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l0ptZUdGBuZelPnsExvZX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NYeMpduNWwK07RlXeSemk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gtIRpIAyMNL5cqfcvZbNx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ukIv6GiCLBVNIK4xNMdoK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edJ3ZaEfuFXiHizEMEiuq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f1FUI2neawtNZn8UBTf92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apIu8XbpA8Jw5GPcYgfwr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jUKHpTbj8AU5RgcdTq2KW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sis4oVZUvIL5NKryidg0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B0Oz0KmPuGsYQioWOMn8G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m6aotsRKxFkVQhDvoaC4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i7Wr2BtrSRscDHpBhUXJ9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EVr7ijodwBnkN3r1qfg5N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tEDW5MSI7hSws10Vj93F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PjUmagtHs3ZcrNtmeBkNu"/>
</p:tagLst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NFCCC quote">
  <a:themeElements>
    <a:clrScheme name="UNFCCC quot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 quo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 quot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NFCCC_Master 70pt title">
  <a:themeElements>
    <a:clrScheme name="UNFCCC_Master 70pt titl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1634</TotalTime>
  <Words>419</Words>
  <Application>Microsoft Office PowerPoint</Application>
  <PresentationFormat>On-screen Show (4:3)</PresentationFormat>
  <Paragraphs>120</Paragraphs>
  <Slides>17</Slides>
  <Notes>3</Notes>
  <HiddenSlides>1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blank</vt:lpstr>
      <vt:lpstr>UNFCCC quote</vt:lpstr>
      <vt:lpstr>UNFCCC_Master 70pt title</vt:lpstr>
      <vt:lpstr>Non Annex I GHG Software NAIS</vt:lpstr>
      <vt:lpstr>The task</vt:lpstr>
      <vt:lpstr>The approach</vt:lpstr>
      <vt:lpstr>The approach </vt:lpstr>
      <vt:lpstr>The functionality </vt:lpstr>
      <vt:lpstr>Phased approach</vt:lpstr>
      <vt:lpstr>End</vt:lpstr>
      <vt:lpstr>PowerPoint Presentation</vt:lpstr>
      <vt:lpstr>PowerPoint Presentation</vt:lpstr>
      <vt:lpstr>Data entry: Calculations on the server</vt:lpstr>
      <vt:lpstr>Data entry: Aggregation to the top</vt:lpstr>
      <vt:lpstr>Reporting Tables: Table 1</vt:lpstr>
      <vt:lpstr>Reporting Tables: Table 7</vt:lpstr>
      <vt:lpstr>Reporting tables: 17CP.8.1</vt:lpstr>
      <vt:lpstr>Manage inventories.</vt:lpstr>
      <vt:lpstr>Manage Submissions.</vt:lpstr>
      <vt:lpstr>Manage Users.</vt:lpstr>
    </vt:vector>
  </TitlesOfParts>
  <Company>UNFCCC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 Annex I reproting Software NAIS</dc:title>
  <dc:creator>Rogier van der Haagen</dc:creator>
  <cp:lastModifiedBy>Rogier van der Haagen</cp:lastModifiedBy>
  <cp:revision>32</cp:revision>
  <cp:lastPrinted>2004-03-02T21:24:15Z</cp:lastPrinted>
  <dcterms:created xsi:type="dcterms:W3CDTF">2011-11-14T10:41:27Z</dcterms:created>
  <dcterms:modified xsi:type="dcterms:W3CDTF">2011-11-30T08:11:54Z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DocumentId">
    <vt:lpwstr>1cNpF5lDIvPuAZikkFXERKLGokG7z88B0lEzg0LE4xpo</vt:lpwstr>
  </property>
  <property fmtid="{D5CDD505-2E9C-101B-9397-08002B2CF9AE}" pid="3" name="Google.Documents.RevisionId">
    <vt:lpwstr>17089067919898197964</vt:lpwstr>
  </property>
  <property fmtid="{D5CDD505-2E9C-101B-9397-08002B2CF9AE}" pid="4" name="Google.Documents.PreviousRevisionId">
    <vt:lpwstr>11179962570065324153</vt:lpwstr>
  </property>
  <property fmtid="{D5CDD505-2E9C-101B-9397-08002B2CF9AE}" pid="5" name="Google.Documents.PluginVersion">
    <vt:lpwstr>2.0.2424.7283</vt:lpwstr>
  </property>
  <property fmtid="{D5CDD505-2E9C-101B-9397-08002B2CF9AE}" pid="6" name="Google.Documents.MergeIncapabilityFlags">
    <vt:i4>0</vt:i4>
  </property>
  <property fmtid="{D5CDD505-2E9C-101B-9397-08002B2CF9AE}" pid="7" name="Google.Documents.Tracking">
    <vt:lpwstr>true</vt:lpwstr>
  </property>
</Properties>
</file>