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67" r:id="rId6"/>
    <p:sldId id="269" r:id="rId7"/>
    <p:sldId id="270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SUSTAINABLE</a:t>
            </a:r>
            <a:r>
              <a:rPr lang="en-US" baseline="0" dirty="0" smtClean="0"/>
              <a:t> DEVELOPMENT IS THE HIGHEST PRIORITY; ALSO, ENGAGEMETN OF LOCAL COMMUNITIES WILL CONTRIBUTE TO THE SUCCESS OF CDM PROJECTS…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WHAT’S IN THE PDD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SECTION OF PDD ON</a:t>
            </a:r>
            <a:r>
              <a:rPr lang="en-US" baseline="0" dirty="0" smtClean="0"/>
              <a:t> COMMENTS RECEIVED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MORE SPECIFICS…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5/20/2012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305800" cy="1032804"/>
          </a:xfrm>
        </p:spPr>
        <p:txBody>
          <a:bodyPr/>
          <a:lstStyle/>
          <a:p>
            <a:r>
              <a:rPr lang="en-US" sz="2600" dirty="0" smtClean="0"/>
              <a:t>Alyssa </a:t>
            </a:r>
            <a:r>
              <a:rPr lang="en-US" sz="2600" dirty="0" err="1" smtClean="0"/>
              <a:t>Johl</a:t>
            </a:r>
            <a:endParaRPr lang="en-US" sz="2600" dirty="0" smtClean="0"/>
          </a:p>
          <a:p>
            <a:r>
              <a:rPr lang="en-US" sz="2600" dirty="0" smtClean="0"/>
              <a:t>Center </a:t>
            </a:r>
            <a:r>
              <a:rPr lang="en-US" sz="2600" dirty="0" smtClean="0"/>
              <a:t>for International Environmental </a:t>
            </a:r>
            <a:r>
              <a:rPr lang="en-US" sz="2600" dirty="0" smtClean="0"/>
              <a:t>Law</a:t>
            </a: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842868"/>
          </a:xfrm>
        </p:spPr>
        <p:txBody>
          <a:bodyPr/>
          <a:lstStyle/>
          <a:p>
            <a:r>
              <a:rPr lang="en-US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Safeguards in the CDM: </a:t>
            </a:r>
            <a:br>
              <a:rPr lang="en-US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we and where do we go from here?</a:t>
            </a:r>
            <a:endParaRPr lang="en-US" sz="3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are the existing CDM standards/processes?  </a:t>
            </a:r>
          </a:p>
          <a:p>
            <a:pPr lvl="1"/>
            <a:r>
              <a:rPr lang="en-US" dirty="0" smtClean="0"/>
              <a:t>Sustainable development criteria</a:t>
            </a:r>
          </a:p>
          <a:p>
            <a:pPr lvl="1"/>
            <a:r>
              <a:rPr lang="en-US" dirty="0" smtClean="0"/>
              <a:t>Local and global stakeholder consultation processes</a:t>
            </a:r>
          </a:p>
          <a:p>
            <a:pPr lvl="1"/>
            <a:r>
              <a:rPr lang="en-US" dirty="0" smtClean="0"/>
              <a:t>Proposed appeals procedure (currently being negotiated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800" dirty="0" smtClean="0"/>
              <a:t>Are these standards effective in protecting the rights of peoples and communities directly affected by CDM projects?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800" dirty="0" smtClean="0"/>
              <a:t>What policies and processes are needed to ensure that the CDM promotes sustainable development and rights protections?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CDM Standards: SD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No international “do no harm” standards or safeguard policies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Sustainable development criteria developed and implemented at the national level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Generally consist of a general list of non-binding guidelines rather than clearly defined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CDM Standards: SD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400" dirty="0" smtClean="0">
                <a:solidFill>
                  <a:schemeClr val="accent2"/>
                </a:solidFill>
              </a:rPr>
              <a:t>India’s Sustainable </a:t>
            </a:r>
            <a:r>
              <a:rPr lang="en-US" sz="3400" dirty="0" smtClean="0">
                <a:solidFill>
                  <a:schemeClr val="accent2"/>
                </a:solidFill>
              </a:rPr>
              <a:t>Development Indicators </a:t>
            </a:r>
            <a:r>
              <a:rPr lang="en-US" sz="3400" dirty="0" smtClean="0">
                <a:solidFill>
                  <a:schemeClr val="accent2"/>
                </a:solidFill>
              </a:rPr>
              <a:t>(www.cdmindia.gov.in)</a:t>
            </a:r>
          </a:p>
          <a:p>
            <a:pPr>
              <a:buNone/>
            </a:pP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en-US" sz="3300" dirty="0" smtClean="0"/>
              <a:t>Following </a:t>
            </a:r>
            <a:r>
              <a:rPr lang="en-US" sz="3300" dirty="0" smtClean="0"/>
              <a:t>aspects should be considered while designing CDM project activity: </a:t>
            </a:r>
          </a:p>
          <a:p>
            <a:pPr>
              <a:spcAft>
                <a:spcPts val="600"/>
              </a:spcAft>
              <a:buNone/>
            </a:pPr>
            <a:r>
              <a:rPr lang="en-US" sz="3300" dirty="0" smtClean="0"/>
              <a:t>1.   </a:t>
            </a:r>
            <a:r>
              <a:rPr lang="en-US" sz="3300" dirty="0" smtClean="0">
                <a:solidFill>
                  <a:schemeClr val="accent2"/>
                </a:solidFill>
              </a:rPr>
              <a:t>Social </a:t>
            </a:r>
            <a:r>
              <a:rPr lang="en-US" sz="3300" dirty="0" smtClean="0">
                <a:solidFill>
                  <a:schemeClr val="accent2"/>
                </a:solidFill>
              </a:rPr>
              <a:t>well being</a:t>
            </a:r>
            <a:r>
              <a:rPr lang="en-US" sz="3300" dirty="0" smtClean="0"/>
              <a:t>: The </a:t>
            </a:r>
            <a:r>
              <a:rPr lang="en-US" sz="3300" dirty="0" smtClean="0"/>
              <a:t>CDM project activity should lead to alleviation of poverty </a:t>
            </a:r>
            <a:r>
              <a:rPr lang="en-US" sz="3300" dirty="0" smtClean="0"/>
              <a:t>by generating </a:t>
            </a:r>
            <a:r>
              <a:rPr lang="en-US" sz="3300" dirty="0" smtClean="0"/>
              <a:t>additional employment, removal of social disparities and contribution to provision of basic amenities to people leading to improvement in quality of life of people.</a:t>
            </a:r>
          </a:p>
          <a:p>
            <a:pPr>
              <a:spcAft>
                <a:spcPts val="600"/>
              </a:spcAft>
              <a:buNone/>
            </a:pPr>
            <a:r>
              <a:rPr lang="en-US" sz="3300" dirty="0" smtClean="0"/>
              <a:t>2.  </a:t>
            </a:r>
            <a:r>
              <a:rPr lang="en-US" sz="3300" dirty="0" smtClean="0">
                <a:solidFill>
                  <a:schemeClr val="accent2"/>
                </a:solidFill>
              </a:rPr>
              <a:t>Economic </a:t>
            </a:r>
            <a:r>
              <a:rPr lang="en-US" sz="3300" dirty="0" smtClean="0">
                <a:solidFill>
                  <a:schemeClr val="accent2"/>
                </a:solidFill>
              </a:rPr>
              <a:t>well being</a:t>
            </a:r>
            <a:r>
              <a:rPr lang="en-US" sz="3300" dirty="0" smtClean="0"/>
              <a:t>: The CDM project activity should bring in additional investment consistent with the needs of the </a:t>
            </a:r>
            <a:r>
              <a:rPr lang="en-US" sz="3300" dirty="0" smtClean="0"/>
              <a:t>people.</a:t>
            </a:r>
          </a:p>
          <a:p>
            <a:pPr>
              <a:spcAft>
                <a:spcPts val="600"/>
              </a:spcAft>
              <a:buNone/>
            </a:pPr>
            <a:r>
              <a:rPr lang="en-US" sz="3300" dirty="0" smtClean="0"/>
              <a:t>3.  </a:t>
            </a:r>
            <a:r>
              <a:rPr lang="en-US" sz="3300" dirty="0" smtClean="0">
                <a:solidFill>
                  <a:schemeClr val="accent2"/>
                </a:solidFill>
              </a:rPr>
              <a:t>Environmental </a:t>
            </a:r>
            <a:r>
              <a:rPr lang="en-US" sz="3300" dirty="0" smtClean="0">
                <a:solidFill>
                  <a:schemeClr val="accent2"/>
                </a:solidFill>
              </a:rPr>
              <a:t>well being</a:t>
            </a:r>
            <a:r>
              <a:rPr lang="en-US" sz="3300" dirty="0" smtClean="0"/>
              <a:t>: This should include a discussion of impact of the project activity on resource sustainability and resource degradation, if any, due to proposed activity; bio-diversity friendliness; impact on human health; reduction of levels of pollution in general;</a:t>
            </a:r>
          </a:p>
          <a:p>
            <a:pPr>
              <a:spcAft>
                <a:spcPts val="600"/>
              </a:spcAft>
              <a:buNone/>
            </a:pPr>
            <a:r>
              <a:rPr lang="en-US" sz="3300" dirty="0" smtClean="0"/>
              <a:t>4.  </a:t>
            </a:r>
            <a:r>
              <a:rPr lang="en-US" sz="3300" dirty="0" smtClean="0">
                <a:solidFill>
                  <a:schemeClr val="accent2"/>
                </a:solidFill>
              </a:rPr>
              <a:t>Technological </a:t>
            </a:r>
            <a:r>
              <a:rPr lang="en-US" sz="3300" dirty="0" smtClean="0">
                <a:solidFill>
                  <a:schemeClr val="accent2"/>
                </a:solidFill>
              </a:rPr>
              <a:t>well being</a:t>
            </a:r>
            <a:r>
              <a:rPr lang="en-US" sz="3300" dirty="0" smtClean="0"/>
              <a:t>: The CDM project activity should lead to transfer of environmentally safe and sound technologies that are comparable to best practices in order to assist in </a:t>
            </a:r>
            <a:r>
              <a:rPr lang="en-US" sz="3300" dirty="0" err="1" smtClean="0"/>
              <a:t>upgradation</a:t>
            </a:r>
            <a:r>
              <a:rPr lang="en-US" sz="3300" dirty="0" smtClean="0"/>
              <a:t> of the technological base. The transfer of technology can be within the country as well from other developing countries also</a:t>
            </a:r>
            <a:r>
              <a:rPr lang="en-US" sz="3300" dirty="0" smtClean="0"/>
              <a:t>.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CDM Standards: Local Consultation Process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During the project approval process, project developers must: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Invite local stakeholders to submit comments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Provide a summary of comments received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Provide a report on ways in which comments have been addressed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 specific guidance or standards on how local consultation processes should be undertaken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CDM Standards: CDM Appeals Procedure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Mandate established at COP15; currently under negotiation in the SBI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Would allow appeals on matters relating to due process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Key issue of concern that is being debated is the scope of appeals, specifically whether local stakeholders should be allowed to submit appeals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CDM Standards: Are they effective at protecting project-affected peoples and communities?</a:t>
            </a:r>
            <a:endParaRPr lang="en-US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3371" t="4216" r="3916" b="3030"/>
          <a:stretch>
            <a:fillRect/>
          </a:stretch>
        </p:blipFill>
        <p:spPr bwMode="auto">
          <a:xfrm>
            <a:off x="4724400" y="3276600"/>
            <a:ext cx="3657600" cy="29260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097" name="Picture 1" descr="C:\Users\ALYSSA~1\AppData\Local\Temp\GVEP International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981200"/>
            <a:ext cx="3556000" cy="23749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Elements </a:t>
            </a:r>
            <a:r>
              <a:rPr lang="en-US" dirty="0" smtClean="0"/>
              <a:t>of an institutional safeguard system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International safeguard policies or SD criteria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Monitoring </a:t>
            </a:r>
            <a:r>
              <a:rPr lang="en-US" dirty="0" smtClean="0"/>
              <a:t>system </a:t>
            </a:r>
            <a:r>
              <a:rPr lang="en-US" dirty="0" smtClean="0"/>
              <a:t>to ensure that </a:t>
            </a:r>
            <a:r>
              <a:rPr lang="en-US" dirty="0" smtClean="0"/>
              <a:t>safeguards </a:t>
            </a:r>
            <a:r>
              <a:rPr lang="en-US" dirty="0" smtClean="0"/>
              <a:t>are </a:t>
            </a:r>
            <a:r>
              <a:rPr lang="en-US" dirty="0" smtClean="0"/>
              <a:t>effectively implemented throughout the project cycle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Appeals procedure to </a:t>
            </a:r>
            <a:r>
              <a:rPr lang="en-US" dirty="0" smtClean="0"/>
              <a:t>ensure that </a:t>
            </a:r>
            <a:r>
              <a:rPr lang="en-US" dirty="0" smtClean="0"/>
              <a:t>local stakeholder scan </a:t>
            </a:r>
            <a:r>
              <a:rPr lang="en-US" dirty="0" smtClean="0"/>
              <a:t>raise their concerns and have them addressed in a timely </a:t>
            </a:r>
            <a:r>
              <a:rPr lang="en-US" dirty="0" smtClean="0"/>
              <a:t>manner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Process to withdraw DNA letter of approval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Opportunities for meaningful and effective participation in all stages of decision-making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needed to protect the rights of </a:t>
            </a:r>
            <a:r>
              <a:rPr lang="en-US" sz="3200" dirty="0" smtClean="0"/>
              <a:t>project-affected </a:t>
            </a:r>
            <a:r>
              <a:rPr lang="en-US" sz="3200" dirty="0" smtClean="0"/>
              <a:t>peoples and communities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arthDay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EarthDayPresentation</Template>
  <TotalTime>0</TotalTime>
  <Words>542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EarthDayPresentation</vt:lpstr>
      <vt:lpstr>Safeguards in the CDM:  Where are we and where do we go from here?</vt:lpstr>
      <vt:lpstr>Introduction</vt:lpstr>
      <vt:lpstr>CDM Standards: SD Criteria</vt:lpstr>
      <vt:lpstr>CDM Standards: SD Criteria</vt:lpstr>
      <vt:lpstr>CDM Standards: Local Consultation Process</vt:lpstr>
      <vt:lpstr>CDM Standards: CDM Appeals Procedure</vt:lpstr>
      <vt:lpstr>CDM Standards: Are they effective at protecting project-affected peoples and communities?</vt:lpstr>
      <vt:lpstr>What is needed to protect the rights of project-affected peoples and communities?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2012-04-24T18:26:04Z</dcterms:created>
  <dcterms:modified xsi:type="dcterms:W3CDTF">2012-05-21T11:09:59Z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