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notesSlide+xml" PartName="/ppt/notesSlides/notesSlide1.xml"/>
  <Default ContentType="image/png" Extension="png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8" r:id="rId4"/>
    <p:sldId id="270" r:id="rId5"/>
    <p:sldId id="258" r:id="rId6"/>
    <p:sldId id="259" r:id="rId7"/>
    <p:sldId id="260" r:id="rId8"/>
    <p:sldId id="273" r:id="rId9"/>
    <p:sldId id="261" r:id="rId10"/>
    <p:sldId id="272" r:id="rId11"/>
    <p:sldId id="264" r:id="rId12"/>
    <p:sldId id="267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64B47C-585C-4EFC-B2F5-9B292596D175}" type="datetimeFigureOut">
              <a:rPr lang="en-US" altLang="ja-JP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483C0E-EEB3-4DA1-9CAE-36C071FFCE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6702BA-CC64-49AE-9B89-FB44BA2D9B97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1CBE16-2FA7-4C2A-B379-FB09CE006CFB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5D6217-4718-4AB3-97EF-E7EEB17C1A32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62BC84-48B7-4CD5-BF38-83D3BCF27E17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E395EC-C91A-438A-A19E-30B3F06759F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90796A-8A4D-4709-A160-124DAF0D09E9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F4912FE-F798-4E1B-B3A6-7E9CBFD32D7A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F00856-1047-4CF1-BBA4-AB1C0791F0E5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DC2083-AFBA-456B-9E0B-5C0A66130F59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267E057E-BA74-4722-87DF-1FCD22F4738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A91D27-7041-4E0D-AD59-011DFC3BE100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98A0C-CD73-4CDE-BFD8-FCCD9A8FD46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6F4F33-121A-4098-AF95-07BE23D08683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6420E1-1C90-4EDF-8CE2-96970D049A1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BE1966-EE2D-49B8-BA49-CCFFD25FE537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D89BA0EB-A209-4E55-AD77-4DEA80B422F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EFF028-D416-4E92-AB5C-CA37233501E1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7541-F15C-4560-BF53-79AF07EBF55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E72D4D-BFA9-44B1-8241-0929C2A62E9C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0425DA-A10B-411F-A084-0F0C5681F9B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74886F-4F21-47F8-B2E0-5898C5AA2ECF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743D8E44-6255-48B1-BE48-FD028CA7A71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A8C24-38CB-4ACD-BACD-D462454BDCBE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C7862D-153C-4464-B07B-50F215D6949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3180FC-D85C-4869-9243-1BBEF4F4FD02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B12E7-FA71-4CD7-B893-890C76946F5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2CB47-A975-4946-AB17-02DF493D47F2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2911B-BC97-43F0-A505-66958183CEE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A7AEB-BBA9-49C9-863E-D119BD371961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ja-JP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71E3E-47A9-4165-8143-6725FC1444F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105CFF0-5F4D-4779-9C1B-89256B5A84BB}" type="datetimeFigureOut">
              <a:rPr lang="en-US" altLang="ja-JP" smtClean="0"/>
              <a:pPr>
                <a:defRPr/>
              </a:pPr>
              <a:t>12/1/2012</a:t>
            </a:fld>
            <a:endParaRPr lang="en-US" altLang="ja-JP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836C8E3-A348-4EB8-9A41-FE0476A3F4F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8" Target="../media/image8.jpeg" Type="http://schemas.openxmlformats.org/officeDocument/2006/relationships/image"/><Relationship Id="rId3" Target="../media/image3.jpeg" Type="http://schemas.openxmlformats.org/officeDocument/2006/relationships/image"/><Relationship Id="rId7" Target="../media/image7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Relationship Id="rId6" Target="../media/image6.jpeg" Type="http://schemas.openxmlformats.org/officeDocument/2006/relationships/image"/><Relationship Id="rId5" Target="../media/image5.jpeg" Type="http://schemas.openxmlformats.org/officeDocument/2006/relationships/image"/><Relationship Id="rId4" Target="../media/image4.jpeg" Type="http://schemas.openxmlformats.org/officeDocument/2006/relationships/image"/><Relationship Id="rId9" Target="../media/image9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Protected Areas Network (PAN) </a:t>
            </a:r>
            <a:br>
              <a:rPr lang="en-US" dirty="0" smtClean="0"/>
            </a:br>
            <a:r>
              <a:rPr lang="en-US" dirty="0" smtClean="0"/>
              <a:t> supporting Palau’s Adaptation Efforts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By:  Joseph “Joe” Aitaro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National Coordinator, PAN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Ministry of Natural Resources, Environment &amp; Tourism</a:t>
            </a:r>
          </a:p>
        </p:txBody>
      </p:sp>
      <p:pic>
        <p:nvPicPr>
          <p:cNvPr id="3076" name="Picture 3" descr="DSC0891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28600"/>
            <a:ext cx="1828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951605m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228600"/>
            <a:ext cx="152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5" descr="Ngermeduu Bay-13.T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228600"/>
            <a:ext cx="137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6" descr="ybellscorals.bmp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228600"/>
            <a:ext cx="106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7" descr="i20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2667000"/>
            <a:ext cx="1676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8" descr="Copy of DSCN8616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3600" y="2286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9" descr="10420657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86600" y="2286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2362200" y="762000"/>
            <a:ext cx="4200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Current count and still going……</a:t>
            </a:r>
            <a:endParaRPr lang="en-US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057400" y="1447800"/>
            <a:ext cx="5285421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Currently 39 conservation sites</a:t>
            </a:r>
          </a:p>
          <a:p>
            <a:endParaRPr lang="en-US" sz="2400" dirty="0"/>
          </a:p>
          <a:p>
            <a:r>
              <a:rPr lang="en-US" sz="2400" dirty="0" smtClean="0"/>
              <a:t>15 of the 39 are now PAN sites</a:t>
            </a:r>
          </a:p>
          <a:p>
            <a:endParaRPr lang="en-US" sz="2400" dirty="0"/>
          </a:p>
          <a:p>
            <a:r>
              <a:rPr lang="en-US" sz="2400" dirty="0" smtClean="0"/>
              <a:t>12 of 15 sites are now receiving  fund</a:t>
            </a:r>
          </a:p>
          <a:p>
            <a:endParaRPr lang="en-US" dirty="0"/>
          </a:p>
          <a:p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5" name="Picture 4" descr="aerial Ngerkeui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4648200" cy="28437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sft coral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3429000"/>
            <a:ext cx="4495800" cy="2895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being funded: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71600"/>
            <a:ext cx="85459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Ngardok</a:t>
            </a:r>
            <a:r>
              <a:rPr lang="en-US" dirty="0" smtClean="0"/>
              <a:t> Lake Natural Reserve  - hired  five conservation officers,  demarcation, </a:t>
            </a:r>
          </a:p>
          <a:p>
            <a:r>
              <a:rPr lang="en-US" dirty="0" smtClean="0"/>
              <a:t>forest inventory taking into account, medicinal plants, development of forestry </a:t>
            </a:r>
          </a:p>
          <a:p>
            <a:r>
              <a:rPr lang="en-US" dirty="0" smtClean="0"/>
              <a:t>Management Plan, includes replanting of areas from overharvested or bush fires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5989" y="2438400"/>
            <a:ext cx="88880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Ebiil</a:t>
            </a:r>
            <a:r>
              <a:rPr lang="en-US" dirty="0" smtClean="0"/>
              <a:t> Channel, (</a:t>
            </a:r>
            <a:r>
              <a:rPr lang="en-US" dirty="0" err="1" smtClean="0"/>
              <a:t>Ngarchelong</a:t>
            </a:r>
            <a:r>
              <a:rPr lang="en-US" dirty="0" smtClean="0"/>
              <a:t>) spawning ground for coral </a:t>
            </a:r>
            <a:r>
              <a:rPr lang="en-US" dirty="0" err="1" smtClean="0"/>
              <a:t>trouts</a:t>
            </a:r>
            <a:r>
              <a:rPr lang="en-US" dirty="0" smtClean="0"/>
              <a:t> , </a:t>
            </a:r>
          </a:p>
          <a:p>
            <a:r>
              <a:rPr lang="en-US" dirty="0" smtClean="0"/>
              <a:t> development MPA </a:t>
            </a:r>
            <a:r>
              <a:rPr lang="en-US" dirty="0" err="1" smtClean="0"/>
              <a:t>managementPlan</a:t>
            </a:r>
            <a:r>
              <a:rPr lang="en-US" dirty="0" smtClean="0"/>
              <a:t>, established marine buoys, coral assessment ,</a:t>
            </a:r>
          </a:p>
          <a:p>
            <a:r>
              <a:rPr lang="en-US" dirty="0" smtClean="0"/>
              <a:t> species richness, hired four conservation officers, marine surveillance equipment –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trianed</a:t>
            </a:r>
            <a:r>
              <a:rPr lang="en-US" dirty="0" smtClean="0"/>
              <a:t> and continue funding training conservation officers in the surveys etc…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3810000"/>
            <a:ext cx="7951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Oselelouskl</a:t>
            </a:r>
            <a:r>
              <a:rPr lang="en-US" dirty="0" smtClean="0"/>
              <a:t> (Ridge to Reef), </a:t>
            </a:r>
            <a:r>
              <a:rPr lang="en-US" dirty="0" err="1" smtClean="0"/>
              <a:t>Ngiwal</a:t>
            </a:r>
            <a:r>
              <a:rPr lang="en-US" dirty="0" smtClean="0"/>
              <a:t> -  Forest inventory, tourism component, </a:t>
            </a:r>
          </a:p>
          <a:p>
            <a:r>
              <a:rPr lang="en-US" dirty="0" smtClean="0"/>
              <a:t>Coastal survey  including mangrove inventory, aquatic species survey, MPA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4724400"/>
            <a:ext cx="8383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Ngerikiil</a:t>
            </a:r>
            <a:r>
              <a:rPr lang="en-US" dirty="0" smtClean="0"/>
              <a:t> Watershed  (</a:t>
            </a:r>
            <a:r>
              <a:rPr lang="en-US" dirty="0" err="1" smtClean="0"/>
              <a:t>Airai</a:t>
            </a:r>
            <a:r>
              <a:rPr lang="en-US" dirty="0" smtClean="0"/>
              <a:t>)  -  a committee created to develop management plan</a:t>
            </a:r>
          </a:p>
          <a:p>
            <a:r>
              <a:rPr lang="en-US" dirty="0" smtClean="0"/>
              <a:t>Of the watershed  to be eligible to receive separate funding to PIES.</a:t>
            </a:r>
            <a:endParaRPr lang="en-US" dirty="0"/>
          </a:p>
        </p:txBody>
      </p:sp>
      <p:pic>
        <p:nvPicPr>
          <p:cNvPr id="7" name="Picture 6" descr="Chubby tapioka fa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5486400"/>
            <a:ext cx="1549400" cy="1162050"/>
          </a:xfrm>
          <a:prstGeom prst="rect">
            <a:avLst/>
          </a:prstGeom>
        </p:spPr>
      </p:pic>
      <p:pic>
        <p:nvPicPr>
          <p:cNvPr id="10" name="Picture 9" descr="taro leav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5410200"/>
            <a:ext cx="2590800" cy="122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>
          <a:xfrm>
            <a:off x="2057400" y="0"/>
            <a:ext cx="4495800" cy="868363"/>
          </a:xfrm>
        </p:spPr>
        <p:txBody>
          <a:bodyPr>
            <a:normAutofit fontScale="90000"/>
          </a:bodyPr>
          <a:lstStyle/>
          <a:p>
            <a:r>
              <a:rPr kumimoji="1" lang="ja-JP" altLang="en-US" sz="2800" b="1" smtClean="0"/>
              <a:t>ＰＡＮ　Ｐａｒｔｎｅｒｓ：</a:t>
            </a:r>
          </a:p>
        </p:txBody>
      </p:sp>
      <p:sp>
        <p:nvSpPr>
          <p:cNvPr id="14339" name="テキスト ボックス 2"/>
          <p:cNvSpPr txBox="1">
            <a:spLocks noChangeArrowheads="1"/>
          </p:cNvSpPr>
          <p:nvPr/>
        </p:nvSpPr>
        <p:spPr bwMode="auto">
          <a:xfrm>
            <a:off x="228600" y="1981200"/>
            <a:ext cx="86106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Ｐａｌａｕ　Ｃｏｎｓｅｒｖａｔｉｏｎ　Ｓｏｃｉｅｔｙ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Ｐａｌａｕ　Ｉｎｔｅｒｎａｔｉｏｎａｌ　Ｃｏｒａｌ　Ｒｅｅｆ　Ｃｅｎｔｅｒ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Ｃｏｕｎｃｉｌ　ｏｆ　Ｃｈｉｅｆｓ　－　Ｔｒａｄｉｔｉｏｎａｌ　Ｌｅａｄｅｒｓ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Ｂｅｌａｕ　Ｗａｔｅｒｓｈｅｄ　Ａｌｌｉａｎｃｅ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Ｒｅｐｒｅｓｅｎｔａｔａｉｖｅｓ　ｆｒｏｍ　ｂｏｔｈ　ｂｏｄｉｅｓ　ｏｆ　ＯＥＫ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ＰＡＬＡＲＩＳ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Ｂｕｒｅａｕ　ｏｆ　Ａｇｒｉｃｕｌｔｕｒｅ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Ｂｕｒｅａｕ　ｏｆ　Ｍａｒｉｎｅ　Ｒｅｓｏｕｒｃｅｓ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Ｒｅｐｒｅｓｅｎｔａｔｉｖｅ　ｆｒｏｍ　ｔｈｅ　Ｇｏｖｅｒｎｏｒｓ　Ａｓ</a:t>
            </a:r>
            <a:r>
              <a:rPr kumimoji="1" lang="ja-JP" altLang="en-US" sz="1600" b="1" smtClean="0">
                <a:latin typeface="Arial Rounded MT Bold" pitchFamily="34" charset="0"/>
              </a:rPr>
              <a:t>ｓ</a:t>
            </a:r>
            <a:r>
              <a:rPr kumimoji="1" lang="en-US" altLang="ja-JP" sz="1600" b="1" dirty="0" smtClean="0">
                <a:latin typeface="Arial Rounded MT Bold" pitchFamily="34" charset="0"/>
              </a:rPr>
              <a:t>o.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Ｂｅｌａｕ　Ｎａｔｉｏｎａｌ　Ｍｕｓｕｅｍ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Ｍｉｃｒｏｎｅｓｉａ　Ｃｈａｌｌｅｎｇｅ　Ｒｅｇｉｏｎａｌ　Ｏｆｆｉｃｅ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Ｐａｌａｕ　Ｃｏｍｍｕｎｉｔｙ　Ｃｏｌｌｅｇｅ－ＣＲＥ　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kumimoji="1" lang="ja-JP" altLang="en-US" sz="1600" b="1">
                <a:latin typeface="Arial Rounded MT Bold" pitchFamily="34" charset="0"/>
              </a:rPr>
              <a:t>Ｅｔｃ．．．</a:t>
            </a:r>
            <a:endParaRPr kumimoji="1" lang="en-US" altLang="ja-JP" sz="1600" b="1" dirty="0">
              <a:latin typeface="Arial Rounded MT Bold" pitchFamily="34" charset="0"/>
            </a:endParaRPr>
          </a:p>
          <a:p>
            <a:endParaRPr kumimoji="1" lang="en-US" altLang="ja-JP" sz="1600" b="1" dirty="0">
              <a:latin typeface="Arial Rounded MT Bold" pitchFamily="34" charset="0"/>
            </a:endParaRPr>
          </a:p>
          <a:p>
            <a:r>
              <a:rPr kumimoji="1" lang="ja-JP" altLang="en-US" sz="1600" b="1">
                <a:latin typeface="Arial Rounded MT Bold" pitchFamily="34" charset="0"/>
              </a:rPr>
              <a:t>３２　ｐａｒｔｎｅｒｓ　－　ｗｉｔｈ　ｅａｃｈ　ｈａｖｉｎｇ　ａ　ｕｎｉｑｕｅ　ｓｋｉｌｌ，　ｒｅｓｏｕｒｃｅ，　ａｎｄ　ｃａｐａｃｉｔｙ．</a:t>
            </a:r>
            <a:endParaRPr kumimoji="1" lang="en-US" altLang="ja-JP" sz="1600" b="1" dirty="0">
              <a:latin typeface="Arial Rounded MT Bold" pitchFamily="34" charset="0"/>
            </a:endParaRPr>
          </a:p>
        </p:txBody>
      </p:sp>
      <p:pic>
        <p:nvPicPr>
          <p:cNvPr id="4" name="Picture 3" descr="frnt ba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0"/>
            <a:ext cx="1468722" cy="20467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00-0042_IMG" id="16386" name="Picture 8"/>
          <p:cNvPicPr>
            <a:picLocks noChangeArrowheads="1" noChangeAspect="1"/>
          </p:cNvPicPr>
          <p:nvPr/>
        </p:nvPicPr>
        <p:blipFill>
          <a:blip cstate="print" r:embed="rId3"/>
          <a:srcRect b="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altLang="ja-JP" lang="en-US" smtClean="0"/>
              <a:t>Mesulang!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Overview of Presentation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1905000" y="1676400"/>
            <a:ext cx="4953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400" dirty="0">
                <a:latin typeface="Calibri" pitchFamily="34" charset="0"/>
              </a:rPr>
              <a:t>Background Palauan stewardship</a:t>
            </a: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en-US" altLang="ja-JP" sz="2400" dirty="0" smtClean="0">
                <a:latin typeface="Calibri" pitchFamily="34" charset="0"/>
              </a:rPr>
              <a:t>PAN Office – its role &amp; services</a:t>
            </a:r>
            <a:endParaRPr lang="en-US" altLang="ja-JP" sz="2400" dirty="0"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  <a:p>
            <a:r>
              <a:rPr lang="en-US" altLang="ja-JP" sz="2400" dirty="0" smtClean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PAN </a:t>
            </a:r>
            <a:r>
              <a:rPr lang="en-US" altLang="ja-JP" sz="2400" dirty="0" smtClean="0">
                <a:latin typeface="Calibri" pitchFamily="34" charset="0"/>
              </a:rPr>
              <a:t>supporting community based Adaptation </a:t>
            </a:r>
            <a:endParaRPr lang="en-US" altLang="ja-JP" sz="24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en-US" altLang="ja-JP" sz="2400" dirty="0">
              <a:latin typeface="Calibri" pitchFamily="34" charset="0"/>
            </a:endParaRPr>
          </a:p>
          <a:p>
            <a:endParaRPr lang="en-US" altLang="ja-JP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3048000" cy="4724400"/>
          </a:xfrm>
        </p:spPr>
        <p:txBody>
          <a:bodyPr/>
          <a:lstStyle/>
          <a:p>
            <a:pPr algn="just"/>
            <a:r>
              <a:rPr lang="en-US" sz="2400" smtClean="0"/>
              <a:t>Culturally Palauans have learned to sustainably manage their precious natural resources thru traditional system until the late 1980s until present day…. </a:t>
            </a:r>
          </a:p>
        </p:txBody>
      </p:sp>
      <p:pic>
        <p:nvPicPr>
          <p:cNvPr id="5123" name="Picture 2" descr="PHTO022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81000"/>
            <a:ext cx="35814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3" descr="Abai pg 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886200"/>
            <a:ext cx="1609725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Rock islands fron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048000"/>
            <a:ext cx="3581400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2012_Babeldaob 24x36_F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427228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kingtide at tdo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609600"/>
            <a:ext cx="3784600" cy="2838450"/>
          </a:xfrm>
          <a:prstGeom prst="rect">
            <a:avLst/>
          </a:prstGeom>
        </p:spPr>
      </p:pic>
      <p:pic>
        <p:nvPicPr>
          <p:cNvPr id="4" name="Picture 3" descr="coastal erosion R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3733800"/>
            <a:ext cx="37592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History of PAN – early conception: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0" y="2133600"/>
            <a:ext cx="8153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>
                <a:latin typeface="Calibri" pitchFamily="34" charset="0"/>
              </a:rPr>
              <a:t>2001 – Rapid Ecological Assessment performed with all stakeholders</a:t>
            </a:r>
          </a:p>
          <a:p>
            <a:r>
              <a:rPr lang="en-US" altLang="ja-JP" dirty="0">
                <a:latin typeface="Calibri" pitchFamily="34" charset="0"/>
              </a:rPr>
              <a:t>	identify  critical biodiversity habitats</a:t>
            </a:r>
          </a:p>
          <a:p>
            <a:r>
              <a:rPr lang="en-US" altLang="ja-JP" dirty="0">
                <a:latin typeface="Calibri" pitchFamily="34" charset="0"/>
              </a:rPr>
              <a:t>	assess the community’s knowledge of natural </a:t>
            </a:r>
            <a:r>
              <a:rPr lang="en-US" altLang="ja-JP" dirty="0" smtClean="0">
                <a:latin typeface="Calibri" pitchFamily="34" charset="0"/>
              </a:rPr>
              <a:t>resources and ideas to 	advance conservation efforts?</a:t>
            </a:r>
            <a:endParaRPr lang="en-US" altLang="ja-JP" dirty="0">
              <a:latin typeface="Calibri" pitchFamily="34" charset="0"/>
            </a:endParaRPr>
          </a:p>
          <a:p>
            <a:r>
              <a:rPr lang="en-US" altLang="ja-JP" dirty="0">
                <a:latin typeface="Calibri" pitchFamily="34" charset="0"/>
              </a:rPr>
              <a:t>                  What form of protection?  Legislative or traditional </a:t>
            </a:r>
            <a:r>
              <a:rPr lang="en-US" altLang="ja-JP" dirty="0" smtClean="0">
                <a:latin typeface="Calibri" pitchFamily="34" charset="0"/>
              </a:rPr>
              <a:t> or both?</a:t>
            </a:r>
          </a:p>
          <a:p>
            <a:endParaRPr lang="en-US" altLang="ja-JP" dirty="0" smtClean="0">
              <a:latin typeface="Calibri" pitchFamily="34" charset="0"/>
            </a:endParaRPr>
          </a:p>
          <a:p>
            <a:endParaRPr lang="en-US" altLang="ja-JP" dirty="0" smtClean="0">
              <a:latin typeface="Calibri" pitchFamily="34" charset="0"/>
            </a:endParaRPr>
          </a:p>
          <a:p>
            <a:r>
              <a:rPr lang="en-US" altLang="ja-JP" dirty="0" smtClean="0">
                <a:latin typeface="Calibri" pitchFamily="34" charset="0"/>
              </a:rPr>
              <a:t>2002  - PAN Draft legislation started</a:t>
            </a:r>
            <a:endParaRPr lang="en-US" altLang="ja-JP" dirty="0">
              <a:latin typeface="Calibri" pitchFamily="34" charset="0"/>
            </a:endParaRP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0" y="4800600"/>
            <a:ext cx="6248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/>
              <a:t>2003 – November PAN Legislation was  signed into  law</a:t>
            </a:r>
          </a:p>
        </p:txBody>
      </p:sp>
      <p:pic>
        <p:nvPicPr>
          <p:cNvPr id="7174" name="Picture 4" descr="Coral"/>
          <p:cNvPicPr>
            <a:picLocks noChangeAspect="1" noChangeArrowheads="1"/>
          </p:cNvPicPr>
          <p:nvPr/>
        </p:nvPicPr>
        <p:blipFill>
          <a:blip r:embed="rId3" cstate="print">
            <a:lum bright="30000"/>
          </a:blip>
          <a:srcRect/>
          <a:stretch>
            <a:fillRect/>
          </a:stretch>
        </p:blipFill>
        <p:spPr bwMode="auto">
          <a:xfrm>
            <a:off x="6497638" y="3505200"/>
            <a:ext cx="2646362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0" y="1219200"/>
            <a:ext cx="792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1998, 	the Pacific experienced “Coral Bleeching”  as sea surface 	temperature raised due to Climate Change.</a:t>
            </a:r>
          </a:p>
        </p:txBody>
      </p:sp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0" y="5486400"/>
            <a:ext cx="579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2010 – 	“Environmental Fee commonly known as the 	“Green Fee” implemented.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5334000" cy="990600"/>
          </a:xfrm>
        </p:spPr>
        <p:txBody>
          <a:bodyPr/>
          <a:lstStyle/>
          <a:p>
            <a:pPr eaLnBrk="1" hangingPunct="1"/>
            <a:r>
              <a:rPr lang="en-US" altLang="ja-JP" smtClean="0"/>
              <a:t>Purpose of PAN</a:t>
            </a: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609600" y="1143000"/>
            <a:ext cx="8305800" cy="555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ja-JP" sz="2400" dirty="0"/>
              <a:t>Dual purposes: </a:t>
            </a:r>
          </a:p>
          <a:p>
            <a:pPr lvl="1">
              <a:lnSpc>
                <a:spcPct val="90000"/>
              </a:lnSpc>
              <a:spcAft>
                <a:spcPct val="50000"/>
              </a:spcAft>
            </a:pPr>
            <a:r>
              <a:rPr lang="en-US" altLang="ja-JP" sz="2000" dirty="0"/>
              <a:t>Address local resource management </a:t>
            </a:r>
            <a:r>
              <a:rPr lang="en-US" altLang="ja-JP" sz="2000" dirty="0" smtClean="0"/>
              <a:t>needs “… </a:t>
            </a:r>
            <a:r>
              <a:rPr lang="en-US" altLang="ja-JP" sz="2000" dirty="0" smtClean="0"/>
              <a:t>including sustainable livelihood through sustainable harvest of the local </a:t>
            </a:r>
            <a:r>
              <a:rPr lang="en-US" altLang="ja-JP" sz="2000" dirty="0" smtClean="0"/>
              <a:t>resources…”</a:t>
            </a:r>
            <a:endParaRPr lang="en-US" altLang="ja-JP" sz="2000" dirty="0"/>
          </a:p>
          <a:p>
            <a:pPr lvl="1">
              <a:lnSpc>
                <a:spcPct val="90000"/>
              </a:lnSpc>
              <a:spcAft>
                <a:spcPct val="50000"/>
              </a:spcAft>
            </a:pPr>
            <a:r>
              <a:rPr lang="en-US" altLang="ja-JP" sz="2000" dirty="0"/>
              <a:t>Protection and establishment of a nation-wide connectivity of biodiversity including habitats &amp; sustainable usages of our nation’s natural resources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ja-JP" sz="2400" dirty="0"/>
              <a:t>National framework to support state-level action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ja-JP" sz="2400" dirty="0"/>
              <a:t>Includes marine &amp; terrestrial areas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ja-JP" sz="2400" dirty="0"/>
              <a:t>Full range of protected areas options </a:t>
            </a:r>
            <a:br>
              <a:rPr lang="en-US" altLang="ja-JP" sz="2400" dirty="0"/>
            </a:br>
            <a:r>
              <a:rPr lang="en-US" altLang="ja-JP" sz="2000" dirty="0">
                <a:solidFill>
                  <a:schemeClr val="accent2"/>
                </a:solidFill>
              </a:rPr>
              <a:t>(</a:t>
            </a:r>
            <a:r>
              <a:rPr lang="en-US" altLang="ja-JP" sz="2000" b="1" i="1" dirty="0">
                <a:solidFill>
                  <a:schemeClr val="accent2"/>
                </a:solidFill>
              </a:rPr>
              <a:t>not</a:t>
            </a:r>
            <a:r>
              <a:rPr lang="en-US" altLang="ja-JP" sz="2000" dirty="0">
                <a:solidFill>
                  <a:schemeClr val="accent2"/>
                </a:solidFill>
              </a:rPr>
              <a:t> just closed areas)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ja-JP" sz="2400" dirty="0"/>
              <a:t>Builds on existing initiatives </a:t>
            </a:r>
            <a:br>
              <a:rPr lang="en-US" altLang="ja-JP" sz="2400" dirty="0"/>
            </a:br>
            <a:r>
              <a:rPr lang="en-US" altLang="ja-JP" sz="2400" dirty="0"/>
              <a:t>&amp; protected areas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endParaRPr lang="en-US" altLang="ja-JP" sz="2400" dirty="0"/>
          </a:p>
        </p:txBody>
      </p:sp>
      <p:pic>
        <p:nvPicPr>
          <p:cNvPr id="8196" name="Picture 6" descr="C:\My Documents\Projects\Palau Field Office\Photos\drawings\MANGROV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121150"/>
            <a:ext cx="3352800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Main </a:t>
            </a:r>
            <a:r>
              <a:rPr lang="en-US" altLang="ja-JP" sz="3600" smtClean="0"/>
              <a:t>Components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81000" y="1066800"/>
            <a:ext cx="8534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altLang="ja-JP" sz="2000"/>
              <a:t>Four broad components:</a:t>
            </a:r>
          </a:p>
          <a:p>
            <a:pPr>
              <a:lnSpc>
                <a:spcPct val="110000"/>
              </a:lnSpc>
            </a:pPr>
            <a:r>
              <a:rPr lang="en-US" altLang="ja-JP" sz="2000"/>
              <a:t>1. Supportive policies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Framework legislation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Selection criteria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Regulations</a:t>
            </a:r>
          </a:p>
          <a:p>
            <a:pPr>
              <a:lnSpc>
                <a:spcPct val="110000"/>
              </a:lnSpc>
            </a:pPr>
            <a:r>
              <a:rPr lang="en-US" altLang="ja-JP" sz="2000"/>
              <a:t>2. Effective management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Coordination mechanisms (Steering Committee; Advisory Groups)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Support (financial &amp; technical) to states &amp; communities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Communication, education &amp; awareness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Enforcement</a:t>
            </a:r>
          </a:p>
          <a:p>
            <a:pPr>
              <a:lnSpc>
                <a:spcPct val="110000"/>
              </a:lnSpc>
            </a:pPr>
            <a:r>
              <a:rPr lang="en-US" altLang="ja-JP" sz="2000"/>
              <a:t>3. Sustainable finance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Develop innovative financing mechanisms 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Minimize costs of management</a:t>
            </a:r>
          </a:p>
          <a:p>
            <a:pPr>
              <a:lnSpc>
                <a:spcPct val="110000"/>
              </a:lnSpc>
            </a:pPr>
            <a:r>
              <a:rPr lang="en-US" altLang="ja-JP" sz="2000"/>
              <a:t>4. Strong science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Use latest protected areas design criteria</a:t>
            </a:r>
          </a:p>
          <a:p>
            <a:pPr lvl="1">
              <a:lnSpc>
                <a:spcPct val="90000"/>
              </a:lnSpc>
            </a:pPr>
            <a:r>
              <a:rPr lang="en-US" altLang="ja-JP" sz="2000"/>
              <a:t>Identify &amp; address research &amp; science needs</a:t>
            </a:r>
          </a:p>
        </p:txBody>
      </p:sp>
      <p:pic>
        <p:nvPicPr>
          <p:cNvPr id="9220" name="Picture 9" descr="C:\Documents and Settings\Andrew Smith\My Documents\My Pictures\Bason's Drawings\Basons drawings - spp in Palau\C_undulatus low 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609600"/>
            <a:ext cx="3657600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2"/>
          <p:cNvSpPr txBox="1">
            <a:spLocks noChangeArrowheads="1"/>
          </p:cNvSpPr>
          <p:nvPr/>
        </p:nvSpPr>
        <p:spPr bwMode="auto">
          <a:xfrm>
            <a:off x="457200" y="0"/>
            <a:ext cx="8382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Verdana" pitchFamily="34" charset="0"/>
              </a:rPr>
              <a:t>SC 1:  PAN Financial Model</a:t>
            </a:r>
            <a:r>
              <a:rPr lang="en-US" sz="2400" b="1">
                <a:latin typeface="Verdana" pitchFamily="34" charset="0"/>
              </a:rPr>
              <a:t> 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931988" y="1298575"/>
            <a:ext cx="1241425" cy="10779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b="1">
                <a:latin typeface="Verdana" pitchFamily="34" charset="0"/>
              </a:rPr>
              <a:t>Palau Endowment </a:t>
            </a:r>
            <a:r>
              <a:rPr lang="en-US" sz="1000" b="1">
                <a:solidFill>
                  <a:srgbClr val="FF0000"/>
                </a:solidFill>
                <a:latin typeface="Verdana" pitchFamily="34" charset="0"/>
              </a:rPr>
              <a:t>(current target $12 m = $600k per year)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482975" y="614363"/>
            <a:ext cx="1706563" cy="6191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b="1">
                <a:latin typeface="Verdana" pitchFamily="34" charset="0"/>
              </a:rPr>
              <a:t>$15 Departure tax revenue </a:t>
            </a:r>
            <a:r>
              <a:rPr lang="en-US" sz="1000" b="1">
                <a:solidFill>
                  <a:srgbClr val="FF0000"/>
                </a:solidFill>
                <a:latin typeface="Verdana" pitchFamily="34" charset="0"/>
              </a:rPr>
              <a:t>(est. $1.2 m per year)</a:t>
            </a:r>
          </a:p>
        </p:txBody>
      </p:sp>
      <p:cxnSp>
        <p:nvCxnSpPr>
          <p:cNvPr id="3081" name="AutoShape 9"/>
          <p:cNvCxnSpPr>
            <a:cxnSpLocks noChangeShapeType="1"/>
            <a:stCxn id="3074" idx="2"/>
            <a:endCxn id="6187" idx="0"/>
          </p:cNvCxnSpPr>
          <p:nvPr/>
        </p:nvCxnSpPr>
        <p:spPr bwMode="auto">
          <a:xfrm>
            <a:off x="2552700" y="2376488"/>
            <a:ext cx="1660525" cy="1281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82" name="AutoShape 10"/>
          <p:cNvCxnSpPr>
            <a:cxnSpLocks noChangeShapeType="1"/>
            <a:stCxn id="6187" idx="2"/>
            <a:endCxn id="6175" idx="0"/>
          </p:cNvCxnSpPr>
          <p:nvPr/>
        </p:nvCxnSpPr>
        <p:spPr bwMode="auto">
          <a:xfrm flipH="1">
            <a:off x="2836863" y="3941763"/>
            <a:ext cx="1376362" cy="1479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83" name="AutoShape 11"/>
          <p:cNvCxnSpPr>
            <a:cxnSpLocks noChangeShapeType="1"/>
            <a:endCxn id="6162" idx="0"/>
          </p:cNvCxnSpPr>
          <p:nvPr/>
        </p:nvCxnSpPr>
        <p:spPr bwMode="auto">
          <a:xfrm flipH="1">
            <a:off x="3730625" y="1274763"/>
            <a:ext cx="14288" cy="8270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87" name="AutoShape 15"/>
          <p:cNvCxnSpPr>
            <a:cxnSpLocks noChangeShapeType="1"/>
            <a:stCxn id="6187" idx="2"/>
            <a:endCxn id="6165" idx="0"/>
          </p:cNvCxnSpPr>
          <p:nvPr/>
        </p:nvCxnSpPr>
        <p:spPr bwMode="auto">
          <a:xfrm>
            <a:off x="4213225" y="3941763"/>
            <a:ext cx="19050" cy="1479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3527425" y="3657600"/>
            <a:ext cx="5616575" cy="1163638"/>
            <a:chOff x="2222" y="2323"/>
            <a:chExt cx="3538" cy="733"/>
          </a:xfrm>
        </p:grpSpPr>
        <p:sp>
          <p:nvSpPr>
            <p:cNvPr id="6185" name="Text Box 4"/>
            <p:cNvSpPr txBox="1">
              <a:spLocks noChangeArrowheads="1"/>
            </p:cNvSpPr>
            <p:nvPr/>
          </p:nvSpPr>
          <p:spPr bwMode="auto">
            <a:xfrm>
              <a:off x="4832" y="2323"/>
              <a:ext cx="928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latin typeface="Verdana" pitchFamily="34" charset="0"/>
                </a:rPr>
                <a:t>PAN Management Committee</a:t>
              </a:r>
            </a:p>
          </p:txBody>
        </p:sp>
        <p:sp>
          <p:nvSpPr>
            <p:cNvPr id="6186" name="Text Box 5"/>
            <p:cNvSpPr txBox="1">
              <a:spLocks noChangeArrowheads="1"/>
            </p:cNvSpPr>
            <p:nvPr/>
          </p:nvSpPr>
          <p:spPr bwMode="auto">
            <a:xfrm>
              <a:off x="3855" y="2323"/>
              <a:ext cx="969" cy="4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latin typeface="Verdana" pitchFamily="34" charset="0"/>
                </a:rPr>
                <a:t>Ministry of Natural Resources, Environment &amp; Tourism</a:t>
              </a:r>
            </a:p>
          </p:txBody>
        </p:sp>
        <p:sp>
          <p:nvSpPr>
            <p:cNvPr id="6187" name="Text Box 7"/>
            <p:cNvSpPr txBox="1">
              <a:spLocks noChangeArrowheads="1"/>
            </p:cNvSpPr>
            <p:nvPr/>
          </p:nvSpPr>
          <p:spPr bwMode="auto">
            <a:xfrm>
              <a:off x="2222" y="2323"/>
              <a:ext cx="863" cy="1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 b="1">
                  <a:latin typeface="Verdana" pitchFamily="34" charset="0"/>
                </a:rPr>
                <a:t>PAN Fund</a:t>
              </a:r>
            </a:p>
          </p:txBody>
        </p:sp>
        <p:sp>
          <p:nvSpPr>
            <p:cNvPr id="6188" name="Text Box 12"/>
            <p:cNvSpPr txBox="1">
              <a:spLocks noChangeArrowheads="1"/>
            </p:cNvSpPr>
            <p:nvPr/>
          </p:nvSpPr>
          <p:spPr bwMode="auto">
            <a:xfrm>
              <a:off x="4832" y="2572"/>
              <a:ext cx="928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>
                  <a:latin typeface="Verdana" pitchFamily="34" charset="0"/>
                </a:rPr>
                <a:t>PAN Technical Committee</a:t>
              </a:r>
            </a:p>
          </p:txBody>
        </p:sp>
        <p:sp>
          <p:nvSpPr>
            <p:cNvPr id="6189" name="Text Box 17"/>
            <p:cNvSpPr txBox="1">
              <a:spLocks noChangeArrowheads="1"/>
            </p:cNvSpPr>
            <p:nvPr/>
          </p:nvSpPr>
          <p:spPr bwMode="auto">
            <a:xfrm>
              <a:off x="3840" y="2736"/>
              <a:ext cx="969" cy="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 b="1">
                  <a:latin typeface="Verdana" pitchFamily="34" charset="0"/>
                </a:rPr>
                <a:t>PAN Office</a:t>
              </a:r>
            </a:p>
            <a:p>
              <a:pPr algn="ctr" eaLnBrk="0" hangingPunct="0">
                <a:spcBef>
                  <a:spcPct val="50000"/>
                </a:spcBef>
              </a:pPr>
              <a:endParaRPr lang="en-US" sz="1000" b="1">
                <a:solidFill>
                  <a:srgbClr val="FF0000"/>
                </a:solidFill>
                <a:latin typeface="Verdana" pitchFamily="34" charset="0"/>
              </a:endParaRPr>
            </a:p>
          </p:txBody>
        </p:sp>
        <p:sp>
          <p:nvSpPr>
            <p:cNvPr id="6190" name="Text Box 23"/>
            <p:cNvSpPr txBox="1">
              <a:spLocks noChangeArrowheads="1"/>
            </p:cNvSpPr>
            <p:nvPr/>
          </p:nvSpPr>
          <p:spPr bwMode="auto">
            <a:xfrm rot="10800000" flipV="1">
              <a:off x="2256" y="2467"/>
              <a:ext cx="816" cy="2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buFontTx/>
                <a:buChar char="•"/>
              </a:pPr>
              <a:r>
                <a:rPr lang="en-US" sz="1000">
                  <a:latin typeface="Verdana" pitchFamily="34" charset="0"/>
                </a:rPr>
                <a:t>Board</a:t>
              </a:r>
            </a:p>
            <a:p>
              <a:pPr algn="ctr" eaLnBrk="0" hangingPunct="0">
                <a:buFontTx/>
                <a:buChar char="•"/>
              </a:pPr>
              <a:r>
                <a:rPr lang="en-US" sz="1000">
                  <a:latin typeface="Verdana" pitchFamily="34" charset="0"/>
                </a:rPr>
                <a:t>Gen Manager</a:t>
              </a:r>
            </a:p>
          </p:txBody>
        </p:sp>
      </p:grp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2268538" y="5421313"/>
            <a:ext cx="2532062" cy="1168400"/>
            <a:chOff x="1429" y="3415"/>
            <a:chExt cx="1595" cy="736"/>
          </a:xfrm>
        </p:grpSpPr>
        <p:grpSp>
          <p:nvGrpSpPr>
            <p:cNvPr id="4" name="Group 57"/>
            <p:cNvGrpSpPr>
              <a:grpSpLocks/>
            </p:cNvGrpSpPr>
            <p:nvPr/>
          </p:nvGrpSpPr>
          <p:grpSpPr bwMode="auto">
            <a:xfrm>
              <a:off x="1429" y="3415"/>
              <a:ext cx="716" cy="736"/>
              <a:chOff x="1168" y="3216"/>
              <a:chExt cx="704" cy="711"/>
            </a:xfrm>
          </p:grpSpPr>
          <p:sp>
            <p:nvSpPr>
              <p:cNvPr id="6175" name="Text Box 13"/>
              <p:cNvSpPr txBox="1">
                <a:spLocks noChangeArrowheads="1"/>
              </p:cNvSpPr>
              <p:nvPr/>
            </p:nvSpPr>
            <p:spPr bwMode="auto">
              <a:xfrm>
                <a:off x="1168" y="3216"/>
                <a:ext cx="704" cy="284"/>
              </a:xfrm>
              <a:prstGeom prst="rect">
                <a:avLst/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200" b="1">
                    <a:latin typeface="Verdana" pitchFamily="34" charset="0"/>
                  </a:rPr>
                  <a:t>STATE X Account</a:t>
                </a:r>
              </a:p>
            </p:txBody>
          </p:sp>
          <p:grpSp>
            <p:nvGrpSpPr>
              <p:cNvPr id="5" name="Group 24"/>
              <p:cNvGrpSpPr>
                <a:grpSpLocks/>
              </p:cNvGrpSpPr>
              <p:nvPr/>
            </p:nvGrpSpPr>
            <p:grpSpPr bwMode="auto">
              <a:xfrm>
                <a:off x="1168" y="3510"/>
                <a:ext cx="704" cy="417"/>
                <a:chOff x="1168" y="3414"/>
                <a:chExt cx="704" cy="417"/>
              </a:xfrm>
            </p:grpSpPr>
            <p:sp>
              <p:nvSpPr>
                <p:cNvPr id="617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168" y="3584"/>
                  <a:ext cx="176" cy="247"/>
                </a:xfrm>
                <a:prstGeom prst="rect">
                  <a:avLst/>
                </a:prstGeom>
                <a:solidFill>
                  <a:srgbClr val="CC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45720" rIns="45720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000">
                      <a:latin typeface="Verdana" pitchFamily="34" charset="0"/>
                    </a:rPr>
                    <a:t>PA 1</a:t>
                  </a:r>
                </a:p>
              </p:txBody>
            </p:sp>
            <p:sp>
              <p:nvSpPr>
                <p:cNvPr id="617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344" y="3584"/>
                  <a:ext cx="176" cy="247"/>
                </a:xfrm>
                <a:prstGeom prst="rect">
                  <a:avLst/>
                </a:prstGeom>
                <a:solidFill>
                  <a:srgbClr val="CC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45720" rIns="45720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000">
                      <a:latin typeface="Verdana" pitchFamily="34" charset="0"/>
                    </a:rPr>
                    <a:t>PA 2</a:t>
                  </a:r>
                </a:p>
              </p:txBody>
            </p:sp>
            <p:sp>
              <p:nvSpPr>
                <p:cNvPr id="6179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520" y="3584"/>
                  <a:ext cx="176" cy="247"/>
                </a:xfrm>
                <a:prstGeom prst="rect">
                  <a:avLst/>
                </a:prstGeom>
                <a:solidFill>
                  <a:srgbClr val="CC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45720" rIns="45720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000">
                      <a:latin typeface="Verdana" pitchFamily="34" charset="0"/>
                    </a:rPr>
                    <a:t>PA 3</a:t>
                  </a:r>
                </a:p>
              </p:txBody>
            </p:sp>
            <p:sp>
              <p:nvSpPr>
                <p:cNvPr id="6180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696" y="3584"/>
                  <a:ext cx="176" cy="247"/>
                </a:xfrm>
                <a:prstGeom prst="rect">
                  <a:avLst/>
                </a:prstGeom>
                <a:solidFill>
                  <a:srgbClr val="CC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45720" rIns="45720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000">
                      <a:latin typeface="Verdana" pitchFamily="34" charset="0"/>
                    </a:rPr>
                    <a:t>PA …</a:t>
                  </a:r>
                </a:p>
              </p:txBody>
            </p:sp>
            <p:cxnSp>
              <p:nvCxnSpPr>
                <p:cNvPr id="6181" name="AutoShape 29"/>
                <p:cNvCxnSpPr>
                  <a:cxnSpLocks noChangeShapeType="1"/>
                  <a:stCxn id="6175" idx="2"/>
                  <a:endCxn id="6177" idx="0"/>
                </p:cNvCxnSpPr>
                <p:nvPr/>
              </p:nvCxnSpPr>
              <p:spPr bwMode="auto">
                <a:xfrm rot="5400000">
                  <a:off x="1303" y="3367"/>
                  <a:ext cx="170" cy="264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6182" name="AutoShape 30"/>
                <p:cNvCxnSpPr>
                  <a:cxnSpLocks noChangeShapeType="1"/>
                  <a:stCxn id="6175" idx="2"/>
                  <a:endCxn id="6178" idx="0"/>
                </p:cNvCxnSpPr>
                <p:nvPr/>
              </p:nvCxnSpPr>
              <p:spPr bwMode="auto">
                <a:xfrm rot="5400000">
                  <a:off x="1391" y="3455"/>
                  <a:ext cx="170" cy="88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6183" name="AutoShape 31"/>
                <p:cNvCxnSpPr>
                  <a:cxnSpLocks noChangeShapeType="1"/>
                  <a:stCxn id="6175" idx="2"/>
                  <a:endCxn id="6180" idx="0"/>
                </p:cNvCxnSpPr>
                <p:nvPr/>
              </p:nvCxnSpPr>
              <p:spPr bwMode="auto">
                <a:xfrm rot="16200000" flipH="1">
                  <a:off x="1567" y="3367"/>
                  <a:ext cx="170" cy="264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6184" name="AutoShape 32"/>
                <p:cNvCxnSpPr>
                  <a:cxnSpLocks noChangeShapeType="1"/>
                  <a:stCxn id="6175" idx="2"/>
                  <a:endCxn id="6179" idx="0"/>
                </p:cNvCxnSpPr>
                <p:nvPr/>
              </p:nvCxnSpPr>
              <p:spPr bwMode="auto">
                <a:xfrm rot="16200000" flipH="1">
                  <a:off x="1479" y="3455"/>
                  <a:ext cx="170" cy="88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</p:grpSp>
        </p:grpSp>
        <p:grpSp>
          <p:nvGrpSpPr>
            <p:cNvPr id="6" name="Group 56"/>
            <p:cNvGrpSpPr>
              <a:grpSpLocks/>
            </p:cNvGrpSpPr>
            <p:nvPr/>
          </p:nvGrpSpPr>
          <p:grpSpPr bwMode="auto">
            <a:xfrm>
              <a:off x="2308" y="3415"/>
              <a:ext cx="716" cy="736"/>
              <a:chOff x="2032" y="3216"/>
              <a:chExt cx="704" cy="711"/>
            </a:xfrm>
          </p:grpSpPr>
          <p:sp>
            <p:nvSpPr>
              <p:cNvPr id="6165" name="Text Box 14"/>
              <p:cNvSpPr txBox="1">
                <a:spLocks noChangeArrowheads="1"/>
              </p:cNvSpPr>
              <p:nvPr/>
            </p:nvSpPr>
            <p:spPr bwMode="auto">
              <a:xfrm>
                <a:off x="2032" y="3216"/>
                <a:ext cx="704" cy="284"/>
              </a:xfrm>
              <a:prstGeom prst="rect">
                <a:avLst/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200" b="1">
                    <a:latin typeface="Verdana" pitchFamily="34" charset="0"/>
                  </a:rPr>
                  <a:t>STATE Y Account</a:t>
                </a:r>
              </a:p>
            </p:txBody>
          </p:sp>
          <p:grpSp>
            <p:nvGrpSpPr>
              <p:cNvPr id="7" name="Group 33"/>
              <p:cNvGrpSpPr>
                <a:grpSpLocks/>
              </p:cNvGrpSpPr>
              <p:nvPr/>
            </p:nvGrpSpPr>
            <p:grpSpPr bwMode="auto">
              <a:xfrm>
                <a:off x="2032" y="3510"/>
                <a:ext cx="704" cy="417"/>
                <a:chOff x="2032" y="3414"/>
                <a:chExt cx="704" cy="417"/>
              </a:xfrm>
            </p:grpSpPr>
            <p:sp>
              <p:nvSpPr>
                <p:cNvPr id="6167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032" y="3584"/>
                  <a:ext cx="176" cy="247"/>
                </a:xfrm>
                <a:prstGeom prst="rect">
                  <a:avLst/>
                </a:prstGeom>
                <a:solidFill>
                  <a:srgbClr val="CC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45720" rIns="45720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000">
                      <a:latin typeface="Verdana" pitchFamily="34" charset="0"/>
                    </a:rPr>
                    <a:t>PA 1</a:t>
                  </a:r>
                </a:p>
              </p:txBody>
            </p:sp>
            <p:sp>
              <p:nvSpPr>
                <p:cNvPr id="6168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208" y="3584"/>
                  <a:ext cx="176" cy="247"/>
                </a:xfrm>
                <a:prstGeom prst="rect">
                  <a:avLst/>
                </a:prstGeom>
                <a:solidFill>
                  <a:srgbClr val="CC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45720" rIns="45720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000">
                      <a:latin typeface="Verdana" pitchFamily="34" charset="0"/>
                    </a:rPr>
                    <a:t>PA 2</a:t>
                  </a:r>
                </a:p>
              </p:txBody>
            </p:sp>
            <p:sp>
              <p:nvSpPr>
                <p:cNvPr id="6169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384" y="3584"/>
                  <a:ext cx="176" cy="247"/>
                </a:xfrm>
                <a:prstGeom prst="rect">
                  <a:avLst/>
                </a:prstGeom>
                <a:solidFill>
                  <a:srgbClr val="CC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45720" rIns="45720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000">
                      <a:latin typeface="Verdana" pitchFamily="34" charset="0"/>
                    </a:rPr>
                    <a:t>PA 3</a:t>
                  </a:r>
                </a:p>
              </p:txBody>
            </p:sp>
            <p:sp>
              <p:nvSpPr>
                <p:cNvPr id="6170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560" y="3584"/>
                  <a:ext cx="176" cy="247"/>
                </a:xfrm>
                <a:prstGeom prst="rect">
                  <a:avLst/>
                </a:prstGeom>
                <a:solidFill>
                  <a:srgbClr val="CC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45720" rIns="45720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sz="1000">
                      <a:latin typeface="Verdana" pitchFamily="34" charset="0"/>
                    </a:rPr>
                    <a:t>PA …</a:t>
                  </a:r>
                </a:p>
              </p:txBody>
            </p:sp>
            <p:cxnSp>
              <p:nvCxnSpPr>
                <p:cNvPr id="6171" name="AutoShape 38"/>
                <p:cNvCxnSpPr>
                  <a:cxnSpLocks noChangeShapeType="1"/>
                  <a:stCxn id="6165" idx="2"/>
                  <a:endCxn id="6167" idx="0"/>
                </p:cNvCxnSpPr>
                <p:nvPr/>
              </p:nvCxnSpPr>
              <p:spPr bwMode="auto">
                <a:xfrm rot="5400000">
                  <a:off x="2167" y="3367"/>
                  <a:ext cx="170" cy="264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6172" name="AutoShape 39"/>
                <p:cNvCxnSpPr>
                  <a:cxnSpLocks noChangeShapeType="1"/>
                  <a:stCxn id="6165" idx="2"/>
                  <a:endCxn id="6168" idx="0"/>
                </p:cNvCxnSpPr>
                <p:nvPr/>
              </p:nvCxnSpPr>
              <p:spPr bwMode="auto">
                <a:xfrm rot="5400000">
                  <a:off x="2255" y="3455"/>
                  <a:ext cx="170" cy="88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6173" name="AutoShape 40"/>
                <p:cNvCxnSpPr>
                  <a:cxnSpLocks noChangeShapeType="1"/>
                  <a:stCxn id="6165" idx="2"/>
                  <a:endCxn id="6170" idx="0"/>
                </p:cNvCxnSpPr>
                <p:nvPr/>
              </p:nvCxnSpPr>
              <p:spPr bwMode="auto">
                <a:xfrm rot="16200000" flipH="1">
                  <a:off x="2431" y="3367"/>
                  <a:ext cx="170" cy="264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  <p:cxnSp>
              <p:nvCxnSpPr>
                <p:cNvPr id="6174" name="AutoShape 41"/>
                <p:cNvCxnSpPr>
                  <a:cxnSpLocks noChangeShapeType="1"/>
                  <a:stCxn id="6165" idx="2"/>
                  <a:endCxn id="6169" idx="0"/>
                </p:cNvCxnSpPr>
                <p:nvPr/>
              </p:nvCxnSpPr>
              <p:spPr bwMode="auto">
                <a:xfrm rot="16200000" flipH="1">
                  <a:off x="2343" y="3455"/>
                  <a:ext cx="170" cy="88"/>
                </a:xfrm>
                <a:prstGeom prst="bentConnector3">
                  <a:avLst>
                    <a:gd name="adj1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</p:spPr>
            </p:cxnSp>
          </p:grpSp>
        </p:grpSp>
      </p:grpSp>
      <p:grpSp>
        <p:nvGrpSpPr>
          <p:cNvPr id="8" name="Group 60"/>
          <p:cNvGrpSpPr>
            <a:grpSpLocks/>
          </p:cNvGrpSpPr>
          <p:nvPr/>
        </p:nvGrpSpPr>
        <p:grpSpPr bwMode="auto">
          <a:xfrm>
            <a:off x="3405188" y="2101850"/>
            <a:ext cx="1500187" cy="407988"/>
            <a:chOff x="2145" y="1324"/>
            <a:chExt cx="945" cy="257"/>
          </a:xfrm>
        </p:grpSpPr>
        <p:sp>
          <p:nvSpPr>
            <p:cNvPr id="6161" name="Text Box 18"/>
            <p:cNvSpPr txBox="1">
              <a:spLocks noChangeArrowheads="1"/>
            </p:cNvSpPr>
            <p:nvPr/>
          </p:nvSpPr>
          <p:spPr bwMode="auto">
            <a:xfrm>
              <a:off x="2558" y="1325"/>
              <a:ext cx="532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 b="1">
                  <a:latin typeface="Verdana" pitchFamily="34" charset="0"/>
                </a:rPr>
                <a:t>National Treasury</a:t>
              </a:r>
            </a:p>
          </p:txBody>
        </p:sp>
        <p:sp>
          <p:nvSpPr>
            <p:cNvPr id="6162" name="Text Box 47"/>
            <p:cNvSpPr txBox="1">
              <a:spLocks noChangeArrowheads="1"/>
            </p:cNvSpPr>
            <p:nvPr/>
          </p:nvSpPr>
          <p:spPr bwMode="auto">
            <a:xfrm>
              <a:off x="2145" y="1324"/>
              <a:ext cx="409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000" b="1">
                  <a:latin typeface="Verdana" pitchFamily="34" charset="0"/>
                </a:rPr>
                <a:t>PAN Accnt</a:t>
              </a:r>
            </a:p>
          </p:txBody>
        </p:sp>
      </p:grpSp>
      <p:cxnSp>
        <p:nvCxnSpPr>
          <p:cNvPr id="3120" name="AutoShape 48"/>
          <p:cNvCxnSpPr>
            <a:cxnSpLocks noChangeShapeType="1"/>
            <a:stCxn id="6162" idx="2"/>
          </p:cNvCxnSpPr>
          <p:nvPr/>
        </p:nvCxnSpPr>
        <p:spPr bwMode="auto">
          <a:xfrm>
            <a:off x="3730625" y="2508250"/>
            <a:ext cx="561975" cy="1185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126" name="Text Box 54"/>
          <p:cNvSpPr txBox="1">
            <a:spLocks noChangeArrowheads="1"/>
          </p:cNvSpPr>
          <p:nvPr/>
        </p:nvSpPr>
        <p:spPr bwMode="auto">
          <a:xfrm>
            <a:off x="614363" y="457200"/>
            <a:ext cx="1317625" cy="523875"/>
          </a:xfrm>
          <a:prstGeom prst="rect">
            <a:avLst/>
          </a:prstGeom>
          <a:solidFill>
            <a:srgbClr val="CC3399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rgbClr val="00FFFF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>
                <a:solidFill>
                  <a:schemeClr val="bg1"/>
                </a:solidFill>
              </a:rPr>
              <a:t>“Micronesia Challenge” </a:t>
            </a:r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auto">
          <a:xfrm>
            <a:off x="1143000" y="990600"/>
            <a:ext cx="711200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4800600" y="4800600"/>
            <a:ext cx="1524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189" idx="1"/>
          </p:cNvCxnSpPr>
          <p:nvPr/>
        </p:nvCxnSpPr>
        <p:spPr>
          <a:xfrm flipH="1">
            <a:off x="3429000" y="4567238"/>
            <a:ext cx="2667000" cy="923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6187" idx="3"/>
          </p:cNvCxnSpPr>
          <p:nvPr/>
        </p:nvCxnSpPr>
        <p:spPr>
          <a:xfrm>
            <a:off x="4897438" y="3799682"/>
            <a:ext cx="1274762" cy="6199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8" grpId="0" animBg="1"/>
      <p:bldP spid="3126" grpId="0" animBg="1"/>
      <p:bldP spid="31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7"/>
          <p:cNvSpPr>
            <a:spLocks noGrp="1"/>
          </p:cNvSpPr>
          <p:nvPr>
            <p:ph type="title"/>
          </p:nvPr>
        </p:nvSpPr>
        <p:spPr>
          <a:xfrm>
            <a:off x="838200" y="0"/>
            <a:ext cx="5562600" cy="1143000"/>
          </a:xfrm>
        </p:spPr>
        <p:txBody>
          <a:bodyPr/>
          <a:lstStyle/>
          <a:p>
            <a:r>
              <a:rPr lang="en-US" dirty="0" smtClean="0"/>
              <a:t>ACESS the Funds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1752600"/>
            <a:ext cx="7543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Management Plan – non restrictive</a:t>
            </a:r>
          </a:p>
          <a:p>
            <a:endParaRPr lang="en-US" sz="2000" b="1" dirty="0"/>
          </a:p>
          <a:p>
            <a:r>
              <a:rPr lang="en-US" sz="2000" b="1" dirty="0" smtClean="0"/>
              <a:t>“OPEN Door Policy” – either state or PAN office initiate  </a:t>
            </a:r>
          </a:p>
          <a:p>
            <a:endParaRPr lang="en-US" sz="2000" b="1" dirty="0"/>
          </a:p>
          <a:p>
            <a:r>
              <a:rPr lang="en-US" sz="2000" b="1" dirty="0" smtClean="0"/>
              <a:t>PAN Office &amp; partners</a:t>
            </a:r>
          </a:p>
          <a:p>
            <a:endParaRPr lang="en-US" sz="2000" b="1" dirty="0"/>
          </a:p>
          <a:p>
            <a:r>
              <a:rPr lang="en-US" sz="2000" b="1" dirty="0" smtClean="0"/>
              <a:t>Series of Community Consultation</a:t>
            </a:r>
          </a:p>
          <a:p>
            <a:endParaRPr lang="en-US" sz="2000" b="1" dirty="0"/>
          </a:p>
          <a:p>
            <a:r>
              <a:rPr lang="en-US" sz="2000" b="1" dirty="0" smtClean="0"/>
              <a:t>Community </a:t>
            </a:r>
            <a:r>
              <a:rPr lang="en-US" sz="2000" b="1" dirty="0" smtClean="0"/>
              <a:t>m</a:t>
            </a:r>
            <a:r>
              <a:rPr lang="en-US" sz="2000" b="1" dirty="0" smtClean="0"/>
              <a:t>anagement </a:t>
            </a:r>
            <a:r>
              <a:rPr lang="en-US" sz="2000" b="1" dirty="0" smtClean="0"/>
              <a:t>c</a:t>
            </a:r>
            <a:r>
              <a:rPr lang="en-US" sz="2000" b="1" dirty="0" smtClean="0"/>
              <a:t>ommittee </a:t>
            </a:r>
            <a:r>
              <a:rPr lang="en-US" sz="2000" b="1" dirty="0" smtClean="0"/>
              <a:t>is created</a:t>
            </a:r>
          </a:p>
          <a:p>
            <a:endParaRPr lang="en-US" sz="2000" b="1" dirty="0"/>
          </a:p>
          <a:p>
            <a:r>
              <a:rPr lang="en-US" sz="2000" b="1" dirty="0" smtClean="0"/>
              <a:t>Management Plan reviewed </a:t>
            </a:r>
          </a:p>
          <a:p>
            <a:endParaRPr lang="en-US" sz="2000" b="1" dirty="0"/>
          </a:p>
          <a:p>
            <a:r>
              <a:rPr lang="en-US" sz="2000" b="1" dirty="0" smtClean="0"/>
              <a:t>Funding cycle is granted for duration of the management  Plan</a:t>
            </a:r>
            <a:endParaRPr lang="en-US" sz="2000" b="1" dirty="0"/>
          </a:p>
        </p:txBody>
      </p:sp>
      <p:pic>
        <p:nvPicPr>
          <p:cNvPr id="12" name="Picture 9" descr="C:\Documents and Settings\Andrew Smith\My Documents\My Pictures\Bason's Drawings\Basons drawings - spp in Palau\C_undulatus low 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04800"/>
            <a:ext cx="3276600" cy="1904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371</TotalTime>
  <Words>544</Words>
  <Application>Microsoft Office PowerPoint</Application>
  <PresentationFormat>On-screen Show (4:3)</PresentationFormat>
  <Paragraphs>129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Protected Areas Network (PAN)   supporting Palau’s Adaptation Efforts</vt:lpstr>
      <vt:lpstr>Overview of Presentation</vt:lpstr>
      <vt:lpstr>Culturally Palauans have learned to sustainably manage their precious natural resources thru traditional system until the late 1980s until present day…. </vt:lpstr>
      <vt:lpstr>Slide 4</vt:lpstr>
      <vt:lpstr>History of PAN – early conception:</vt:lpstr>
      <vt:lpstr>Purpose of PAN</vt:lpstr>
      <vt:lpstr>Main Components</vt:lpstr>
      <vt:lpstr>Slide 8</vt:lpstr>
      <vt:lpstr>ACESS the Funds</vt:lpstr>
      <vt:lpstr>Slide 10</vt:lpstr>
      <vt:lpstr>Activities being funded:</vt:lpstr>
      <vt:lpstr>ＰＡＮ　Ｐａｒｔｎｅｒｓ：</vt:lpstr>
      <vt:lpstr>Mesulang!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Protected Areas Network (PAN)   Palau’s Commitment to the World</dc:title>
  <dc:creator>PAN</dc:creator>
  <cp:lastModifiedBy>Joe</cp:lastModifiedBy>
  <cp:revision>47</cp:revision>
  <dcterms:created xsi:type="dcterms:W3CDTF">2011-07-28T01:24:03Z</dcterms:created>
  <dcterms:modified xsi:type="dcterms:W3CDTF">2012-12-01T14:28:12Z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507852</vt:lpwstr>
  </property>
  <property fmtid="{D5CDD505-2E9C-101B-9397-08002B2CF9AE}" name="NXPowerLiteVersion" pid="3">
    <vt:lpwstr>D3.6.2</vt:lpwstr>
  </property>
</Properties>
</file>