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4" r:id="rId3"/>
    <p:sldId id="289" r:id="rId4"/>
    <p:sldId id="286" r:id="rId5"/>
    <p:sldId id="299" r:id="rId6"/>
    <p:sldId id="288" r:id="rId7"/>
    <p:sldId id="295" r:id="rId8"/>
    <p:sldId id="301" r:id="rId9"/>
    <p:sldId id="284" r:id="rId10"/>
    <p:sldId id="262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9833" autoAdjust="0"/>
  </p:normalViewPr>
  <p:slideViewPr>
    <p:cSldViewPr>
      <p:cViewPr>
        <p:scale>
          <a:sx n="100" d="100"/>
          <a:sy n="100" d="100"/>
        </p:scale>
        <p:origin x="-2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20" y="35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6F0FA48-4FF0-4B1B-B220-4B0A09D92D09}" type="datetimeFigureOut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B55090-D3E0-4885-8B25-FDBAF8937F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BD3257-1008-4FD7-8F54-9C7F9376818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None/>
            </a:pPr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Arial" pitchFamily="34" charset="0"/>
              <a:buNone/>
            </a:pP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s-C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B55090-D3E0-4885-8B25-FDBAF8937F6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135D0-DCCB-4EFF-88D0-32E09920B1FB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36D61-1766-496B-BFE6-C621F2E8AB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CF20A-5E3A-4F48-9B32-D611B348DF6D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7A9A-7389-4833-BDB6-A41EA6938E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8370B-F8CB-4B07-A50C-F1C2365B3754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7DF1-D44C-4996-A761-D9931B2A43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9AB6-AC9F-4B51-88EE-231CAF424E00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D40A-103C-4EAF-9785-C813A7E209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794A-BAB4-487B-8934-74D68610AD53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E32CD-0BD1-4A24-AB61-F30912B978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566A8-5F21-49AC-A530-8A20CE912BCA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E47A-3035-4C6E-A94B-A661E863AB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78E75-822D-4528-ADD1-20F0501BF8A6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B5942-36EC-4174-96BB-96C8023D0B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C9AC-8974-4629-BE6F-00B0541B8C98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6DE38-F55E-4931-9221-F9D4D5A931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6B02-65BF-4A3A-8468-01E85582EE4D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3A960-9082-48FD-A398-83F96E552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F2391-F021-45BA-BD10-04FB72638865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A342-FBDB-4091-9957-D43D1B46AF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A1420-7244-4F90-AC38-AE446B4CE670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6CCF-B372-4C0B-93FC-24793AB001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1BF2B3-8502-4125-AC68-17CF2AF66841}" type="datetime1">
              <a:rPr lang="en-GB"/>
              <a:pPr>
                <a:defRPr/>
              </a:pPr>
              <a:t>01/12/2011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82E5CC-F540-47D3-BEB9-43E242D14D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rey@clientearth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3608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539727" cy="6858000"/>
            </a:xfrm>
            <a:prstGeom prst="rect">
              <a:avLst/>
            </a:prstGeom>
            <a:solidFill>
              <a:srgbClr val="77898F">
                <a:alpha val="87000"/>
              </a:srgb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15965" y="476250"/>
              <a:ext cx="8027643" cy="4318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7" name="Picture 3" descr="logo_blank_dark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6948190" y="333375"/>
              <a:ext cx="1749350" cy="719138"/>
            </a:xfrm>
            <a:prstGeom prst="rect">
              <a:avLst/>
            </a:prstGeom>
            <a:noFill/>
            <a:ln>
              <a:solidFill>
                <a:schemeClr val="dk1">
                  <a:shade val="95000"/>
                  <a:satMod val="105000"/>
                  <a:alpha val="8000"/>
                </a:schemeClr>
              </a:solidFill>
            </a:ln>
            <a:effectLst>
              <a:outerShdw blurRad="50800" dist="63500" dir="8100000" algn="tr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769938" y="3141663"/>
            <a:ext cx="8229600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aseline="0">
                <a:solidFill>
                  <a:schemeClr val="bg1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ea typeface="+mj-ea"/>
              </a:rPr>
              <a:t>Safeguarding REDD+ Activities</a:t>
            </a:r>
            <a:endParaRPr lang="en-US" b="1" dirty="0" smtClean="0">
              <a:ea typeface="+mj-ea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68538" y="4076700"/>
            <a:ext cx="5183187" cy="86518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000" dirty="0" smtClean="0">
                <a:latin typeface="Tahoma" pitchFamily="34" charset="0"/>
                <a:ea typeface="+mj-ea"/>
                <a:cs typeface="Tahoma" pitchFamily="34" charset="0"/>
              </a:rPr>
              <a:t>Daniela Rey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1200" dirty="0" smtClean="0"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200" b="1" dirty="0" smtClean="0">
                <a:latin typeface="Tahoma" pitchFamily="34" charset="0"/>
                <a:ea typeface="+mj-ea"/>
                <a:cs typeface="Tahoma" pitchFamily="34" charset="0"/>
              </a:rPr>
              <a:t>December 2, </a:t>
            </a:r>
            <a:r>
              <a:rPr lang="en-US" sz="1200" b="1" dirty="0" smtClean="0">
                <a:latin typeface="Tahoma" pitchFamily="34" charset="0"/>
                <a:ea typeface="+mj-ea"/>
                <a:cs typeface="Tahoma" pitchFamily="34" charset="0"/>
              </a:rPr>
              <a:t>2011</a:t>
            </a:r>
            <a:endParaRPr lang="en-US" sz="1200" b="1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pic>
        <p:nvPicPr>
          <p:cNvPr id="2053" name="Picture 3" descr="logo_blank_dar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1341438"/>
            <a:ext cx="384810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4" name="Group 10"/>
          <p:cNvGrpSpPr>
            <a:grpSpLocks/>
          </p:cNvGrpSpPr>
          <p:nvPr/>
        </p:nvGrpSpPr>
        <p:grpSpPr bwMode="auto">
          <a:xfrm>
            <a:off x="1116013" y="5229225"/>
            <a:ext cx="7559675" cy="882650"/>
            <a:chOff x="827584" y="5157192"/>
            <a:chExt cx="7560840" cy="882794"/>
          </a:xfrm>
        </p:grpSpPr>
        <p:pic>
          <p:nvPicPr>
            <p:cNvPr id="2055" name="Picture 11" descr="phpThumb_generated_thumbnailjpg.jp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27584" y="5157192"/>
              <a:ext cx="864096" cy="88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71800" y="5157192"/>
              <a:ext cx="1296144" cy="868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211960" y="5157192"/>
              <a:ext cx="1152128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1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300192" y="5157192"/>
              <a:ext cx="1296144" cy="858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740352" y="5157192"/>
              <a:ext cx="648072" cy="872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4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35696" y="5157192"/>
              <a:ext cx="792088" cy="882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508104" y="5157192"/>
              <a:ext cx="648072" cy="865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stretch>
            <a:fillRect l="18000" t="66000" r="18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7"/>
          <p:cNvSpPr>
            <a:spLocks noGrp="1"/>
          </p:cNvSpPr>
          <p:nvPr>
            <p:ph idx="1"/>
          </p:nvPr>
        </p:nvSpPr>
        <p:spPr>
          <a:xfrm>
            <a:off x="1042988" y="1196975"/>
            <a:ext cx="7561262" cy="8921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800" dirty="0" smtClean="0">
                <a:solidFill>
                  <a:srgbClr val="77898F"/>
                </a:solidFill>
              </a:rPr>
              <a:t>Contact details:</a:t>
            </a:r>
          </a:p>
          <a:p>
            <a:pPr>
              <a:buFont typeface="Arial" charset="0"/>
              <a:buNone/>
            </a:pPr>
            <a:endParaRPr lang="en-GB" dirty="0" smtClean="0"/>
          </a:p>
        </p:txBody>
      </p:sp>
      <p:sp>
        <p:nvSpPr>
          <p:cNvPr id="7171" name="TextBox 9"/>
          <p:cNvSpPr txBox="1">
            <a:spLocks noChangeArrowheads="1"/>
          </p:cNvSpPr>
          <p:nvPr/>
        </p:nvSpPr>
        <p:spPr bwMode="auto">
          <a:xfrm>
            <a:off x="3276600" y="2060575"/>
            <a:ext cx="36718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 smtClean="0">
                <a:solidFill>
                  <a:srgbClr val="77898F"/>
                </a:solidFill>
                <a:latin typeface="Calibri" pitchFamily="34" charset="0"/>
              </a:rPr>
              <a:t>Daniela Rey</a:t>
            </a:r>
            <a:endParaRPr lang="en-GB" sz="2000" b="1" dirty="0">
              <a:solidFill>
                <a:srgbClr val="77898F"/>
              </a:solidFill>
              <a:latin typeface="Calibri" pitchFamily="34" charset="0"/>
            </a:endParaRPr>
          </a:p>
          <a:p>
            <a:r>
              <a:rPr lang="en-GB" sz="2000" dirty="0" smtClean="0">
                <a:solidFill>
                  <a:srgbClr val="77898F"/>
                </a:solidFill>
                <a:latin typeface="Calibri" pitchFamily="34" charset="0"/>
              </a:rPr>
              <a:t>Lawyer, Climate &amp; Forest Programme</a:t>
            </a:r>
            <a:endParaRPr lang="en-GB" sz="2000" dirty="0">
              <a:solidFill>
                <a:srgbClr val="77898F"/>
              </a:solidFill>
              <a:latin typeface="Calibri" pitchFamily="34" charset="0"/>
            </a:endParaRPr>
          </a:p>
          <a:p>
            <a:r>
              <a:rPr lang="en-GB" sz="2000" dirty="0">
                <a:solidFill>
                  <a:srgbClr val="77898F"/>
                </a:solidFill>
                <a:latin typeface="Calibri" pitchFamily="34" charset="0"/>
              </a:rPr>
              <a:t>ClientEarth</a:t>
            </a:r>
          </a:p>
          <a:p>
            <a:r>
              <a:rPr lang="en-GB" sz="2000" dirty="0" smtClean="0">
                <a:solidFill>
                  <a:srgbClr val="8CA554"/>
                </a:solidFill>
                <a:latin typeface="Calibri" pitchFamily="34" charset="0"/>
                <a:hlinkClick r:id="rId4"/>
              </a:rPr>
              <a:t>drey@clientearth.org</a:t>
            </a:r>
            <a:endParaRPr lang="en-GB" sz="2000" dirty="0">
              <a:solidFill>
                <a:srgbClr val="8CA554"/>
              </a:solidFill>
              <a:latin typeface="Calibri" pitchFamily="34" charset="0"/>
            </a:endParaRPr>
          </a:p>
          <a:p>
            <a:r>
              <a:rPr lang="en-GB" sz="2000" dirty="0">
                <a:solidFill>
                  <a:srgbClr val="77898F"/>
                </a:solidFill>
                <a:latin typeface="Calibri" pitchFamily="34" charset="0"/>
              </a:rPr>
              <a:t>+(0) </a:t>
            </a:r>
            <a:r>
              <a:rPr lang="en-GB" sz="2000" dirty="0" smtClean="0">
                <a:solidFill>
                  <a:srgbClr val="77898F"/>
                </a:solidFill>
                <a:latin typeface="Calibri" pitchFamily="34" charset="0"/>
              </a:rPr>
              <a:t>203 30305962</a:t>
            </a:r>
            <a:endParaRPr lang="en-GB" sz="2000" dirty="0">
              <a:solidFill>
                <a:srgbClr val="77898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Why Safeguard REDD+?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daniela\Desktop\RED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815306"/>
            <a:ext cx="5953844" cy="4095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60032" y="6093296"/>
            <a:ext cx="25922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Photo: </a:t>
            </a:r>
            <a:r>
              <a:rPr 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LoggingOff</a:t>
            </a:r>
            <a:endParaRPr lang="es-CL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Progress in Safeguarding REDD+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 7 REDD+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Safeguards </a:t>
            </a:r>
          </a:p>
          <a:p>
            <a:pPr marL="457200" indent="-457200"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  Specified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 REDD+ activities should be undertaken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“in accordance with” the REDD+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safeguards</a:t>
            </a:r>
          </a:p>
          <a:p>
            <a:pPr marL="457200" indent="-457200">
              <a:buNone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None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	Requested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developing country Parties to develop a system for providing information on how REDD safeguards are addressed and respected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GB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en-GB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REDD</a:t>
            </a:r>
            <a:r>
              <a:rPr lang="en-GB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n-GB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Safeguards Language</a:t>
            </a:r>
            <a:r>
              <a:rPr lang="en-GB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GB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endParaRPr lang="es-C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(a)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complement or are consistent with the objectives of national forest programmes and relevant international conventions and agreements;</a:t>
            </a:r>
            <a:endParaRPr lang="es-C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(b)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Transparent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effective national forest governance structures, taking into account national legislation and sovereignty;</a:t>
            </a:r>
            <a:endParaRPr lang="es-C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(c)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Respect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the knowledge and rights of indigenous peoples and members of local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communities;</a:t>
            </a:r>
            <a:endParaRPr lang="es-C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(d)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full and effective participation of relevant stakeholders, in particular indigenous peoples and local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communities;</a:t>
            </a:r>
            <a:endParaRPr lang="es-C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(e)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consistent with the conservation of natural forest and biological diversity, ensuring that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REDD is not used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the conversion of natural forests, but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instead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used to incentivize the protection and conservation of natural forests and their ecosystem services, and to enhance other social and environmental benefits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es-C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(f) 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address the risks of reversals; and</a:t>
            </a:r>
            <a:endParaRPr lang="es-CL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AutoNum type="alphaLcParenBoth" startAt="7"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to reduce displacement of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emissions</a:t>
            </a: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s-C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s-C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C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762000"/>
            <a:ext cx="84296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71600" y="764704"/>
            <a:ext cx="5112568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International instruments relevant to REDD+ safeguards</a:t>
            </a:r>
            <a:endParaRPr lang="es-CL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II.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Safeguard Information System (SIS)</a:t>
            </a:r>
            <a:endParaRPr lang="es-CL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robust Safeguard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System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essential to ensure the successful implementation of the REDD+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safeguards</a:t>
            </a:r>
          </a:p>
          <a:p>
            <a:pPr>
              <a:buNone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SIS is meant to provide information on the REDD+ safeguards implementation, but its specific role and how it would operate at the national and international level remains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unclear</a:t>
            </a:r>
            <a:endParaRPr lang="es-C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C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Effective Grievance Mechanism in REDD+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sz="2000" dirty="0" smtClean="0"/>
          </a:p>
          <a:p>
            <a:pPr lvl="0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Successful implementation of REDD+ safeguards requires establishment of a grievance mechanism capable of addressing impacts to rights, livelihoods and ecosystems</a:t>
            </a:r>
          </a:p>
          <a:p>
            <a:pPr lvl="0"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Should address:</a:t>
            </a:r>
          </a:p>
          <a:p>
            <a:pPr lvl="1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Impacts to rights (including rights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lands, territories and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resources; social, economic, political and cultural rights, including FPIC);</a:t>
            </a:r>
            <a:endParaRPr lang="es-C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Impacts to forest-dependent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livelihoods (including unfair distribution of benefits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  <a:endParaRPr lang="es-C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Impacts to the environment and ecosystems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(including loss of biodiversity; forest conversion;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failure to reduce emissions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  <a:endParaRPr lang="es-C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s-CL" sz="2000" dirty="0" smtClean="0"/>
          </a:p>
          <a:p>
            <a:endParaRPr lang="es-C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Grievance Mechanisms under Relevant International Instruments</a:t>
            </a:r>
            <a:endParaRPr lang="es-CL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00200"/>
            <a:ext cx="835292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 for 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 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attention!</a:t>
            </a:r>
          </a:p>
          <a:p>
            <a:pPr algn="ctr"/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Questions?</a:t>
            </a:r>
            <a:endParaRPr lang="es-CL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Presenta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Presentations</Template>
  <TotalTime>2628</TotalTime>
  <Words>394</Words>
  <Application>Microsoft Office PowerPoint</Application>
  <PresentationFormat>On-screen Show (4:3)</PresentationFormat>
  <Paragraphs>62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PPT Presentations</vt:lpstr>
      <vt:lpstr>Slide 1</vt:lpstr>
      <vt:lpstr>Why Safeguard REDD+?</vt:lpstr>
      <vt:lpstr>Progress in Safeguarding REDD+</vt:lpstr>
      <vt:lpstr> REDD+ Safeguards Language </vt:lpstr>
      <vt:lpstr>International instruments relevant to REDD+ safeguards</vt:lpstr>
      <vt:lpstr>II. Safeguard Information System (SIS)</vt:lpstr>
      <vt:lpstr>Effective Grievance Mechanism in REDD+</vt:lpstr>
      <vt:lpstr>Grievance Mechanisms under Relevant International Instruments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Daniela Rey</dc:creator>
  <cp:lastModifiedBy>Windows User</cp:lastModifiedBy>
  <cp:revision>200</cp:revision>
  <dcterms:created xsi:type="dcterms:W3CDTF">2010-11-16T12:08:57Z</dcterms:created>
  <dcterms:modified xsi:type="dcterms:W3CDTF">2011-12-01T20:54:22Z</dcterms:modified>
</cp:coreProperties>
</file>