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92" r:id="rId3"/>
    <p:sldId id="293" r:id="rId4"/>
    <p:sldId id="288" r:id="rId5"/>
    <p:sldId id="291" r:id="rId6"/>
    <p:sldId id="279" r:id="rId7"/>
    <p:sldId id="294" r:id="rId8"/>
    <p:sldId id="290" r:id="rId9"/>
    <p:sldId id="270" r:id="rId10"/>
    <p:sldId id="275" r:id="rId11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9900"/>
    <a:srgbClr val="00CC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51" autoAdjust="0"/>
    <p:restoredTop sz="94660"/>
  </p:normalViewPr>
  <p:slideViewPr>
    <p:cSldViewPr>
      <p:cViewPr>
        <p:scale>
          <a:sx n="80" d="100"/>
          <a:sy n="80" d="100"/>
        </p:scale>
        <p:origin x="-186" y="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BCAS-UNU%20(Loss%20and%20Damage)\Report-2nd\Case%20Study\Data%20Base\Loss%20&amp;%20Damage_Tables_08Oct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BCAS-UNU%20(Loss%20and%20Damage)\Report-2nd\Case%20Study\Data%20Base\Loss%20&amp;%20Damage_Tables_08Oct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Fig. Population at risk  (top ten) from Sea Level Rise in 2050 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cat>
            <c:strRef>
              <c:f>Sheet1!$C$5:$C$14</c:f>
              <c:strCache>
                <c:ptCount val="10"/>
                <c:pt idx="0">
                  <c:v>India</c:v>
                </c:pt>
                <c:pt idx="1">
                  <c:v>Bangladesh</c:v>
                </c:pt>
                <c:pt idx="2">
                  <c:v>China</c:v>
                </c:pt>
                <c:pt idx="3">
                  <c:v>Indonesia</c:v>
                </c:pt>
                <c:pt idx="4">
                  <c:v>Philippines</c:v>
                </c:pt>
                <c:pt idx="5">
                  <c:v>Nigeria</c:v>
                </c:pt>
                <c:pt idx="6">
                  <c:v>Vietnam</c:v>
                </c:pt>
                <c:pt idx="7">
                  <c:v>Japan</c:v>
                </c:pt>
                <c:pt idx="8">
                  <c:v>USA</c:v>
                </c:pt>
                <c:pt idx="9">
                  <c:v>Egypt</c:v>
                </c:pt>
              </c:strCache>
            </c:strRef>
          </c:cat>
          <c:val>
            <c:numRef>
              <c:f>Sheet1!$D$5:$D$14</c:f>
              <c:numCache>
                <c:formatCode>General</c:formatCode>
                <c:ptCount val="10"/>
                <c:pt idx="0">
                  <c:v>37.200000000000003</c:v>
                </c:pt>
                <c:pt idx="1">
                  <c:v>27</c:v>
                </c:pt>
                <c:pt idx="2">
                  <c:v>22.3</c:v>
                </c:pt>
                <c:pt idx="3">
                  <c:v>20.9</c:v>
                </c:pt>
                <c:pt idx="4">
                  <c:v>13.6</c:v>
                </c:pt>
                <c:pt idx="5">
                  <c:v>9.7000000000000011</c:v>
                </c:pt>
                <c:pt idx="6">
                  <c:v>9.5</c:v>
                </c:pt>
                <c:pt idx="7">
                  <c:v>9.1</c:v>
                </c:pt>
                <c:pt idx="8">
                  <c:v>8.3000000000000007</c:v>
                </c:pt>
                <c:pt idx="9">
                  <c:v>6.3</c:v>
                </c:pt>
              </c:numCache>
            </c:numRef>
          </c:val>
        </c:ser>
        <c:dLbls>
          <c:showVal val="1"/>
        </c:dLbls>
        <c:overlap val="-25"/>
        <c:axId val="73248768"/>
        <c:axId val="73250688"/>
      </c:barChart>
      <c:catAx>
        <c:axId val="732487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Country</a:t>
                </a:r>
              </a:p>
            </c:rich>
          </c:tx>
          <c:layout/>
        </c:title>
        <c:majorTickMark val="none"/>
        <c:tickLblPos val="nextTo"/>
        <c:crossAx val="73250688"/>
        <c:crosses val="autoZero"/>
        <c:auto val="1"/>
        <c:lblAlgn val="ctr"/>
        <c:lblOffset val="100"/>
      </c:catAx>
      <c:valAx>
        <c:axId val="73250688"/>
        <c:scaling>
          <c:orientation val="minMax"/>
        </c:scaling>
        <c:delete val="1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Population (Million)</a:t>
                </a:r>
              </a:p>
            </c:rich>
          </c:tx>
          <c:layout/>
        </c:title>
        <c:numFmt formatCode="General" sourceLinked="1"/>
        <c:tickLblPos val="none"/>
        <c:crossAx val="73248768"/>
        <c:crosses val="autoZero"/>
        <c:crossBetween val="between"/>
      </c:valAx>
    </c:plotArea>
    <c:plotVisOnly val="1"/>
  </c:chart>
  <c:spPr>
    <a:solidFill>
      <a:schemeClr val="lt1"/>
    </a:solidFill>
    <a:ln w="25400" cap="flat" cmpd="sng" algn="ctr">
      <a:solidFill>
        <a:schemeClr val="accent2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Type of migration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0.21444116360454943"/>
                  <c:y val="-0.1368576308310179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0.15553783902012308"/>
                  <c:y val="0.10931162557327427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'1st Draft'!$B$886:$B$887</c:f>
              <c:strCache>
                <c:ptCount val="2"/>
                <c:pt idx="0">
                  <c:v>Short-term (&lt;6 months)</c:v>
                </c:pt>
                <c:pt idx="1">
                  <c:v>Longer-term (&gt;6 months)</c:v>
                </c:pt>
              </c:strCache>
            </c:strRef>
          </c:cat>
          <c:val>
            <c:numRef>
              <c:f>'1st Draft'!$C$886:$C$887</c:f>
              <c:numCache>
                <c:formatCode>0.00</c:formatCode>
                <c:ptCount val="2"/>
                <c:pt idx="0">
                  <c:v>87.735849056603627</c:v>
                </c:pt>
                <c:pt idx="1">
                  <c:v>12.264150943396221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spPr>
    <a:solidFill>
      <a:schemeClr val="lt1"/>
    </a:solidFill>
    <a:ln w="25400" cap="flat" cmpd="sng" algn="ctr">
      <a:solidFill>
        <a:schemeClr val="accent2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Place of migration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6.4728346456692912E-2"/>
                  <c:y val="0.19060033150297093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5.1162620297462824E-2"/>
                  <c:y val="6.6569360551292575E-2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-0.23847823709536375"/>
                  <c:y val="7.8281881233711104E-2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'1st Draft'!$B$889:$B$891</c:f>
              <c:strCache>
                <c:ptCount val="3"/>
                <c:pt idx="0">
                  <c:v>Within district</c:v>
                </c:pt>
                <c:pt idx="1">
                  <c:v>Other district</c:v>
                </c:pt>
                <c:pt idx="2">
                  <c:v>Abroad</c:v>
                </c:pt>
              </c:strCache>
            </c:strRef>
          </c:cat>
          <c:val>
            <c:numRef>
              <c:f>'1st Draft'!$C$889:$C$891</c:f>
              <c:numCache>
                <c:formatCode>0.00</c:formatCode>
                <c:ptCount val="3"/>
                <c:pt idx="0">
                  <c:v>50.943396226415103</c:v>
                </c:pt>
                <c:pt idx="1">
                  <c:v>42.452830188679243</c:v>
                </c:pt>
                <c:pt idx="2">
                  <c:v>6.60377358490567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spPr>
    <a:solidFill>
      <a:schemeClr val="lt1"/>
    </a:solidFill>
    <a:ln w="25400" cap="flat" cmpd="sng" algn="ctr">
      <a:solidFill>
        <a:schemeClr val="accent2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42546C7-3F13-4BBC-B5EB-A35E2CD2A35E}" type="datetimeFigureOut">
              <a:rPr lang="en-US"/>
              <a:pPr>
                <a:defRPr/>
              </a:pPr>
              <a:t>2/17/2013</a:t>
            </a:fld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9D89AA3-456C-439F-9920-913277F04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D3172AC-7C6B-4679-829B-DFCF9C71FA6C}" type="datetimeFigureOut">
              <a:rPr lang="en-US"/>
              <a:pPr>
                <a:defRPr/>
              </a:pPr>
              <a:t>2/17/2013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9CCA86C-BA16-49CE-A382-B6702839C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71DF9-5E48-4B9B-9E7F-F1896923B518}" type="datetimeFigureOut">
              <a:rPr lang="en-US"/>
              <a:pPr>
                <a:defRPr/>
              </a:pPr>
              <a:t>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C1FB4-5A77-4E1D-A810-AFC7FA2D9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39384-930F-4AD8-B5FF-6314993048C1}" type="datetimeFigureOut">
              <a:rPr lang="en-US"/>
              <a:pPr>
                <a:defRPr/>
              </a:pPr>
              <a:t>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51995-D566-4D84-BDA6-90AA6A0200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10F2F-0857-4109-B684-5D7E417A3814}" type="datetimeFigureOut">
              <a:rPr lang="en-US"/>
              <a:pPr>
                <a:defRPr/>
              </a:pPr>
              <a:t>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01DEA-B0F1-4667-8E6A-A2E068AAD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754E5-3714-411F-A2E8-6D44C8B50946}" type="datetimeFigureOut">
              <a:rPr lang="en-US"/>
              <a:pPr>
                <a:defRPr/>
              </a:pPr>
              <a:t>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EDCC3-C95C-465E-976A-3182DC1D0F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EC53B-BE05-4439-8127-59CAC1E22255}" type="datetimeFigureOut">
              <a:rPr lang="en-US"/>
              <a:pPr>
                <a:defRPr/>
              </a:pPr>
              <a:t>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84AEA-E823-47B3-A87A-8CEF7CF4F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8B07B-A9F5-406D-AE95-DD9FCDB18A45}" type="datetimeFigureOut">
              <a:rPr lang="en-US"/>
              <a:pPr>
                <a:defRPr/>
              </a:pPr>
              <a:t>2/17/2013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AF974-9CBF-4463-B95F-80747363A0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8457B-46A5-4036-8514-EE6B8FEFEA56}" type="datetimeFigureOut">
              <a:rPr lang="en-US"/>
              <a:pPr>
                <a:defRPr/>
              </a:pPr>
              <a:t>2/17/2013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26757-53DC-4584-8333-5A68B1192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3A2B7-26B6-44AD-8AB9-E3E7DC1BFE76}" type="datetimeFigureOut">
              <a:rPr lang="en-US"/>
              <a:pPr>
                <a:defRPr/>
              </a:pPr>
              <a:t>2/17/2013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DDF26-DCF2-45AE-AB09-026034541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71322-FBED-4371-8935-6EB07DE2CE45}" type="datetimeFigureOut">
              <a:rPr lang="en-US"/>
              <a:pPr>
                <a:defRPr/>
              </a:pPr>
              <a:t>2/17/2013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B8D2B-B0B5-41E2-9580-542839867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B6E8D-4E38-459B-B898-47B789DA9B8B}" type="datetimeFigureOut">
              <a:rPr lang="en-US"/>
              <a:pPr>
                <a:defRPr/>
              </a:pPr>
              <a:t>2/17/2013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67224-BF2C-4558-A197-40BBEAD11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70CAA-87B6-47FF-9C5D-4E1F7B89F275}" type="datetimeFigureOut">
              <a:rPr lang="en-US"/>
              <a:pPr>
                <a:defRPr/>
              </a:pPr>
              <a:t>2/17/2013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F55C3-A6BB-4A32-A75D-4D8C0A436C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87FB8F7-01B9-4C35-A9CB-8DA28B93D66E}" type="datetimeFigureOut">
              <a:rPr lang="en-US"/>
              <a:pPr>
                <a:defRPr/>
              </a:pPr>
              <a:t>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AA9ABC0-9ABD-4AC5-9C3E-8366ED474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slow">
    <p:checke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image" Target="../media/image2.emf"/><Relationship Id="rId21" Type="http://schemas.openxmlformats.org/officeDocument/2006/relationships/image" Target="../media/image20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1.emf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23" Type="http://schemas.openxmlformats.org/officeDocument/2006/relationships/image" Target="../media/image22.jpeg"/><Relationship Id="rId10" Type="http://schemas.openxmlformats.org/officeDocument/2006/relationships/image" Target="../media/image9.jpeg"/><Relationship Id="rId19" Type="http://schemas.openxmlformats.org/officeDocument/2006/relationships/image" Target="../media/image18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hyperlink" Target="http://www.equitybd.org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ontent Placeholder 2"/>
          <p:cNvSpPr>
            <a:spLocks noGrp="1"/>
          </p:cNvSpPr>
          <p:nvPr>
            <p:ph idx="1"/>
          </p:nvPr>
        </p:nvSpPr>
        <p:spPr>
          <a:xfrm>
            <a:off x="457200" y="2076450"/>
            <a:ext cx="8229600" cy="21145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endParaRPr lang="en-US" sz="1200" b="1" dirty="0" smtClean="0">
              <a:solidFill>
                <a:srgbClr val="FF3300"/>
              </a:solidFill>
            </a:endParaRP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800" b="1" dirty="0" smtClean="0"/>
              <a:t>Climate Forced Migrants: Human Rights Perspective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sz="4000" b="1" dirty="0" smtClean="0"/>
              <a:t> </a:t>
            </a:r>
            <a:r>
              <a:rPr lang="en-US" sz="2400" b="1" dirty="0" smtClean="0">
                <a:solidFill>
                  <a:srgbClr val="FF3300"/>
                </a:solidFill>
              </a:rPr>
              <a:t>Need  New and Extended Policy Regime under UNFCCC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endParaRPr lang="en-US" sz="2400" b="1" dirty="0" smtClean="0">
              <a:solidFill>
                <a:srgbClr val="FF3300"/>
              </a:solidFill>
            </a:endParaRP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b="1" dirty="0" smtClean="0">
                <a:solidFill>
                  <a:srgbClr val="FF3300"/>
                </a:solidFill>
              </a:rPr>
              <a:t>30 November 2012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endParaRPr lang="en-US" sz="4000" b="1" dirty="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1800" b="1" dirty="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1800" b="1" dirty="0" smtClean="0">
              <a:solidFill>
                <a:schemeClr val="hlink"/>
              </a:solidFill>
            </a:endParaRPr>
          </a:p>
        </p:txBody>
      </p:sp>
      <p:pic>
        <p:nvPicPr>
          <p:cNvPr id="2060" name="Picture 5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54850" y="539750"/>
            <a:ext cx="52705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29"/>
          <p:cNvPicPr>
            <a:picLocks noChangeAspect="1" noChangeArrowheads="1"/>
          </p:cNvPicPr>
          <p:nvPr/>
        </p:nvPicPr>
        <p:blipFill>
          <a:blip r:embed="rId3" cstate="print"/>
          <a:srcRect b="20370"/>
          <a:stretch>
            <a:fillRect/>
          </a:stretch>
        </p:blipFill>
        <p:spPr bwMode="auto">
          <a:xfrm>
            <a:off x="7715250" y="657225"/>
            <a:ext cx="7429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2" name="Rectangle 36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200">
                <a:cs typeface="Times New Roman" pitchFamily="18" charset="0"/>
              </a:rPr>
              <a:t>   </a:t>
            </a:r>
            <a:endParaRPr lang="en-US"/>
          </a:p>
        </p:txBody>
      </p:sp>
      <p:sp>
        <p:nvSpPr>
          <p:cNvPr id="2073" name="Rectangle 37"/>
          <p:cNvSpPr>
            <a:spLocks noChangeArrowheads="1"/>
          </p:cNvSpPr>
          <p:nvPr/>
        </p:nvSpPr>
        <p:spPr bwMode="auto">
          <a:xfrm>
            <a:off x="0" y="1304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200">
                <a:cs typeface="Times New Roman" pitchFamily="18" charset="0"/>
              </a:rPr>
              <a:t>    </a:t>
            </a:r>
            <a:endParaRPr lang="en-US"/>
          </a:p>
        </p:txBody>
      </p:sp>
      <p:sp>
        <p:nvSpPr>
          <p:cNvPr id="2074" name="Rectangle 38"/>
          <p:cNvSpPr>
            <a:spLocks noChangeArrowheads="1"/>
          </p:cNvSpPr>
          <p:nvPr/>
        </p:nvSpPr>
        <p:spPr bwMode="auto">
          <a:xfrm>
            <a:off x="0" y="194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200">
                <a:cs typeface="Times New Roman" pitchFamily="18" charset="0"/>
              </a:rPr>
              <a:t>       </a:t>
            </a:r>
            <a:endParaRPr lang="en-US"/>
          </a:p>
        </p:txBody>
      </p:sp>
      <p:sp>
        <p:nvSpPr>
          <p:cNvPr id="2075" name="Rectangle 39"/>
          <p:cNvSpPr>
            <a:spLocks noChangeArrowheads="1"/>
          </p:cNvSpPr>
          <p:nvPr/>
        </p:nvSpPr>
        <p:spPr bwMode="auto">
          <a:xfrm>
            <a:off x="0" y="2438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200">
                <a:cs typeface="Times New Roman" pitchFamily="18" charset="0"/>
              </a:rPr>
              <a:t>         </a:t>
            </a:r>
            <a:endParaRPr lang="en-US"/>
          </a:p>
        </p:txBody>
      </p:sp>
      <p:sp>
        <p:nvSpPr>
          <p:cNvPr id="2076" name="Rectangle 40"/>
          <p:cNvSpPr>
            <a:spLocks noChangeArrowheads="1"/>
          </p:cNvSpPr>
          <p:nvPr/>
        </p:nvSpPr>
        <p:spPr bwMode="auto">
          <a:xfrm>
            <a:off x="0" y="2667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200">
                <a:cs typeface="Times New Roman" pitchFamily="18" charset="0"/>
              </a:rPr>
              <a:t>       </a:t>
            </a:r>
            <a:endParaRPr lang="en-US"/>
          </a:p>
        </p:txBody>
      </p:sp>
      <p:sp>
        <p:nvSpPr>
          <p:cNvPr id="2077" name="Rectangle 41"/>
          <p:cNvSpPr>
            <a:spLocks noChangeArrowheads="1"/>
          </p:cNvSpPr>
          <p:nvPr/>
        </p:nvSpPr>
        <p:spPr bwMode="auto">
          <a:xfrm>
            <a:off x="0" y="3000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078" name="Rectangle 42"/>
          <p:cNvSpPr>
            <a:spLocks noChangeArrowheads="1"/>
          </p:cNvSpPr>
          <p:nvPr/>
        </p:nvSpPr>
        <p:spPr bwMode="auto">
          <a:xfrm>
            <a:off x="0" y="3943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200">
                <a:cs typeface="Times New Roman" pitchFamily="18" charset="0"/>
              </a:rPr>
              <a:t>    </a:t>
            </a:r>
            <a:endParaRPr lang="en-US"/>
          </a:p>
        </p:txBody>
      </p:sp>
      <p:sp>
        <p:nvSpPr>
          <p:cNvPr id="2079" name="Rectangle 43"/>
          <p:cNvSpPr>
            <a:spLocks noChangeArrowheads="1"/>
          </p:cNvSpPr>
          <p:nvPr/>
        </p:nvSpPr>
        <p:spPr bwMode="auto">
          <a:xfrm>
            <a:off x="0" y="4181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200">
                <a:cs typeface="Times New Roman" pitchFamily="18" charset="0"/>
              </a:rPr>
              <a:t> </a:t>
            </a:r>
            <a:endParaRPr lang="en-US"/>
          </a:p>
        </p:txBody>
      </p:sp>
      <p:sp>
        <p:nvSpPr>
          <p:cNvPr id="2081" name="Rectangle 45"/>
          <p:cNvSpPr>
            <a:spLocks noChangeArrowheads="1"/>
          </p:cNvSpPr>
          <p:nvPr/>
        </p:nvSpPr>
        <p:spPr bwMode="auto">
          <a:xfrm>
            <a:off x="0" y="514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200">
                <a:cs typeface="Times New Roman" pitchFamily="18" charset="0"/>
              </a:rPr>
              <a:t>    </a:t>
            </a:r>
            <a:endParaRPr lang="en-US"/>
          </a:p>
        </p:txBody>
      </p:sp>
      <p:sp>
        <p:nvSpPr>
          <p:cNvPr id="2085" name="Rectangle 49"/>
          <p:cNvSpPr>
            <a:spLocks noChangeArrowheads="1"/>
          </p:cNvSpPr>
          <p:nvPr/>
        </p:nvSpPr>
        <p:spPr bwMode="auto">
          <a:xfrm>
            <a:off x="0" y="7286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200">
                <a:cs typeface="Times New Roman" pitchFamily="18" charset="0"/>
              </a:rPr>
              <a:t>     </a:t>
            </a:r>
            <a:endParaRPr lang="en-US"/>
          </a:p>
        </p:txBody>
      </p:sp>
      <p:sp>
        <p:nvSpPr>
          <p:cNvPr id="2086" name="Rectangle 50"/>
          <p:cNvSpPr>
            <a:spLocks noChangeArrowheads="1"/>
          </p:cNvSpPr>
          <p:nvPr/>
        </p:nvSpPr>
        <p:spPr bwMode="auto">
          <a:xfrm>
            <a:off x="0" y="7743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200">
                <a:cs typeface="Times New Roman" pitchFamily="18" charset="0"/>
              </a:rPr>
              <a:t> </a:t>
            </a:r>
            <a:endParaRPr lang="en-US"/>
          </a:p>
        </p:txBody>
      </p:sp>
      <p:sp>
        <p:nvSpPr>
          <p:cNvPr id="2087" name="Rectangle 51"/>
          <p:cNvSpPr>
            <a:spLocks noChangeArrowheads="1"/>
          </p:cNvSpPr>
          <p:nvPr/>
        </p:nvSpPr>
        <p:spPr bwMode="auto">
          <a:xfrm>
            <a:off x="0" y="826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200">
                <a:cs typeface="Times New Roman" pitchFamily="18" charset="0"/>
              </a:rPr>
              <a:t> </a:t>
            </a:r>
            <a:endParaRPr lang="en-US"/>
          </a:p>
        </p:txBody>
      </p:sp>
      <p:sp>
        <p:nvSpPr>
          <p:cNvPr id="2088" name="Rectangle 52"/>
          <p:cNvSpPr>
            <a:spLocks noChangeArrowheads="1"/>
          </p:cNvSpPr>
          <p:nvPr/>
        </p:nvSpPr>
        <p:spPr bwMode="auto">
          <a:xfrm>
            <a:off x="0" y="876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200">
                <a:cs typeface="Times New Roman" pitchFamily="18" charset="0"/>
              </a:rPr>
              <a:t>    </a:t>
            </a:r>
            <a:endParaRPr lang="en-US"/>
          </a:p>
        </p:txBody>
      </p:sp>
      <p:sp>
        <p:nvSpPr>
          <p:cNvPr id="2089" name="Rectangle 53"/>
          <p:cNvSpPr>
            <a:spLocks noChangeArrowheads="1"/>
          </p:cNvSpPr>
          <p:nvPr/>
        </p:nvSpPr>
        <p:spPr bwMode="auto">
          <a:xfrm>
            <a:off x="0" y="9286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200">
                <a:cs typeface="Times New Roman" pitchFamily="18" charset="0"/>
              </a:rPr>
              <a:t>  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" y="685800"/>
            <a:ext cx="844550" cy="265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39" descr="Bap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14475" y="609600"/>
            <a:ext cx="533400" cy="533400"/>
          </a:xfrm>
          <a:prstGeom prst="rect">
            <a:avLst/>
          </a:prstGeom>
        </p:spPr>
      </p:pic>
      <p:pic>
        <p:nvPicPr>
          <p:cNvPr id="41" name="Picture 40" descr="Copenhege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95500" y="533400"/>
            <a:ext cx="561975" cy="561975"/>
          </a:xfrm>
          <a:prstGeom prst="rect">
            <a:avLst/>
          </a:prstGeom>
        </p:spPr>
      </p:pic>
      <p:pic>
        <p:nvPicPr>
          <p:cNvPr id="42" name="Picture 41" descr="BIPNE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743200" y="609600"/>
            <a:ext cx="609600" cy="385665"/>
          </a:xfrm>
          <a:prstGeom prst="rect">
            <a:avLst/>
          </a:prstGeom>
        </p:spPr>
      </p:pic>
      <p:pic>
        <p:nvPicPr>
          <p:cNvPr id="43" name="Picture 42" descr="BJVJ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465122" y="685800"/>
            <a:ext cx="763978" cy="304800"/>
          </a:xfrm>
          <a:prstGeom prst="rect">
            <a:avLst/>
          </a:prstGeom>
        </p:spPr>
      </p:pic>
      <p:pic>
        <p:nvPicPr>
          <p:cNvPr id="44" name="Picture 43" descr="COAST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333875" y="542925"/>
            <a:ext cx="523875" cy="523875"/>
          </a:xfrm>
          <a:prstGeom prst="rect">
            <a:avLst/>
          </a:prstGeom>
        </p:spPr>
      </p:pic>
      <p:pic>
        <p:nvPicPr>
          <p:cNvPr id="45" name="Picture 44" descr="CFGN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991100" y="658512"/>
            <a:ext cx="1143000" cy="332088"/>
          </a:xfrm>
          <a:prstGeom prst="rect">
            <a:avLst/>
          </a:prstGeom>
        </p:spPr>
      </p:pic>
      <p:pic>
        <p:nvPicPr>
          <p:cNvPr id="46" name="Picture 45" descr="CSRL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210300" y="609600"/>
            <a:ext cx="730526" cy="457200"/>
          </a:xfrm>
          <a:prstGeom prst="rect">
            <a:avLst/>
          </a:prstGeom>
        </p:spPr>
      </p:pic>
      <p:pic>
        <p:nvPicPr>
          <p:cNvPr id="47" name="Picture 46" descr="APMDD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81000" y="1219200"/>
            <a:ext cx="561975" cy="561975"/>
          </a:xfrm>
          <a:prstGeom prst="rect">
            <a:avLst/>
          </a:prstGeom>
        </p:spPr>
      </p:pic>
      <p:pic>
        <p:nvPicPr>
          <p:cNvPr id="48" name="Picture 47" descr="WDM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924800" y="1219200"/>
            <a:ext cx="891048" cy="381000"/>
          </a:xfrm>
          <a:prstGeom prst="rect">
            <a:avLst/>
          </a:prstGeom>
        </p:spPr>
      </p:pic>
      <p:pic>
        <p:nvPicPr>
          <p:cNvPr id="49" name="Picture 48" descr="SAPPE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7060490" y="1219201"/>
            <a:ext cx="559510" cy="533400"/>
          </a:xfrm>
          <a:prstGeom prst="rect">
            <a:avLst/>
          </a:prstGeom>
        </p:spPr>
      </p:pic>
      <p:pic>
        <p:nvPicPr>
          <p:cNvPr id="50" name="Picture 49" descr="PMCC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6191250" y="1219200"/>
            <a:ext cx="666750" cy="546735"/>
          </a:xfrm>
          <a:prstGeom prst="rect">
            <a:avLst/>
          </a:prstGeom>
        </p:spPr>
      </p:pic>
      <p:pic>
        <p:nvPicPr>
          <p:cNvPr id="51" name="Picture 50" descr="Pairvi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5334000" y="1066800"/>
            <a:ext cx="652463" cy="661988"/>
          </a:xfrm>
          <a:prstGeom prst="rect">
            <a:avLst/>
          </a:prstGeom>
        </p:spPr>
      </p:pic>
      <p:pic>
        <p:nvPicPr>
          <p:cNvPr id="52" name="Picture 51" descr="PACJA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4114925" y="1217740"/>
            <a:ext cx="1019175" cy="482410"/>
          </a:xfrm>
          <a:prstGeom prst="rect">
            <a:avLst/>
          </a:prstGeom>
        </p:spPr>
      </p:pic>
      <p:pic>
        <p:nvPicPr>
          <p:cNvPr id="53" name="Picture 52" descr="NCCB.jp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3136075" y="1124200"/>
            <a:ext cx="833437" cy="658590"/>
          </a:xfrm>
          <a:prstGeom prst="rect">
            <a:avLst/>
          </a:prstGeom>
        </p:spPr>
      </p:pic>
      <p:pic>
        <p:nvPicPr>
          <p:cNvPr id="54" name="Picture 53" descr="LDC-Watch.jp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1952500" y="1295400"/>
            <a:ext cx="952500" cy="386149"/>
          </a:xfrm>
          <a:prstGeom prst="rect">
            <a:avLst/>
          </a:prstGeom>
        </p:spPr>
      </p:pic>
      <p:pic>
        <p:nvPicPr>
          <p:cNvPr id="55" name="Picture 54" descr="JubileeDC.jpg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1066799" y="1278575"/>
            <a:ext cx="732311" cy="381000"/>
          </a:xfrm>
          <a:prstGeom prst="rect">
            <a:avLst/>
          </a:prstGeom>
        </p:spPr>
      </p:pic>
      <p:pic>
        <p:nvPicPr>
          <p:cNvPr id="56" name="Picture 55" descr="P-1.jp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264225" y="4648200"/>
            <a:ext cx="2614880" cy="1895475"/>
          </a:xfrm>
          <a:prstGeom prst="rect">
            <a:avLst/>
          </a:prstGeom>
        </p:spPr>
      </p:pic>
      <p:pic>
        <p:nvPicPr>
          <p:cNvPr id="57" name="Picture 56" descr="P-2.jpg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2855025" y="4648200"/>
            <a:ext cx="2942144" cy="1900238"/>
          </a:xfrm>
          <a:prstGeom prst="rect">
            <a:avLst/>
          </a:prstGeom>
        </p:spPr>
      </p:pic>
      <p:pic>
        <p:nvPicPr>
          <p:cNvPr id="58" name="Picture 57" descr="P-3.jpg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5750625" y="4660075"/>
            <a:ext cx="3151453" cy="1892808"/>
          </a:xfrm>
          <a:prstGeom prst="rect">
            <a:avLst/>
          </a:prstGeom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0" y="2743200"/>
            <a:ext cx="9144000" cy="42037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 sz="3600" b="1">
              <a:solidFill>
                <a:schemeClr val="bg1"/>
              </a:solidFill>
              <a:latin typeface="Calibri" pitchFamily="34" charset="0"/>
            </a:endParaRPr>
          </a:p>
          <a:p>
            <a:pPr algn="ctr" eaLnBrk="0" hangingPunct="0"/>
            <a:endParaRPr lang="en-US" sz="3600" b="1">
              <a:solidFill>
                <a:schemeClr val="bg1"/>
              </a:solidFill>
              <a:latin typeface="Calibri" pitchFamily="34" charset="0"/>
            </a:endParaRPr>
          </a:p>
          <a:p>
            <a:pPr algn="ctr" eaLnBrk="0" hangingPunct="0"/>
            <a:r>
              <a:rPr lang="en-US" sz="4000" b="1">
                <a:solidFill>
                  <a:schemeClr val="bg1"/>
                </a:solidFill>
                <a:latin typeface="Calibri" pitchFamily="34" charset="0"/>
              </a:rPr>
              <a:t>Thank You All</a:t>
            </a:r>
            <a:r>
              <a:rPr lang="en-US" sz="5400" b="1">
                <a:solidFill>
                  <a:schemeClr val="bg2"/>
                </a:solidFill>
                <a:latin typeface="Calibri" pitchFamily="34" charset="0"/>
              </a:rPr>
              <a:t> </a:t>
            </a:r>
          </a:p>
          <a:p>
            <a:pPr algn="ctr" eaLnBrk="0" hangingPunct="0"/>
            <a:r>
              <a:rPr lang="en-US" sz="2400" b="1">
                <a:solidFill>
                  <a:srgbClr val="FF5050"/>
                </a:solidFill>
                <a:latin typeface="Calibri" pitchFamily="34" charset="0"/>
                <a:hlinkClick r:id="rId2"/>
              </a:rPr>
              <a:t>www.equitybd.org</a:t>
            </a:r>
            <a:endParaRPr lang="en-US" sz="2400" b="1">
              <a:solidFill>
                <a:srgbClr val="FF5050"/>
              </a:solidFill>
              <a:latin typeface="Calibri" pitchFamily="34" charset="0"/>
            </a:endParaRPr>
          </a:p>
          <a:p>
            <a:pPr algn="ctr" eaLnBrk="0" hangingPunct="0"/>
            <a:endParaRPr lang="en-US" sz="2400" b="1">
              <a:solidFill>
                <a:srgbClr val="FF5050"/>
              </a:solidFill>
              <a:latin typeface="Calibri" pitchFamily="34" charset="0"/>
            </a:endParaRPr>
          </a:p>
          <a:p>
            <a:pPr algn="ctr" eaLnBrk="0" hangingPunct="0"/>
            <a:endParaRPr lang="en-US" sz="2400" b="1">
              <a:solidFill>
                <a:srgbClr val="FF5050"/>
              </a:solidFill>
              <a:latin typeface="Calibri" pitchFamily="34" charset="0"/>
            </a:endParaRPr>
          </a:p>
          <a:p>
            <a:pPr algn="ctr" eaLnBrk="0" hangingPunct="0"/>
            <a:endParaRPr lang="en-US" sz="2400" b="1">
              <a:solidFill>
                <a:srgbClr val="FF5050"/>
              </a:solidFill>
              <a:latin typeface="Calibri" pitchFamily="34" charset="0"/>
            </a:endParaRPr>
          </a:p>
          <a:p>
            <a:pPr algn="ctr" eaLnBrk="0" hangingPunct="0"/>
            <a:endParaRPr lang="en-US" sz="2400" b="1">
              <a:solidFill>
                <a:srgbClr val="FF5050"/>
              </a:solidFill>
              <a:latin typeface="Calibri" pitchFamily="34" charset="0"/>
            </a:endParaRPr>
          </a:p>
          <a:p>
            <a:pPr algn="ctr" eaLnBrk="0" hangingPunct="0"/>
            <a:endParaRPr lang="en-US" sz="2400" b="1">
              <a:solidFill>
                <a:srgbClr val="FF5050"/>
              </a:solidFill>
              <a:latin typeface="Calibri" pitchFamily="34" charset="0"/>
            </a:endParaRPr>
          </a:p>
        </p:txBody>
      </p:sp>
      <p:pic>
        <p:nvPicPr>
          <p:cNvPr id="11267" name="Picture 3" descr="bangladesh06"/>
          <p:cNvPicPr>
            <a:picLocks noChangeAspect="1" noChangeArrowheads="1"/>
          </p:cNvPicPr>
          <p:nvPr/>
        </p:nvPicPr>
        <p:blipFill>
          <a:blip r:embed="rId3" cstate="email">
            <a:lum bright="-12000"/>
          </a:blip>
          <a:srcRect/>
          <a:stretch>
            <a:fillRect/>
          </a:stretch>
        </p:blipFill>
        <p:spPr bwMode="auto">
          <a:xfrm>
            <a:off x="304800" y="152400"/>
            <a:ext cx="1981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 descr="DF-4"/>
          <p:cNvPicPr>
            <a:picLocks noChangeAspect="1" noChangeArrowheads="1"/>
          </p:cNvPicPr>
          <p:nvPr/>
        </p:nvPicPr>
        <p:blipFill>
          <a:blip r:embed="rId4" cstate="email">
            <a:lum bright="-6000"/>
          </a:blip>
          <a:srcRect/>
          <a:stretch>
            <a:fillRect/>
          </a:stretch>
        </p:blipFill>
        <p:spPr bwMode="auto">
          <a:xfrm>
            <a:off x="2286001" y="1371600"/>
            <a:ext cx="2514600" cy="1371600"/>
          </a:xfrm>
          <a:prstGeom prst="rect">
            <a:avLst/>
          </a:prstGeom>
          <a:noFill/>
          <a:ln w="25400">
            <a:solidFill>
              <a:schemeClr val="bg2"/>
            </a:solidFill>
            <a:miter lim="800000"/>
            <a:headEnd/>
            <a:tailEnd/>
          </a:ln>
        </p:spPr>
      </p:pic>
      <p:pic>
        <p:nvPicPr>
          <p:cNvPr id="11269" name="Picture 5" descr="20050914_fishers"/>
          <p:cNvPicPr>
            <a:picLocks noChangeAspect="1" noChangeArrowheads="1"/>
          </p:cNvPicPr>
          <p:nvPr/>
        </p:nvPicPr>
        <p:blipFill>
          <a:blip r:embed="rId5" cstate="email">
            <a:lum bright="-12000"/>
          </a:blip>
          <a:srcRect/>
          <a:stretch>
            <a:fillRect/>
          </a:stretch>
        </p:blipFill>
        <p:spPr bwMode="auto">
          <a:xfrm>
            <a:off x="4832132" y="76200"/>
            <a:ext cx="1981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6" descr="22"/>
          <p:cNvPicPr>
            <a:picLocks noChangeAspect="1" noChangeArrowheads="1"/>
          </p:cNvPicPr>
          <p:nvPr/>
        </p:nvPicPr>
        <p:blipFill>
          <a:blip r:embed="rId6" cstate="email">
            <a:lum bright="-12000"/>
          </a:blip>
          <a:srcRect/>
          <a:stretch>
            <a:fillRect/>
          </a:stretch>
        </p:blipFill>
        <p:spPr bwMode="auto">
          <a:xfrm>
            <a:off x="6858000" y="1371600"/>
            <a:ext cx="1981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1143000" y="2667000"/>
            <a:ext cx="69342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 b="1"/>
          </a:p>
          <a:p>
            <a:endParaRPr lang="en-US" sz="2400" b="1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457200" y="1189038"/>
            <a:ext cx="8686800" cy="4525962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400" smtClean="0"/>
              <a:t>Climate Change induced migration is happening, visible across the world.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smtClean="0"/>
              <a:t> Sea Level Rise (SLR) threatens territory and sovereignty of countries (e.g. Bangladesh and Maldives)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smtClean="0"/>
              <a:t> Climate induced hazards including cyclones, flood, droughts, salinity intrusion, variations in temperature and rainfall adversely affect ecosystems-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smtClean="0"/>
              <a:t>Increase challenges and conflicts on food, water, health and LIVELIHOODS!</a:t>
            </a:r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sz="3200" b="1" smtClean="0"/>
              <a:t>Background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457200" y="1189038"/>
            <a:ext cx="8686800" cy="4525962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400" b="1" smtClean="0"/>
              <a:t>200 million people may be displaced</a:t>
            </a:r>
            <a:r>
              <a:rPr lang="en-US" sz="2400" smtClean="0"/>
              <a:t> by disruptions of the monsoon system and other rainfall regimes, by droughts of unprecedented severity and duration, and by sea-level rise and coastal flooding (Myers, 2005)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smtClean="0"/>
              <a:t> </a:t>
            </a:r>
            <a:r>
              <a:rPr lang="en-US" sz="2400" b="1" smtClean="0"/>
              <a:t>by 2050 “one in every forty-five people in the world</a:t>
            </a:r>
            <a:r>
              <a:rPr lang="en-US" sz="2400" smtClean="0"/>
              <a:t>” will have been displaced by climate change (Brown, 2008)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b="1" smtClean="0"/>
              <a:t>1 meter SLR </a:t>
            </a:r>
            <a:r>
              <a:rPr lang="en-US" sz="2400" smtClean="0"/>
              <a:t>would cause -</a:t>
            </a:r>
            <a:r>
              <a:rPr lang="en-US" sz="2400" b="1" smtClean="0"/>
              <a:t>146 million </a:t>
            </a:r>
            <a:r>
              <a:rPr lang="en-US" sz="2400" smtClean="0"/>
              <a:t>(Anthoff et al,2006)</a:t>
            </a:r>
          </a:p>
        </p:txBody>
      </p:sp>
      <p:sp>
        <p:nvSpPr>
          <p:cNvPr id="409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sz="2400" b="1" smtClean="0"/>
              <a:t>Climate Change and Migration: The numbers really warn us!</a:t>
            </a:r>
          </a:p>
        </p:txBody>
      </p:sp>
    </p:spTree>
  </p:cSld>
  <p:clrMapOvr>
    <a:masterClrMapping/>
  </p:clrMapOvr>
  <p:transition spd="slow">
    <p:check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pPr>
              <a:defRPr/>
            </a:pPr>
            <a:r>
              <a:rPr lang="en-US" sz="2800" spc="-150" dirty="0" smtClean="0">
                <a:latin typeface="+mn-lt"/>
              </a:rPr>
              <a:t>Climate Change Induced Potential Migration:</a:t>
            </a:r>
            <a:br>
              <a:rPr lang="en-US" sz="2800" spc="-150" dirty="0" smtClean="0">
                <a:latin typeface="+mn-lt"/>
              </a:rPr>
            </a:br>
            <a:r>
              <a:rPr lang="en-US" sz="2800" spc="-150" dirty="0" smtClean="0">
                <a:latin typeface="+mn-lt"/>
              </a:rPr>
              <a:t>Recent Initiatives and Early Responses</a:t>
            </a:r>
            <a:endParaRPr lang="en-US" sz="2800" spc="-15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47800"/>
            <a:ext cx="6400800" cy="1752600"/>
          </a:xfrm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1219200"/>
          <a:ext cx="8458200" cy="5444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2438400"/>
                <a:gridCol w="1543050"/>
                <a:gridCol w="2114550"/>
              </a:tblGrid>
              <a:tr h="52500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Where</a:t>
                      </a:r>
                      <a:endParaRPr lang="en-US" dirty="0"/>
                    </a:p>
                  </a:txBody>
                  <a:tcPr/>
                </a:tc>
              </a:tr>
              <a:tr h="866397">
                <a:tc>
                  <a:txBody>
                    <a:bodyPr/>
                    <a:lstStyle/>
                    <a:p>
                      <a:r>
                        <a:rPr lang="en-US" dirty="0" smtClean="0"/>
                        <a:t>Discourse of Emerging Strategic Issues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Senior US Policy Makers and Heads of International Agencies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Washington</a:t>
                      </a:r>
                      <a:r>
                        <a:rPr lang="en-US" baseline="0" dirty="0" smtClean="0"/>
                        <a:t> DC</a:t>
                      </a:r>
                      <a:endParaRPr lang="en-US" dirty="0"/>
                    </a:p>
                  </a:txBody>
                  <a:tcPr/>
                </a:tc>
              </a:tr>
              <a:tr h="866397">
                <a:tc>
                  <a:txBody>
                    <a:bodyPr/>
                    <a:lstStyle/>
                    <a:p>
                      <a:r>
                        <a:rPr lang="en-US" dirty="0" smtClean="0"/>
                        <a:t>UN</a:t>
                      </a:r>
                      <a:r>
                        <a:rPr lang="en-US" baseline="0" dirty="0" smtClean="0"/>
                        <a:t> Human Rights Commission Session on CC and Displacement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UN Members</a:t>
                      </a:r>
                      <a:r>
                        <a:rPr lang="en-US" baseline="0" dirty="0" smtClean="0"/>
                        <a:t> + UNFCCC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UN, Geneva</a:t>
                      </a:r>
                      <a:endParaRPr lang="en-US" dirty="0"/>
                    </a:p>
                  </a:txBody>
                  <a:tcPr/>
                </a:tc>
              </a:tr>
              <a:tr h="866397">
                <a:tc>
                  <a:txBody>
                    <a:bodyPr/>
                    <a:lstStyle/>
                    <a:p>
                      <a:r>
                        <a:rPr lang="en-US" dirty="0" smtClean="0"/>
                        <a:t>EU Conference on Disaster, Management and Strategic Issues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EU</a:t>
                      </a:r>
                      <a:r>
                        <a:rPr lang="en-US" baseline="0" dirty="0" smtClean="0"/>
                        <a:t> Presidency, EU Government, Defense Experts and Civil Society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Stockholm</a:t>
                      </a:r>
                      <a:endParaRPr lang="en-US" dirty="0"/>
                    </a:p>
                  </a:txBody>
                  <a:tcPr/>
                </a:tc>
              </a:tr>
              <a:tr h="725519">
                <a:tc>
                  <a:txBody>
                    <a:bodyPr/>
                    <a:lstStyle/>
                    <a:p>
                      <a:r>
                        <a:rPr lang="en-US" dirty="0" smtClean="0"/>
                        <a:t>Cancun Outcome of CC – Displacement,</a:t>
                      </a:r>
                      <a:r>
                        <a:rPr lang="en-US" baseline="0" dirty="0" smtClean="0"/>
                        <a:t> COP16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 Negotiation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Cancun</a:t>
                      </a:r>
                      <a:endParaRPr lang="en-US" dirty="0"/>
                    </a:p>
                  </a:txBody>
                  <a:tcPr/>
                </a:tc>
              </a:tr>
              <a:tr h="725519">
                <a:tc>
                  <a:txBody>
                    <a:bodyPr/>
                    <a:lstStyle/>
                    <a:p>
                      <a:r>
                        <a:rPr lang="en-US" dirty="0" smtClean="0"/>
                        <a:t>Nansen Conference</a:t>
                      </a:r>
                      <a:r>
                        <a:rPr lang="en-US" baseline="0" dirty="0" smtClean="0"/>
                        <a:t> on Refugees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Refugee and Climate Experts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Oslo</a:t>
                      </a:r>
                      <a:endParaRPr lang="en-US" dirty="0"/>
                    </a:p>
                  </a:txBody>
                  <a:tcPr/>
                </a:tc>
              </a:tr>
              <a:tr h="725519">
                <a:tc>
                  <a:txBody>
                    <a:bodyPr/>
                    <a:lstStyle/>
                    <a:p>
                      <a:r>
                        <a:rPr lang="en-US" dirty="0" smtClean="0"/>
                        <a:t>Increasing Interest in Media and Internet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2000-2012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Internet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Global Challenge!</a:t>
            </a:r>
            <a:br>
              <a:rPr lang="en-US" sz="2800" smtClean="0"/>
            </a:br>
            <a:r>
              <a:rPr lang="en-US" sz="2800" smtClean="0"/>
              <a:t>Prediction of  Climate forced migration!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685800" y="1447800"/>
          <a:ext cx="75438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1676400" y="6335713"/>
            <a:ext cx="30876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Source: Wheeler, 2011 in ADB, 2012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15963"/>
          </a:xfrm>
        </p:spPr>
        <p:txBody>
          <a:bodyPr/>
          <a:lstStyle/>
          <a:p>
            <a:pPr eaLnBrk="1" hangingPunct="1"/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Climate Change and Migration: Some Evidences</a:t>
            </a:r>
            <a:br>
              <a:rPr lang="en-US" sz="2800" b="1" smtClean="0"/>
            </a:br>
            <a:endParaRPr lang="en-US" sz="2800" b="1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81000" y="1417638"/>
            <a:ext cx="4114800" cy="4525962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</a:rPr>
              <a:t>Case Study -2 (Cyclone and Storm Surge): </a:t>
            </a:r>
            <a:r>
              <a:rPr lang="en-US" sz="2000" dirty="0" smtClean="0">
                <a:solidFill>
                  <a:srgbClr val="FF0000"/>
                </a:solidFill>
                <a:latin typeface="Verdana" pitchFamily="34" charset="0"/>
              </a:rPr>
              <a:t>The most recent cyclone, </a:t>
            </a:r>
            <a:r>
              <a:rPr lang="en-US" sz="2000" dirty="0" err="1" smtClean="0">
                <a:solidFill>
                  <a:srgbClr val="FF0000"/>
                </a:solidFill>
                <a:latin typeface="Verdana" pitchFamily="34" charset="0"/>
              </a:rPr>
              <a:t>Aila</a:t>
            </a:r>
            <a:r>
              <a:rPr lang="en-US" sz="2000" dirty="0" smtClean="0">
                <a:solidFill>
                  <a:srgbClr val="FF0000"/>
                </a:solidFill>
                <a:latin typeface="Verdana" pitchFamily="34" charset="0"/>
              </a:rPr>
              <a:t>, displaced 76,478 families from </a:t>
            </a:r>
            <a:r>
              <a:rPr lang="en-US" sz="2000" dirty="0" err="1" smtClean="0">
                <a:solidFill>
                  <a:srgbClr val="FF0000"/>
                </a:solidFill>
                <a:latin typeface="Verdana" pitchFamily="34" charset="0"/>
              </a:rPr>
              <a:t>Satkhira</a:t>
            </a:r>
            <a:r>
              <a:rPr lang="en-US" sz="2000" dirty="0" smtClean="0">
                <a:solidFill>
                  <a:srgbClr val="FF0000"/>
                </a:solidFill>
                <a:latin typeface="Verdana" pitchFamily="34" charset="0"/>
              </a:rPr>
              <a:t> and Khulna alone</a:t>
            </a:r>
            <a:r>
              <a:rPr lang="en-US" sz="2000" dirty="0" smtClean="0">
                <a:latin typeface="Verdana" pitchFamily="34" charset="0"/>
              </a:rPr>
              <a:t>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</a:rPr>
              <a:t>Case Study-3 (Coastal Zone): </a:t>
            </a:r>
            <a:r>
              <a:rPr lang="en-US" sz="2000" dirty="0" smtClean="0">
                <a:solidFill>
                  <a:srgbClr val="FF0000"/>
                </a:solidFill>
                <a:latin typeface="Verdana" pitchFamily="34" charset="0"/>
              </a:rPr>
              <a:t>1 meter Sea-level rise would cause 13 million to 40 million people displaced</a:t>
            </a:r>
            <a:r>
              <a:rPr lang="en-US" sz="2000" dirty="0" smtClean="0">
                <a:latin typeface="Verdana" pitchFamily="34" charset="0"/>
              </a:rPr>
              <a:t>(Smith, 2007)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n-US" sz="2000" dirty="0" smtClean="0">
              <a:latin typeface="Verdana" pitchFamily="34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1400" dirty="0" smtClean="0">
                <a:latin typeface="Verdana" pitchFamily="34" charset="0"/>
              </a:rPr>
              <a:t>Source: IOM, 2008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n-US" sz="2000" dirty="0" smtClean="0">
              <a:latin typeface="Verdana" pitchFamily="34" charset="0"/>
            </a:endParaRPr>
          </a:p>
        </p:txBody>
      </p:sp>
      <p:pic>
        <p:nvPicPr>
          <p:cNvPr id="7172" name="Picture 7" descr="Q:\Dr. Dwijen Mallick\Migration_Patterns.jpg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4419600" y="838200"/>
            <a:ext cx="4592638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z="2800" smtClean="0"/>
              <a:t>Most  recent evidences from a coastal district of Bangladesh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4876800" y="1143000"/>
          <a:ext cx="38862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876800" y="4114800"/>
          <a:ext cx="38862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7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4953000" cy="452596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smtClean="0">
                <a:latin typeface="Verdana" pitchFamily="34" charset="0"/>
              </a:rPr>
              <a:t>29 % HH  (at least one member migrates from four study villages in Satkhira, after Cyclone Aila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smtClean="0">
                <a:latin typeface="Verdana" pitchFamily="34" charset="0"/>
              </a:rPr>
              <a:t> More than 80 % migration was for short term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smtClean="0">
                <a:latin typeface="Verdana" pitchFamily="34" charset="0"/>
              </a:rPr>
              <a:t>Most of the people migrated to nearest district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None/>
            </a:pPr>
            <a:endParaRPr lang="en-US" sz="1400" smtClean="0">
              <a:latin typeface="Verdana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smtClean="0">
              <a:latin typeface="Verdana" pitchFamily="34" charset="0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08038"/>
          </a:xfrm>
        </p:spPr>
        <p:txBody>
          <a:bodyPr/>
          <a:lstStyle/>
          <a:p>
            <a:pPr eaLnBrk="1" hangingPunct="1"/>
            <a:r>
              <a:rPr lang="en-US" sz="2800" smtClean="0"/>
              <a:t>Climate Induced Migration: Global Recognition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7467600" cy="4876800"/>
          </a:xfrm>
        </p:spPr>
        <p:txBody>
          <a:bodyPr/>
          <a:lstStyle/>
          <a:p>
            <a:pPr algn="just" eaLnBrk="1" hangingPunct="1">
              <a:lnSpc>
                <a:spcPct val="114000"/>
              </a:lnSpc>
            </a:pPr>
            <a:r>
              <a:rPr lang="en-US" sz="2400" b="1" dirty="0" smtClean="0"/>
              <a:t> Cancun Agreement 2010</a:t>
            </a:r>
            <a:r>
              <a:rPr lang="en-US" sz="2400" dirty="0" smtClean="0"/>
              <a:t> “Measures to enhance understanding, coordination and cooperation with regards to climate change induced displacement, migration and planned relocation, where appropriate at national, regional and international levels” [CP-16, Para-14 (f)]</a:t>
            </a:r>
          </a:p>
          <a:p>
            <a:pPr algn="just" eaLnBrk="1" hangingPunct="1">
              <a:lnSpc>
                <a:spcPct val="114000"/>
              </a:lnSpc>
            </a:pPr>
            <a:r>
              <a:rPr lang="en-US" sz="2400" dirty="0" smtClean="0"/>
              <a:t> </a:t>
            </a:r>
            <a:r>
              <a:rPr lang="en-US" sz="2400" b="1" dirty="0" smtClean="0"/>
              <a:t>Country Vulnerable Forum Declaration</a:t>
            </a:r>
            <a:r>
              <a:rPr lang="en-US" sz="2400" dirty="0" smtClean="0"/>
              <a:t>, 2011 “Aware that climate change induced displacement of people is a major concern and their relocation puts enormous pressure on infrastructures and service facilities; and furthermore, large-scale displacement has the potential to transform into security concerns (CVF, 2011)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533400" y="1371600"/>
            <a:ext cx="8229600" cy="4534190"/>
          </a:xfrm>
          <a:prstGeom prst="rect">
            <a:avLst/>
          </a:prstGeom>
          <a:solidFill>
            <a:schemeClr val="bg1">
              <a:alpha val="39999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93700" indent="-393700">
              <a:lnSpc>
                <a:spcPct val="120000"/>
              </a:lnSpc>
              <a:buFont typeface="Arial" charset="0"/>
              <a:buChar char="•"/>
              <a:defRPr/>
            </a:pPr>
            <a:r>
              <a:rPr lang="en-US" altLang="ja-JP" sz="2200" dirty="0">
                <a:latin typeface="+mj-lt"/>
              </a:rPr>
              <a:t>Policy into action</a:t>
            </a:r>
          </a:p>
          <a:p>
            <a:pPr marL="393700" indent="-393700">
              <a:lnSpc>
                <a:spcPct val="120000"/>
              </a:lnSpc>
              <a:buFont typeface="Arial" charset="0"/>
              <a:buChar char="•"/>
              <a:defRPr/>
            </a:pPr>
            <a:r>
              <a:rPr lang="en-US" altLang="ja-JP" sz="2200" dirty="0">
                <a:latin typeface="+mj-lt"/>
              </a:rPr>
              <a:t>Support to “ Planned Relocation” of the vulnerable communities</a:t>
            </a:r>
          </a:p>
          <a:p>
            <a:pPr marL="393700" indent="-393700">
              <a:lnSpc>
                <a:spcPct val="120000"/>
              </a:lnSpc>
              <a:buFont typeface="Arial" charset="0"/>
              <a:buChar char="•"/>
              <a:defRPr/>
            </a:pPr>
            <a:r>
              <a:rPr lang="en-US" altLang="ja-JP" sz="2200" dirty="0">
                <a:latin typeface="+mj-lt"/>
              </a:rPr>
              <a:t>Social, cultural and economic rehabilitation of the climate forced migrants  (Universal Natural Person-please don’t bracket our future!)</a:t>
            </a:r>
          </a:p>
          <a:p>
            <a:pPr marL="393700" indent="-393700">
              <a:lnSpc>
                <a:spcPct val="120000"/>
              </a:lnSpc>
              <a:buFont typeface="Arial" charset="0"/>
              <a:buChar char="•"/>
              <a:defRPr/>
            </a:pPr>
            <a:r>
              <a:rPr lang="en-US" altLang="ja-JP" sz="2200" dirty="0">
                <a:latin typeface="+mj-lt"/>
              </a:rPr>
              <a:t> A</a:t>
            </a:r>
            <a:r>
              <a:rPr lang="en-US" sz="2200" dirty="0">
                <a:latin typeface="+mj-lt"/>
              </a:rPr>
              <a:t>ppropriate funding mechanisms to address climate-induced migration for most vulnerable countries/LDCs</a:t>
            </a:r>
          </a:p>
          <a:p>
            <a:pPr marL="393700" indent="-393700">
              <a:lnSpc>
                <a:spcPct val="120000"/>
              </a:lnSpc>
              <a:buFont typeface="Arial" charset="0"/>
              <a:buChar char="•"/>
              <a:defRPr/>
            </a:pPr>
            <a:r>
              <a:rPr lang="en-US" altLang="ja-JP" sz="2200" dirty="0">
                <a:latin typeface="+mj-lt"/>
              </a:rPr>
              <a:t>Creation of “</a:t>
            </a:r>
            <a:r>
              <a:rPr lang="en-US" sz="2200" dirty="0">
                <a:latin typeface="+mj-lt"/>
              </a:rPr>
              <a:t>Climate-Induced Migration Fund” and </a:t>
            </a:r>
          </a:p>
          <a:p>
            <a:pPr marL="393700" indent="-393700">
              <a:lnSpc>
                <a:spcPct val="120000"/>
              </a:lnSpc>
              <a:buFont typeface="Arial" charset="0"/>
              <a:buChar char="•"/>
              <a:defRPr/>
            </a:pPr>
            <a:r>
              <a:rPr lang="en-US" sz="2200" dirty="0">
                <a:latin typeface="+mj-lt"/>
              </a:rPr>
              <a:t>New institutional arrangement  for climate induced migration</a:t>
            </a:r>
            <a:endParaRPr lang="en-US" altLang="ja-JP" sz="2200" dirty="0">
              <a:latin typeface="+mj-lt"/>
            </a:endParaRPr>
          </a:p>
          <a:p>
            <a:pPr marL="393700" indent="-393700">
              <a:lnSpc>
                <a:spcPct val="120000"/>
              </a:lnSpc>
              <a:buFont typeface="Arial" charset="0"/>
              <a:buChar char="•"/>
              <a:defRPr/>
            </a:pPr>
            <a:r>
              <a:rPr lang="en-US" altLang="ja-JP" sz="2200" dirty="0">
                <a:latin typeface="+mj-lt"/>
              </a:rPr>
              <a:t>Legal framework, under the United Nations Framework Convention Climate Change (UNFCCC)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85800" y="533400"/>
            <a:ext cx="8001000" cy="1098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2800" b="1">
                <a:solidFill>
                  <a:srgbClr val="CE2700"/>
                </a:solidFill>
                <a:latin typeface="Calibri" pitchFamily="34" charset="0"/>
              </a:rPr>
              <a:t>Climate  Forced  Migration</a:t>
            </a:r>
          </a:p>
          <a:p>
            <a:pPr algn="ctr"/>
            <a:r>
              <a:rPr lang="en-US" altLang="ja-JP" sz="2600">
                <a:latin typeface="Calibri" pitchFamily="34" charset="0"/>
              </a:rPr>
              <a:t>How do we address better? </a:t>
            </a:r>
          </a:p>
          <a:p>
            <a:pPr algn="ctr"/>
            <a:endParaRPr lang="en-US" sz="1200" b="1">
              <a:latin typeface="Calibri" pitchFamily="34" charset="0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1740</TotalTime>
  <Words>621</Words>
  <Application>Microsoft Office PowerPoint</Application>
  <PresentationFormat>On-screen Show (4:3)</PresentationFormat>
  <Paragraphs>97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Background</vt:lpstr>
      <vt:lpstr>Climate Change and Migration: The numbers really warn us!</vt:lpstr>
      <vt:lpstr>Climate Change Induced Potential Migration: Recent Initiatives and Early Responses</vt:lpstr>
      <vt:lpstr>Global Challenge! Prediction of  Climate forced migration!</vt:lpstr>
      <vt:lpstr> Climate Change and Migration: Some Evidences </vt:lpstr>
      <vt:lpstr>Most  recent evidences from a coastal district of Bangladesh</vt:lpstr>
      <vt:lpstr>Climate Induced Migration: Global Recognition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bejoy</dc:creator>
  <cp:lastModifiedBy>Barkat Maruf</cp:lastModifiedBy>
  <cp:revision>90</cp:revision>
  <dcterms:created xsi:type="dcterms:W3CDTF">2006-08-16T00:00:00Z</dcterms:created>
  <dcterms:modified xsi:type="dcterms:W3CDTF">2013-02-17T05:20:03Z</dcterms:modified>
</cp:coreProperties>
</file>