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74" r:id="rId4"/>
    <p:sldId id="257" r:id="rId5"/>
    <p:sldId id="281" r:id="rId6"/>
    <p:sldId id="282" r:id="rId7"/>
    <p:sldId id="283" r:id="rId8"/>
    <p:sldId id="284" r:id="rId9"/>
    <p:sldId id="285" r:id="rId10"/>
    <p:sldId id="275" r:id="rId11"/>
    <p:sldId id="258" r:id="rId12"/>
    <p:sldId id="276" r:id="rId13"/>
    <p:sldId id="278" r:id="rId14"/>
    <p:sldId id="259" r:id="rId15"/>
    <p:sldId id="279" r:id="rId16"/>
    <p:sldId id="277" r:id="rId17"/>
    <p:sldId id="265" r:id="rId18"/>
    <p:sldId id="262" r:id="rId19"/>
    <p:sldId id="272" r:id="rId20"/>
    <p:sldId id="28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69" autoAdjust="0"/>
    <p:restoredTop sz="81031" autoAdjust="0"/>
  </p:normalViewPr>
  <p:slideViewPr>
    <p:cSldViewPr>
      <p:cViewPr varScale="1">
        <p:scale>
          <a:sx n="57" d="100"/>
          <a:sy n="57" d="100"/>
        </p:scale>
        <p:origin x="-22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FCFC9-2A63-40B1-B28F-D62F4C44F5BE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F3874-6470-4E77-A70F-9A59688FF7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88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 smtClean="0"/>
              <a:t>Before the presentation introduce the panelists and the China association for Science and Technology briefly.</a:t>
            </a:r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20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/>
              <a:t>Main  measures  or polices for the achievements?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9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/>
              <a:t>For mitigating carbon emission  what are the most important issues  or problems for China?  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Advanced  technology?  Must  keep economic growth at comparative high speed? Population ? Others? 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03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/>
              <a:t>China is in the world and for the </a:t>
            </a:r>
            <a:r>
              <a:rPr lang="en-US" altLang="zh-CN" sz="1600" smtClean="0"/>
              <a:t>world. 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Some points to explain above conclusion.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53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13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 smtClean="0"/>
              <a:t>few more words about each panelist.</a:t>
            </a:r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60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/>
              <a:t>200 national professional societies covering all fields of  nature science , technology and engineering, linking more than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5 millions   scientific and technology workers  in China.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More than 30 Local branches in province  and  big cities .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Umbrella  organization </a:t>
            </a:r>
            <a:r>
              <a:rPr lang="en-US" altLang="zh-CN" sz="1600" dirty="0"/>
              <a:t>.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2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54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/>
              <a:t>How fast? </a:t>
            </a:r>
          </a:p>
          <a:p>
            <a:endParaRPr lang="en-US" altLang="zh-CN" sz="1600" dirty="0"/>
          </a:p>
          <a:p>
            <a:r>
              <a:rPr lang="en-US" altLang="zh-CN" sz="1600" dirty="0" smtClean="0"/>
              <a:t>Urbanization:  the change  of rural population </a:t>
            </a:r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02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dirty="0" smtClean="0"/>
          </a:p>
          <a:p>
            <a:r>
              <a:rPr lang="en-US" altLang="zh-CN" sz="1600" dirty="0" smtClean="0"/>
              <a:t>After high speed increase for many years  the GDP of China has been going down.   What we want say?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16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/>
              <a:t>The main feature of old model?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12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/>
              <a:t>Explain this  picture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diagram</a:t>
            </a:r>
            <a:r>
              <a:rPr lang="zh-CN" altLang="en-US" sz="1600" dirty="0" smtClean="0"/>
              <a:t>）？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40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/>
              <a:t>Few words about the position and function of China in world economic system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3874-6470-4E77-A70F-9A59688FF7B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5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9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63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8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6C0E-A41A-4E11-AE61-5BB3BBBDA634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8E6F-92FB-4025-B5BE-7912F21165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5E6B-A329-4AC3-B6B7-062B94EF1257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26F9-EDF1-4E7F-A3F1-E82E6861502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6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4E9F-DA66-4D7B-ABF0-35D18305F180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1276-4BC8-4A42-8858-BBC00CBC73A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5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D699-329D-4F02-B87A-5D676EB4C059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E034-351C-4687-915F-4552B495ABE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659E-2E0D-4952-97D4-831B2CD23E7B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614B-0BFD-4608-AE4F-57C684557E6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28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C3D6-FE1B-42AA-AA47-06B7F22E1079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3D95-DD4B-4C77-B3EC-D233CB8FC90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4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0EA7-B236-45F2-9FAE-78F874491DA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7214-5920-4934-A25A-73608EF825D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59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7301-302A-465C-9141-420094DF07ED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B830-42F1-43B6-99F6-03F8D4C746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1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732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056A-B540-453D-A09C-621E38EC923F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BE2A-A95B-4AFE-BF90-F1D4B2D634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09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6E3D-8F40-4EE6-BE22-04036ECBA00F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0109-41CA-44E9-B50D-AF35D27A07D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A258-DD8F-44D9-9159-01638EA4CCD0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421A-6F2F-4B0B-98E7-B3E41D5A7B3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3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7101" y="3718323"/>
            <a:ext cx="6405033" cy="110728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97100" y="4939904"/>
            <a:ext cx="6400800" cy="721519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BF737-7096-483B-BBAC-892A918E1E34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7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F21C-C5BB-437E-9637-A581B82F9830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36BD-EAB7-4D77-B51B-AD3B3BDC7F01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09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13200" cy="45267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600" y="1600201"/>
            <a:ext cx="4013200" cy="45267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16B3-8701-4EAB-BA5D-0E689DB60B79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31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00AE-79B1-4B51-866E-52A885CF10B6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36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4E97A-F271-4E1A-ADDB-ED1E5A5A90FA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57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1C99-A50E-4318-9DDA-BB734FE8B6C8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1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4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97FD-CF38-4FB9-A3EA-73CB2F60C9A8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98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B2AB-B4D4-4B2A-BBF2-2A3F71DFEC66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00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1FC1-C76D-4884-99B5-4AFB632B522B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19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19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C36A-7677-447C-89AE-9CA22D7DE95A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38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6756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8AF7-5E2A-4BDA-B45C-C7783698CF43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49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13200" cy="45267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62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73600" y="3920729"/>
            <a:ext cx="4013200" cy="22062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D8CB-1F36-4F7B-98BD-46E3AF1073E1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0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1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99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53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5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5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5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31CB-DC41-4310-84F9-49E04BF07769}" type="datetimeFigureOut">
              <a:rPr lang="zh-CN" altLang="en-US" smtClean="0"/>
              <a:t>2012/11/28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286D-34BA-464E-95D0-C8B7E59E4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E5B820-BC69-4575-AF14-D4BE2E467483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2012/11/28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BAAEFD-6D53-4BBE-9888-18001F4BA72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A9E9B-0207-446B-85A5-B65666351DBA}" type="slidenum">
              <a:rPr lang="zh-CN" altLang="zh-CN">
                <a:solidFill>
                  <a:srgbClr val="000000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zh-CN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86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5250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250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defTabSz="95250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defTabSz="95250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defTabSz="952500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defTabSz="952500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  <a:ea typeface="黑体" pitchFamily="2" charset="-122"/>
        </a:defRPr>
      </a:lvl6pPr>
      <a:lvl7pPr marL="914400" algn="ctr" defTabSz="952500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  <a:ea typeface="黑体" pitchFamily="2" charset="-122"/>
        </a:defRPr>
      </a:lvl7pPr>
      <a:lvl8pPr marL="1371600" algn="ctr" defTabSz="952500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  <a:ea typeface="黑体" pitchFamily="2" charset="-122"/>
        </a:defRPr>
      </a:lvl8pPr>
      <a:lvl9pPr marL="1828800" algn="ctr" defTabSz="952500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pitchFamily="34" charset="0"/>
          <a:ea typeface="黑体" pitchFamily="2" charset="-122"/>
        </a:defRPr>
      </a:lvl9pPr>
    </p:titleStyle>
    <p:bodyStyle>
      <a:lvl1pPr marL="357188" indent="-357188" algn="l" defTabSz="95250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8450" algn="l" defTabSz="9525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90625" indent="-238125" algn="l" defTabSz="9525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66875" indent="-238125" algn="l" defTabSz="95250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43125" indent="-238125" algn="l" defTabSz="9525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600325" indent="-238125" algn="l" defTabSz="9525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57525" indent="-238125" algn="l" defTabSz="9525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514725" indent="-238125" algn="l" defTabSz="9525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71925" indent="-238125" algn="l" defTabSz="9525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573867" cy="17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73" y="607683"/>
            <a:ext cx="2146300" cy="14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2" y="-18287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pic>
        <p:nvPicPr>
          <p:cNvPr id="3080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32" y="2348880"/>
            <a:ext cx="2878078" cy="28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57723" y="6317729"/>
            <a:ext cx="200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Doha, 2012.11.28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111" y="692696"/>
            <a:ext cx="5976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UNFCCC COP18 </a:t>
            </a:r>
            <a:r>
              <a:rPr lang="en-US" altLang="zh-CN" b="1" dirty="0"/>
              <a:t>Side-event </a:t>
            </a:r>
            <a:endParaRPr lang="en-US" altLang="zh-CN" b="1" dirty="0" smtClean="0"/>
          </a:p>
          <a:p>
            <a:pPr algn="ctr"/>
            <a:r>
              <a:rPr lang="en-US" altLang="zh-CN" sz="1600" b="1" dirty="0" smtClean="0"/>
              <a:t>Organized by</a:t>
            </a:r>
          </a:p>
          <a:p>
            <a:pPr algn="ctr"/>
            <a:r>
              <a:rPr lang="en-US" altLang="zh-CN" b="1" dirty="0" smtClean="0"/>
              <a:t>China Association for Science and Technology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473563" y="1844824"/>
            <a:ext cx="54726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Green economy and global climate change risks: </a:t>
            </a:r>
            <a:r>
              <a:rPr lang="en-US" altLang="zh-CN" sz="2800" b="1" dirty="0">
                <a:solidFill>
                  <a:srgbClr val="00B050"/>
                </a:solidFill>
              </a:rPr>
              <a:t>Challenges and Opportunities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media.economist.com/sites/default/files/imagecache/full-width/images/2012/02/blogs/graphic-detail/20120303_WOC67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7" y="3194711"/>
            <a:ext cx="56673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Fast Social and Economic Development in China in past three decades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3" y="1430734"/>
            <a:ext cx="2788075" cy="352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2666" y="29969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Poverty Reduction </a:t>
            </a:r>
            <a:endParaRPr lang="zh-CN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46" y="1247111"/>
            <a:ext cx="5009493" cy="13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212868" y="2609936"/>
            <a:ext cx="5397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51% Urbanization Rate in 2011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50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 GDP Growth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1833"/>
            <a:ext cx="7776863" cy="503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Problems with “Old” Development Model</a:t>
            </a:r>
            <a:b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and Social-Ecological Cost</a:t>
            </a:r>
            <a:endParaRPr lang="zh-CN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副标题 2"/>
          <p:cNvSpPr>
            <a:spLocks noGrp="1"/>
          </p:cNvSpPr>
          <p:nvPr>
            <p:ph type="subTitle" idx="1"/>
          </p:nvPr>
        </p:nvSpPr>
        <p:spPr>
          <a:xfrm>
            <a:off x="500063" y="1772816"/>
            <a:ext cx="7858125" cy="5085185"/>
          </a:xfrm>
        </p:spPr>
        <p:txBody>
          <a:bodyPr>
            <a:normAutofit/>
          </a:bodyPr>
          <a:lstStyle/>
          <a:p>
            <a:pPr marL="571500" indent="-571500" algn="just" eaLnBrk="1" hangingPunct="1">
              <a:buFont typeface="Arial" pitchFamily="34" charset="0"/>
              <a:buChar char="•"/>
            </a:pPr>
            <a:r>
              <a:rPr lang="en-US" altLang="zh-CN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igh CO2 emissions, </a:t>
            </a:r>
          </a:p>
          <a:p>
            <a:pPr marL="571500" indent="-571500" algn="just" eaLnBrk="1" hangingPunct="1">
              <a:buFont typeface="Arial" pitchFamily="34" charset="0"/>
              <a:buChar char="•"/>
            </a:pPr>
            <a:r>
              <a:rPr lang="en-US" altLang="zh-CN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efficient resource consumption</a:t>
            </a:r>
          </a:p>
          <a:p>
            <a:pPr marL="571500" indent="-571500" algn="just" eaLnBrk="1" hangingPunct="1">
              <a:buFont typeface="Arial" pitchFamily="34" charset="0"/>
              <a:buChar char="•"/>
            </a:pPr>
            <a:r>
              <a:rPr lang="en-US" altLang="zh-CN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Fast environmental degradation</a:t>
            </a:r>
          </a:p>
          <a:p>
            <a:pPr marL="1028700" lvl="1" indent="-571500" algn="just">
              <a:buFont typeface="Arial" pitchFamily="34" charset="0"/>
              <a:buChar char="•"/>
            </a:pPr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water, land, air, ecological system</a:t>
            </a:r>
          </a:p>
          <a:p>
            <a:pPr marL="571500" indent="-571500" algn="just" eaLnBrk="1" hangingPunct="1">
              <a:buFont typeface="Arial" pitchFamily="34" charset="0"/>
              <a:buChar char="•"/>
            </a:pPr>
            <a:r>
              <a:rPr lang="en-US" altLang="zh-CN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Increasing social, and regional imbalances, etc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86271-D5CE-46E9-B326-726D2028A5C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74141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Risks and Concerns Increasing</a:t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64703"/>
            <a:ext cx="8433567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4788024" y="1268760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7584" y="2564904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1979712" y="1520788"/>
            <a:ext cx="2808312" cy="10441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411760" y="1772816"/>
            <a:ext cx="2520280" cy="10441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92348" y="1007150"/>
            <a:ext cx="356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C2 (Climate and China)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Green Growth</a:t>
            </a:r>
            <a:b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600" b="1" i="1" dirty="0" smtClean="0">
                <a:latin typeface="Times New Roman" pitchFamily="18" charset="0"/>
                <a:cs typeface="Times New Roman" pitchFamily="18" charset="0"/>
              </a:rPr>
              <a:t>New Engines for Sustainable Development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42913" algn="just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Facts:</a:t>
            </a:r>
          </a:p>
          <a:p>
            <a:pPr lvl="1" indent="442913" algn="just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economy: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carbon intensity of the world economy (CO2 emissions per unit of GDP) has dropped 23% since 1992 (UNEP2011).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442913" algn="just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BRICS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Since 1990, economic growth has increased faster than carbon emissions for both the developed countries and developing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countries.</a:t>
            </a:r>
          </a:p>
          <a:p>
            <a:pPr lvl="1" indent="442913" algn="just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OECD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The decoupling is much more complete in OECD countries </a:t>
            </a:r>
          </a:p>
          <a:p>
            <a:pPr algn="just"/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/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27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000125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Achieving “Growth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and “Green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Jointly</a:t>
            </a:r>
            <a:b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China Case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b="1" dirty="0">
                <a:latin typeface="Times New Roman" pitchFamily="18" charset="0"/>
                <a:cs typeface="Times New Roman" pitchFamily="18" charset="0"/>
              </a:rPr>
            </a:br>
            <a:endParaRPr lang="zh-CN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副标题 2"/>
          <p:cNvSpPr>
            <a:spLocks noGrp="1"/>
          </p:cNvSpPr>
          <p:nvPr>
            <p:ph type="subTitle" idx="1"/>
          </p:nvPr>
        </p:nvSpPr>
        <p:spPr>
          <a:xfrm>
            <a:off x="500063" y="1571612"/>
            <a:ext cx="7858125" cy="4881724"/>
          </a:xfrm>
        </p:spPr>
        <p:txBody>
          <a:bodyPr>
            <a:normAutofit fontScale="92500" lnSpcReduction="10000"/>
          </a:bodyPr>
          <a:lstStyle/>
          <a:p>
            <a:pPr marL="85725" indent="457200" algn="just"/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facts of “growing 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green” in China during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2006-2010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11</a:t>
            </a:r>
            <a:r>
              <a:rPr lang="en-US" altLang="zh-CN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Five Year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Plan)</a:t>
            </a:r>
          </a:p>
          <a:p>
            <a:pPr marL="85725" indent="457200" algn="just"/>
            <a:r>
              <a:rPr lang="en-US" altLang="zh-CN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verage annual economic growth 11.2%</a:t>
            </a:r>
          </a:p>
          <a:p>
            <a:pPr marL="85725" indent="457200" algn="just" eaLnBrk="1" hangingPunct="1"/>
            <a:r>
              <a:rPr lang="en-US" altLang="zh-CN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— Energy consumption: +6.6%(about half of   </a:t>
            </a:r>
          </a:p>
          <a:p>
            <a:pPr marL="85725" indent="457200" algn="just" eaLnBrk="1" hangingPunct="1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economic growth rate)</a:t>
            </a:r>
          </a:p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— Energy intensity: -19.1%</a:t>
            </a:r>
          </a:p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— Emissions intensity: -21.2% (estimated)</a:t>
            </a:r>
          </a:p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— SO2: -3.64 million Tons (-14.29%)</a:t>
            </a:r>
          </a:p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— COD: -1.76 million Tons (-12.45%) </a:t>
            </a:r>
            <a:endParaRPr lang="zh-CN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457200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marL="85725" indent="457200" algn="just" eaLnBrk="1" hangingPunct="1"/>
            <a:endParaRPr lang="en-US" altLang="zh-C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86271-D5CE-46E9-B326-726D2028A5C9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8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“Growing green”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New Development Policy in China</a:t>
            </a:r>
            <a:endParaRPr lang="zh-CN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副标题 2"/>
          <p:cNvSpPr>
            <a:spLocks noGrp="1"/>
          </p:cNvSpPr>
          <p:nvPr>
            <p:ph type="subTitle" idx="1"/>
          </p:nvPr>
        </p:nvSpPr>
        <p:spPr>
          <a:xfrm>
            <a:off x="500063" y="1571612"/>
            <a:ext cx="7858125" cy="5143536"/>
          </a:xfrm>
        </p:spPr>
        <p:txBody>
          <a:bodyPr>
            <a:normAutofit lnSpcReduction="10000"/>
          </a:bodyPr>
          <a:lstStyle/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leaders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commitment to “growing green”.</a:t>
            </a:r>
          </a:p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development plan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12</a:t>
            </a:r>
            <a:r>
              <a:rPr lang="en-US" altLang="zh-CN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Five Year Plan: transformation of economic development model is the top priority, and specific environment targets are set.</a:t>
            </a:r>
          </a:p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 emission mitigation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clearly treated as an 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opportunity of new industrial revolution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official document.</a:t>
            </a:r>
          </a:p>
          <a:p>
            <a:pPr marL="85725" indent="457200" algn="just" eaLnBrk="1" hangingPunct="1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—— China is one of the countries taking the strongest mitigation and environmental measures in the world. </a:t>
            </a:r>
          </a:p>
          <a:p>
            <a:pPr marL="85725" indent="457200" algn="just" eaLnBrk="1" hangingPunct="1"/>
            <a:endParaRPr lang="en-US" altLang="zh-C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86271-D5CE-46E9-B326-726D2028A5C9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6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74" y="285751"/>
            <a:ext cx="8072467" cy="14287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Our Proposal for Green growth</a:t>
            </a:r>
            <a:endParaRPr lang="zh-CN" altLang="en-US" sz="36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0063" y="1643063"/>
            <a:ext cx="8215312" cy="4929187"/>
          </a:xfrm>
        </p:spPr>
        <p:txBody>
          <a:bodyPr rtlCol="0">
            <a:normAutofit/>
          </a:bodyPr>
          <a:lstStyle/>
          <a:p>
            <a:pPr marL="571500" indent="-571500" algn="just" eaLnBrk="1" fontAlgn="auto" hangingPunct="1">
              <a:spcAft>
                <a:spcPts val="0"/>
              </a:spcAft>
              <a:defRPr/>
            </a:pPr>
            <a:endParaRPr lang="en-US" altLang="zh-CN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eaLnBrk="1" fontAlgn="auto" hangingPunct="1"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solving global climate change problem and growing green are interdependent.</a:t>
            </a:r>
          </a:p>
          <a:p>
            <a:pPr marL="571500" indent="-571500" algn="just" eaLnBrk="1" fontAlgn="auto" hangingPunct="1">
              <a:spcAft>
                <a:spcPts val="0"/>
              </a:spcAft>
              <a:defRPr/>
            </a:pPr>
            <a:endParaRPr lang="en-US" altLang="zh-CN" b="1" dirty="0" smtClean="0">
              <a:solidFill>
                <a:schemeClr val="tx1"/>
              </a:solidFill>
            </a:endParaRPr>
          </a:p>
          <a:p>
            <a:pPr marL="571500" indent="-571500" algn="just"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—— solving global climate problem needs green growth</a:t>
            </a:r>
          </a:p>
          <a:p>
            <a:pPr marL="571500" indent="-571500" algn="just"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—— without global climate agreement,  green growth lacks incentive and pressure</a:t>
            </a:r>
            <a:r>
              <a:rPr lang="en-US" altLang="zh-CN" b="1" dirty="0" smtClean="0">
                <a:solidFill>
                  <a:schemeClr val="tx1"/>
                </a:solidFill>
              </a:rPr>
              <a:t>. </a:t>
            </a:r>
          </a:p>
          <a:p>
            <a:pPr marL="571500" indent="-5715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BEF60-50FE-4C26-BFEA-AC6B6FE5CC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C26F9-EDF1-4E7F-A3F1-E82E686150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Panelists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r. </a:t>
            </a:r>
            <a:r>
              <a:rPr lang="en-US" altLang="zh-CN" dirty="0" err="1" smtClean="0"/>
              <a:t>Jorg</a:t>
            </a:r>
            <a:r>
              <a:rPr lang="en-US" altLang="zh-CN" dirty="0" smtClean="0"/>
              <a:t> Haas, European Climate Foundation</a:t>
            </a:r>
          </a:p>
          <a:p>
            <a:r>
              <a:rPr lang="en-US" altLang="zh-CN" dirty="0" smtClean="0"/>
              <a:t>Dr. </a:t>
            </a:r>
            <a:r>
              <a:rPr lang="en-US" altLang="zh-CN" dirty="0" smtClean="0"/>
              <a:t>QU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Jiangsheng</a:t>
            </a:r>
            <a:r>
              <a:rPr lang="en-US" altLang="zh-CN" dirty="0" smtClean="0"/>
              <a:t>, Chinese Academy of Sciences</a:t>
            </a:r>
          </a:p>
          <a:p>
            <a:r>
              <a:rPr lang="en-US" altLang="zh-CN" dirty="0" smtClean="0"/>
              <a:t>Prof. Dr. DUAN, </a:t>
            </a:r>
            <a:r>
              <a:rPr lang="en-US" altLang="zh-CN" dirty="0" err="1" smtClean="0"/>
              <a:t>Hongxia</a:t>
            </a:r>
            <a:r>
              <a:rPr lang="en-US" altLang="zh-CN" dirty="0" smtClean="0"/>
              <a:t>, Xiamen University</a:t>
            </a:r>
          </a:p>
          <a:p>
            <a:r>
              <a:rPr lang="en-US" altLang="zh-CN" dirty="0" smtClean="0"/>
              <a:t>Dr. XIE, </a:t>
            </a:r>
            <a:r>
              <a:rPr lang="en-US" altLang="zh-CN" dirty="0" err="1" smtClean="0"/>
              <a:t>Dongdong</a:t>
            </a:r>
            <a:r>
              <a:rPr lang="en-US" altLang="zh-CN" dirty="0" smtClean="0"/>
              <a:t>, Shanghai </a:t>
            </a:r>
            <a:r>
              <a:rPr lang="en-US" altLang="zh-CN" dirty="0" err="1" smtClean="0"/>
              <a:t>Pudong</a:t>
            </a:r>
            <a:r>
              <a:rPr lang="en-US" altLang="zh-CN" dirty="0"/>
              <a:t> </a:t>
            </a:r>
            <a:r>
              <a:rPr lang="en-US" altLang="zh-CN" dirty="0" smtClean="0"/>
              <a:t>Academy of Reform and Development</a:t>
            </a:r>
          </a:p>
          <a:p>
            <a:r>
              <a:rPr lang="en-US" altLang="zh-CN" dirty="0" smtClean="0"/>
              <a:t>Prof. Dr. YE, </a:t>
            </a:r>
            <a:r>
              <a:rPr lang="en-US" altLang="zh-CN" dirty="0" err="1" smtClean="0"/>
              <a:t>Qian</a:t>
            </a:r>
            <a:r>
              <a:rPr lang="en-US" altLang="zh-CN" dirty="0" smtClean="0"/>
              <a:t>, Beijing Normal University</a:t>
            </a:r>
          </a:p>
        </p:txBody>
      </p:sp>
    </p:spTree>
    <p:extLst>
      <p:ext uri="{BB962C8B-B14F-4D97-AF65-F5344CB8AC3E}">
        <p14:creationId xmlns:p14="http://schemas.microsoft.com/office/powerpoint/2010/main" val="5982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Dr. </a:t>
            </a:r>
            <a:r>
              <a:rPr lang="en-US" altLang="zh-CN" b="1" dirty="0" err="1"/>
              <a:t>Jörg</a:t>
            </a:r>
            <a:r>
              <a:rPr lang="en-US" altLang="zh-CN" b="1" dirty="0"/>
              <a:t> </a:t>
            </a:r>
            <a:r>
              <a:rPr lang="en-US" altLang="zh-CN" b="1" dirty="0" smtClean="0"/>
              <a:t>Haas</a:t>
            </a:r>
            <a:br>
              <a:rPr lang="en-US" altLang="zh-CN" b="1" dirty="0" smtClean="0"/>
            </a:br>
            <a:r>
              <a:rPr lang="en-US" altLang="zh-CN" sz="3100" b="1" dirty="0" err="1"/>
              <a:t>Programme</a:t>
            </a:r>
            <a:r>
              <a:rPr lang="en-US" altLang="zh-CN" sz="3100" b="1" dirty="0"/>
              <a:t> Director, Global Climate Policies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He </a:t>
            </a:r>
            <a:r>
              <a:rPr lang="en-US" altLang="zh-CN" dirty="0"/>
              <a:t>is a widely respected expert on international climate, energy and development and has been attending climate negotiations since 1999. </a:t>
            </a:r>
            <a:r>
              <a:rPr lang="en-US" altLang="zh-CN" dirty="0" smtClean="0"/>
              <a:t>Currently, his focus is on acquired </a:t>
            </a:r>
            <a:r>
              <a:rPr lang="en-US" altLang="zh-CN" dirty="0"/>
              <a:t>a thorough understanding of the economics of climate change.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7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Dr. </a:t>
            </a:r>
            <a:r>
              <a:rPr lang="en-US" altLang="zh-CN" dirty="0" err="1" smtClean="0"/>
              <a:t>Jiansheng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Qu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100" dirty="0" smtClean="0"/>
              <a:t>Senior Research Fellow, Chinese Academy of Sciences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His research interests focus on identifying </a:t>
            </a:r>
            <a:r>
              <a:rPr lang="en-US" altLang="zh-CN" dirty="0"/>
              <a:t>the best practices and strategies for reducing carbon </a:t>
            </a:r>
            <a:r>
              <a:rPr lang="en-US" altLang="zh-CN" dirty="0" smtClean="0"/>
              <a:t>emissions in different regions of China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0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Prof. </a:t>
            </a:r>
            <a:r>
              <a:rPr lang="en-US" altLang="zh-CN" dirty="0" err="1" smtClean="0"/>
              <a:t>Hongxia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Duan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100" dirty="0" smtClean="0"/>
              <a:t>Xiamen University, China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Her current research interests focus on studying climate policy by applying economic principles and methods.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35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Dr. </a:t>
            </a:r>
            <a:r>
              <a:rPr lang="en-US" altLang="zh-CN" dirty="0" err="1" smtClean="0"/>
              <a:t>Dongdong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100" dirty="0" smtClean="0"/>
              <a:t>Shanghai </a:t>
            </a:r>
            <a:r>
              <a:rPr lang="en-US" altLang="zh-CN" sz="3100" dirty="0" err="1" smtClean="0"/>
              <a:t>Pudong</a:t>
            </a:r>
            <a:r>
              <a:rPr lang="en-US" altLang="zh-CN" sz="3100" dirty="0" smtClean="0"/>
              <a:t> Academy of Reform and Development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As an economist, his research interests mainly focus on developing policy frameworks </a:t>
            </a:r>
            <a:r>
              <a:rPr lang="en-US" altLang="zh-CN" dirty="0"/>
              <a:t>for </a:t>
            </a:r>
            <a:r>
              <a:rPr lang="en-US" altLang="zh-CN" dirty="0" smtClean="0"/>
              <a:t>green economic sectors in the context of mitigation and adaptation of global climate changes.</a:t>
            </a:r>
          </a:p>
        </p:txBody>
      </p:sp>
    </p:spTree>
    <p:extLst>
      <p:ext uri="{BB962C8B-B14F-4D97-AF65-F5344CB8AC3E}">
        <p14:creationId xmlns:p14="http://schemas.microsoft.com/office/powerpoint/2010/main" val="99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Prof. </a:t>
            </a:r>
            <a:r>
              <a:rPr lang="en-US" altLang="zh-CN" dirty="0" err="1" smtClean="0"/>
              <a:t>Qian</a:t>
            </a:r>
            <a:r>
              <a:rPr lang="en-US" altLang="zh-CN" dirty="0" smtClean="0"/>
              <a:t> Ye</a:t>
            </a:r>
            <a:br>
              <a:rPr lang="en-US" altLang="zh-CN" dirty="0" smtClean="0"/>
            </a:br>
            <a:r>
              <a:rPr lang="en-US" altLang="zh-CN" sz="3100" dirty="0" smtClean="0"/>
              <a:t>Beijing Normal University, China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As the executive director of Integrated Risk Governance Project, his research interests focus on applying the social-ecological system concepts and risk governance theories to develop a holistic approach to tackle the global climate change risks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8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282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				About CAST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9817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The largest NGO for millions of scientific </a:t>
            </a:r>
            <a:r>
              <a:rPr lang="en-US" altLang="zh-CN" sz="2000" dirty="0"/>
              <a:t>and technological </a:t>
            </a:r>
            <a:r>
              <a:rPr lang="en-US" altLang="zh-CN" sz="2000" dirty="0" smtClean="0"/>
              <a:t>professionals in China</a:t>
            </a:r>
          </a:p>
          <a:p>
            <a:r>
              <a:rPr lang="en-US" altLang="zh-CN" sz="2000" dirty="0" smtClean="0"/>
              <a:t>The role of CAST is to boost </a:t>
            </a:r>
            <a:r>
              <a:rPr lang="en-US" altLang="zh-CN" sz="2000" dirty="0"/>
              <a:t>the development of science and </a:t>
            </a:r>
            <a:r>
              <a:rPr lang="en-US" altLang="zh-CN" sz="2000" dirty="0" smtClean="0"/>
              <a:t>technology through:</a:t>
            </a:r>
          </a:p>
          <a:p>
            <a:pPr lvl="1"/>
            <a:r>
              <a:rPr lang="en-US" altLang="zh-CN" sz="2000" dirty="0" smtClean="0"/>
              <a:t>Enhancing  </a:t>
            </a:r>
            <a:r>
              <a:rPr lang="en-US" altLang="zh-CN" sz="2000" dirty="0"/>
              <a:t>science literacy of the whole </a:t>
            </a:r>
            <a:r>
              <a:rPr lang="en-US" altLang="zh-CN" sz="2000" dirty="0" smtClean="0"/>
              <a:t>nation (public understanding of science)</a:t>
            </a:r>
          </a:p>
          <a:p>
            <a:pPr lvl="1"/>
            <a:r>
              <a:rPr lang="en-US" altLang="zh-CN" sz="2000" dirty="0" smtClean="0"/>
              <a:t>Building communication platform for scientists </a:t>
            </a:r>
            <a:r>
              <a:rPr lang="en-US" altLang="zh-CN" sz="2000" dirty="0"/>
              <a:t>and engineers </a:t>
            </a:r>
            <a:r>
              <a:rPr lang="en-US" altLang="zh-CN" sz="2000" dirty="0" smtClean="0"/>
              <a:t>to conduct </a:t>
            </a:r>
            <a:r>
              <a:rPr lang="en-US" altLang="zh-CN" sz="2000" dirty="0"/>
              <a:t>academic </a:t>
            </a:r>
            <a:r>
              <a:rPr lang="en-US" altLang="zh-CN" sz="2000" dirty="0" smtClean="0"/>
              <a:t>exchange</a:t>
            </a:r>
          </a:p>
          <a:p>
            <a:pPr lvl="1"/>
            <a:r>
              <a:rPr lang="en-US" altLang="zh-CN" sz="2000" dirty="0" smtClean="0"/>
              <a:t>Promoting honesty </a:t>
            </a:r>
            <a:r>
              <a:rPr lang="en-US" altLang="zh-CN" sz="2000" dirty="0"/>
              <a:t>and integrity in scientific </a:t>
            </a:r>
            <a:r>
              <a:rPr lang="en-US" altLang="zh-CN" sz="2000" dirty="0" smtClean="0"/>
              <a:t>research</a:t>
            </a:r>
          </a:p>
          <a:p>
            <a:pPr lvl="1"/>
            <a:r>
              <a:rPr lang="en-US" altLang="zh-CN" sz="2000" dirty="0" smtClean="0"/>
              <a:t>Providing scientific </a:t>
            </a:r>
            <a:r>
              <a:rPr lang="en-US" altLang="zh-CN" sz="2000" dirty="0"/>
              <a:t>and technological consulting </a:t>
            </a:r>
            <a:r>
              <a:rPr lang="en-US" altLang="zh-CN" sz="2000" dirty="0" smtClean="0"/>
              <a:t>for the government and society</a:t>
            </a:r>
          </a:p>
          <a:p>
            <a:pPr lvl="1"/>
            <a:r>
              <a:rPr lang="en-US" altLang="zh-CN" sz="2000" dirty="0" smtClean="0"/>
              <a:t>Carrying out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international exchanges as representative of Chinese scientific community</a:t>
            </a:r>
          </a:p>
          <a:p>
            <a:pPr lvl="1"/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29108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1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Green Growth in China</a:t>
            </a:r>
            <a:br>
              <a:rPr lang="en-US" altLang="zh-CN" dirty="0" smtClean="0"/>
            </a:br>
            <a:r>
              <a:rPr lang="en-US" altLang="zh-CN" dirty="0" smtClean="0"/>
              <a:t>Policy and Achievements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LIANG </a:t>
            </a:r>
            <a:r>
              <a:rPr lang="en-US" altLang="zh-CN" dirty="0" err="1" smtClean="0"/>
              <a:t>Yingnan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600" dirty="0" smtClean="0"/>
              <a:t>China Association for Sciences and Technology (CAST)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6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默认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1E4FF"/>
      </a:accent1>
      <a:accent2>
        <a:srgbClr val="0099CC"/>
      </a:accent2>
      <a:accent3>
        <a:srgbClr val="FFFFFF"/>
      </a:accent3>
      <a:accent4>
        <a:srgbClr val="000000"/>
      </a:accent4>
      <a:accent5>
        <a:srgbClr val="D5EFFF"/>
      </a:accent5>
      <a:accent6>
        <a:srgbClr val="008AB9"/>
      </a:accent6>
      <a:hlink>
        <a:srgbClr val="003399"/>
      </a:hlink>
      <a:folHlink>
        <a:srgbClr val="61C2FF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1E4FF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5EFFF"/>
        </a:accent5>
        <a:accent6>
          <a:srgbClr val="008AB9"/>
        </a:accent6>
        <a:hlink>
          <a:srgbClr val="003399"/>
        </a:hlink>
        <a:folHlink>
          <a:srgbClr val="61C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850</Words>
  <Application>Microsoft Office PowerPoint</Application>
  <PresentationFormat>全屏显示(4:3)</PresentationFormat>
  <Paragraphs>113</Paragraphs>
  <Slides>18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主题​​</vt:lpstr>
      <vt:lpstr>Office 主题</vt:lpstr>
      <vt:lpstr>默认设计模板</vt:lpstr>
      <vt:lpstr>PowerPoint 演示文稿</vt:lpstr>
      <vt:lpstr>Panelists</vt:lpstr>
      <vt:lpstr>Dr. Jörg Haas Programme Director, Global Climate Policies  </vt:lpstr>
      <vt:lpstr>Dr. Jiansheng Qu Senior Research Fellow, Chinese Academy of Sciences</vt:lpstr>
      <vt:lpstr>Prof. Hongxia Duan Xiamen University, China</vt:lpstr>
      <vt:lpstr>Dr. Dongdong Xie Shanghai Pudong Academy of Reform and Development</vt:lpstr>
      <vt:lpstr>Prof. Qian Ye Beijing Normal University, China</vt:lpstr>
      <vt:lpstr>    About CAST</vt:lpstr>
      <vt:lpstr>  Green Growth in China Policy and Achievements  LIANG Yingnan  China Association for Sciences and Technology (CAST)    </vt:lpstr>
      <vt:lpstr>Fast Social and Economic Development in China in past three decades</vt:lpstr>
      <vt:lpstr>China GDP Growth </vt:lpstr>
      <vt:lpstr>Problems with “Old” Development Model and Social-Ecological Cost</vt:lpstr>
      <vt:lpstr>Risks and Concerns Increasing </vt:lpstr>
      <vt:lpstr>Green Growth -New Engines for Sustainable Development </vt:lpstr>
      <vt:lpstr> Achieving “Growth” and “Green” Jointly China Case </vt:lpstr>
      <vt:lpstr> “Growing green”  New Development Policy in China</vt:lpstr>
      <vt:lpstr>Our Proposal for Green growth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Plan for UNFCCC CAST Side Event</dc:title>
  <dc:creator>lenovo</dc:creator>
  <cp:lastModifiedBy>lenovo</cp:lastModifiedBy>
  <cp:revision>44</cp:revision>
  <dcterms:created xsi:type="dcterms:W3CDTF">2012-11-18T14:08:07Z</dcterms:created>
  <dcterms:modified xsi:type="dcterms:W3CDTF">2012-11-28T14:36:32Z</dcterms:modified>
</cp:coreProperties>
</file>