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1" r:id="rId4"/>
    <p:sldId id="277" r:id="rId5"/>
    <p:sldId id="258" r:id="rId6"/>
    <p:sldId id="274" r:id="rId7"/>
    <p:sldId id="280" r:id="rId8"/>
    <p:sldId id="279" r:id="rId9"/>
    <p:sldId id="287" r:id="rId10"/>
    <p:sldId id="286" r:id="rId11"/>
    <p:sldId id="288" r:id="rId12"/>
    <p:sldId id="261" r:id="rId13"/>
    <p:sldId id="263" r:id="rId14"/>
    <p:sldId id="281" r:id="rId15"/>
    <p:sldId id="273" r:id="rId16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25" autoAdjust="0"/>
  </p:normalViewPr>
  <p:slideViewPr>
    <p:cSldViewPr snapToGrid="0" snapToObjects="1">
      <p:cViewPr>
        <p:scale>
          <a:sx n="73" d="100"/>
          <a:sy n="73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48BE31-10A0-41BF-BA94-DA4FA972F19D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51BABB-59A0-413C-8D0F-FA9EEBA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5745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09FFB-EDE8-4202-A304-267F1FBF3FB7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20C8C-8474-4CC5-8E19-03F658159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872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5265014" y="6658443"/>
            <a:ext cx="4029282" cy="35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A87581F-CC2E-4DEC-B5B1-3B7F46D0F3DA}" type="slidenum">
              <a:rPr lang="en-US" sz="1200">
                <a:latin typeface="Calibri" pitchFamily="34" charset="0"/>
              </a:rPr>
              <a:pPr algn="r" eaLnBrk="1" hangingPunct="1"/>
              <a:t>9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1076-4FB1-8347-8FBB-1C030ACCA703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D0A6-042D-9147-B7F0-299060D6F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1076-4FB1-8347-8FBB-1C030ACCA703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D0A6-042D-9147-B7F0-299060D6F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1076-4FB1-8347-8FBB-1C030ACCA703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D0A6-042D-9147-B7F0-299060D6F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FB4ED-3C8D-4192-9546-E8227276A9F5}" type="datetime1">
              <a:rPr lang="pt-BR"/>
              <a:pPr>
                <a:defRPr/>
              </a:pPr>
              <a:t>12/06/2012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FBD1F-053A-426E-8C4D-04A80AA4E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313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1076-4FB1-8347-8FBB-1C030ACCA703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D0A6-042D-9147-B7F0-299060D6F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1076-4FB1-8347-8FBB-1C030ACCA703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D0A6-042D-9147-B7F0-299060D6F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1076-4FB1-8347-8FBB-1C030ACCA703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D0A6-042D-9147-B7F0-299060D6F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1076-4FB1-8347-8FBB-1C030ACCA703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D0A6-042D-9147-B7F0-299060D6F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1076-4FB1-8347-8FBB-1C030ACCA703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D0A6-042D-9147-B7F0-299060D6F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1076-4FB1-8347-8FBB-1C030ACCA703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D0A6-042D-9147-B7F0-299060D6F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1076-4FB1-8347-8FBB-1C030ACCA703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D0A6-042D-9147-B7F0-299060D6F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1076-4FB1-8347-8FBB-1C030ACCA703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D0A6-042D-9147-B7F0-299060D6F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41076-4FB1-8347-8FBB-1C030ACCA703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D0A6-042D-9147-B7F0-299060D6F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susa.org/forests" TargetMode="External"/><Relationship Id="rId2" Type="http://schemas.openxmlformats.org/officeDocument/2006/relationships/hyperlink" Target="http://www.ucsusa.org/whatsdrivingdeforestation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228" y="1726683"/>
            <a:ext cx="5494166" cy="2257488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/>
              <a:t>The Drivers of Deforestation and Forest Degradation:</a:t>
            </a:r>
            <a:br>
              <a:rPr lang="en-US" sz="3200" dirty="0" smtClean="0"/>
            </a:br>
            <a:r>
              <a:rPr lang="en-US" sz="3200" dirty="0" smtClean="0"/>
              <a:t>Different Levels, Different Views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8234" y="5247308"/>
            <a:ext cx="4003766" cy="1230683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Doug Boucher, UCS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dboucher@ucsusa.org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3394" y="1256419"/>
            <a:ext cx="2981623" cy="384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61001" y="5237019"/>
            <a:ext cx="3374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/>
              <a:t>UCS’ </a:t>
            </a:r>
            <a:r>
              <a:rPr lang="en-US" i="1" dirty="0" smtClean="0"/>
              <a:t>The Root of the Problem</a:t>
            </a:r>
            <a:r>
              <a:rPr lang="en-US" dirty="0" smtClean="0"/>
              <a:t> report, released July 2011, is a comprehensive review of the literature on the drivers of deforestation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Soybeans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7940" y="1417638"/>
            <a:ext cx="4526060" cy="54403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Large-scale commercial soy production grew rapidly in the late 1990s, becoming the cause of about one-fourth of Amazon deforestation</a:t>
            </a:r>
          </a:p>
          <a:p>
            <a:r>
              <a:rPr lang="en-US" dirty="0" smtClean="0"/>
              <a:t>However, civil-society pressure and business responses have successfully reduced the deforestation caused by soybeans in Brazil to low levels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4069" y="6361611"/>
            <a:ext cx="4049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Macedo</a:t>
            </a:r>
            <a:r>
              <a:rPr lang="en-US" dirty="0" smtClean="0"/>
              <a:t> et al. 2012, </a:t>
            </a:r>
            <a:r>
              <a:rPr lang="en-US" dirty="0" err="1" smtClean="0"/>
              <a:t>Rudorff</a:t>
            </a:r>
            <a:r>
              <a:rPr lang="en-US" dirty="0" smtClean="0"/>
              <a:t> et al. 2011</a:t>
            </a:r>
            <a:endParaRPr lang="en-US" dirty="0"/>
          </a:p>
        </p:txBody>
      </p:sp>
      <p:pic>
        <p:nvPicPr>
          <p:cNvPr id="1026" name="Picture 2" descr="C:\Users\DBoucher.UCS\Documents\Figures and photos for reports, etc\ucs boucher jpegs\ucs boucher jpegs\ucs-fig boucher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445" y="1574392"/>
            <a:ext cx="4188168" cy="478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493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71" y="62408"/>
            <a:ext cx="8229600" cy="1143000"/>
          </a:xfrm>
        </p:spPr>
        <p:txBody>
          <a:bodyPr/>
          <a:lstStyle/>
          <a:p>
            <a:r>
              <a:rPr lang="en-US" dirty="0" smtClean="0"/>
              <a:t>Beef cattle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11" y="1205408"/>
            <a:ext cx="8252978" cy="1681483"/>
          </a:xfrm>
        </p:spPr>
        <p:txBody>
          <a:bodyPr>
            <a:normAutofit/>
          </a:bodyPr>
          <a:lstStyle/>
          <a:p>
            <a:r>
              <a:rPr lang="en-US" dirty="0" smtClean="0"/>
              <a:t>Growing beef production, for both domestic and export markets, is causing </a:t>
            </a:r>
            <a:r>
              <a:rPr lang="en-US" dirty="0"/>
              <a:t>most </a:t>
            </a:r>
            <a:r>
              <a:rPr lang="en-US" dirty="0" smtClean="0"/>
              <a:t>Amazon deforestation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9003" y="2886891"/>
            <a:ext cx="5715000" cy="3819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Timber </a:t>
            </a:r>
            <a:r>
              <a:rPr lang="en-US" dirty="0" smtClean="0"/>
              <a:t>and pulp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0193" y="1649502"/>
            <a:ext cx="4127864" cy="476141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Tropical timber and pulp production creates roads for the other drivers and is economically important to deforestation in Southeast Asia</a:t>
            </a:r>
          </a:p>
          <a:p>
            <a:r>
              <a:rPr lang="en-US" dirty="0" smtClean="0"/>
              <a:t>The timber industry there is closely connected to, and its profits help finance, expanding palm oil and pulp and paper plantations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394" y="1417638"/>
            <a:ext cx="3918857" cy="5225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480"/>
          </a:xfrm>
        </p:spPr>
        <p:txBody>
          <a:bodyPr/>
          <a:lstStyle/>
          <a:p>
            <a:r>
              <a:rPr lang="en-US" dirty="0" smtClean="0"/>
              <a:t>The drivers of deforestation have changed fundamentally as we have moved into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Underlying demand will increasingly be driven by shifts in diet, not population growth</a:t>
            </a:r>
          </a:p>
          <a:p>
            <a:r>
              <a:rPr lang="en-US" dirty="0" smtClean="0"/>
              <a:t>Large commercial agriculture and wood-products production have become agents of deforestation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92881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404813"/>
            <a:ext cx="4284662" cy="474195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Thanks to:</a:t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ClimateWorks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Foundation</a:t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Bellona Foundation</a:t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Pipa Elias, Estrellita Fitzhugh, Lael Goodman, Katherine Lininger, Calen May-Tobin, Sarah Roquemore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and 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 Saxon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975225" y="1524000"/>
            <a:ext cx="3025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468824" y="5380672"/>
            <a:ext cx="82906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 smtClean="0"/>
              <a:t>This UCS report and shorter fact sheets on our work can </a:t>
            </a:r>
            <a:r>
              <a:rPr lang="en-US" dirty="0"/>
              <a:t>be downloaded at:</a:t>
            </a:r>
          </a:p>
          <a:p>
            <a:pPr algn="ctr" eaLnBrk="1" hangingPunct="1"/>
            <a:r>
              <a:rPr lang="en-US" dirty="0">
                <a:solidFill>
                  <a:srgbClr val="0000FF"/>
                </a:solidFill>
                <a:hlinkClick r:id="rId2"/>
              </a:rPr>
              <a:t>www.ucsusa.org/whatsdrivingdeforestation</a:t>
            </a:r>
            <a:endParaRPr lang="en-US" dirty="0">
              <a:solidFill>
                <a:srgbClr val="0000FF"/>
              </a:solidFill>
            </a:endParaRPr>
          </a:p>
          <a:p>
            <a:pPr algn="ctr" eaLnBrk="1" hangingPunct="1"/>
            <a:r>
              <a:rPr lang="en-US" dirty="0"/>
              <a:t>and </a:t>
            </a:r>
            <a:r>
              <a:rPr lang="en-US" dirty="0" smtClean="0"/>
              <a:t>at  </a:t>
            </a:r>
            <a:r>
              <a:rPr lang="en-US" dirty="0" smtClean="0">
                <a:solidFill>
                  <a:srgbClr val="0000FF"/>
                </a:solidFill>
                <a:hlinkClick r:id="rId3"/>
              </a:rPr>
              <a:t>www.ucsusa.org/forests</a:t>
            </a:r>
            <a:endParaRPr lang="en-US" dirty="0" smtClean="0"/>
          </a:p>
          <a:p>
            <a:pPr eaLnBrk="1" hangingPunct="1"/>
            <a:endParaRPr lang="en-US" dirty="0"/>
          </a:p>
        </p:txBody>
      </p:sp>
      <p:pic>
        <p:nvPicPr>
          <p:cNvPr id="1026" name="Picture 2" descr="C:\Users\DBoucher.UCS\Documents\Figures and photos for reports, etc\UCS_RootoftheProblem_DriversofDeforestation_Co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493" y="150221"/>
            <a:ext cx="3994634" cy="516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468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drivers of deforestation in the UNFCCC negotiations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234"/>
            <a:ext cx="8229600" cy="4975073"/>
          </a:xfrm>
        </p:spPr>
        <p:txBody>
          <a:bodyPr>
            <a:normAutofit/>
          </a:bodyPr>
          <a:lstStyle/>
          <a:p>
            <a:r>
              <a:rPr lang="en-US" dirty="0" smtClean="0"/>
              <a:t>A two-year UNFCCC process began with the Cancun Agreements in December 2010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Recent scientific literature shows that they have changed fundamentally in the last few decades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873829"/>
            <a:ext cx="8662822" cy="1728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89" y="326889"/>
            <a:ext cx="8229600" cy="1143000"/>
          </a:xfrm>
        </p:spPr>
        <p:txBody>
          <a:bodyPr>
            <a:normAutofit fontScale="90000"/>
          </a:bodyPr>
          <a:lstStyle/>
          <a:p>
            <a:pPr marL="457200" indent="-457200" algn="l"/>
            <a:r>
              <a:rPr lang="en-US" dirty="0" smtClean="0"/>
              <a:t>Different levels, and at each level, new views of what are the drivers: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89" y="1658983"/>
            <a:ext cx="8229600" cy="213300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Ultimate drivers or Underlying level, e.g.</a:t>
            </a:r>
          </a:p>
          <a:p>
            <a:pPr lvl="1"/>
            <a:r>
              <a:rPr lang="en-US" dirty="0" smtClean="0"/>
              <a:t>Deforestation is driven by population growth in tropical forest countries; vs.:</a:t>
            </a:r>
          </a:p>
          <a:p>
            <a:pPr lvl="1"/>
            <a:r>
              <a:rPr lang="en-US" dirty="0" smtClean="0"/>
              <a:t>Global demand, in markets </a:t>
            </a:r>
            <a:r>
              <a:rPr lang="en-US" dirty="0"/>
              <a:t>in both developed and developing </a:t>
            </a:r>
            <a:r>
              <a:rPr lang="en-US" dirty="0" smtClean="0"/>
              <a:t>countries, drives deforestation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0891" y="3791990"/>
            <a:ext cx="7850778" cy="2435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3000" dirty="0"/>
              <a:t>Proximate drivers or Agents, e.g.: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400" dirty="0" smtClean="0"/>
              <a:t>Peasant </a:t>
            </a:r>
            <a:r>
              <a:rPr lang="en-US" sz="2400" dirty="0"/>
              <a:t>farmers, through their subsistence agriculture and firewood gathering, are the main agents of </a:t>
            </a:r>
            <a:r>
              <a:rPr lang="en-US" sz="2400" dirty="0" smtClean="0"/>
              <a:t>deforestation; vs.:</a:t>
            </a:r>
            <a:endParaRPr lang="en-US" sz="2400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400" dirty="0" smtClean="0"/>
              <a:t>Commercial agriculture and forestry – especially soybeans, beef cattle, palm oil and timber  – are now the major drivers</a:t>
            </a:r>
          </a:p>
        </p:txBody>
      </p:sp>
    </p:spTree>
    <p:extLst>
      <p:ext uri="{BB962C8B-B14F-4D97-AF65-F5344CB8AC3E}">
        <p14:creationId xmlns:p14="http://schemas.microsoft.com/office/powerpoint/2010/main" xmlns="" val="339744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6888" y="536757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The Underlying Demand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1051" y="2529296"/>
            <a:ext cx="5484074" cy="368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576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and Diet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5782" y="1600200"/>
            <a:ext cx="4851018" cy="5257800"/>
          </a:xfrm>
        </p:spPr>
        <p:txBody>
          <a:bodyPr>
            <a:normAutofit fontScale="92500"/>
          </a:bodyPr>
          <a:lstStyle/>
          <a:p>
            <a:r>
              <a:rPr lang="en-US" i="1" dirty="0" smtClean="0"/>
              <a:t>Previous assumption was</a:t>
            </a:r>
            <a:r>
              <a:rPr lang="en-US" dirty="0" smtClean="0"/>
              <a:t>: Increasing rural populations are the main cause of pressure on forests</a:t>
            </a:r>
          </a:p>
          <a:p>
            <a:r>
              <a:rPr lang="en-US" i="1" dirty="0" smtClean="0"/>
              <a:t>Recent studies say that: </a:t>
            </a:r>
            <a:r>
              <a:rPr lang="en-US" dirty="0" smtClean="0"/>
              <a:t>Urban populations and export markets, not population growth, are the chief sources of the demand that drives deforestation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39" y="2005147"/>
            <a:ext cx="3296101" cy="4069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69" y="274638"/>
            <a:ext cx="883049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Demographic changes in recent decades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44419"/>
          </a:xfrm>
        </p:spPr>
        <p:txBody>
          <a:bodyPr>
            <a:normAutofit/>
          </a:bodyPr>
          <a:lstStyle/>
          <a:p>
            <a:r>
              <a:rPr lang="en-US" dirty="0" smtClean="0"/>
              <a:t>Population growth has slowed everywhere</a:t>
            </a:r>
          </a:p>
          <a:p>
            <a:pPr lvl="1"/>
            <a:r>
              <a:rPr lang="en-US" dirty="0"/>
              <a:t>In the </a:t>
            </a:r>
            <a:r>
              <a:rPr lang="en-US" b="1" dirty="0"/>
              <a:t>past</a:t>
            </a:r>
            <a:r>
              <a:rPr lang="en-US" dirty="0"/>
              <a:t> </a:t>
            </a:r>
            <a:r>
              <a:rPr lang="en-US" b="1" dirty="0"/>
              <a:t>four decades </a:t>
            </a:r>
            <a:r>
              <a:rPr lang="en-US" dirty="0"/>
              <a:t>world population increased by about </a:t>
            </a:r>
            <a:r>
              <a:rPr lang="en-US" b="1" dirty="0"/>
              <a:t>100%</a:t>
            </a:r>
            <a:r>
              <a:rPr lang="en-US" dirty="0"/>
              <a:t> </a:t>
            </a:r>
            <a:r>
              <a:rPr lang="en-US" dirty="0" smtClean="0"/>
              <a:t> -- an increase of </a:t>
            </a:r>
            <a:r>
              <a:rPr lang="en-US" b="1" dirty="0" smtClean="0"/>
              <a:t>3.5 billion </a:t>
            </a:r>
            <a:r>
              <a:rPr lang="en-US" dirty="0" smtClean="0"/>
              <a:t>people</a:t>
            </a:r>
            <a:endParaRPr lang="en-US" dirty="0"/>
          </a:p>
          <a:p>
            <a:pPr lvl="1"/>
            <a:r>
              <a:rPr lang="en-US" dirty="0"/>
              <a:t>In the </a:t>
            </a:r>
            <a:r>
              <a:rPr lang="en-US" b="1" dirty="0"/>
              <a:t>next four decades </a:t>
            </a:r>
            <a:r>
              <a:rPr lang="en-US" dirty="0"/>
              <a:t>it is projected to grow by about </a:t>
            </a:r>
            <a:r>
              <a:rPr lang="en-US" b="1" dirty="0"/>
              <a:t>30%</a:t>
            </a:r>
            <a:r>
              <a:rPr lang="en-US" dirty="0"/>
              <a:t> </a:t>
            </a:r>
            <a:r>
              <a:rPr lang="en-US" dirty="0" smtClean="0"/>
              <a:t>-- an increase of </a:t>
            </a:r>
            <a:r>
              <a:rPr lang="en-US" b="1" dirty="0" smtClean="0"/>
              <a:t>2.1 billion </a:t>
            </a:r>
            <a:r>
              <a:rPr lang="en-US" dirty="0" smtClean="0"/>
              <a:t>people</a:t>
            </a:r>
            <a:endParaRPr lang="en-US" dirty="0"/>
          </a:p>
          <a:p>
            <a:r>
              <a:rPr lang="en-US" dirty="0" smtClean="0"/>
              <a:t>Rapid urbanization in developing countries</a:t>
            </a:r>
          </a:p>
          <a:p>
            <a:r>
              <a:rPr lang="en-US" dirty="0" smtClean="0"/>
              <a:t>Rural population growth has slowed to low levels or zero:</a:t>
            </a:r>
          </a:p>
        </p:txBody>
      </p:sp>
    </p:spTree>
    <p:extLst>
      <p:ext uri="{BB962C8B-B14F-4D97-AF65-F5344CB8AC3E}">
        <p14:creationId xmlns:p14="http://schemas.microsoft.com/office/powerpoint/2010/main" xmlns="" val="31831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Implications about underlying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pressure of population growth has slowed in recent decades, especially in rural areas, and will continue to slow in the future</a:t>
            </a:r>
          </a:p>
          <a:p>
            <a:r>
              <a:rPr lang="en-US" dirty="0" smtClean="0"/>
              <a:t>Changes in diet – especially greater consumption of meat, other livestock products, feed grains for them, and vegetable oils – will increasingly be the main cause of demand growth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595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8495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Agents of Deforestation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8860" y="2407485"/>
            <a:ext cx="5433278" cy="407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51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990566" y="628233"/>
            <a:ext cx="5153434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4000" dirty="0" smtClean="0">
                <a:latin typeface="+mj-lt"/>
              </a:rPr>
              <a:t>The agents differ among continents</a:t>
            </a:r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4000" dirty="0" smtClean="0">
                <a:latin typeface="+mj-lt"/>
              </a:rPr>
              <a:t>However agriculture (pasture, cropland and shifting cultivation) has been predominant everywhere</a:t>
            </a:r>
          </a:p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+mj-lt"/>
              </a:rPr>
              <a:t>(1990-2005 data)</a:t>
            </a:r>
            <a:endParaRPr lang="en-US" sz="2800" dirty="0">
              <a:latin typeface="+mj-lt"/>
            </a:endParaRPr>
          </a:p>
          <a:p>
            <a:pPr algn="ctr">
              <a:lnSpc>
                <a:spcPct val="90000"/>
              </a:lnSpc>
            </a:pPr>
            <a:endParaRPr lang="en-US" sz="2000" dirty="0" smtClean="0">
              <a:latin typeface="Times New Roman" pitchFamily="18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659563" y="6400800"/>
            <a:ext cx="2484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/>
              <a:t>From R.A. Houghton, WHRC Cancun side event, 7 Dec 2010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696" y="0"/>
            <a:ext cx="3480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503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559</Words>
  <Application>Microsoft Office PowerPoint</Application>
  <PresentationFormat>On-screen Show (4:3)</PresentationFormat>
  <Paragraphs>53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Drivers of Deforestation and Forest Degradation: Different Levels, Different Views</vt:lpstr>
      <vt:lpstr>The drivers of deforestation in the UNFCCC negotiations</vt:lpstr>
      <vt:lpstr>Different levels, and at each level, new views of what are the drivers:</vt:lpstr>
      <vt:lpstr>The Underlying Demand</vt:lpstr>
      <vt:lpstr>Population and Diet</vt:lpstr>
      <vt:lpstr>Demographic changes in recent decades</vt:lpstr>
      <vt:lpstr>Implications about underlying demand</vt:lpstr>
      <vt:lpstr>Agents of Deforestation</vt:lpstr>
      <vt:lpstr>Slide 9</vt:lpstr>
      <vt:lpstr>Slide 10</vt:lpstr>
      <vt:lpstr>Soybeans</vt:lpstr>
      <vt:lpstr>Beef cattle</vt:lpstr>
      <vt:lpstr>Timber and pulp</vt:lpstr>
      <vt:lpstr>Conclusions</vt:lpstr>
      <vt:lpstr> Thanks to:  The ClimateWorks Foundation The Bellona Foundation  Pipa Elias, Estrellita Fitzhugh, Lael Goodman, Katherine Lininger, Calen May-Tobin, Sarah Roquemore and Earl Saxon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Root of the Problem</dc:title>
  <dc:creator>P. Elias</dc:creator>
  <cp:lastModifiedBy>Nathalie Walker</cp:lastModifiedBy>
  <cp:revision>85</cp:revision>
  <cp:lastPrinted>2012-02-15T15:46:25Z</cp:lastPrinted>
  <dcterms:created xsi:type="dcterms:W3CDTF">2011-05-24T14:55:50Z</dcterms:created>
  <dcterms:modified xsi:type="dcterms:W3CDTF">2012-06-12T17:57:29Z</dcterms:modified>
</cp:coreProperties>
</file>