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10"/>
  </p:notesMasterIdLst>
  <p:handoutMasterIdLst>
    <p:handoutMasterId r:id="rId11"/>
  </p:handoutMasterIdLst>
  <p:sldIdLst>
    <p:sldId id="259" r:id="rId2"/>
    <p:sldId id="261" r:id="rId3"/>
    <p:sldId id="262" r:id="rId4"/>
    <p:sldId id="285" r:id="rId5"/>
    <p:sldId id="283" r:id="rId6"/>
    <p:sldId id="284" r:id="rId7"/>
    <p:sldId id="269" r:id="rId8"/>
    <p:sldId id="274" r:id="rId9"/>
  </p:sldIdLst>
  <p:sldSz cx="9144000" cy="6858000" type="screen4x3"/>
  <p:notesSz cx="7099300" cy="10234613"/>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902B"/>
    <a:srgbClr val="33CC33"/>
    <a:srgbClr val="DA86B6"/>
    <a:srgbClr val="800080"/>
    <a:srgbClr val="CCECFF"/>
    <a:srgbClr val="FFCCFF"/>
    <a:srgbClr val="FF000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6" autoAdjust="0"/>
    <p:restoredTop sz="96167" autoAdjust="0"/>
  </p:normalViewPr>
  <p:slideViewPr>
    <p:cSldViewPr snapToGrid="0">
      <p:cViewPr>
        <p:scale>
          <a:sx n="77" d="100"/>
          <a:sy n="77" d="100"/>
        </p:scale>
        <p:origin x="-966" y="-72"/>
      </p:cViewPr>
      <p:guideLst>
        <p:guide orient="horz" pos="2160"/>
        <p:guide pos="2880"/>
      </p:guideLst>
    </p:cSldViewPr>
  </p:slideViewPr>
  <p:outlineViewPr>
    <p:cViewPr>
      <p:scale>
        <a:sx n="33" d="100"/>
        <a:sy n="33" d="100"/>
      </p:scale>
      <p:origin x="0" y="2610"/>
    </p:cViewPr>
  </p:outlineViewPr>
  <p:notesTextViewPr>
    <p:cViewPr>
      <p:scale>
        <a:sx n="100" d="100"/>
        <a:sy n="100" d="100"/>
      </p:scale>
      <p:origin x="0" y="0"/>
    </p:cViewPr>
  </p:notesTextViewPr>
  <p:notesViewPr>
    <p:cSldViewPr snapToGrid="0">
      <p:cViewPr varScale="1">
        <p:scale>
          <a:sx n="50" d="100"/>
          <a:sy n="50" d="100"/>
        </p:scale>
        <p:origin x="-1956" y="-108"/>
      </p:cViewPr>
      <p:guideLst>
        <p:guide orient="horz" pos="3224"/>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5F0D7E-CBC5-432A-9F0D-E22F2B4F93A5}" type="doc">
      <dgm:prSet loTypeId="urn:microsoft.com/office/officeart/2005/8/layout/process2" loCatId="process" qsTypeId="urn:microsoft.com/office/officeart/2005/8/quickstyle/simple1" qsCatId="simple" csTypeId="urn:microsoft.com/office/officeart/2005/8/colors/accent4_1" csCatId="accent4" phldr="1"/>
      <dgm:spPr/>
    </dgm:pt>
    <dgm:pt modelId="{F9A90AED-CFC2-4AE2-8EF0-A54AA390509F}">
      <dgm:prSet phldrT="[Text]" custT="1"/>
      <dgm:spPr/>
      <dgm:t>
        <a:bodyPr/>
        <a:lstStyle/>
        <a:p>
          <a:r>
            <a:rPr lang="it-IT" sz="1800" b="1" dirty="0" smtClean="0"/>
            <a:t>Public-private</a:t>
          </a:r>
          <a:endParaRPr lang="it-IT" sz="1800" b="1" dirty="0"/>
        </a:p>
      </dgm:t>
    </dgm:pt>
    <dgm:pt modelId="{2304CE9E-C311-482C-925A-001FA05FFA45}" type="parTrans" cxnId="{F4DB8F48-1F98-43AB-A965-DCA6F8ADAC22}">
      <dgm:prSet/>
      <dgm:spPr/>
      <dgm:t>
        <a:bodyPr/>
        <a:lstStyle/>
        <a:p>
          <a:endParaRPr lang="it-IT" sz="1800" b="1"/>
        </a:p>
      </dgm:t>
    </dgm:pt>
    <dgm:pt modelId="{AAE814CA-7111-4DC6-822B-EDA1F9F08F81}" type="sibTrans" cxnId="{F4DB8F48-1F98-43AB-A965-DCA6F8ADAC22}">
      <dgm:prSet custT="1"/>
      <dgm:spPr/>
      <dgm:t>
        <a:bodyPr/>
        <a:lstStyle/>
        <a:p>
          <a:endParaRPr lang="it-IT" sz="1800" b="1"/>
        </a:p>
      </dgm:t>
    </dgm:pt>
    <dgm:pt modelId="{308C50A9-6A52-40B3-9D8F-B311C39FF6C6}">
      <dgm:prSet phldrT="[Text]" custT="1"/>
      <dgm:spPr/>
      <dgm:t>
        <a:bodyPr/>
        <a:lstStyle/>
        <a:p>
          <a:r>
            <a:rPr lang="it-IT" sz="1800" b="1" dirty="0" smtClean="0"/>
            <a:t>Private finance </a:t>
          </a:r>
          <a:endParaRPr lang="it-IT" sz="1800" b="1" dirty="0"/>
        </a:p>
      </dgm:t>
    </dgm:pt>
    <dgm:pt modelId="{ADF0E9F3-1BA3-44E0-9D92-2DE80875CC34}" type="parTrans" cxnId="{3D67CDF1-5A79-42F9-A0F0-0252FCF2DBD9}">
      <dgm:prSet/>
      <dgm:spPr/>
      <dgm:t>
        <a:bodyPr/>
        <a:lstStyle/>
        <a:p>
          <a:endParaRPr lang="it-IT" sz="1800" b="1"/>
        </a:p>
      </dgm:t>
    </dgm:pt>
    <dgm:pt modelId="{ABEF5FF6-6497-490A-9526-9A8B1C1120B4}" type="sibTrans" cxnId="{3D67CDF1-5A79-42F9-A0F0-0252FCF2DBD9}">
      <dgm:prSet/>
      <dgm:spPr/>
      <dgm:t>
        <a:bodyPr/>
        <a:lstStyle/>
        <a:p>
          <a:endParaRPr lang="it-IT" sz="1800" b="1"/>
        </a:p>
      </dgm:t>
    </dgm:pt>
    <dgm:pt modelId="{02A2AA3C-8ADD-4B38-8BC2-5DEF69D1B42D}">
      <dgm:prSet phldrT="[Text]" custT="1"/>
      <dgm:spPr/>
      <dgm:t>
        <a:bodyPr/>
        <a:lstStyle/>
        <a:p>
          <a:r>
            <a:rPr lang="it-IT" sz="1800" b="1" dirty="0" smtClean="0"/>
            <a:t>Public finance</a:t>
          </a:r>
          <a:endParaRPr lang="it-IT" sz="1800" b="1" dirty="0"/>
        </a:p>
      </dgm:t>
    </dgm:pt>
    <dgm:pt modelId="{616ED50F-E9A8-453B-AFDA-266AEFE1110F}" type="sibTrans" cxnId="{8FEB753C-83DA-4294-AF9E-901BECCCEBF0}">
      <dgm:prSet custT="1"/>
      <dgm:spPr/>
      <dgm:t>
        <a:bodyPr/>
        <a:lstStyle/>
        <a:p>
          <a:endParaRPr lang="it-IT" sz="1800" b="1"/>
        </a:p>
      </dgm:t>
    </dgm:pt>
    <dgm:pt modelId="{D5B6E283-31C1-4AD2-A332-940BDDE757A8}" type="parTrans" cxnId="{8FEB753C-83DA-4294-AF9E-901BECCCEBF0}">
      <dgm:prSet/>
      <dgm:spPr/>
      <dgm:t>
        <a:bodyPr/>
        <a:lstStyle/>
        <a:p>
          <a:endParaRPr lang="it-IT" sz="1800" b="1"/>
        </a:p>
      </dgm:t>
    </dgm:pt>
    <dgm:pt modelId="{02FB074F-BDE9-4A14-ACF4-91FA6B92B664}" type="pres">
      <dgm:prSet presAssocID="{E65F0D7E-CBC5-432A-9F0D-E22F2B4F93A5}" presName="linearFlow" presStyleCnt="0">
        <dgm:presLayoutVars>
          <dgm:resizeHandles val="exact"/>
        </dgm:presLayoutVars>
      </dgm:prSet>
      <dgm:spPr/>
    </dgm:pt>
    <dgm:pt modelId="{533A16B4-DF91-4938-BFE3-C9BA3E322ED3}" type="pres">
      <dgm:prSet presAssocID="{02A2AA3C-8ADD-4B38-8BC2-5DEF69D1B42D}" presName="node" presStyleLbl="node1" presStyleIdx="0" presStyleCnt="3">
        <dgm:presLayoutVars>
          <dgm:bulletEnabled val="1"/>
        </dgm:presLayoutVars>
      </dgm:prSet>
      <dgm:spPr/>
      <dgm:t>
        <a:bodyPr/>
        <a:lstStyle/>
        <a:p>
          <a:endParaRPr lang="it-IT"/>
        </a:p>
      </dgm:t>
    </dgm:pt>
    <dgm:pt modelId="{F64D57DE-84EB-4474-83DB-70AB331CF813}" type="pres">
      <dgm:prSet presAssocID="{616ED50F-E9A8-453B-AFDA-266AEFE1110F}" presName="sibTrans" presStyleLbl="sibTrans2D1" presStyleIdx="0" presStyleCnt="2"/>
      <dgm:spPr/>
      <dgm:t>
        <a:bodyPr/>
        <a:lstStyle/>
        <a:p>
          <a:endParaRPr lang="it-IT"/>
        </a:p>
      </dgm:t>
    </dgm:pt>
    <dgm:pt modelId="{33023778-E711-4C68-B570-8E0A9D61DCB1}" type="pres">
      <dgm:prSet presAssocID="{616ED50F-E9A8-453B-AFDA-266AEFE1110F}" presName="connectorText" presStyleLbl="sibTrans2D1" presStyleIdx="0" presStyleCnt="2"/>
      <dgm:spPr/>
      <dgm:t>
        <a:bodyPr/>
        <a:lstStyle/>
        <a:p>
          <a:endParaRPr lang="it-IT"/>
        </a:p>
      </dgm:t>
    </dgm:pt>
    <dgm:pt modelId="{5E801125-8597-4E77-B2E6-021A2FF84845}" type="pres">
      <dgm:prSet presAssocID="{F9A90AED-CFC2-4AE2-8EF0-A54AA390509F}" presName="node" presStyleLbl="node1" presStyleIdx="1" presStyleCnt="3">
        <dgm:presLayoutVars>
          <dgm:bulletEnabled val="1"/>
        </dgm:presLayoutVars>
      </dgm:prSet>
      <dgm:spPr/>
      <dgm:t>
        <a:bodyPr/>
        <a:lstStyle/>
        <a:p>
          <a:endParaRPr lang="it-IT"/>
        </a:p>
      </dgm:t>
    </dgm:pt>
    <dgm:pt modelId="{4F42D1D4-6C38-49E7-98CF-9390C54846AB}" type="pres">
      <dgm:prSet presAssocID="{AAE814CA-7111-4DC6-822B-EDA1F9F08F81}" presName="sibTrans" presStyleLbl="sibTrans2D1" presStyleIdx="1" presStyleCnt="2"/>
      <dgm:spPr/>
      <dgm:t>
        <a:bodyPr/>
        <a:lstStyle/>
        <a:p>
          <a:endParaRPr lang="it-IT"/>
        </a:p>
      </dgm:t>
    </dgm:pt>
    <dgm:pt modelId="{FED86A8F-2844-4E8D-A251-FB7A145355FA}" type="pres">
      <dgm:prSet presAssocID="{AAE814CA-7111-4DC6-822B-EDA1F9F08F81}" presName="connectorText" presStyleLbl="sibTrans2D1" presStyleIdx="1" presStyleCnt="2"/>
      <dgm:spPr/>
      <dgm:t>
        <a:bodyPr/>
        <a:lstStyle/>
        <a:p>
          <a:endParaRPr lang="it-IT"/>
        </a:p>
      </dgm:t>
    </dgm:pt>
    <dgm:pt modelId="{45ED4C7A-27F6-40C3-A5E3-DEC577AB0B28}" type="pres">
      <dgm:prSet presAssocID="{308C50A9-6A52-40B3-9D8F-B311C39FF6C6}" presName="node" presStyleLbl="node1" presStyleIdx="2" presStyleCnt="3">
        <dgm:presLayoutVars>
          <dgm:bulletEnabled val="1"/>
        </dgm:presLayoutVars>
      </dgm:prSet>
      <dgm:spPr/>
      <dgm:t>
        <a:bodyPr/>
        <a:lstStyle/>
        <a:p>
          <a:endParaRPr lang="it-IT"/>
        </a:p>
      </dgm:t>
    </dgm:pt>
  </dgm:ptLst>
  <dgm:cxnLst>
    <dgm:cxn modelId="{61A6DF31-D750-4A84-8FDF-6C03081F9C70}" type="presOf" srcId="{616ED50F-E9A8-453B-AFDA-266AEFE1110F}" destId="{33023778-E711-4C68-B570-8E0A9D61DCB1}" srcOrd="1" destOrd="0" presId="urn:microsoft.com/office/officeart/2005/8/layout/process2"/>
    <dgm:cxn modelId="{3D67CDF1-5A79-42F9-A0F0-0252FCF2DBD9}" srcId="{E65F0D7E-CBC5-432A-9F0D-E22F2B4F93A5}" destId="{308C50A9-6A52-40B3-9D8F-B311C39FF6C6}" srcOrd="2" destOrd="0" parTransId="{ADF0E9F3-1BA3-44E0-9D92-2DE80875CC34}" sibTransId="{ABEF5FF6-6497-490A-9526-9A8B1C1120B4}"/>
    <dgm:cxn modelId="{E08C464D-EDD1-4F6F-B53D-20FCA28F1247}" type="presOf" srcId="{616ED50F-E9A8-453B-AFDA-266AEFE1110F}" destId="{F64D57DE-84EB-4474-83DB-70AB331CF813}" srcOrd="0" destOrd="0" presId="urn:microsoft.com/office/officeart/2005/8/layout/process2"/>
    <dgm:cxn modelId="{7D771381-4188-414E-B886-22C6B11FD679}" type="presOf" srcId="{AAE814CA-7111-4DC6-822B-EDA1F9F08F81}" destId="{FED86A8F-2844-4E8D-A251-FB7A145355FA}" srcOrd="1" destOrd="0" presId="urn:microsoft.com/office/officeart/2005/8/layout/process2"/>
    <dgm:cxn modelId="{7DE9D80C-5A75-4563-895D-D7B696F57120}" type="presOf" srcId="{02A2AA3C-8ADD-4B38-8BC2-5DEF69D1B42D}" destId="{533A16B4-DF91-4938-BFE3-C9BA3E322ED3}" srcOrd="0" destOrd="0" presId="urn:microsoft.com/office/officeart/2005/8/layout/process2"/>
    <dgm:cxn modelId="{0BABA5D5-F992-4E41-AFAD-843C3346CCAE}" type="presOf" srcId="{E65F0D7E-CBC5-432A-9F0D-E22F2B4F93A5}" destId="{02FB074F-BDE9-4A14-ACF4-91FA6B92B664}" srcOrd="0" destOrd="0" presId="urn:microsoft.com/office/officeart/2005/8/layout/process2"/>
    <dgm:cxn modelId="{BAE45DE5-6B7D-40C8-BE49-A0A4CBB532C8}" type="presOf" srcId="{308C50A9-6A52-40B3-9D8F-B311C39FF6C6}" destId="{45ED4C7A-27F6-40C3-A5E3-DEC577AB0B28}" srcOrd="0" destOrd="0" presId="urn:microsoft.com/office/officeart/2005/8/layout/process2"/>
    <dgm:cxn modelId="{8FEB753C-83DA-4294-AF9E-901BECCCEBF0}" srcId="{E65F0D7E-CBC5-432A-9F0D-E22F2B4F93A5}" destId="{02A2AA3C-8ADD-4B38-8BC2-5DEF69D1B42D}" srcOrd="0" destOrd="0" parTransId="{D5B6E283-31C1-4AD2-A332-940BDDE757A8}" sibTransId="{616ED50F-E9A8-453B-AFDA-266AEFE1110F}"/>
    <dgm:cxn modelId="{99A4C68C-8A9A-4ADB-8A44-97136998A868}" type="presOf" srcId="{F9A90AED-CFC2-4AE2-8EF0-A54AA390509F}" destId="{5E801125-8597-4E77-B2E6-021A2FF84845}" srcOrd="0" destOrd="0" presId="urn:microsoft.com/office/officeart/2005/8/layout/process2"/>
    <dgm:cxn modelId="{029DCA82-BA4E-4DCB-9A79-D6CE3D596105}" type="presOf" srcId="{AAE814CA-7111-4DC6-822B-EDA1F9F08F81}" destId="{4F42D1D4-6C38-49E7-98CF-9390C54846AB}" srcOrd="0" destOrd="0" presId="urn:microsoft.com/office/officeart/2005/8/layout/process2"/>
    <dgm:cxn modelId="{F4DB8F48-1F98-43AB-A965-DCA6F8ADAC22}" srcId="{E65F0D7E-CBC5-432A-9F0D-E22F2B4F93A5}" destId="{F9A90AED-CFC2-4AE2-8EF0-A54AA390509F}" srcOrd="1" destOrd="0" parTransId="{2304CE9E-C311-482C-925A-001FA05FFA45}" sibTransId="{AAE814CA-7111-4DC6-822B-EDA1F9F08F81}"/>
    <dgm:cxn modelId="{5380D462-FC15-4E6B-B6C3-BD98328D0BC7}" type="presParOf" srcId="{02FB074F-BDE9-4A14-ACF4-91FA6B92B664}" destId="{533A16B4-DF91-4938-BFE3-C9BA3E322ED3}" srcOrd="0" destOrd="0" presId="urn:microsoft.com/office/officeart/2005/8/layout/process2"/>
    <dgm:cxn modelId="{69819883-9AC4-42B6-97EA-1C78F71C08A0}" type="presParOf" srcId="{02FB074F-BDE9-4A14-ACF4-91FA6B92B664}" destId="{F64D57DE-84EB-4474-83DB-70AB331CF813}" srcOrd="1" destOrd="0" presId="urn:microsoft.com/office/officeart/2005/8/layout/process2"/>
    <dgm:cxn modelId="{608BE7F3-4F55-4CFC-8BEB-8D7DD02E174E}" type="presParOf" srcId="{F64D57DE-84EB-4474-83DB-70AB331CF813}" destId="{33023778-E711-4C68-B570-8E0A9D61DCB1}" srcOrd="0" destOrd="0" presId="urn:microsoft.com/office/officeart/2005/8/layout/process2"/>
    <dgm:cxn modelId="{064412E3-2285-40B4-ADDB-22CD21D7F9E2}" type="presParOf" srcId="{02FB074F-BDE9-4A14-ACF4-91FA6B92B664}" destId="{5E801125-8597-4E77-B2E6-021A2FF84845}" srcOrd="2" destOrd="0" presId="urn:microsoft.com/office/officeart/2005/8/layout/process2"/>
    <dgm:cxn modelId="{AAFB722B-B73A-4E54-B612-6D4131A99773}" type="presParOf" srcId="{02FB074F-BDE9-4A14-ACF4-91FA6B92B664}" destId="{4F42D1D4-6C38-49E7-98CF-9390C54846AB}" srcOrd="3" destOrd="0" presId="urn:microsoft.com/office/officeart/2005/8/layout/process2"/>
    <dgm:cxn modelId="{96D14BEC-2B73-4475-BD27-A90F0C1CAA25}" type="presParOf" srcId="{4F42D1D4-6C38-49E7-98CF-9390C54846AB}" destId="{FED86A8F-2844-4E8D-A251-FB7A145355FA}" srcOrd="0" destOrd="0" presId="urn:microsoft.com/office/officeart/2005/8/layout/process2"/>
    <dgm:cxn modelId="{54A14458-A0EE-4005-A69E-CF9DC0D3C38C}" type="presParOf" srcId="{02FB074F-BDE9-4A14-ACF4-91FA6B92B664}" destId="{45ED4C7A-27F6-40C3-A5E3-DEC577AB0B28}"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378EFC-8CDC-424C-94E5-9B92CD86922C}" type="doc">
      <dgm:prSet loTypeId="urn:microsoft.com/office/officeart/2005/8/layout/hChevron3" loCatId="process" qsTypeId="urn:microsoft.com/office/officeart/2005/8/quickstyle/simple1" qsCatId="simple" csTypeId="urn:microsoft.com/office/officeart/2005/8/colors/colorful4" csCatId="colorful" phldr="1"/>
      <dgm:spPr/>
    </dgm:pt>
    <dgm:pt modelId="{168F96E3-BF29-454B-B156-E5891D2DC13F}">
      <dgm:prSet phldrT="[Text]" custT="1"/>
      <dgm:spPr>
        <a:solidFill>
          <a:srgbClr val="7030A0"/>
        </a:solidFill>
      </dgm:spPr>
      <dgm:t>
        <a:bodyPr/>
        <a:lstStyle/>
        <a:p>
          <a:r>
            <a:rPr lang="it-IT" sz="1700" b="1" dirty="0" smtClean="0"/>
            <a:t>Sources – origin</a:t>
          </a:r>
          <a:br>
            <a:rPr lang="it-IT" sz="1700" b="1" dirty="0" smtClean="0"/>
          </a:br>
          <a:r>
            <a:rPr lang="it-IT" sz="1700" b="1" dirty="0" smtClean="0"/>
            <a:t>(country)</a:t>
          </a:r>
          <a:endParaRPr lang="it-IT" sz="1700" b="1" dirty="0"/>
        </a:p>
      </dgm:t>
    </dgm:pt>
    <dgm:pt modelId="{721D01FB-CDDE-4B57-8C9E-28832B3C1E88}" type="parTrans" cxnId="{EC0B95EE-0C3E-4CB7-93B7-E0AB468A7433}">
      <dgm:prSet/>
      <dgm:spPr/>
      <dgm:t>
        <a:bodyPr/>
        <a:lstStyle/>
        <a:p>
          <a:endParaRPr lang="it-IT" sz="1800" b="1"/>
        </a:p>
      </dgm:t>
    </dgm:pt>
    <dgm:pt modelId="{2A2587B1-F02C-42D0-B2D4-94766637B65B}" type="sibTrans" cxnId="{EC0B95EE-0C3E-4CB7-93B7-E0AB468A7433}">
      <dgm:prSet/>
      <dgm:spPr/>
      <dgm:t>
        <a:bodyPr/>
        <a:lstStyle/>
        <a:p>
          <a:endParaRPr lang="it-IT" sz="1800" b="1"/>
        </a:p>
      </dgm:t>
    </dgm:pt>
    <dgm:pt modelId="{A468CE12-C1BE-4133-B7ED-6CDC0E304826}">
      <dgm:prSet phldrT="[Text]" custT="1"/>
      <dgm:spPr>
        <a:solidFill>
          <a:srgbClr val="6761E9"/>
        </a:solidFill>
      </dgm:spPr>
      <dgm:t>
        <a:bodyPr/>
        <a:lstStyle/>
        <a:p>
          <a:r>
            <a:rPr lang="it-IT" sz="1700" b="1" dirty="0" smtClean="0"/>
            <a:t>Intermediary</a:t>
          </a:r>
        </a:p>
      </dgm:t>
    </dgm:pt>
    <dgm:pt modelId="{829EDBB6-76C9-405E-9595-836672E84B7D}" type="parTrans" cxnId="{3B9E5D31-815A-4753-9D78-D7E962AC66D1}">
      <dgm:prSet/>
      <dgm:spPr/>
      <dgm:t>
        <a:bodyPr/>
        <a:lstStyle/>
        <a:p>
          <a:endParaRPr lang="it-IT" sz="1800" b="1"/>
        </a:p>
      </dgm:t>
    </dgm:pt>
    <dgm:pt modelId="{35E7C648-A987-4128-8E6D-98874C6E784C}" type="sibTrans" cxnId="{3B9E5D31-815A-4753-9D78-D7E962AC66D1}">
      <dgm:prSet/>
      <dgm:spPr/>
      <dgm:t>
        <a:bodyPr/>
        <a:lstStyle/>
        <a:p>
          <a:endParaRPr lang="it-IT" sz="1800" b="1"/>
        </a:p>
      </dgm:t>
    </dgm:pt>
    <dgm:pt modelId="{98EFEBBC-C6A7-47C6-B831-5DCD85D72BB9}">
      <dgm:prSet phldrT="[Text]" custT="1"/>
      <dgm:spPr>
        <a:solidFill>
          <a:schemeClr val="accent6">
            <a:lumMod val="75000"/>
          </a:schemeClr>
        </a:solidFill>
      </dgm:spPr>
      <dgm:t>
        <a:bodyPr/>
        <a:lstStyle/>
        <a:p>
          <a:r>
            <a:rPr lang="it-IT" sz="1700" b="1" dirty="0" smtClean="0"/>
            <a:t>Instrument</a:t>
          </a:r>
        </a:p>
      </dgm:t>
    </dgm:pt>
    <dgm:pt modelId="{4DBC77B6-C52C-4769-9506-855D94AB886A}" type="parTrans" cxnId="{8916BCBF-431F-48AE-BECB-05B96B38411D}">
      <dgm:prSet/>
      <dgm:spPr/>
      <dgm:t>
        <a:bodyPr/>
        <a:lstStyle/>
        <a:p>
          <a:endParaRPr lang="it-IT" sz="1800" b="1"/>
        </a:p>
      </dgm:t>
    </dgm:pt>
    <dgm:pt modelId="{5ACF42FC-A0FB-4445-8D02-E8A4FC7C840D}" type="sibTrans" cxnId="{8916BCBF-431F-48AE-BECB-05B96B38411D}">
      <dgm:prSet/>
      <dgm:spPr/>
      <dgm:t>
        <a:bodyPr/>
        <a:lstStyle/>
        <a:p>
          <a:endParaRPr lang="it-IT" sz="1800" b="1"/>
        </a:p>
      </dgm:t>
    </dgm:pt>
    <dgm:pt modelId="{09FAB4A1-EB41-4580-A42A-BBA905EFEFD6}">
      <dgm:prSet custT="1"/>
      <dgm:spPr>
        <a:solidFill>
          <a:srgbClr val="25ADAA"/>
        </a:solidFill>
      </dgm:spPr>
      <dgm:t>
        <a:bodyPr/>
        <a:lstStyle/>
        <a:p>
          <a:r>
            <a:rPr lang="it-IT" sz="1700" b="1" dirty="0" smtClean="0"/>
            <a:t>Recipient</a:t>
          </a:r>
        </a:p>
      </dgm:t>
    </dgm:pt>
    <dgm:pt modelId="{A5A7190A-F5B2-4763-ABC3-88F623C32874}" type="parTrans" cxnId="{C7512FC3-29BD-4D7E-A066-57C00FC6E241}">
      <dgm:prSet/>
      <dgm:spPr/>
      <dgm:t>
        <a:bodyPr/>
        <a:lstStyle/>
        <a:p>
          <a:endParaRPr lang="it-IT" sz="1800" b="1"/>
        </a:p>
      </dgm:t>
    </dgm:pt>
    <dgm:pt modelId="{3E3170FC-8CC7-4B0A-9735-2CB564FB3ED3}" type="sibTrans" cxnId="{C7512FC3-29BD-4D7E-A066-57C00FC6E241}">
      <dgm:prSet/>
      <dgm:spPr/>
      <dgm:t>
        <a:bodyPr/>
        <a:lstStyle/>
        <a:p>
          <a:endParaRPr lang="it-IT" sz="1800" b="1"/>
        </a:p>
      </dgm:t>
    </dgm:pt>
    <dgm:pt modelId="{A38E557A-C230-4E15-9B07-1C576A8BCA08}" type="pres">
      <dgm:prSet presAssocID="{10378EFC-8CDC-424C-94E5-9B92CD86922C}" presName="Name0" presStyleCnt="0">
        <dgm:presLayoutVars>
          <dgm:dir/>
          <dgm:resizeHandles val="exact"/>
        </dgm:presLayoutVars>
      </dgm:prSet>
      <dgm:spPr/>
    </dgm:pt>
    <dgm:pt modelId="{87CD593C-1C96-4A93-976F-0AEE43DFA046}" type="pres">
      <dgm:prSet presAssocID="{168F96E3-BF29-454B-B156-E5891D2DC13F}" presName="parTxOnly" presStyleLbl="node1" presStyleIdx="0" presStyleCnt="4">
        <dgm:presLayoutVars>
          <dgm:bulletEnabled val="1"/>
        </dgm:presLayoutVars>
      </dgm:prSet>
      <dgm:spPr/>
      <dgm:t>
        <a:bodyPr/>
        <a:lstStyle/>
        <a:p>
          <a:endParaRPr lang="it-IT"/>
        </a:p>
      </dgm:t>
    </dgm:pt>
    <dgm:pt modelId="{2233198C-EAA1-4025-9F35-799A3322758D}" type="pres">
      <dgm:prSet presAssocID="{2A2587B1-F02C-42D0-B2D4-94766637B65B}" presName="parSpace" presStyleCnt="0"/>
      <dgm:spPr/>
    </dgm:pt>
    <dgm:pt modelId="{6241604A-6FEA-475B-AE3B-1D6E1D65F3F9}" type="pres">
      <dgm:prSet presAssocID="{A468CE12-C1BE-4133-B7ED-6CDC0E304826}" presName="parTxOnly" presStyleLbl="node1" presStyleIdx="1" presStyleCnt="4" custScaleX="131310">
        <dgm:presLayoutVars>
          <dgm:bulletEnabled val="1"/>
        </dgm:presLayoutVars>
      </dgm:prSet>
      <dgm:spPr/>
      <dgm:t>
        <a:bodyPr/>
        <a:lstStyle/>
        <a:p>
          <a:endParaRPr lang="it-IT"/>
        </a:p>
      </dgm:t>
    </dgm:pt>
    <dgm:pt modelId="{15FDAA44-DAC7-497B-A6DD-80C9E3EF7D06}" type="pres">
      <dgm:prSet presAssocID="{35E7C648-A987-4128-8E6D-98874C6E784C}" presName="parSpace" presStyleCnt="0"/>
      <dgm:spPr/>
    </dgm:pt>
    <dgm:pt modelId="{3409A5D2-40D6-4ACD-9DB5-428DA1EFEA0C}" type="pres">
      <dgm:prSet presAssocID="{98EFEBBC-C6A7-47C6-B831-5DCD85D72BB9}" presName="parTxOnly" presStyleLbl="node1" presStyleIdx="2" presStyleCnt="4" custScaleX="111452">
        <dgm:presLayoutVars>
          <dgm:bulletEnabled val="1"/>
        </dgm:presLayoutVars>
      </dgm:prSet>
      <dgm:spPr/>
      <dgm:t>
        <a:bodyPr/>
        <a:lstStyle/>
        <a:p>
          <a:endParaRPr lang="it-IT"/>
        </a:p>
      </dgm:t>
    </dgm:pt>
    <dgm:pt modelId="{CE7624B5-8B10-4047-89C6-92937694E57E}" type="pres">
      <dgm:prSet presAssocID="{5ACF42FC-A0FB-4445-8D02-E8A4FC7C840D}" presName="parSpace" presStyleCnt="0"/>
      <dgm:spPr/>
    </dgm:pt>
    <dgm:pt modelId="{E0513D40-6225-437B-9666-9D1970DE755E}" type="pres">
      <dgm:prSet presAssocID="{09FAB4A1-EB41-4580-A42A-BBA905EFEFD6}" presName="parTxOnly" presStyleLbl="node1" presStyleIdx="3" presStyleCnt="4">
        <dgm:presLayoutVars>
          <dgm:bulletEnabled val="1"/>
        </dgm:presLayoutVars>
      </dgm:prSet>
      <dgm:spPr/>
      <dgm:t>
        <a:bodyPr/>
        <a:lstStyle/>
        <a:p>
          <a:endParaRPr lang="it-IT"/>
        </a:p>
      </dgm:t>
    </dgm:pt>
  </dgm:ptLst>
  <dgm:cxnLst>
    <dgm:cxn modelId="{EC0B95EE-0C3E-4CB7-93B7-E0AB468A7433}" srcId="{10378EFC-8CDC-424C-94E5-9B92CD86922C}" destId="{168F96E3-BF29-454B-B156-E5891D2DC13F}" srcOrd="0" destOrd="0" parTransId="{721D01FB-CDDE-4B57-8C9E-28832B3C1E88}" sibTransId="{2A2587B1-F02C-42D0-B2D4-94766637B65B}"/>
    <dgm:cxn modelId="{ED39F2B9-B632-418E-91C3-AD2BFB615A43}" type="presOf" srcId="{A468CE12-C1BE-4133-B7ED-6CDC0E304826}" destId="{6241604A-6FEA-475B-AE3B-1D6E1D65F3F9}" srcOrd="0" destOrd="0" presId="urn:microsoft.com/office/officeart/2005/8/layout/hChevron3"/>
    <dgm:cxn modelId="{CA53B544-6CE9-40AB-A8AD-B78A34B17BF7}" type="presOf" srcId="{168F96E3-BF29-454B-B156-E5891D2DC13F}" destId="{87CD593C-1C96-4A93-976F-0AEE43DFA046}" srcOrd="0" destOrd="0" presId="urn:microsoft.com/office/officeart/2005/8/layout/hChevron3"/>
    <dgm:cxn modelId="{8916BCBF-431F-48AE-BECB-05B96B38411D}" srcId="{10378EFC-8CDC-424C-94E5-9B92CD86922C}" destId="{98EFEBBC-C6A7-47C6-B831-5DCD85D72BB9}" srcOrd="2" destOrd="0" parTransId="{4DBC77B6-C52C-4769-9506-855D94AB886A}" sibTransId="{5ACF42FC-A0FB-4445-8D02-E8A4FC7C840D}"/>
    <dgm:cxn modelId="{3B9E5D31-815A-4753-9D78-D7E962AC66D1}" srcId="{10378EFC-8CDC-424C-94E5-9B92CD86922C}" destId="{A468CE12-C1BE-4133-B7ED-6CDC0E304826}" srcOrd="1" destOrd="0" parTransId="{829EDBB6-76C9-405E-9595-836672E84B7D}" sibTransId="{35E7C648-A987-4128-8E6D-98874C6E784C}"/>
    <dgm:cxn modelId="{8EEDBC26-0C40-4F86-8694-511110BF0631}" type="presOf" srcId="{10378EFC-8CDC-424C-94E5-9B92CD86922C}" destId="{A38E557A-C230-4E15-9B07-1C576A8BCA08}" srcOrd="0" destOrd="0" presId="urn:microsoft.com/office/officeart/2005/8/layout/hChevron3"/>
    <dgm:cxn modelId="{80C250A1-F3CD-4CAD-9396-A34513725EF5}" type="presOf" srcId="{98EFEBBC-C6A7-47C6-B831-5DCD85D72BB9}" destId="{3409A5D2-40D6-4ACD-9DB5-428DA1EFEA0C}" srcOrd="0" destOrd="0" presId="urn:microsoft.com/office/officeart/2005/8/layout/hChevron3"/>
    <dgm:cxn modelId="{EBC17545-09B1-4B37-974B-D69D06A5FD6C}" type="presOf" srcId="{09FAB4A1-EB41-4580-A42A-BBA905EFEFD6}" destId="{E0513D40-6225-437B-9666-9D1970DE755E}" srcOrd="0" destOrd="0" presId="urn:microsoft.com/office/officeart/2005/8/layout/hChevron3"/>
    <dgm:cxn modelId="{C7512FC3-29BD-4D7E-A066-57C00FC6E241}" srcId="{10378EFC-8CDC-424C-94E5-9B92CD86922C}" destId="{09FAB4A1-EB41-4580-A42A-BBA905EFEFD6}" srcOrd="3" destOrd="0" parTransId="{A5A7190A-F5B2-4763-ABC3-88F623C32874}" sibTransId="{3E3170FC-8CC7-4B0A-9735-2CB564FB3ED3}"/>
    <dgm:cxn modelId="{ACAE8C40-FFBE-45FD-8095-6A38244C6EBE}" type="presParOf" srcId="{A38E557A-C230-4E15-9B07-1C576A8BCA08}" destId="{87CD593C-1C96-4A93-976F-0AEE43DFA046}" srcOrd="0" destOrd="0" presId="urn:microsoft.com/office/officeart/2005/8/layout/hChevron3"/>
    <dgm:cxn modelId="{AD7ABD3F-8D55-4E24-A6C8-05D5FD0EE689}" type="presParOf" srcId="{A38E557A-C230-4E15-9B07-1C576A8BCA08}" destId="{2233198C-EAA1-4025-9F35-799A3322758D}" srcOrd="1" destOrd="0" presId="urn:microsoft.com/office/officeart/2005/8/layout/hChevron3"/>
    <dgm:cxn modelId="{16CA0B25-3D98-41F2-8EEE-DD19FBEE8239}" type="presParOf" srcId="{A38E557A-C230-4E15-9B07-1C576A8BCA08}" destId="{6241604A-6FEA-475B-AE3B-1D6E1D65F3F9}" srcOrd="2" destOrd="0" presId="urn:microsoft.com/office/officeart/2005/8/layout/hChevron3"/>
    <dgm:cxn modelId="{4CAD055D-50C4-442B-AD13-D57668B2684C}" type="presParOf" srcId="{A38E557A-C230-4E15-9B07-1C576A8BCA08}" destId="{15FDAA44-DAC7-497B-A6DD-80C9E3EF7D06}" srcOrd="3" destOrd="0" presId="urn:microsoft.com/office/officeart/2005/8/layout/hChevron3"/>
    <dgm:cxn modelId="{F98CF0BC-63FE-4969-A59B-DFC683044B35}" type="presParOf" srcId="{A38E557A-C230-4E15-9B07-1C576A8BCA08}" destId="{3409A5D2-40D6-4ACD-9DB5-428DA1EFEA0C}" srcOrd="4" destOrd="0" presId="urn:microsoft.com/office/officeart/2005/8/layout/hChevron3"/>
    <dgm:cxn modelId="{346A7607-0E53-4AF1-975D-4A70A236B6B7}" type="presParOf" srcId="{A38E557A-C230-4E15-9B07-1C576A8BCA08}" destId="{CE7624B5-8B10-4047-89C6-92937694E57E}" srcOrd="5" destOrd="0" presId="urn:microsoft.com/office/officeart/2005/8/layout/hChevron3"/>
    <dgm:cxn modelId="{F464D493-400B-4F8F-BB53-9DCE2856A5CA}" type="presParOf" srcId="{A38E557A-C230-4E15-9B07-1C576A8BCA08}" destId="{E0513D40-6225-437B-9666-9D1970DE755E}" srcOrd="6" destOrd="0" presId="urn:microsoft.com/office/officeart/2005/8/layout/hChevron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3A16B4-DF91-4938-BFE3-C9BA3E322ED3}">
      <dsp:nvSpPr>
        <dsp:cNvPr id="0" name=""/>
        <dsp:cNvSpPr/>
      </dsp:nvSpPr>
      <dsp:spPr>
        <a:xfrm>
          <a:off x="0" y="1300"/>
          <a:ext cx="1080120" cy="665423"/>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t>Public finance</a:t>
          </a:r>
          <a:endParaRPr lang="it-IT" sz="1800" b="1" kern="1200" dirty="0"/>
        </a:p>
      </dsp:txBody>
      <dsp:txXfrm>
        <a:off x="0" y="1300"/>
        <a:ext cx="1080120" cy="665423"/>
      </dsp:txXfrm>
    </dsp:sp>
    <dsp:sp modelId="{F64D57DE-84EB-4474-83DB-70AB331CF813}">
      <dsp:nvSpPr>
        <dsp:cNvPr id="0" name=""/>
        <dsp:cNvSpPr/>
      </dsp:nvSpPr>
      <dsp:spPr>
        <a:xfrm rot="5400000">
          <a:off x="415293" y="683360"/>
          <a:ext cx="249533" cy="29944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b="1" kern="1200"/>
        </a:p>
      </dsp:txBody>
      <dsp:txXfrm rot="5400000">
        <a:off x="415293" y="683360"/>
        <a:ext cx="249533" cy="299440"/>
      </dsp:txXfrm>
    </dsp:sp>
    <dsp:sp modelId="{5E801125-8597-4E77-B2E6-021A2FF84845}">
      <dsp:nvSpPr>
        <dsp:cNvPr id="0" name=""/>
        <dsp:cNvSpPr/>
      </dsp:nvSpPr>
      <dsp:spPr>
        <a:xfrm>
          <a:off x="0" y="999436"/>
          <a:ext cx="1080120" cy="665423"/>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t>Public-private</a:t>
          </a:r>
          <a:endParaRPr lang="it-IT" sz="1800" b="1" kern="1200" dirty="0"/>
        </a:p>
      </dsp:txBody>
      <dsp:txXfrm>
        <a:off x="0" y="999436"/>
        <a:ext cx="1080120" cy="665423"/>
      </dsp:txXfrm>
    </dsp:sp>
    <dsp:sp modelId="{4F42D1D4-6C38-49E7-98CF-9390C54846AB}">
      <dsp:nvSpPr>
        <dsp:cNvPr id="0" name=""/>
        <dsp:cNvSpPr/>
      </dsp:nvSpPr>
      <dsp:spPr>
        <a:xfrm rot="5400000">
          <a:off x="415293" y="1681495"/>
          <a:ext cx="249533" cy="299440"/>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it-IT" sz="1800" b="1" kern="1200"/>
        </a:p>
      </dsp:txBody>
      <dsp:txXfrm rot="5400000">
        <a:off x="415293" y="1681495"/>
        <a:ext cx="249533" cy="299440"/>
      </dsp:txXfrm>
    </dsp:sp>
    <dsp:sp modelId="{45ED4C7A-27F6-40C3-A5E3-DEC577AB0B28}">
      <dsp:nvSpPr>
        <dsp:cNvPr id="0" name=""/>
        <dsp:cNvSpPr/>
      </dsp:nvSpPr>
      <dsp:spPr>
        <a:xfrm>
          <a:off x="0" y="1997571"/>
          <a:ext cx="1080120" cy="665423"/>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b="1" kern="1200" dirty="0" smtClean="0"/>
            <a:t>Private finance </a:t>
          </a:r>
          <a:endParaRPr lang="it-IT" sz="1800" b="1" kern="1200" dirty="0"/>
        </a:p>
      </dsp:txBody>
      <dsp:txXfrm>
        <a:off x="0" y="1997571"/>
        <a:ext cx="1080120" cy="6654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CD593C-1C96-4A93-976F-0AEE43DFA046}">
      <dsp:nvSpPr>
        <dsp:cNvPr id="0" name=""/>
        <dsp:cNvSpPr/>
      </dsp:nvSpPr>
      <dsp:spPr>
        <a:xfrm>
          <a:off x="395" y="637313"/>
          <a:ext cx="1893431" cy="757372"/>
        </a:xfrm>
        <a:prstGeom prst="homePlat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it-IT" sz="1700" b="1" kern="1200" dirty="0" smtClean="0"/>
            <a:t>Sources – origin</a:t>
          </a:r>
          <a:br>
            <a:rPr lang="it-IT" sz="1700" b="1" kern="1200" dirty="0" smtClean="0"/>
          </a:br>
          <a:r>
            <a:rPr lang="it-IT" sz="1700" b="1" kern="1200" dirty="0" smtClean="0"/>
            <a:t>(country)</a:t>
          </a:r>
          <a:endParaRPr lang="it-IT" sz="1700" b="1" kern="1200" dirty="0"/>
        </a:p>
      </dsp:txBody>
      <dsp:txXfrm>
        <a:off x="395" y="637313"/>
        <a:ext cx="1893431" cy="757372"/>
      </dsp:txXfrm>
    </dsp:sp>
    <dsp:sp modelId="{6241604A-6FEA-475B-AE3B-1D6E1D65F3F9}">
      <dsp:nvSpPr>
        <dsp:cNvPr id="0" name=""/>
        <dsp:cNvSpPr/>
      </dsp:nvSpPr>
      <dsp:spPr>
        <a:xfrm>
          <a:off x="1515140" y="637313"/>
          <a:ext cx="2486265" cy="757372"/>
        </a:xfrm>
        <a:prstGeom prst="chevron">
          <a:avLst/>
        </a:prstGeom>
        <a:solidFill>
          <a:srgbClr val="6761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it-IT" sz="1700" b="1" kern="1200" dirty="0" smtClean="0"/>
            <a:t>Intermediary</a:t>
          </a:r>
        </a:p>
      </dsp:txBody>
      <dsp:txXfrm>
        <a:off x="1515140" y="637313"/>
        <a:ext cx="2486265" cy="757372"/>
      </dsp:txXfrm>
    </dsp:sp>
    <dsp:sp modelId="{3409A5D2-40D6-4ACD-9DB5-428DA1EFEA0C}">
      <dsp:nvSpPr>
        <dsp:cNvPr id="0" name=""/>
        <dsp:cNvSpPr/>
      </dsp:nvSpPr>
      <dsp:spPr>
        <a:xfrm>
          <a:off x="3622719" y="637313"/>
          <a:ext cx="2110267" cy="757372"/>
        </a:xfrm>
        <a:prstGeom prst="chevron">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it-IT" sz="1700" b="1" kern="1200" dirty="0" smtClean="0"/>
            <a:t>Instrument</a:t>
          </a:r>
        </a:p>
      </dsp:txBody>
      <dsp:txXfrm>
        <a:off x="3622719" y="637313"/>
        <a:ext cx="2110267" cy="757372"/>
      </dsp:txXfrm>
    </dsp:sp>
    <dsp:sp modelId="{E0513D40-6225-437B-9666-9D1970DE755E}">
      <dsp:nvSpPr>
        <dsp:cNvPr id="0" name=""/>
        <dsp:cNvSpPr/>
      </dsp:nvSpPr>
      <dsp:spPr>
        <a:xfrm>
          <a:off x="5354300" y="637313"/>
          <a:ext cx="1893431" cy="757372"/>
        </a:xfrm>
        <a:prstGeom prst="chevron">
          <a:avLst/>
        </a:prstGeom>
        <a:solidFill>
          <a:srgbClr val="25AD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it-IT" sz="1700" b="1" kern="1200" dirty="0" smtClean="0"/>
            <a:t>Recipient</a:t>
          </a:r>
        </a:p>
      </dsp:txBody>
      <dsp:txXfrm>
        <a:off x="5354300" y="637313"/>
        <a:ext cx="1893431" cy="7573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4988" cy="509588"/>
          </a:xfrm>
          <a:prstGeom prst="rect">
            <a:avLst/>
          </a:prstGeom>
          <a:noFill/>
          <a:ln w="9525">
            <a:noFill/>
            <a:miter lim="800000"/>
            <a:headEnd/>
            <a:tailEnd/>
          </a:ln>
          <a:effectLst/>
        </p:spPr>
        <p:txBody>
          <a:bodyPr vert="horz" wrap="square" lIns="95017" tIns="47509" rIns="95017" bIns="47509"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33795" name="Rectangle 3"/>
          <p:cNvSpPr>
            <a:spLocks noGrp="1" noChangeArrowheads="1"/>
          </p:cNvSpPr>
          <p:nvPr>
            <p:ph type="dt" sz="quarter" idx="1"/>
          </p:nvPr>
        </p:nvSpPr>
        <p:spPr bwMode="auto">
          <a:xfrm>
            <a:off x="4022725" y="0"/>
            <a:ext cx="3074988" cy="509588"/>
          </a:xfrm>
          <a:prstGeom prst="rect">
            <a:avLst/>
          </a:prstGeom>
          <a:noFill/>
          <a:ln w="9525">
            <a:noFill/>
            <a:miter lim="800000"/>
            <a:headEnd/>
            <a:tailEnd/>
          </a:ln>
          <a:effectLst/>
        </p:spPr>
        <p:txBody>
          <a:bodyPr vert="horz" wrap="square" lIns="95017" tIns="47509" rIns="95017" bIns="4750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3796" name="Rectangle 4"/>
          <p:cNvSpPr>
            <a:spLocks noGrp="1" noChangeArrowheads="1"/>
          </p:cNvSpPr>
          <p:nvPr>
            <p:ph type="ftr" sz="quarter" idx="2"/>
          </p:nvPr>
        </p:nvSpPr>
        <p:spPr bwMode="auto">
          <a:xfrm>
            <a:off x="0" y="9723438"/>
            <a:ext cx="3074988" cy="509587"/>
          </a:xfrm>
          <a:prstGeom prst="rect">
            <a:avLst/>
          </a:prstGeom>
          <a:noFill/>
          <a:ln w="9525">
            <a:noFill/>
            <a:miter lim="800000"/>
            <a:headEnd/>
            <a:tailEnd/>
          </a:ln>
          <a:effectLst/>
        </p:spPr>
        <p:txBody>
          <a:bodyPr vert="horz" wrap="square" lIns="95017" tIns="47509" rIns="95017" bIns="47509"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33797" name="Rectangle 5"/>
          <p:cNvSpPr>
            <a:spLocks noGrp="1" noChangeArrowheads="1"/>
          </p:cNvSpPr>
          <p:nvPr>
            <p:ph type="sldNum" sz="quarter" idx="3"/>
          </p:nvPr>
        </p:nvSpPr>
        <p:spPr bwMode="auto">
          <a:xfrm>
            <a:off x="4022725" y="9723438"/>
            <a:ext cx="3074988" cy="509587"/>
          </a:xfrm>
          <a:prstGeom prst="rect">
            <a:avLst/>
          </a:prstGeom>
          <a:noFill/>
          <a:ln w="9525">
            <a:noFill/>
            <a:miter lim="800000"/>
            <a:headEnd/>
            <a:tailEnd/>
          </a:ln>
          <a:effectLst/>
        </p:spPr>
        <p:txBody>
          <a:bodyPr vert="horz" wrap="square" lIns="95017" tIns="47509" rIns="95017" bIns="47509" numCol="1" anchor="b" anchorCtr="0" compatLnSpc="1">
            <a:prstTxWarp prst="textNoShape">
              <a:avLst/>
            </a:prstTxWarp>
          </a:bodyPr>
          <a:lstStyle>
            <a:lvl1pPr algn="r">
              <a:defRPr sz="1200">
                <a:latin typeface="Times New Roman" pitchFamily="18" charset="0"/>
              </a:defRPr>
            </a:lvl1pPr>
          </a:lstStyle>
          <a:p>
            <a:pPr>
              <a:defRPr/>
            </a:pPr>
            <a:fld id="{64462F0F-873B-45B0-86E4-2D147422B90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74988" cy="509588"/>
          </a:xfrm>
          <a:prstGeom prst="rect">
            <a:avLst/>
          </a:prstGeom>
          <a:noFill/>
          <a:ln w="9525">
            <a:noFill/>
            <a:miter lim="800000"/>
            <a:headEnd/>
            <a:tailEnd/>
          </a:ln>
          <a:effectLst/>
        </p:spPr>
        <p:txBody>
          <a:bodyPr vert="horz" wrap="square" lIns="95017" tIns="47509" rIns="95017" bIns="47509"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19459" name="Rectangle 3"/>
          <p:cNvSpPr>
            <a:spLocks noGrp="1" noChangeArrowheads="1"/>
          </p:cNvSpPr>
          <p:nvPr>
            <p:ph type="dt" idx="1"/>
          </p:nvPr>
        </p:nvSpPr>
        <p:spPr bwMode="auto">
          <a:xfrm>
            <a:off x="4022725" y="0"/>
            <a:ext cx="3074988" cy="509588"/>
          </a:xfrm>
          <a:prstGeom prst="rect">
            <a:avLst/>
          </a:prstGeom>
          <a:noFill/>
          <a:ln w="9525">
            <a:noFill/>
            <a:miter lim="800000"/>
            <a:headEnd/>
            <a:tailEnd/>
          </a:ln>
          <a:effectLst/>
        </p:spPr>
        <p:txBody>
          <a:bodyPr vert="horz" wrap="square" lIns="95017" tIns="47509" rIns="95017" bIns="4750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92188" y="769938"/>
            <a:ext cx="5114925" cy="3836987"/>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709613" y="4860925"/>
            <a:ext cx="5680075" cy="4603750"/>
          </a:xfrm>
          <a:prstGeom prst="rect">
            <a:avLst/>
          </a:prstGeom>
          <a:noFill/>
          <a:ln w="9525">
            <a:noFill/>
            <a:miter lim="800000"/>
            <a:headEnd/>
            <a:tailEnd/>
          </a:ln>
          <a:effectLst/>
        </p:spPr>
        <p:txBody>
          <a:bodyPr vert="horz" wrap="square" lIns="95017" tIns="47509" rIns="95017" bIns="475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9723438"/>
            <a:ext cx="3074988" cy="509587"/>
          </a:xfrm>
          <a:prstGeom prst="rect">
            <a:avLst/>
          </a:prstGeom>
          <a:noFill/>
          <a:ln w="9525">
            <a:noFill/>
            <a:miter lim="800000"/>
            <a:headEnd/>
            <a:tailEnd/>
          </a:ln>
          <a:effectLst/>
        </p:spPr>
        <p:txBody>
          <a:bodyPr vert="horz" wrap="square" lIns="95017" tIns="47509" rIns="95017" bIns="47509" numCol="1" anchor="b" anchorCtr="0" compatLnSpc="1">
            <a:prstTxWarp prst="textNoShape">
              <a:avLst/>
            </a:prstTxWarp>
          </a:bodyPr>
          <a:lstStyle>
            <a:lvl1pPr algn="l">
              <a:defRPr sz="1200">
                <a:latin typeface="Times New Roman" pitchFamily="18" charset="0"/>
              </a:defRPr>
            </a:lvl1pPr>
          </a:lstStyle>
          <a:p>
            <a:pPr>
              <a:defRPr/>
            </a:pPr>
            <a:endParaRPr lang="en-US"/>
          </a:p>
        </p:txBody>
      </p:sp>
      <p:sp>
        <p:nvSpPr>
          <p:cNvPr id="19463" name="Rectangle 7"/>
          <p:cNvSpPr>
            <a:spLocks noGrp="1" noChangeArrowheads="1"/>
          </p:cNvSpPr>
          <p:nvPr>
            <p:ph type="sldNum" sz="quarter" idx="5"/>
          </p:nvPr>
        </p:nvSpPr>
        <p:spPr bwMode="auto">
          <a:xfrm>
            <a:off x="4022725" y="9723438"/>
            <a:ext cx="3074988" cy="509587"/>
          </a:xfrm>
          <a:prstGeom prst="rect">
            <a:avLst/>
          </a:prstGeom>
          <a:noFill/>
          <a:ln w="9525">
            <a:noFill/>
            <a:miter lim="800000"/>
            <a:headEnd/>
            <a:tailEnd/>
          </a:ln>
          <a:effectLst/>
        </p:spPr>
        <p:txBody>
          <a:bodyPr vert="horz" wrap="square" lIns="95017" tIns="47509" rIns="95017" bIns="47509" numCol="1" anchor="b" anchorCtr="0" compatLnSpc="1">
            <a:prstTxWarp prst="textNoShape">
              <a:avLst/>
            </a:prstTxWarp>
          </a:bodyPr>
          <a:lstStyle>
            <a:lvl1pPr algn="r">
              <a:defRPr sz="1200">
                <a:latin typeface="Times New Roman" pitchFamily="18" charset="0"/>
              </a:defRPr>
            </a:lvl1pPr>
          </a:lstStyle>
          <a:p>
            <a:pPr>
              <a:defRPr/>
            </a:pPr>
            <a:fld id="{3AA8A403-D57A-4954-B1AF-96823A55148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a:ln/>
        </p:spPr>
      </p:sp>
      <p:sp>
        <p:nvSpPr>
          <p:cNvPr id="18435" name="Rectangle 3"/>
          <p:cNvSpPr>
            <a:spLocks noGrp="1"/>
          </p:cNvSpPr>
          <p:nvPr>
            <p:ph type="body" idx="1"/>
          </p:nvPr>
        </p:nvSpPr>
        <p:spPr>
          <a:noFill/>
          <a:ln/>
        </p:spPr>
        <p:txBody>
          <a:bodyPr/>
          <a:lstStyle/>
          <a:p>
            <a:endParaRPr lang="en-US" sz="1000" i="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fr-FR" b="1" i="1" dirty="0" smtClean="0"/>
              <a:t>*</a:t>
            </a:r>
            <a:endParaRPr lang="fr-FR" b="1" i="1" dirty="0" smtClean="0"/>
          </a:p>
        </p:txBody>
      </p:sp>
      <p:sp>
        <p:nvSpPr>
          <p:cNvPr id="20484" name="Slide Number Placeholder 3"/>
          <p:cNvSpPr>
            <a:spLocks noGrp="1"/>
          </p:cNvSpPr>
          <p:nvPr>
            <p:ph type="sldNum" sz="quarter" idx="5"/>
          </p:nvPr>
        </p:nvSpPr>
        <p:spPr>
          <a:noFill/>
        </p:spPr>
        <p:txBody>
          <a:bodyPr/>
          <a:lstStyle/>
          <a:p>
            <a:fld id="{858C635C-79EC-4D43-96E0-C5FD155D14C8}" type="slidenum">
              <a:rPr lang="en-GB" smtClean="0"/>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GB" dirty="0" smtClean="0"/>
              <a:t>*</a:t>
            </a:r>
            <a:endParaRPr lang="en-GB" dirty="0" smtClean="0"/>
          </a:p>
        </p:txBody>
      </p:sp>
      <p:sp>
        <p:nvSpPr>
          <p:cNvPr id="21508" name="Slide Number Placeholder 3"/>
          <p:cNvSpPr>
            <a:spLocks noGrp="1"/>
          </p:cNvSpPr>
          <p:nvPr>
            <p:ph type="sldNum" sz="quarter" idx="5"/>
          </p:nvPr>
        </p:nvSpPr>
        <p:spPr>
          <a:noFill/>
        </p:spPr>
        <p:txBody>
          <a:bodyPr/>
          <a:lstStyle/>
          <a:p>
            <a:fld id="{4FCEC637-55E4-4D28-9064-6B9ED3E5AF73}" type="slidenum">
              <a:rPr lang="en-GB" smtClean="0"/>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pPr>
              <a:defRPr/>
            </a:pPr>
            <a:fld id="{AB2CEB31-7E74-4E39-8142-76E5860CDCC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fr-FR" dirty="0" smtClean="0"/>
          </a:p>
        </p:txBody>
      </p:sp>
      <p:sp>
        <p:nvSpPr>
          <p:cNvPr id="28676" name="Slide Number Placeholder 3"/>
          <p:cNvSpPr>
            <a:spLocks noGrp="1"/>
          </p:cNvSpPr>
          <p:nvPr>
            <p:ph type="sldNum" sz="quarter" idx="5"/>
          </p:nvPr>
        </p:nvSpPr>
        <p:spPr>
          <a:noFill/>
        </p:spPr>
        <p:txBody>
          <a:bodyPr/>
          <a:lstStyle/>
          <a:p>
            <a:fld id="{487716F8-E0E7-42BF-B429-D6652F7E1FA2}" type="slidenum">
              <a:rPr lang="en-GB" smtClean="0"/>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fr-FR" i="1" dirty="0" smtClean="0"/>
              <a:t>*</a:t>
            </a:r>
            <a:endParaRPr lang="fr-FR" i="1" dirty="0" smtClean="0"/>
          </a:p>
          <a:p>
            <a:endParaRPr lang="fr-FR" b="1" u="sng" dirty="0" smtClean="0"/>
          </a:p>
          <a:p>
            <a:r>
              <a:rPr lang="fr-FR" b="1" u="sng" dirty="0" err="1" smtClean="0"/>
              <a:t>Methodological</a:t>
            </a:r>
            <a:r>
              <a:rPr lang="fr-FR" b="1" u="sng" dirty="0" smtClean="0"/>
              <a:t> issues</a:t>
            </a:r>
          </a:p>
          <a:p>
            <a:r>
              <a:rPr lang="fr-FR" b="1" dirty="0" err="1" smtClean="0"/>
              <a:t>NCs</a:t>
            </a:r>
            <a:r>
              <a:rPr lang="fr-FR" b="1" dirty="0" smtClean="0"/>
              <a:t> </a:t>
            </a:r>
            <a:r>
              <a:rPr lang="fr-FR" dirty="0" smtClean="0"/>
              <a:t>– </a:t>
            </a:r>
            <a:r>
              <a:rPr lang="fr-FR" dirty="0" err="1" smtClean="0"/>
              <a:t>need</a:t>
            </a:r>
            <a:r>
              <a:rPr lang="fr-FR" dirty="0" smtClean="0"/>
              <a:t> to </a:t>
            </a:r>
            <a:r>
              <a:rPr lang="fr-FR" dirty="0" err="1" smtClean="0"/>
              <a:t>make</a:t>
            </a:r>
            <a:r>
              <a:rPr lang="fr-FR" dirty="0" smtClean="0"/>
              <a:t> more </a:t>
            </a:r>
            <a:r>
              <a:rPr lang="fr-FR" dirty="0" err="1" smtClean="0"/>
              <a:t>comparabale</a:t>
            </a:r>
            <a:r>
              <a:rPr lang="fr-FR" dirty="0" smtClean="0"/>
              <a:t> </a:t>
            </a:r>
            <a:r>
              <a:rPr lang="fr-FR" dirty="0" err="1" smtClean="0"/>
              <a:t>across</a:t>
            </a:r>
            <a:r>
              <a:rPr lang="fr-FR" dirty="0" smtClean="0"/>
              <a:t> </a:t>
            </a:r>
            <a:r>
              <a:rPr lang="fr-FR" dirty="0" err="1" smtClean="0"/>
              <a:t>NCs</a:t>
            </a:r>
            <a:r>
              <a:rPr lang="fr-FR" dirty="0" smtClean="0"/>
              <a:t>, </a:t>
            </a:r>
            <a:r>
              <a:rPr lang="fr-FR" dirty="0" err="1" smtClean="0"/>
              <a:t>so</a:t>
            </a:r>
            <a:r>
              <a:rPr lang="fr-FR" dirty="0" smtClean="0"/>
              <a:t> </a:t>
            </a:r>
            <a:r>
              <a:rPr lang="fr-FR" dirty="0" err="1" smtClean="0"/>
              <a:t>common</a:t>
            </a:r>
            <a:r>
              <a:rPr lang="fr-FR" dirty="0" smtClean="0"/>
              <a:t> use of </a:t>
            </a:r>
            <a:r>
              <a:rPr lang="fr-FR" dirty="0" err="1" smtClean="0"/>
              <a:t>definitions</a:t>
            </a:r>
            <a:endParaRPr lang="fr-FR" dirty="0" smtClean="0"/>
          </a:p>
          <a:p>
            <a:r>
              <a:rPr lang="fr-FR" b="1" dirty="0" smtClean="0"/>
              <a:t>Rio markers: </a:t>
            </a:r>
            <a:r>
              <a:rPr lang="en-GB" dirty="0" smtClean="0"/>
              <a:t>the Rio markers could also move towards a more precise quantification of climate-related support. Currently, policy objectives are applied to entire aid activities based on a three-tiered value of degree51). Investments are therefore categorised on a subjective scale. While the Rio marker definitions provide some guidance52, they do not provide a clear approach for how to rank each and every project. As such, different donors may approach the 0-2 scale differently, and reporting will not be uniform. The 0-2 scale is also problematic given both adaptation and mitigation activities are often integrated with other development objectives such as poverty alleviation and energy access. </a:t>
            </a:r>
          </a:p>
          <a:p>
            <a:endParaRPr lang="en-GB" dirty="0" smtClean="0"/>
          </a:p>
          <a:p>
            <a:r>
              <a:rPr lang="en-GB" b="1" dirty="0" smtClean="0"/>
              <a:t>Offset market info: </a:t>
            </a:r>
            <a:r>
              <a:rPr lang="en-GB" dirty="0" smtClean="0"/>
              <a:t>As CDM is a blend of private and public-private (as well as national and international) flows, the public financing which is often instrumental to build capacity can and is reported as ODA in the OECD DAC CRS system; however direct project investing or purchase of CERs is not captured through bilateral and multilateral public climate finance reporting as non-concessional finance, nor through National Communications to the UNFCCC. However either system could be extended to include these flows. If reported in the DAC system, this would be under the non-concessional flows (OOF). </a:t>
            </a:r>
          </a:p>
          <a:p>
            <a:r>
              <a:rPr lang="en-GB" dirty="0" smtClean="0"/>
              <a:t>However, reporting private CDM finance is a trickier issue. The lack of robust reporting of CDM financial flows is due to the lack of standard methodologies to assess and quantify annual investment flows into CDM. </a:t>
            </a:r>
          </a:p>
          <a:p>
            <a:endParaRPr lang="fr-FR" dirty="0" smtClean="0"/>
          </a:p>
          <a:p>
            <a:r>
              <a:rPr lang="fr-FR" dirty="0" err="1" smtClean="0"/>
              <a:t>Also</a:t>
            </a:r>
            <a:r>
              <a:rPr lang="fr-FR" dirty="0" smtClean="0"/>
              <a:t> mention </a:t>
            </a:r>
            <a:r>
              <a:rPr lang="fr-FR" dirty="0" err="1" smtClean="0"/>
              <a:t>other</a:t>
            </a:r>
            <a:r>
              <a:rPr lang="fr-FR" dirty="0" smtClean="0"/>
              <a:t> </a:t>
            </a:r>
            <a:r>
              <a:rPr lang="fr-FR" dirty="0" err="1" smtClean="0"/>
              <a:t>private</a:t>
            </a:r>
            <a:r>
              <a:rPr lang="fr-FR" dirty="0" smtClean="0"/>
              <a:t> </a:t>
            </a:r>
            <a:r>
              <a:rPr lang="fr-FR" dirty="0" err="1" smtClean="0"/>
              <a:t>flows</a:t>
            </a:r>
            <a:r>
              <a:rPr lang="fr-FR" dirty="0" smtClean="0"/>
              <a:t>, and </a:t>
            </a:r>
            <a:r>
              <a:rPr lang="fr-FR" dirty="0" err="1" smtClean="0"/>
              <a:t>outstanding</a:t>
            </a:r>
            <a:r>
              <a:rPr lang="fr-FR" dirty="0" smtClean="0"/>
              <a:t> issues for </a:t>
            </a:r>
            <a:r>
              <a:rPr lang="fr-FR" dirty="0" err="1" smtClean="0"/>
              <a:t>current</a:t>
            </a:r>
            <a:r>
              <a:rPr lang="fr-FR" dirty="0" smtClean="0"/>
              <a:t> </a:t>
            </a:r>
            <a:r>
              <a:rPr lang="fr-FR" dirty="0" err="1" smtClean="0"/>
              <a:t>reporting</a:t>
            </a:r>
            <a:r>
              <a:rPr lang="fr-FR" dirty="0" smtClean="0"/>
              <a:t>.</a:t>
            </a:r>
          </a:p>
        </p:txBody>
      </p:sp>
      <p:sp>
        <p:nvSpPr>
          <p:cNvPr id="29700" name="Slide Number Placeholder 3"/>
          <p:cNvSpPr>
            <a:spLocks noGrp="1"/>
          </p:cNvSpPr>
          <p:nvPr>
            <p:ph type="sldNum" sz="quarter" idx="5"/>
          </p:nvPr>
        </p:nvSpPr>
        <p:spPr>
          <a:noFill/>
        </p:spPr>
        <p:txBody>
          <a:bodyPr/>
          <a:lstStyle/>
          <a:p>
            <a:fld id="{441C932D-453B-408D-BE34-0E6CF50D7EC0}" type="slidenum">
              <a:rPr lang="en-GB" smtClean="0"/>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200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2000" dirty="0" smtClean="0"/>
              <a:t>The </a:t>
            </a:r>
            <a:r>
              <a:rPr lang="en-GB" sz="2000" dirty="0" smtClean="0"/>
              <a:t>following four action items call for priority treatment by Parties in this context: </a:t>
            </a:r>
          </a:p>
          <a:p>
            <a:pPr>
              <a:defRPr/>
            </a:pPr>
            <a:endParaRPr lang="en-GB" sz="2000" b="1" kern="1200" dirty="0" smtClean="0"/>
          </a:p>
        </p:txBody>
      </p:sp>
      <p:sp>
        <p:nvSpPr>
          <p:cNvPr id="27652" name="Slide Number Placeholder 3"/>
          <p:cNvSpPr>
            <a:spLocks noGrp="1"/>
          </p:cNvSpPr>
          <p:nvPr>
            <p:ph type="sldNum" sz="quarter" idx="5"/>
          </p:nvPr>
        </p:nvSpPr>
        <p:spPr>
          <a:noFill/>
        </p:spPr>
        <p:txBody>
          <a:bodyPr/>
          <a:lstStyle/>
          <a:p>
            <a:fld id="{1840C5BC-98EA-4ED2-80A9-5B767EEC27AA}" type="slidenum">
              <a:rPr lang="en-GB" smtClean="0"/>
              <a:pPr/>
              <a:t>7</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6700" y="609600"/>
            <a:ext cx="7418612" cy="863600"/>
          </a:xfrm>
          <a:prstGeom prst="rect">
            <a:avLst/>
          </a:prstGeom>
        </p:spPr>
        <p:txBody>
          <a:bodyPr/>
          <a:lstStyle/>
          <a:p>
            <a:r>
              <a:rPr lang="en-US" smtClean="0"/>
              <a:t>Click to edit Master title style</a:t>
            </a:r>
            <a:endParaRPr lang="en-US"/>
          </a:p>
        </p:txBody>
      </p:sp>
      <p:sp>
        <p:nvSpPr>
          <p:cNvPr id="4" name="Content Placeholder 2"/>
          <p:cNvSpPr>
            <a:spLocks noGrp="1"/>
          </p:cNvSpPr>
          <p:nvPr>
            <p:ph idx="1"/>
          </p:nvPr>
        </p:nvSpPr>
        <p:spPr>
          <a:xfrm>
            <a:off x="1042988" y="1917701"/>
            <a:ext cx="7705725" cy="41021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152400"/>
            <a:ext cx="7720012" cy="1143000"/>
          </a:xfrm>
          <a:prstGeom prst="rect">
            <a:avLst/>
          </a:prstGeom>
        </p:spPr>
        <p:txBody>
          <a:bodyPr/>
          <a:lstStyle>
            <a:lvl1pPr>
              <a:defRPr sz="3600"/>
            </a:lvl1pPr>
          </a:lstStyle>
          <a:p>
            <a:r>
              <a:rPr lang="en-US" dirty="0" smtClean="0"/>
              <a:t>Click to edit Master title style</a:t>
            </a:r>
            <a:endParaRPr lang="en-GB" dirty="0"/>
          </a:p>
        </p:txBody>
      </p:sp>
      <p:sp>
        <p:nvSpPr>
          <p:cNvPr id="3" name="Content Placeholder 2"/>
          <p:cNvSpPr>
            <a:spLocks noGrp="1"/>
          </p:cNvSpPr>
          <p:nvPr>
            <p:ph idx="1"/>
          </p:nvPr>
        </p:nvSpPr>
        <p:spPr>
          <a:xfrm>
            <a:off x="1042988" y="1524000"/>
            <a:ext cx="7705725" cy="4784725"/>
          </a:xfrm>
          <a:prstGeom prst="rect">
            <a:avLst/>
          </a:prstGeo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Text Box 19"/>
          <p:cNvSpPr txBox="1">
            <a:spLocks noChangeArrowheads="1"/>
          </p:cNvSpPr>
          <p:nvPr userDrawn="1"/>
        </p:nvSpPr>
        <p:spPr bwMode="auto">
          <a:xfrm>
            <a:off x="2273300" y="6457950"/>
            <a:ext cx="2073275" cy="400050"/>
          </a:xfrm>
          <a:prstGeom prst="rect">
            <a:avLst/>
          </a:prstGeom>
          <a:noFill/>
          <a:ln w="9525">
            <a:noFill/>
            <a:miter lim="800000"/>
            <a:headEnd/>
            <a:tailEnd/>
          </a:ln>
          <a:effectLst/>
        </p:spPr>
        <p:txBody>
          <a:bodyPr>
            <a:spAutoFit/>
          </a:bodyPr>
          <a:lstStyle/>
          <a:p>
            <a:pPr algn="l">
              <a:defRPr/>
            </a:pPr>
            <a:r>
              <a:rPr lang="en-US" sz="1000" b="1">
                <a:latin typeface="Tahoma" pitchFamily="34" charset="0"/>
              </a:rPr>
              <a:t>Climate Change Expert Group</a:t>
            </a:r>
            <a:br>
              <a:rPr lang="en-US" sz="1000" b="1">
                <a:latin typeface="Tahoma" pitchFamily="34" charset="0"/>
              </a:rPr>
            </a:br>
            <a:r>
              <a:rPr lang="en-US" sz="1000">
                <a:latin typeface="Tahoma" pitchFamily="34" charset="0"/>
              </a:rPr>
              <a:t>on the UNFCCC</a:t>
            </a:r>
            <a:endParaRPr lang="en-US" sz="1000" dirty="0">
              <a:latin typeface="Tahoma" pitchFamily="34" charset="0"/>
            </a:endParaRPr>
          </a:p>
        </p:txBody>
      </p:sp>
      <p:pic>
        <p:nvPicPr>
          <p:cNvPr id="1027" name="Picture 35" descr="CCXG green curves, flipped and cropped 2.JPG"/>
          <p:cNvPicPr>
            <a:picLocks noChangeAspect="1"/>
          </p:cNvPicPr>
          <p:nvPr userDrawn="1"/>
        </p:nvPicPr>
        <p:blipFill>
          <a:blip r:embed="rId4" cstate="print"/>
          <a:srcRect/>
          <a:stretch>
            <a:fillRect/>
          </a:stretch>
        </p:blipFill>
        <p:spPr bwMode="auto">
          <a:xfrm>
            <a:off x="0" y="6024563"/>
            <a:ext cx="2216150" cy="833437"/>
          </a:xfrm>
          <a:prstGeom prst="rect">
            <a:avLst/>
          </a:prstGeom>
          <a:noFill/>
          <a:ln w="9525">
            <a:noFill/>
            <a:miter lim="800000"/>
            <a:headEnd/>
            <a:tailEnd/>
          </a:ln>
        </p:spPr>
      </p:pic>
      <p:sp>
        <p:nvSpPr>
          <p:cNvPr id="1044" name="Line 20"/>
          <p:cNvSpPr>
            <a:spLocks noChangeShapeType="1"/>
          </p:cNvSpPr>
          <p:nvPr userDrawn="1"/>
        </p:nvSpPr>
        <p:spPr bwMode="auto">
          <a:xfrm>
            <a:off x="2017713" y="6440488"/>
            <a:ext cx="7126287" cy="0"/>
          </a:xfrm>
          <a:prstGeom prst="line">
            <a:avLst/>
          </a:prstGeom>
          <a:noFill/>
          <a:ln w="28575">
            <a:solidFill>
              <a:srgbClr val="007D29"/>
            </a:solidFill>
            <a:round/>
            <a:headEnd/>
            <a:tailEnd/>
          </a:ln>
          <a:effectLst/>
        </p:spPr>
        <p:txBody>
          <a:bodyPr/>
          <a:lstStyle/>
          <a:p>
            <a:pPr>
              <a:defRPr/>
            </a:pPr>
            <a:endParaRPr lang="en-US"/>
          </a:p>
        </p:txBody>
      </p:sp>
      <p:sp>
        <p:nvSpPr>
          <p:cNvPr id="43" name="Line 20"/>
          <p:cNvSpPr>
            <a:spLocks noChangeShapeType="1"/>
          </p:cNvSpPr>
          <p:nvPr userDrawn="1"/>
        </p:nvSpPr>
        <p:spPr bwMode="auto">
          <a:xfrm rot="5400000">
            <a:off x="-1531937" y="3924300"/>
            <a:ext cx="4013200" cy="0"/>
          </a:xfrm>
          <a:prstGeom prst="line">
            <a:avLst/>
          </a:prstGeom>
          <a:noFill/>
          <a:ln w="28575">
            <a:solidFill>
              <a:srgbClr val="007D29"/>
            </a:solidFill>
            <a:round/>
            <a:headEnd/>
            <a:tailEnd/>
          </a:ln>
          <a:effectLst/>
        </p:spPr>
        <p:txBody>
          <a:bodyPr/>
          <a:lstStyle/>
          <a:p>
            <a:pPr>
              <a:defRPr/>
            </a:pPr>
            <a:endParaRPr lang="en-US"/>
          </a:p>
        </p:txBody>
      </p:sp>
      <p:sp>
        <p:nvSpPr>
          <p:cNvPr id="46" name="TextBox 45"/>
          <p:cNvSpPr txBox="1"/>
          <p:nvPr userDrawn="1"/>
        </p:nvSpPr>
        <p:spPr>
          <a:xfrm>
            <a:off x="8496300" y="6486525"/>
            <a:ext cx="647700" cy="307975"/>
          </a:xfrm>
          <a:prstGeom prst="rect">
            <a:avLst/>
          </a:prstGeom>
          <a:noFill/>
        </p:spPr>
        <p:txBody>
          <a:bodyPr>
            <a:spAutoFit/>
          </a:bodyPr>
          <a:lstStyle/>
          <a:p>
            <a:pPr>
              <a:defRPr/>
            </a:pPr>
            <a:fld id="{4D1D2859-6F66-48B4-A237-F82B74D109DC}" type="slidenum">
              <a:rPr lang="en-GB" sz="1400" b="1">
                <a:latin typeface="Tahoma" pitchFamily="34" charset="0"/>
                <a:cs typeface="Tahoma" pitchFamily="34" charset="0"/>
              </a:rPr>
              <a:pPr>
                <a:defRPr/>
              </a:pPr>
              <a:t>‹#›</a:t>
            </a:fld>
            <a:endParaRPr lang="en-GB" sz="1400" b="1">
              <a:latin typeface="Tahoma" pitchFamily="34" charset="0"/>
              <a:cs typeface="Tahoma" pitchFamily="34" charset="0"/>
            </a:endParaRPr>
          </a:p>
        </p:txBody>
      </p:sp>
      <p:pic>
        <p:nvPicPr>
          <p:cNvPr id="1031" name="Picture 37" descr="OECD_20cm_HD.jpg"/>
          <p:cNvPicPr>
            <a:picLocks noChangeAspect="1"/>
          </p:cNvPicPr>
          <p:nvPr userDrawn="1"/>
        </p:nvPicPr>
        <p:blipFill>
          <a:blip r:embed="rId5" cstate="print"/>
          <a:srcRect l="12418" t="22591" r="13072" b="22987"/>
          <a:stretch>
            <a:fillRect/>
          </a:stretch>
        </p:blipFill>
        <p:spPr bwMode="auto">
          <a:xfrm>
            <a:off x="188913" y="222250"/>
            <a:ext cx="1168400" cy="542925"/>
          </a:xfrm>
          <a:prstGeom prst="rect">
            <a:avLst/>
          </a:prstGeom>
          <a:noFill/>
          <a:ln w="9525">
            <a:noFill/>
            <a:miter lim="800000"/>
            <a:headEnd/>
            <a:tailEnd/>
          </a:ln>
        </p:spPr>
      </p:pic>
      <p:pic>
        <p:nvPicPr>
          <p:cNvPr id="1032" name="Picture 38" descr="IEA logo.JPG"/>
          <p:cNvPicPr>
            <a:picLocks noChangeAspect="1"/>
          </p:cNvPicPr>
          <p:nvPr userDrawn="1"/>
        </p:nvPicPr>
        <p:blipFill>
          <a:blip r:embed="rId6" cstate="print"/>
          <a:srcRect/>
          <a:stretch>
            <a:fillRect/>
          </a:stretch>
        </p:blipFill>
        <p:spPr bwMode="auto">
          <a:xfrm>
            <a:off x="360363" y="1006475"/>
            <a:ext cx="814387" cy="814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Lst>
  <p:hf hdr="0" ftr="0" dt="0"/>
  <p:txStyles>
    <p:titleStyle>
      <a:lvl1pPr algn="ctr" rtl="0" eaLnBrk="0" fontAlgn="base" hangingPunct="0">
        <a:spcBef>
          <a:spcPct val="0"/>
        </a:spcBef>
        <a:spcAft>
          <a:spcPct val="0"/>
        </a:spcAft>
        <a:defRPr sz="3800" b="1">
          <a:solidFill>
            <a:schemeClr val="tx1"/>
          </a:solidFill>
          <a:latin typeface="+mj-lt"/>
          <a:ea typeface="+mj-ea"/>
          <a:cs typeface="+mj-cs"/>
        </a:defRPr>
      </a:lvl1pPr>
      <a:lvl2pPr algn="ctr" rtl="0" eaLnBrk="0" fontAlgn="base" hangingPunct="0">
        <a:spcBef>
          <a:spcPct val="0"/>
        </a:spcBef>
        <a:spcAft>
          <a:spcPct val="0"/>
        </a:spcAft>
        <a:defRPr sz="3800" b="1">
          <a:solidFill>
            <a:schemeClr val="tx1"/>
          </a:solidFill>
          <a:latin typeface="Tahoma" pitchFamily="34" charset="0"/>
        </a:defRPr>
      </a:lvl2pPr>
      <a:lvl3pPr algn="ctr" rtl="0" eaLnBrk="0" fontAlgn="base" hangingPunct="0">
        <a:spcBef>
          <a:spcPct val="0"/>
        </a:spcBef>
        <a:spcAft>
          <a:spcPct val="0"/>
        </a:spcAft>
        <a:defRPr sz="3800" b="1">
          <a:solidFill>
            <a:schemeClr val="tx1"/>
          </a:solidFill>
          <a:latin typeface="Tahoma" pitchFamily="34" charset="0"/>
        </a:defRPr>
      </a:lvl3pPr>
      <a:lvl4pPr algn="ctr" rtl="0" eaLnBrk="0" fontAlgn="base" hangingPunct="0">
        <a:spcBef>
          <a:spcPct val="0"/>
        </a:spcBef>
        <a:spcAft>
          <a:spcPct val="0"/>
        </a:spcAft>
        <a:defRPr sz="3800" b="1">
          <a:solidFill>
            <a:schemeClr val="tx1"/>
          </a:solidFill>
          <a:latin typeface="Tahoma" pitchFamily="34" charset="0"/>
        </a:defRPr>
      </a:lvl4pPr>
      <a:lvl5pPr algn="ctr" rtl="0" eaLnBrk="0" fontAlgn="base" hangingPunct="0">
        <a:spcBef>
          <a:spcPct val="0"/>
        </a:spcBef>
        <a:spcAft>
          <a:spcPct val="0"/>
        </a:spcAft>
        <a:defRPr sz="3800" b="1">
          <a:solidFill>
            <a:schemeClr val="tx1"/>
          </a:solidFill>
          <a:latin typeface="Tahoma" pitchFamily="34" charset="0"/>
        </a:defRPr>
      </a:lvl5pPr>
      <a:lvl6pPr marL="457200" algn="ctr" rtl="0" eaLnBrk="0" fontAlgn="base" hangingPunct="0">
        <a:spcBef>
          <a:spcPct val="0"/>
        </a:spcBef>
        <a:spcAft>
          <a:spcPct val="0"/>
        </a:spcAft>
        <a:defRPr sz="3800" b="1">
          <a:solidFill>
            <a:schemeClr val="tx1"/>
          </a:solidFill>
          <a:latin typeface="Tahoma" pitchFamily="34" charset="0"/>
        </a:defRPr>
      </a:lvl6pPr>
      <a:lvl7pPr marL="914400" algn="ctr" rtl="0" eaLnBrk="0" fontAlgn="base" hangingPunct="0">
        <a:spcBef>
          <a:spcPct val="0"/>
        </a:spcBef>
        <a:spcAft>
          <a:spcPct val="0"/>
        </a:spcAft>
        <a:defRPr sz="3800" b="1">
          <a:solidFill>
            <a:schemeClr val="tx1"/>
          </a:solidFill>
          <a:latin typeface="Tahoma" pitchFamily="34" charset="0"/>
        </a:defRPr>
      </a:lvl7pPr>
      <a:lvl8pPr marL="1371600" algn="ctr" rtl="0" eaLnBrk="0" fontAlgn="base" hangingPunct="0">
        <a:spcBef>
          <a:spcPct val="0"/>
        </a:spcBef>
        <a:spcAft>
          <a:spcPct val="0"/>
        </a:spcAft>
        <a:defRPr sz="3800" b="1">
          <a:solidFill>
            <a:schemeClr val="tx1"/>
          </a:solidFill>
          <a:latin typeface="Tahoma" pitchFamily="34" charset="0"/>
        </a:defRPr>
      </a:lvl8pPr>
      <a:lvl9pPr marL="1828800" algn="ctr" rtl="0" eaLnBrk="0" fontAlgn="base" hangingPunct="0">
        <a:spcBef>
          <a:spcPct val="0"/>
        </a:spcBef>
        <a:spcAft>
          <a:spcPct val="0"/>
        </a:spcAft>
        <a:defRPr sz="3800" b="1">
          <a:solidFill>
            <a:schemeClr val="tx1"/>
          </a:solidFill>
          <a:latin typeface="Tahoma" pitchFamily="34" charset="0"/>
        </a:defRPr>
      </a:lvl9pPr>
    </p:titleStyle>
    <p:bodyStyle>
      <a:lvl1pPr marL="342900" indent="-342900" algn="l" rtl="0" eaLnBrk="0" fontAlgn="base" hangingPunct="0">
        <a:spcBef>
          <a:spcPct val="20000"/>
        </a:spcBef>
        <a:spcAft>
          <a:spcPct val="0"/>
        </a:spcAft>
        <a:buClr>
          <a:srgbClr val="007D29"/>
        </a:buClr>
        <a:buFont typeface="Wingdings" pitchFamily="2" charset="2"/>
        <a:buChar char="l"/>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7D29"/>
        </a:buClr>
        <a:buSzPct val="70000"/>
        <a:buFont typeface="Wingdings" pitchFamily="2" charset="2"/>
        <a:buChar char="u"/>
        <a:defRPr sz="2800" b="1">
          <a:solidFill>
            <a:schemeClr val="tx1"/>
          </a:solidFill>
          <a:latin typeface="+mn-lt"/>
        </a:defRPr>
      </a:lvl2pPr>
      <a:lvl3pPr marL="1143000" indent="-228600" algn="l" rtl="0" eaLnBrk="0" fontAlgn="base" hangingPunct="0">
        <a:spcBef>
          <a:spcPct val="20000"/>
        </a:spcBef>
        <a:spcAft>
          <a:spcPct val="0"/>
        </a:spcAft>
        <a:buClr>
          <a:srgbClr val="007D29"/>
        </a:buClr>
        <a:buSzPct val="80000"/>
        <a:buFont typeface="Wingdings" pitchFamily="2" charset="2"/>
        <a:buChar char="n"/>
        <a:defRPr sz="2400" b="1">
          <a:solidFill>
            <a:schemeClr val="tx1"/>
          </a:solidFill>
          <a:latin typeface="+mn-lt"/>
        </a:defRPr>
      </a:lvl3pPr>
      <a:lvl4pPr marL="1562100" indent="-228600" algn="l" rtl="0" eaLnBrk="0" fontAlgn="base" hangingPunct="0">
        <a:spcBef>
          <a:spcPct val="20000"/>
        </a:spcBef>
        <a:spcAft>
          <a:spcPct val="0"/>
        </a:spcAft>
        <a:buClr>
          <a:srgbClr val="007D29"/>
        </a:buClr>
        <a:buSzPct val="110000"/>
        <a:buFont typeface="Wingdings" pitchFamily="2" charset="2"/>
        <a:buChar char="w"/>
        <a:defRPr sz="2000" b="1">
          <a:solidFill>
            <a:schemeClr val="tx1"/>
          </a:solidFill>
          <a:latin typeface="+mn-lt"/>
        </a:defRPr>
      </a:lvl4pPr>
      <a:lvl5pPr marL="1981200" indent="-228600" algn="l" rtl="0" eaLnBrk="0" fontAlgn="base" hangingPunct="0">
        <a:spcBef>
          <a:spcPct val="20000"/>
        </a:spcBef>
        <a:spcAft>
          <a:spcPct val="0"/>
        </a:spcAft>
        <a:buClr>
          <a:srgbClr val="007D29"/>
        </a:buClr>
        <a:buSzPct val="60000"/>
        <a:buFont typeface="Wingdings" pitchFamily="2" charset="2"/>
        <a:buChar char="Ü"/>
        <a:defRPr sz="2000" b="1">
          <a:solidFill>
            <a:schemeClr val="tx1"/>
          </a:solidFill>
          <a:latin typeface="+mn-lt"/>
        </a:defRPr>
      </a:lvl5pPr>
      <a:lvl6pPr marL="2438400" indent="-228600" algn="l" rtl="0" eaLnBrk="0" fontAlgn="base" hangingPunct="0">
        <a:spcBef>
          <a:spcPct val="20000"/>
        </a:spcBef>
        <a:spcAft>
          <a:spcPct val="0"/>
        </a:spcAft>
        <a:buClr>
          <a:srgbClr val="007D29"/>
        </a:buClr>
        <a:buSzPct val="60000"/>
        <a:buFont typeface="Wingdings" pitchFamily="2" charset="2"/>
        <a:buChar char="Ü"/>
        <a:defRPr sz="2000" b="1">
          <a:solidFill>
            <a:schemeClr val="tx1"/>
          </a:solidFill>
          <a:latin typeface="+mn-lt"/>
        </a:defRPr>
      </a:lvl6pPr>
      <a:lvl7pPr marL="2895600" indent="-228600" algn="l" rtl="0" eaLnBrk="0" fontAlgn="base" hangingPunct="0">
        <a:spcBef>
          <a:spcPct val="20000"/>
        </a:spcBef>
        <a:spcAft>
          <a:spcPct val="0"/>
        </a:spcAft>
        <a:buClr>
          <a:srgbClr val="007D29"/>
        </a:buClr>
        <a:buSzPct val="60000"/>
        <a:buFont typeface="Wingdings" pitchFamily="2" charset="2"/>
        <a:buChar char="Ü"/>
        <a:defRPr sz="2000" b="1">
          <a:solidFill>
            <a:schemeClr val="tx1"/>
          </a:solidFill>
          <a:latin typeface="+mn-lt"/>
        </a:defRPr>
      </a:lvl7pPr>
      <a:lvl8pPr marL="3352800" indent="-228600" algn="l" rtl="0" eaLnBrk="0" fontAlgn="base" hangingPunct="0">
        <a:spcBef>
          <a:spcPct val="20000"/>
        </a:spcBef>
        <a:spcAft>
          <a:spcPct val="0"/>
        </a:spcAft>
        <a:buClr>
          <a:srgbClr val="007D29"/>
        </a:buClr>
        <a:buSzPct val="60000"/>
        <a:buFont typeface="Wingdings" pitchFamily="2" charset="2"/>
        <a:buChar char="Ü"/>
        <a:defRPr sz="2000" b="1">
          <a:solidFill>
            <a:schemeClr val="tx1"/>
          </a:solidFill>
          <a:latin typeface="+mn-lt"/>
        </a:defRPr>
      </a:lvl8pPr>
      <a:lvl9pPr marL="3810000" indent="-228600" algn="l" rtl="0" eaLnBrk="0" fontAlgn="base" hangingPunct="0">
        <a:spcBef>
          <a:spcPct val="20000"/>
        </a:spcBef>
        <a:spcAft>
          <a:spcPct val="0"/>
        </a:spcAft>
        <a:buClr>
          <a:srgbClr val="007D29"/>
        </a:buClr>
        <a:buSzPct val="60000"/>
        <a:buFont typeface="Wingdings" pitchFamily="2" charset="2"/>
        <a:buChar char="Ü"/>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ecd.org/env/ccx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j.brown@odi.org.uk" TargetMode="External"/><Relationship Id="rId3" Type="http://schemas.openxmlformats.org/officeDocument/2006/relationships/hyperlink" Target="http://www.oecd.org/env/cc/ccxg" TargetMode="External"/><Relationship Id="rId7" Type="http://schemas.openxmlformats.org/officeDocument/2006/relationships/hyperlink" Target="http://www.odi.org.uk/"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mailto:barbara.buchner@CPIVenice.org" TargetMode="External"/><Relationship Id="rId5" Type="http://schemas.openxmlformats.org/officeDocument/2006/relationships/hyperlink" Target="http://www.climatepolicyinitiative.org/" TargetMode="External"/><Relationship Id="rId4" Type="http://schemas.openxmlformats.org/officeDocument/2006/relationships/hyperlink" Target="mailto:jan.corfee-morlot@oecd.org"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1107084" y="860669"/>
            <a:ext cx="7499350" cy="2419350"/>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Monitoring and Tracking Long-Term Finance to Support Climate Action</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2051" name="Rectangle 3"/>
          <p:cNvSpPr>
            <a:spLocks noGrp="1" noChangeArrowheads="1"/>
          </p:cNvSpPr>
          <p:nvPr>
            <p:ph type="subTitle" idx="1"/>
          </p:nvPr>
        </p:nvSpPr>
        <p:spPr bwMode="auto">
          <a:xfrm>
            <a:off x="888074" y="2888368"/>
            <a:ext cx="7680325" cy="1555752"/>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 typeface="Wingdings" pitchFamily="2" charset="2"/>
              <a:buNone/>
            </a:pPr>
            <a:r>
              <a:rPr lang="fr-FR" sz="2000" dirty="0" smtClean="0"/>
              <a:t/>
            </a:r>
            <a:br>
              <a:rPr lang="fr-FR" sz="2000" dirty="0" smtClean="0"/>
            </a:br>
            <a:r>
              <a:rPr lang="fr-FR" sz="2000" dirty="0" smtClean="0"/>
              <a:t>Jessica Brown (ODI)</a:t>
            </a:r>
          </a:p>
          <a:p>
            <a:pPr algn="ctr" eaLnBrk="1" hangingPunct="1">
              <a:buFont typeface="Wingdings" pitchFamily="2" charset="2"/>
              <a:buNone/>
            </a:pPr>
            <a:r>
              <a:rPr lang="fr-FR" sz="2000" dirty="0" smtClean="0"/>
              <a:t>and</a:t>
            </a:r>
          </a:p>
          <a:p>
            <a:pPr algn="ctr" eaLnBrk="1" hangingPunct="1">
              <a:buFont typeface="Wingdings" pitchFamily="2" charset="2"/>
              <a:buNone/>
            </a:pPr>
            <a:r>
              <a:rPr lang="fr-FR" sz="2000" dirty="0" smtClean="0"/>
              <a:t>Jan </a:t>
            </a:r>
            <a:r>
              <a:rPr lang="fr-FR" sz="2000" dirty="0" err="1" smtClean="0"/>
              <a:t>Corfee</a:t>
            </a:r>
            <a:r>
              <a:rPr lang="fr-FR" sz="2000" dirty="0" smtClean="0"/>
              <a:t>-</a:t>
            </a:r>
            <a:r>
              <a:rPr lang="fr-FR" sz="2000" dirty="0" err="1" smtClean="0"/>
              <a:t>Morlot</a:t>
            </a:r>
            <a:r>
              <a:rPr lang="fr-FR" sz="2000" dirty="0" smtClean="0"/>
              <a:t> (OECD)</a:t>
            </a:r>
            <a:endParaRPr lang="en-GB" sz="2000" dirty="0" smtClean="0"/>
          </a:p>
          <a:p>
            <a:pPr eaLnBrk="1" hangingPunct="1"/>
            <a:endParaRPr lang="en-US" sz="2000" dirty="0" smtClean="0"/>
          </a:p>
        </p:txBody>
      </p:sp>
      <p:sp>
        <p:nvSpPr>
          <p:cNvPr id="2052" name="TextBox 4"/>
          <p:cNvSpPr txBox="1">
            <a:spLocks noChangeArrowheads="1"/>
          </p:cNvSpPr>
          <p:nvPr/>
        </p:nvSpPr>
        <p:spPr bwMode="auto">
          <a:xfrm>
            <a:off x="976756" y="4987861"/>
            <a:ext cx="7912062" cy="1077218"/>
          </a:xfrm>
          <a:prstGeom prst="rect">
            <a:avLst/>
          </a:prstGeom>
          <a:noFill/>
          <a:ln w="9525">
            <a:noFill/>
            <a:miter lim="800000"/>
            <a:headEnd/>
            <a:tailEnd/>
          </a:ln>
        </p:spPr>
        <p:txBody>
          <a:bodyPr wrap="square">
            <a:spAutoFit/>
          </a:bodyPr>
          <a:lstStyle/>
          <a:p>
            <a:pPr>
              <a:buFont typeface="Wingdings" pitchFamily="2" charset="2"/>
              <a:buNone/>
            </a:pPr>
            <a:r>
              <a:rPr lang="en-US" sz="1600" dirty="0" smtClean="0">
                <a:latin typeface="+mj-lt"/>
              </a:rPr>
              <a:t>Based on recent paper from the Climate Change Expert Group (OECD): </a:t>
            </a:r>
          </a:p>
          <a:p>
            <a:pPr>
              <a:buFont typeface="Wingdings" pitchFamily="2" charset="2"/>
              <a:buNone/>
            </a:pPr>
            <a:r>
              <a:rPr lang="en-US" sz="1600" dirty="0" smtClean="0">
                <a:latin typeface="+mj-lt"/>
              </a:rPr>
              <a:t>Buchner, B., J. Brown, J. Corfee-Morlot (2011) ‘</a:t>
            </a:r>
            <a:r>
              <a:rPr lang="en-GB" sz="1600" i="1" dirty="0" smtClean="0">
                <a:latin typeface="+mj-lt"/>
              </a:rPr>
              <a:t>Monitoring and Tracking Long-Term Finance to Support Climate Action’</a:t>
            </a:r>
          </a:p>
          <a:p>
            <a:pPr>
              <a:buFont typeface="Wingdings" pitchFamily="2" charset="2"/>
              <a:buNone/>
            </a:pPr>
            <a:r>
              <a:rPr lang="en-GB" sz="1600" dirty="0" smtClean="0">
                <a:solidFill>
                  <a:srgbClr val="FF0000"/>
                </a:solidFill>
                <a:latin typeface="+mj-lt"/>
                <a:hlinkClick r:id="rId3"/>
              </a:rPr>
              <a:t>www.oecd.org/env/ccxg</a:t>
            </a:r>
            <a:r>
              <a:rPr lang="en-GB" sz="1600" dirty="0" smtClean="0">
                <a:solidFill>
                  <a:srgbClr val="FF0000"/>
                </a:solidFill>
                <a:latin typeface="+mj-lt"/>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bwMode="auto">
          <a:xfrm>
            <a:off x="1022350" y="160338"/>
            <a:ext cx="8094663" cy="6604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fr-FR" sz="3000" smtClean="0"/>
              <a:t>Why improve MRV of climate finance?</a:t>
            </a:r>
            <a:endParaRPr lang="en-US" sz="3000" smtClean="0"/>
          </a:p>
        </p:txBody>
      </p:sp>
      <p:sp>
        <p:nvSpPr>
          <p:cNvPr id="4099" name="Content Placeholder 7"/>
          <p:cNvSpPr>
            <a:spLocks noGrp="1"/>
          </p:cNvSpPr>
          <p:nvPr>
            <p:ph idx="1"/>
          </p:nvPr>
        </p:nvSpPr>
        <p:spPr>
          <a:xfrm>
            <a:off x="1189038" y="1071563"/>
            <a:ext cx="7897812" cy="4832350"/>
          </a:xfrm>
        </p:spPr>
        <p:txBody>
          <a:bodyPr/>
          <a:lstStyle/>
          <a:p>
            <a:pPr>
              <a:buFont typeface="Wingdings" pitchFamily="2" charset="2"/>
              <a:buNone/>
              <a:defRPr/>
            </a:pPr>
            <a:endParaRPr lang="en-GB" sz="1800" b="1" dirty="0" smtClean="0"/>
          </a:p>
          <a:p>
            <a:pPr>
              <a:buFont typeface="Wingdings" pitchFamily="2" charset="2"/>
              <a:buNone/>
              <a:defRPr/>
            </a:pPr>
            <a:r>
              <a:rPr lang="en-GB" sz="1800" b="1" dirty="0" smtClean="0"/>
              <a:t>Achievements of the </a:t>
            </a:r>
            <a:r>
              <a:rPr lang="en-GB" sz="1800" b="1" dirty="0" err="1" smtClean="0"/>
              <a:t>Cancún</a:t>
            </a:r>
            <a:r>
              <a:rPr lang="en-GB" sz="1800" b="1" dirty="0" smtClean="0"/>
              <a:t> Agreements</a:t>
            </a:r>
          </a:p>
          <a:p>
            <a:pPr>
              <a:defRPr/>
            </a:pPr>
            <a:r>
              <a:rPr lang="en-GB" sz="1800" dirty="0" smtClean="0"/>
              <a:t>A formalised </a:t>
            </a:r>
            <a:r>
              <a:rPr lang="en-GB" sz="1800" b="1" dirty="0" smtClean="0"/>
              <a:t>collective commitment </a:t>
            </a:r>
            <a:r>
              <a:rPr lang="en-GB" sz="1800" dirty="0" smtClean="0"/>
              <a:t>on climate finance by developed countries to provide new and additional funding for developing countries, both in the short and longer term</a:t>
            </a:r>
          </a:p>
          <a:p>
            <a:pPr>
              <a:defRPr/>
            </a:pPr>
            <a:r>
              <a:rPr lang="en-GB" sz="1800" b="1" dirty="0" smtClean="0"/>
              <a:t>A call for improvements on </a:t>
            </a:r>
            <a:r>
              <a:rPr lang="en-GB" sz="1800" b="1" kern="1200" dirty="0" smtClean="0"/>
              <a:t>current reporting </a:t>
            </a:r>
            <a:r>
              <a:rPr lang="en-GB" sz="1800" kern="1200" dirty="0" smtClean="0"/>
              <a:t>of climate finance under the UNFCCC, both regarding the frequency and coverage of reporting (NCs, BRs, registry)</a:t>
            </a:r>
          </a:p>
          <a:p>
            <a:pPr>
              <a:spcBef>
                <a:spcPts val="1200"/>
              </a:spcBef>
              <a:buFont typeface="Wingdings" pitchFamily="2" charset="2"/>
              <a:buNone/>
              <a:defRPr/>
            </a:pPr>
            <a:r>
              <a:rPr lang="en-GB" sz="1800" b="1" dirty="0" smtClean="0"/>
              <a:t>Key question</a:t>
            </a:r>
          </a:p>
          <a:p>
            <a:pPr>
              <a:defRPr/>
            </a:pPr>
            <a:r>
              <a:rPr lang="en-GB" sz="1800" kern="1200" dirty="0" smtClean="0"/>
              <a:t>How does the international community perform against the finance goals set out in the </a:t>
            </a:r>
            <a:r>
              <a:rPr lang="en-GB" sz="1800" kern="1200" dirty="0" err="1" smtClean="0"/>
              <a:t>Cancún</a:t>
            </a:r>
            <a:r>
              <a:rPr lang="en-GB" sz="1800" kern="1200" dirty="0" smtClean="0"/>
              <a:t> Agreement?</a:t>
            </a:r>
          </a:p>
          <a:p>
            <a:pPr>
              <a:spcBef>
                <a:spcPts val="1200"/>
              </a:spcBef>
              <a:buFont typeface="Wingdings" pitchFamily="2" charset="2"/>
              <a:buNone/>
              <a:defRPr/>
            </a:pPr>
            <a:r>
              <a:rPr lang="en-GB" sz="1800" b="1" dirty="0" smtClean="0"/>
              <a:t>Key issue</a:t>
            </a:r>
          </a:p>
          <a:p>
            <a:pPr>
              <a:defRPr/>
            </a:pPr>
            <a:r>
              <a:rPr lang="en-GB" sz="1800" kern="1200" dirty="0" smtClean="0"/>
              <a:t>MRV system for the relevant financial flows to help countries assess compliance with commitments, and to facilitate the effective implementation of these commitments</a:t>
            </a:r>
            <a:endParaRPr lang="en-GB" sz="1800" dirty="0" smtClean="0"/>
          </a:p>
        </p:txBody>
      </p:sp>
      <p:sp>
        <p:nvSpPr>
          <p:cNvPr id="4100" name="TextBox 8"/>
          <p:cNvSpPr txBox="1">
            <a:spLocks noChangeArrowheads="1"/>
          </p:cNvSpPr>
          <p:nvPr/>
        </p:nvSpPr>
        <p:spPr bwMode="auto">
          <a:xfrm>
            <a:off x="889000" y="6200775"/>
            <a:ext cx="8255000" cy="647700"/>
          </a:xfrm>
          <a:prstGeom prst="rect">
            <a:avLst/>
          </a:prstGeom>
          <a:solidFill>
            <a:schemeClr val="bg1"/>
          </a:solidFill>
          <a:ln w="9525">
            <a:noFill/>
            <a:miter lim="800000"/>
            <a:headEnd/>
            <a:tailEnd/>
          </a:ln>
        </p:spPr>
        <p:txBody>
          <a:bodyPr>
            <a:spAutoFit/>
          </a:bodyPr>
          <a:lstStyle/>
          <a:p>
            <a:pPr>
              <a:defRPr/>
            </a:pPr>
            <a:r>
              <a:rPr lang="en-GB" sz="1800" b="1" u="sng" dirty="0">
                <a:latin typeface="+mn-lt"/>
              </a:rPr>
              <a:t>Starting point</a:t>
            </a:r>
            <a:r>
              <a:rPr lang="en-GB" sz="1800" b="1" dirty="0">
                <a:latin typeface="+mn-lt"/>
              </a:rPr>
              <a:t>: the existing effort to track climate finance lacks transparency, comparability and comprehensiveness</a:t>
            </a:r>
          </a:p>
        </p:txBody>
      </p:sp>
      <p:sp>
        <p:nvSpPr>
          <p:cNvPr id="4101" name="Flowchart: Merge 9"/>
          <p:cNvSpPr>
            <a:spLocks noChangeArrowheads="1"/>
          </p:cNvSpPr>
          <p:nvPr/>
        </p:nvSpPr>
        <p:spPr bwMode="auto">
          <a:xfrm>
            <a:off x="3444875" y="5924550"/>
            <a:ext cx="3121025" cy="246063"/>
          </a:xfrm>
          <a:prstGeom prst="flowChartMerge">
            <a:avLst/>
          </a:prstGeom>
          <a:solidFill>
            <a:srgbClr val="007D29"/>
          </a:solidFill>
          <a:ln w="9525" algn="ctr">
            <a:solidFill>
              <a:schemeClr val="tx1"/>
            </a:solidFill>
            <a:round/>
            <a:headEnd/>
            <a:tailEnd/>
          </a:ln>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bwMode="auto">
          <a:xfrm>
            <a:off x="739775" y="39688"/>
            <a:ext cx="8404225" cy="11430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fr-FR" smtClean="0"/>
              <a:t>Where to start from? </a:t>
            </a:r>
            <a:br>
              <a:rPr lang="fr-FR" smtClean="0"/>
            </a:br>
            <a:r>
              <a:rPr lang="fr-FR" smtClean="0"/>
              <a:t>Some definitions</a:t>
            </a:r>
            <a:endParaRPr lang="en-US" smtClean="0"/>
          </a:p>
        </p:txBody>
      </p:sp>
      <p:sp>
        <p:nvSpPr>
          <p:cNvPr id="4099" name="Content Placeholder 7"/>
          <p:cNvSpPr>
            <a:spLocks noGrp="1"/>
          </p:cNvSpPr>
          <p:nvPr>
            <p:ph idx="1"/>
          </p:nvPr>
        </p:nvSpPr>
        <p:spPr>
          <a:xfrm>
            <a:off x="1189038" y="1111250"/>
            <a:ext cx="7897812" cy="4713288"/>
          </a:xfrm>
        </p:spPr>
        <p:txBody>
          <a:bodyPr/>
          <a:lstStyle/>
          <a:p>
            <a:pPr>
              <a:buFont typeface="Wingdings" pitchFamily="2" charset="2"/>
              <a:buNone/>
              <a:defRPr/>
            </a:pPr>
            <a:endParaRPr lang="en-GB" sz="1800" b="1" dirty="0" smtClean="0"/>
          </a:p>
          <a:p>
            <a:pPr>
              <a:spcBef>
                <a:spcPts val="1200"/>
              </a:spcBef>
              <a:buFont typeface="Wingdings" pitchFamily="2" charset="2"/>
              <a:buNone/>
              <a:defRPr/>
            </a:pPr>
            <a:r>
              <a:rPr lang="en-GB" sz="1800" b="1" dirty="0" smtClean="0"/>
              <a:t>Preamble</a:t>
            </a:r>
          </a:p>
          <a:p>
            <a:pPr>
              <a:defRPr/>
            </a:pPr>
            <a:r>
              <a:rPr lang="en-GB" sz="1800" kern="1200" dirty="0" smtClean="0"/>
              <a:t>No internationally agreed definition of what constitutes ‘climate finance’</a:t>
            </a:r>
            <a:endParaRPr lang="en-GB" sz="1800" dirty="0" smtClean="0"/>
          </a:p>
          <a:p>
            <a:pPr>
              <a:spcBef>
                <a:spcPts val="1200"/>
              </a:spcBef>
              <a:buFont typeface="Wingdings" pitchFamily="2" charset="2"/>
              <a:buNone/>
              <a:defRPr/>
            </a:pPr>
            <a:r>
              <a:rPr lang="en-GB" sz="1800" b="1" dirty="0" smtClean="0"/>
              <a:t>Our definitions</a:t>
            </a:r>
          </a:p>
          <a:p>
            <a:pPr>
              <a:defRPr/>
            </a:pPr>
            <a:r>
              <a:rPr lang="en-GB" sz="1800" b="1" kern="1200" dirty="0" smtClean="0"/>
              <a:t>Climate finance</a:t>
            </a:r>
            <a:r>
              <a:rPr lang="en-GB" sz="1800" kern="1200" dirty="0" smtClean="0"/>
              <a:t> (‘climate-specific finance’): </a:t>
            </a:r>
          </a:p>
          <a:p>
            <a:pPr lvl="1">
              <a:defRPr/>
            </a:pPr>
            <a:r>
              <a:rPr lang="en-GB" sz="1600" kern="1200" dirty="0" smtClean="0"/>
              <a:t>capital flows that target low-carbon or climate resilient development – GHG mitigation or adaptation are explicitly stated objectives or outcomes</a:t>
            </a:r>
          </a:p>
          <a:p>
            <a:pPr lvl="1">
              <a:defRPr/>
            </a:pPr>
            <a:r>
              <a:rPr lang="en-GB" sz="1600" kern="1200" dirty="0" smtClean="0"/>
              <a:t>both international public or private financing flows, in practice also domestic. </a:t>
            </a:r>
          </a:p>
          <a:p>
            <a:pPr>
              <a:spcBef>
                <a:spcPts val="1200"/>
              </a:spcBef>
              <a:defRPr/>
            </a:pPr>
            <a:r>
              <a:rPr lang="en-GB" sz="1800" b="1" kern="1200" dirty="0" smtClean="0"/>
              <a:t>Climate-relevant finance:</a:t>
            </a:r>
          </a:p>
          <a:p>
            <a:pPr lvl="1">
              <a:defRPr/>
            </a:pPr>
            <a:r>
              <a:rPr lang="en-GB" sz="1600" kern="1200" dirty="0" smtClean="0"/>
              <a:t> a much broader set of capital flows (public or private) from developed to developing countries that will influence (positively or negatively) emissions and/or vulnerability to climate change in developing countries</a:t>
            </a:r>
          </a:p>
          <a:p>
            <a:pPr lvl="1">
              <a:defRPr/>
            </a:pPr>
            <a:r>
              <a:rPr lang="en-GB" sz="1600" kern="1200" dirty="0" smtClean="0"/>
              <a:t>flows  that support development and economic growth in key emitting sectors or to sectors affecting vulnerability to climate change</a:t>
            </a:r>
            <a:endParaRPr lang="en-GB" sz="1600" dirty="0" smtClean="0"/>
          </a:p>
        </p:txBody>
      </p:sp>
      <p:sp>
        <p:nvSpPr>
          <p:cNvPr id="4" name="TextBox 3"/>
          <p:cNvSpPr txBox="1"/>
          <p:nvPr/>
        </p:nvSpPr>
        <p:spPr>
          <a:xfrm>
            <a:off x="5564835" y="6519446"/>
            <a:ext cx="2771080" cy="338554"/>
          </a:xfrm>
          <a:prstGeom prst="rect">
            <a:avLst/>
          </a:prstGeom>
          <a:noFill/>
        </p:spPr>
        <p:txBody>
          <a:bodyPr wrap="none" rtlCol="0">
            <a:spAutoFit/>
          </a:bodyPr>
          <a:lstStyle/>
          <a:p>
            <a:r>
              <a:rPr lang="en-GB" sz="1600" dirty="0" smtClean="0">
                <a:latin typeface="Arial" pitchFamily="34" charset="0"/>
                <a:cs typeface="Arial" pitchFamily="34" charset="0"/>
              </a:rPr>
              <a:t>Source:  Buchner et al. 2011</a:t>
            </a:r>
            <a:endParaRPr lang="en-US" sz="16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6"/>
          <p:cNvGrpSpPr>
            <a:grpSpLocks/>
          </p:cNvGrpSpPr>
          <p:nvPr/>
        </p:nvGrpSpPr>
        <p:grpSpPr bwMode="auto">
          <a:xfrm>
            <a:off x="179388" y="753165"/>
            <a:ext cx="8964612" cy="6048375"/>
            <a:chOff x="179512" y="404664"/>
            <a:chExt cx="8964488" cy="6048672"/>
          </a:xfrm>
        </p:grpSpPr>
        <p:grpSp>
          <p:nvGrpSpPr>
            <p:cNvPr id="3" name="Group 53"/>
            <p:cNvGrpSpPr/>
            <p:nvPr/>
          </p:nvGrpSpPr>
          <p:grpSpPr>
            <a:xfrm>
              <a:off x="2398512" y="4751213"/>
              <a:ext cx="1026318" cy="641449"/>
              <a:chOff x="1861318" y="2513086"/>
              <a:chExt cx="1026318" cy="641449"/>
            </a:xfrm>
            <a:solidFill>
              <a:srgbClr val="8064A2"/>
            </a:solidFill>
          </p:grpSpPr>
          <p:sp>
            <p:nvSpPr>
              <p:cNvPr id="55" name="Rounded Rectangle 54"/>
              <p:cNvSpPr/>
              <p:nvPr/>
            </p:nvSpPr>
            <p:spPr>
              <a:xfrm>
                <a:off x="1861318" y="2513086"/>
                <a:ext cx="1026318" cy="641449"/>
              </a:xfrm>
              <a:prstGeom prst="roundRect">
                <a:avLst>
                  <a:gd name="adj" fmla="val 10000"/>
                </a:avLst>
              </a:prstGeom>
              <a:grpFill/>
              <a:ln/>
            </p:spPr>
            <p:style>
              <a:lnRef idx="2">
                <a:schemeClr val="accent4">
                  <a:shade val="50000"/>
                </a:schemeClr>
              </a:lnRef>
              <a:fillRef idx="1">
                <a:schemeClr val="accent4"/>
              </a:fillRef>
              <a:effectRef idx="0">
                <a:schemeClr val="accent4"/>
              </a:effectRef>
              <a:fontRef idx="minor">
                <a:schemeClr val="lt1"/>
              </a:fontRef>
            </p:style>
          </p:sp>
          <p:sp>
            <p:nvSpPr>
              <p:cNvPr id="56" name="Rounded Rectangle 7"/>
              <p:cNvSpPr/>
              <p:nvPr/>
            </p:nvSpPr>
            <p:spPr>
              <a:xfrm>
                <a:off x="1880105" y="2531214"/>
                <a:ext cx="988744" cy="603875"/>
              </a:xfrm>
              <a:prstGeom prst="rect">
                <a:avLst/>
              </a:prstGeom>
              <a:grp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90000"/>
                  </a:lnSpc>
                  <a:spcAft>
                    <a:spcPct val="35000"/>
                  </a:spcAft>
                  <a:defRPr/>
                </a:pPr>
                <a:r>
                  <a:rPr lang="it-IT" sz="1400" b="1" dirty="0">
                    <a:solidFill>
                      <a:schemeClr val="bg1"/>
                    </a:solidFill>
                  </a:rPr>
                  <a:t>…</a:t>
                </a:r>
              </a:p>
            </p:txBody>
          </p:sp>
        </p:grpSp>
        <p:grpSp>
          <p:nvGrpSpPr>
            <p:cNvPr id="4" name="Group 29"/>
            <p:cNvGrpSpPr/>
            <p:nvPr/>
          </p:nvGrpSpPr>
          <p:grpSpPr>
            <a:xfrm>
              <a:off x="7436593" y="3810791"/>
              <a:ext cx="1311871" cy="1130377"/>
              <a:chOff x="1861318" y="2513086"/>
              <a:chExt cx="1026318" cy="641449"/>
            </a:xfrm>
            <a:solidFill>
              <a:schemeClr val="accent5"/>
            </a:solidFill>
          </p:grpSpPr>
          <p:sp>
            <p:nvSpPr>
              <p:cNvPr id="31" name="Rounded Rectangle 30"/>
              <p:cNvSpPr/>
              <p:nvPr/>
            </p:nvSpPr>
            <p:spPr>
              <a:xfrm>
                <a:off x="1861318" y="2513086"/>
                <a:ext cx="1026318" cy="641449"/>
              </a:xfrm>
              <a:prstGeom prst="roundRect">
                <a:avLst>
                  <a:gd name="adj" fmla="val 10000"/>
                </a:avLst>
              </a:prstGeom>
              <a:grp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sp>
          <p:sp>
            <p:nvSpPr>
              <p:cNvPr id="32" name="Rounded Rectangle 7"/>
              <p:cNvSpPr/>
              <p:nvPr/>
            </p:nvSpPr>
            <p:spPr>
              <a:xfrm>
                <a:off x="1880104" y="2531873"/>
                <a:ext cx="988744" cy="603875"/>
              </a:xfrm>
              <a:prstGeom prst="rect">
                <a:avLst/>
              </a:prstGeom>
              <a:solidFill>
                <a:srgbClr val="25ADAA"/>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90000"/>
                  </a:lnSpc>
                  <a:defRPr/>
                </a:pPr>
                <a:r>
                  <a:rPr lang="en-GB" sz="1300" b="1" dirty="0">
                    <a:solidFill>
                      <a:schemeClr val="bg1"/>
                    </a:solidFill>
                  </a:rPr>
                  <a:t>specific uses (e.g. sector endpoint, project type)</a:t>
                </a:r>
                <a:endParaRPr lang="it-IT" sz="1300" b="1" dirty="0">
                  <a:solidFill>
                    <a:schemeClr val="bg1"/>
                  </a:solidFill>
                </a:endParaRPr>
              </a:p>
            </p:txBody>
          </p:sp>
        </p:grpSp>
        <p:cxnSp>
          <p:nvCxnSpPr>
            <p:cNvPr id="33" name="Straight Connector 32"/>
            <p:cNvCxnSpPr/>
            <p:nvPr/>
          </p:nvCxnSpPr>
          <p:spPr>
            <a:xfrm>
              <a:off x="7294589" y="3184512"/>
              <a:ext cx="126998" cy="0"/>
            </a:xfrm>
            <a:prstGeom prst="line">
              <a:avLst/>
            </a:prstGeom>
          </p:spPr>
          <p:style>
            <a:lnRef idx="2">
              <a:schemeClr val="dk1"/>
            </a:lnRef>
            <a:fillRef idx="0">
              <a:schemeClr val="dk1"/>
            </a:fillRef>
            <a:effectRef idx="1">
              <a:schemeClr val="dk1"/>
            </a:effectRef>
            <a:fontRef idx="minor">
              <a:schemeClr val="tx1"/>
            </a:fontRef>
          </p:style>
        </p:cxnSp>
        <p:grpSp>
          <p:nvGrpSpPr>
            <p:cNvPr id="7" name="Group 36"/>
            <p:cNvGrpSpPr/>
            <p:nvPr/>
          </p:nvGrpSpPr>
          <p:grpSpPr>
            <a:xfrm>
              <a:off x="7436593" y="2590972"/>
              <a:ext cx="1311871" cy="1130377"/>
              <a:chOff x="1861318" y="2513086"/>
              <a:chExt cx="1026318" cy="641449"/>
            </a:xfrm>
            <a:solidFill>
              <a:schemeClr val="accent5"/>
            </a:solidFill>
          </p:grpSpPr>
          <p:sp>
            <p:nvSpPr>
              <p:cNvPr id="38" name="Rounded Rectangle 37"/>
              <p:cNvSpPr/>
              <p:nvPr/>
            </p:nvSpPr>
            <p:spPr>
              <a:xfrm>
                <a:off x="1861318" y="2513086"/>
                <a:ext cx="1026318" cy="641449"/>
              </a:xfrm>
              <a:prstGeom prst="roundRect">
                <a:avLst>
                  <a:gd name="adj" fmla="val 10000"/>
                </a:avLst>
              </a:prstGeom>
              <a:grp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sp>
          <p:sp>
            <p:nvSpPr>
              <p:cNvPr id="39" name="Rounded Rectangle 7"/>
              <p:cNvSpPr/>
              <p:nvPr/>
            </p:nvSpPr>
            <p:spPr>
              <a:xfrm>
                <a:off x="1880105" y="2526684"/>
                <a:ext cx="988744" cy="617620"/>
              </a:xfrm>
              <a:prstGeom prst="rect">
                <a:avLst/>
              </a:prstGeom>
              <a:solidFill>
                <a:srgbClr val="25ADAA"/>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90000"/>
                  </a:lnSpc>
                  <a:defRPr/>
                </a:pPr>
                <a:r>
                  <a:rPr lang="en-GB" sz="1300" b="1" dirty="0">
                    <a:solidFill>
                      <a:schemeClr val="bg1"/>
                    </a:solidFill>
                  </a:rPr>
                  <a:t>adaptation / mitigation</a:t>
                </a:r>
                <a:br>
                  <a:rPr lang="en-GB" sz="1300" b="1" dirty="0">
                    <a:solidFill>
                      <a:schemeClr val="bg1"/>
                    </a:solidFill>
                  </a:rPr>
                </a:br>
                <a:r>
                  <a:rPr lang="en-GB" sz="1300" b="1" dirty="0">
                    <a:solidFill>
                      <a:schemeClr val="bg1"/>
                    </a:solidFill>
                  </a:rPr>
                  <a:t>(or relevant sectors)</a:t>
                </a:r>
                <a:endParaRPr lang="it-IT" sz="1300" b="1" dirty="0">
                  <a:solidFill>
                    <a:schemeClr val="bg1"/>
                  </a:solidFill>
                </a:endParaRPr>
              </a:p>
            </p:txBody>
          </p:sp>
        </p:grpSp>
        <p:sp>
          <p:nvSpPr>
            <p:cNvPr id="5" name="Left-Up Arrow 4"/>
            <p:cNvSpPr/>
            <p:nvPr/>
          </p:nvSpPr>
          <p:spPr>
            <a:xfrm rot="10800000">
              <a:off x="179512" y="404664"/>
              <a:ext cx="8964488" cy="5977230"/>
            </a:xfrm>
            <a:prstGeom prst="leftUpArrow">
              <a:avLst>
                <a:gd name="adj1" fmla="val 25000"/>
                <a:gd name="adj2" fmla="val 19460"/>
                <a:gd name="adj3" fmla="val 25000"/>
              </a:avLst>
            </a:prstGeom>
            <a:solidFill>
              <a:schemeClr val="dk1">
                <a:tint val="50000"/>
                <a:satMod val="300000"/>
              </a:schemeClr>
            </a:solidFill>
          </p:spPr>
          <p:style>
            <a:lnRef idx="1">
              <a:schemeClr val="dk1"/>
            </a:lnRef>
            <a:fillRef idx="2">
              <a:schemeClr val="dk1"/>
            </a:fillRef>
            <a:effectRef idx="1">
              <a:schemeClr val="dk1"/>
            </a:effectRef>
            <a:fontRef idx="minor">
              <a:schemeClr val="dk1"/>
            </a:fontRef>
          </p:style>
          <p:txBody>
            <a:bodyPr anchor="ctr"/>
            <a:lstStyle/>
            <a:p>
              <a:pPr>
                <a:defRPr/>
              </a:pPr>
              <a:endParaRPr lang="it-IT" dirty="0"/>
            </a:p>
          </p:txBody>
        </p:sp>
        <p:graphicFrame>
          <p:nvGraphicFramePr>
            <p:cNvPr id="8" name="Diagram 7"/>
            <p:cNvGraphicFramePr/>
            <p:nvPr/>
          </p:nvGraphicFramePr>
          <p:xfrm>
            <a:off x="755576" y="2204864"/>
            <a:ext cx="1080120"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40"/>
            <p:cNvGrpSpPr/>
            <p:nvPr/>
          </p:nvGrpSpPr>
          <p:grpSpPr>
            <a:xfrm>
              <a:off x="2398512" y="3291607"/>
              <a:ext cx="1026318" cy="641449"/>
              <a:chOff x="1861318" y="2513086"/>
              <a:chExt cx="1026318" cy="641449"/>
            </a:xfrm>
            <a:solidFill>
              <a:srgbClr val="8064A2"/>
            </a:solidFill>
          </p:grpSpPr>
          <p:sp>
            <p:nvSpPr>
              <p:cNvPr id="42" name="Rounded Rectangle 41"/>
              <p:cNvSpPr/>
              <p:nvPr/>
            </p:nvSpPr>
            <p:spPr>
              <a:xfrm>
                <a:off x="1861318" y="2513086"/>
                <a:ext cx="1026318" cy="641449"/>
              </a:xfrm>
              <a:prstGeom prst="roundRect">
                <a:avLst>
                  <a:gd name="adj" fmla="val 10000"/>
                </a:avLst>
              </a:prstGeom>
              <a:grpFill/>
              <a:ln/>
            </p:spPr>
            <p:style>
              <a:lnRef idx="2">
                <a:schemeClr val="accent4">
                  <a:shade val="50000"/>
                </a:schemeClr>
              </a:lnRef>
              <a:fillRef idx="1">
                <a:schemeClr val="accent4"/>
              </a:fillRef>
              <a:effectRef idx="0">
                <a:schemeClr val="accent4"/>
              </a:effectRef>
              <a:fontRef idx="minor">
                <a:schemeClr val="lt1"/>
              </a:fontRef>
            </p:style>
          </p:sp>
          <p:sp>
            <p:nvSpPr>
              <p:cNvPr id="43" name="Rounded Rectangle 7"/>
              <p:cNvSpPr/>
              <p:nvPr/>
            </p:nvSpPr>
            <p:spPr>
              <a:xfrm>
                <a:off x="1880105" y="2531873"/>
                <a:ext cx="988744" cy="603875"/>
              </a:xfrm>
              <a:prstGeom prst="rect">
                <a:avLst/>
              </a:prstGeom>
              <a:grp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90000"/>
                  </a:lnSpc>
                  <a:spcAft>
                    <a:spcPct val="35000"/>
                  </a:spcAft>
                  <a:defRPr/>
                </a:pPr>
                <a:r>
                  <a:rPr lang="it-IT" sz="1400" b="1" dirty="0">
                    <a:solidFill>
                      <a:schemeClr val="bg1"/>
                    </a:solidFill>
                  </a:rPr>
                  <a:t>South-South</a:t>
                </a:r>
              </a:p>
            </p:txBody>
          </p:sp>
        </p:grpSp>
        <p:grpSp>
          <p:nvGrpSpPr>
            <p:cNvPr id="10" name="Group 43"/>
            <p:cNvGrpSpPr/>
            <p:nvPr/>
          </p:nvGrpSpPr>
          <p:grpSpPr>
            <a:xfrm>
              <a:off x="2396033" y="2564904"/>
              <a:ext cx="1026318" cy="641449"/>
              <a:chOff x="1861318" y="1711275"/>
              <a:chExt cx="1026318" cy="641449"/>
            </a:xfrm>
            <a:solidFill>
              <a:srgbClr val="8064A2"/>
            </a:solidFill>
          </p:grpSpPr>
          <p:sp>
            <p:nvSpPr>
              <p:cNvPr id="45" name="Rounded Rectangle 44"/>
              <p:cNvSpPr/>
              <p:nvPr/>
            </p:nvSpPr>
            <p:spPr>
              <a:xfrm>
                <a:off x="1861318" y="1711275"/>
                <a:ext cx="1026318" cy="641449"/>
              </a:xfrm>
              <a:prstGeom prst="roundRect">
                <a:avLst>
                  <a:gd name="adj" fmla="val 10000"/>
                </a:avLst>
              </a:prstGeom>
              <a:grpFill/>
              <a:ln/>
            </p:spPr>
            <p:style>
              <a:lnRef idx="2">
                <a:schemeClr val="accent4">
                  <a:shade val="50000"/>
                </a:schemeClr>
              </a:lnRef>
              <a:fillRef idx="1">
                <a:schemeClr val="accent4"/>
              </a:fillRef>
              <a:effectRef idx="0">
                <a:schemeClr val="accent4"/>
              </a:effectRef>
              <a:fontRef idx="minor">
                <a:schemeClr val="lt1"/>
              </a:fontRef>
            </p:style>
          </p:sp>
          <p:sp>
            <p:nvSpPr>
              <p:cNvPr id="46" name="Rounded Rectangle 4"/>
              <p:cNvSpPr/>
              <p:nvPr/>
            </p:nvSpPr>
            <p:spPr>
              <a:xfrm>
                <a:off x="1880105" y="1730062"/>
                <a:ext cx="988744" cy="603875"/>
              </a:xfrm>
              <a:prstGeom prst="rect">
                <a:avLst/>
              </a:prstGeom>
              <a:grp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90000"/>
                  </a:lnSpc>
                  <a:spcAft>
                    <a:spcPct val="35000"/>
                  </a:spcAft>
                  <a:defRPr/>
                </a:pPr>
                <a:r>
                  <a:rPr lang="it-IT" sz="1400" b="1" dirty="0">
                    <a:solidFill>
                      <a:schemeClr val="bg1"/>
                    </a:solidFill>
                  </a:rPr>
                  <a:t>North-South</a:t>
                </a:r>
              </a:p>
            </p:txBody>
          </p:sp>
        </p:grpSp>
        <p:cxnSp>
          <p:nvCxnSpPr>
            <p:cNvPr id="47" name="Straight Connector 46"/>
            <p:cNvCxnSpPr/>
            <p:nvPr/>
          </p:nvCxnSpPr>
          <p:spPr>
            <a:xfrm>
              <a:off x="2270220" y="2852709"/>
              <a:ext cx="125411" cy="0"/>
            </a:xfrm>
            <a:prstGeom prst="line">
              <a:avLst/>
            </a:prstGeom>
          </p:spPr>
          <p:style>
            <a:lnRef idx="2">
              <a:schemeClr val="dk1"/>
            </a:lnRef>
            <a:fillRef idx="0">
              <a:schemeClr val="dk1"/>
            </a:fillRef>
            <a:effectRef idx="1">
              <a:schemeClr val="dk1"/>
            </a:effectRef>
            <a:fontRef idx="minor">
              <a:schemeClr val="tx1"/>
            </a:fontRef>
          </p:style>
        </p:cxnSp>
        <p:grpSp>
          <p:nvGrpSpPr>
            <p:cNvPr id="11" name="Group 49"/>
            <p:cNvGrpSpPr/>
            <p:nvPr/>
          </p:nvGrpSpPr>
          <p:grpSpPr>
            <a:xfrm>
              <a:off x="2396033" y="4023352"/>
              <a:ext cx="1026318" cy="641449"/>
              <a:chOff x="1861318" y="2505305"/>
              <a:chExt cx="1026318" cy="641449"/>
            </a:xfrm>
            <a:solidFill>
              <a:srgbClr val="8064A2"/>
            </a:solidFill>
          </p:grpSpPr>
          <p:sp>
            <p:nvSpPr>
              <p:cNvPr id="51" name="Rounded Rectangle 50"/>
              <p:cNvSpPr/>
              <p:nvPr/>
            </p:nvSpPr>
            <p:spPr>
              <a:xfrm>
                <a:off x="1861318" y="2505305"/>
                <a:ext cx="1026318" cy="641449"/>
              </a:xfrm>
              <a:prstGeom prst="roundRect">
                <a:avLst>
                  <a:gd name="adj" fmla="val 10000"/>
                </a:avLst>
              </a:prstGeom>
              <a:grpFill/>
              <a:ln/>
            </p:spPr>
            <p:style>
              <a:lnRef idx="2">
                <a:schemeClr val="accent4">
                  <a:shade val="50000"/>
                </a:schemeClr>
              </a:lnRef>
              <a:fillRef idx="1">
                <a:schemeClr val="accent4"/>
              </a:fillRef>
              <a:effectRef idx="0">
                <a:schemeClr val="accent4"/>
              </a:effectRef>
              <a:fontRef idx="minor">
                <a:schemeClr val="lt1"/>
              </a:fontRef>
            </p:style>
          </p:sp>
          <p:sp>
            <p:nvSpPr>
              <p:cNvPr id="52" name="Rounded Rectangle 7"/>
              <p:cNvSpPr/>
              <p:nvPr/>
            </p:nvSpPr>
            <p:spPr>
              <a:xfrm>
                <a:off x="1880105" y="2531873"/>
                <a:ext cx="988744" cy="603875"/>
              </a:xfrm>
              <a:prstGeom prst="rect">
                <a:avLst/>
              </a:prstGeom>
              <a:grpFill/>
              <a:ln/>
            </p:spPr>
            <p:style>
              <a:lnRef idx="2">
                <a:schemeClr val="accent4">
                  <a:shade val="50000"/>
                </a:schemeClr>
              </a:lnRef>
              <a:fillRef idx="1">
                <a:schemeClr val="accent4"/>
              </a:fillRef>
              <a:effectRef idx="0">
                <a:schemeClr val="accent4"/>
              </a:effectRef>
              <a:fontRef idx="minor">
                <a:schemeClr val="lt1"/>
              </a:fontRef>
            </p:style>
            <p:txBody>
              <a:bodyPr rIns="0" anchor="ctr"/>
              <a:lstStyle/>
              <a:p>
                <a:pPr>
                  <a:lnSpc>
                    <a:spcPct val="90000"/>
                  </a:lnSpc>
                  <a:spcAft>
                    <a:spcPct val="35000"/>
                  </a:spcAft>
                  <a:defRPr/>
                </a:pPr>
                <a:r>
                  <a:rPr lang="it-IT" sz="1400" b="1" dirty="0">
                    <a:solidFill>
                      <a:schemeClr val="bg1"/>
                    </a:solidFill>
                  </a:rPr>
                  <a:t>domestic</a:t>
                </a:r>
              </a:p>
            </p:txBody>
          </p:sp>
        </p:grpSp>
        <p:grpSp>
          <p:nvGrpSpPr>
            <p:cNvPr id="12" name="Group 13"/>
            <p:cNvGrpSpPr>
              <a:grpSpLocks/>
            </p:cNvGrpSpPr>
            <p:nvPr/>
          </p:nvGrpSpPr>
          <p:grpSpPr bwMode="auto">
            <a:xfrm>
              <a:off x="4049738" y="2561804"/>
              <a:ext cx="1026318" cy="641449"/>
              <a:chOff x="1861318" y="1711275"/>
              <a:chExt cx="1026318" cy="641449"/>
            </a:xfrm>
          </p:grpSpPr>
          <p:sp>
            <p:nvSpPr>
              <p:cNvPr id="19" name="Rounded Rectangle 18"/>
              <p:cNvSpPr/>
              <p:nvPr/>
            </p:nvSpPr>
            <p:spPr>
              <a:xfrm>
                <a:off x="1861363" y="1711653"/>
                <a:ext cx="1025511" cy="641381"/>
              </a:xfrm>
              <a:prstGeom prst="roundRect">
                <a:avLst>
                  <a:gd name="adj" fmla="val 10000"/>
                </a:avLst>
              </a:prstGeom>
              <a:solidFill>
                <a:srgbClr val="5F5BAE"/>
              </a:solidFill>
              <a:ln/>
            </p:spPr>
            <p:style>
              <a:lnRef idx="2">
                <a:schemeClr val="accent4">
                  <a:shade val="50000"/>
                </a:schemeClr>
              </a:lnRef>
              <a:fillRef idx="1">
                <a:schemeClr val="accent4"/>
              </a:fillRef>
              <a:effectRef idx="0">
                <a:schemeClr val="accent4"/>
              </a:effectRef>
              <a:fontRef idx="minor">
                <a:schemeClr val="lt1"/>
              </a:fontRef>
            </p:style>
          </p:sp>
          <p:sp>
            <p:nvSpPr>
              <p:cNvPr id="20" name="Rounded Rectangle 4"/>
              <p:cNvSpPr/>
              <p:nvPr/>
            </p:nvSpPr>
            <p:spPr>
              <a:xfrm>
                <a:off x="1880413" y="1730704"/>
                <a:ext cx="987412" cy="603279"/>
              </a:xfrm>
              <a:prstGeom prst="rect">
                <a:avLst/>
              </a:prstGeom>
              <a:solidFill>
                <a:srgbClr val="6761E9"/>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90000"/>
                  </a:lnSpc>
                  <a:spcAft>
                    <a:spcPct val="35000"/>
                  </a:spcAft>
                  <a:defRPr/>
                </a:pPr>
                <a:r>
                  <a:rPr lang="it-IT" sz="1400" b="1" dirty="0">
                    <a:solidFill>
                      <a:schemeClr val="bg1"/>
                    </a:solidFill>
                  </a:rPr>
                  <a:t>bilateral</a:t>
                </a:r>
              </a:p>
            </p:txBody>
          </p:sp>
        </p:grpSp>
        <p:grpSp>
          <p:nvGrpSpPr>
            <p:cNvPr id="13" name="Group 15"/>
            <p:cNvGrpSpPr>
              <a:grpSpLocks/>
            </p:cNvGrpSpPr>
            <p:nvPr/>
          </p:nvGrpSpPr>
          <p:grpSpPr bwMode="auto">
            <a:xfrm>
              <a:off x="4049738" y="3284984"/>
              <a:ext cx="1026318" cy="641449"/>
              <a:chOff x="1861318" y="2513086"/>
              <a:chExt cx="1026318" cy="641449"/>
            </a:xfrm>
          </p:grpSpPr>
          <p:sp>
            <p:nvSpPr>
              <p:cNvPr id="17" name="Rounded Rectangle 16"/>
              <p:cNvSpPr/>
              <p:nvPr/>
            </p:nvSpPr>
            <p:spPr>
              <a:xfrm>
                <a:off x="1861363" y="2512632"/>
                <a:ext cx="1025511" cy="641381"/>
              </a:xfrm>
              <a:prstGeom prst="roundRect">
                <a:avLst>
                  <a:gd name="adj" fmla="val 10000"/>
                </a:avLst>
              </a:prstGeom>
              <a:solidFill>
                <a:srgbClr val="5F5BAE"/>
              </a:solidFill>
              <a:ln/>
            </p:spPr>
            <p:style>
              <a:lnRef idx="2">
                <a:schemeClr val="accent4">
                  <a:shade val="50000"/>
                </a:schemeClr>
              </a:lnRef>
              <a:fillRef idx="1">
                <a:schemeClr val="accent4"/>
              </a:fillRef>
              <a:effectRef idx="0">
                <a:schemeClr val="accent4"/>
              </a:effectRef>
              <a:fontRef idx="minor">
                <a:schemeClr val="lt1"/>
              </a:fontRef>
            </p:style>
          </p:sp>
          <p:sp>
            <p:nvSpPr>
              <p:cNvPr id="18" name="Rounded Rectangle 7"/>
              <p:cNvSpPr/>
              <p:nvPr/>
            </p:nvSpPr>
            <p:spPr>
              <a:xfrm>
                <a:off x="1880413" y="2550734"/>
                <a:ext cx="987412" cy="603279"/>
              </a:xfrm>
              <a:prstGeom prst="rect">
                <a:avLst/>
              </a:prstGeom>
              <a:solidFill>
                <a:srgbClr val="6761E9"/>
              </a:solidFill>
              <a:ln/>
            </p:spPr>
            <p:style>
              <a:lnRef idx="2">
                <a:schemeClr val="accent4">
                  <a:shade val="50000"/>
                </a:schemeClr>
              </a:lnRef>
              <a:fillRef idx="1">
                <a:schemeClr val="accent4"/>
              </a:fillRef>
              <a:effectRef idx="0">
                <a:schemeClr val="accent4"/>
              </a:effectRef>
              <a:fontRef idx="minor">
                <a:schemeClr val="lt1"/>
              </a:fontRef>
            </p:style>
            <p:txBody>
              <a:bodyPr rIns="0" anchor="ctr"/>
              <a:lstStyle/>
              <a:p>
                <a:pPr>
                  <a:lnSpc>
                    <a:spcPct val="90000"/>
                  </a:lnSpc>
                  <a:spcAft>
                    <a:spcPct val="35000"/>
                  </a:spcAft>
                  <a:defRPr/>
                </a:pPr>
                <a:r>
                  <a:rPr lang="it-IT" sz="1400" b="1" dirty="0">
                    <a:solidFill>
                      <a:schemeClr val="bg1"/>
                    </a:solidFill>
                  </a:rPr>
                  <a:t>multilateral</a:t>
                </a:r>
              </a:p>
            </p:txBody>
          </p:sp>
        </p:grpSp>
        <p:cxnSp>
          <p:nvCxnSpPr>
            <p:cNvPr id="24" name="Straight Connector 23"/>
            <p:cNvCxnSpPr/>
            <p:nvPr/>
          </p:nvCxnSpPr>
          <p:spPr>
            <a:xfrm>
              <a:off x="3924372" y="2852709"/>
              <a:ext cx="125411" cy="0"/>
            </a:xfrm>
            <a:prstGeom prst="line">
              <a:avLst/>
            </a:prstGeom>
          </p:spPr>
          <p:style>
            <a:lnRef idx="2">
              <a:schemeClr val="dk1"/>
            </a:lnRef>
            <a:fillRef idx="0">
              <a:schemeClr val="dk1"/>
            </a:fillRef>
            <a:effectRef idx="1">
              <a:schemeClr val="dk1"/>
            </a:effectRef>
            <a:fontRef idx="minor">
              <a:schemeClr val="tx1"/>
            </a:fontRef>
          </p:style>
        </p:cxnSp>
        <p:grpSp>
          <p:nvGrpSpPr>
            <p:cNvPr id="14" name="Group 81"/>
            <p:cNvGrpSpPr>
              <a:grpSpLocks/>
            </p:cNvGrpSpPr>
            <p:nvPr/>
          </p:nvGrpSpPr>
          <p:grpSpPr bwMode="auto">
            <a:xfrm>
              <a:off x="4067944" y="4020831"/>
              <a:ext cx="1026318" cy="641449"/>
              <a:chOff x="1861318" y="2522230"/>
              <a:chExt cx="1026318" cy="641449"/>
            </a:xfrm>
          </p:grpSpPr>
          <p:sp>
            <p:nvSpPr>
              <p:cNvPr id="83" name="Rounded Rectangle 82"/>
              <p:cNvSpPr/>
              <p:nvPr/>
            </p:nvSpPr>
            <p:spPr>
              <a:xfrm>
                <a:off x="1860619" y="2522566"/>
                <a:ext cx="1027099" cy="641381"/>
              </a:xfrm>
              <a:prstGeom prst="roundRect">
                <a:avLst>
                  <a:gd name="adj" fmla="val 10000"/>
                </a:avLst>
              </a:prstGeom>
              <a:solidFill>
                <a:srgbClr val="5F5BAE"/>
              </a:solidFill>
              <a:ln/>
            </p:spPr>
            <p:style>
              <a:lnRef idx="2">
                <a:schemeClr val="accent4">
                  <a:shade val="50000"/>
                </a:schemeClr>
              </a:lnRef>
              <a:fillRef idx="1">
                <a:schemeClr val="accent4"/>
              </a:fillRef>
              <a:effectRef idx="0">
                <a:schemeClr val="accent4"/>
              </a:effectRef>
              <a:fontRef idx="minor">
                <a:schemeClr val="lt1"/>
              </a:fontRef>
            </p:style>
          </p:sp>
          <p:sp>
            <p:nvSpPr>
              <p:cNvPr id="84" name="Rounded Rectangle 7"/>
              <p:cNvSpPr/>
              <p:nvPr/>
            </p:nvSpPr>
            <p:spPr>
              <a:xfrm>
                <a:off x="1879669" y="2551142"/>
                <a:ext cx="989000" cy="603279"/>
              </a:xfrm>
              <a:prstGeom prst="rect">
                <a:avLst/>
              </a:prstGeom>
              <a:solidFill>
                <a:srgbClr val="6761E9"/>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90000"/>
                  </a:lnSpc>
                  <a:spcAft>
                    <a:spcPct val="35000"/>
                  </a:spcAft>
                  <a:defRPr/>
                </a:pPr>
                <a:r>
                  <a:rPr lang="it-IT" sz="1400" b="1" dirty="0">
                    <a:solidFill>
                      <a:schemeClr val="bg1"/>
                    </a:solidFill>
                  </a:rPr>
                  <a:t>…</a:t>
                </a:r>
              </a:p>
            </p:txBody>
          </p:sp>
        </p:grpSp>
        <p:grpSp>
          <p:nvGrpSpPr>
            <p:cNvPr id="15" name="Group 61"/>
            <p:cNvGrpSpPr>
              <a:grpSpLocks/>
            </p:cNvGrpSpPr>
            <p:nvPr/>
          </p:nvGrpSpPr>
          <p:grpSpPr bwMode="auto">
            <a:xfrm>
              <a:off x="5791692" y="3291607"/>
              <a:ext cx="1136413" cy="641449"/>
              <a:chOff x="1861318" y="2513086"/>
              <a:chExt cx="1026318" cy="641449"/>
            </a:xfrm>
          </p:grpSpPr>
          <p:sp>
            <p:nvSpPr>
              <p:cNvPr id="63" name="Rounded Rectangle 62"/>
              <p:cNvSpPr/>
              <p:nvPr/>
            </p:nvSpPr>
            <p:spPr>
              <a:xfrm>
                <a:off x="1860915" y="2512360"/>
                <a:ext cx="1026518" cy="642968"/>
              </a:xfrm>
              <a:prstGeom prst="roundRect">
                <a:avLst>
                  <a:gd name="adj" fmla="val 10000"/>
                </a:avLst>
              </a:prstGeom>
              <a:solidFill>
                <a:srgbClr val="537ABA"/>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sp>
          <p:sp>
            <p:nvSpPr>
              <p:cNvPr id="64" name="Rounded Rectangle 7"/>
              <p:cNvSpPr/>
              <p:nvPr/>
            </p:nvSpPr>
            <p:spPr>
              <a:xfrm>
                <a:off x="1879554" y="2531411"/>
                <a:ext cx="989242" cy="604866"/>
              </a:xfrm>
              <a:prstGeom prst="rect">
                <a:avLst/>
              </a:prstGeom>
              <a:solidFill>
                <a:schemeClr val="accent6">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90000"/>
                  </a:lnSpc>
                  <a:spcAft>
                    <a:spcPct val="35000"/>
                  </a:spcAft>
                  <a:defRPr/>
                </a:pPr>
                <a:r>
                  <a:rPr lang="it-IT" sz="1400" b="1" dirty="0">
                    <a:solidFill>
                      <a:schemeClr val="bg1"/>
                    </a:solidFill>
                  </a:rPr>
                  <a:t>offset finance</a:t>
                </a:r>
              </a:p>
            </p:txBody>
          </p:sp>
        </p:grpSp>
        <p:grpSp>
          <p:nvGrpSpPr>
            <p:cNvPr id="16" name="Group 64"/>
            <p:cNvGrpSpPr>
              <a:grpSpLocks/>
            </p:cNvGrpSpPr>
            <p:nvPr/>
          </p:nvGrpSpPr>
          <p:grpSpPr bwMode="auto">
            <a:xfrm>
              <a:off x="5788947" y="2578150"/>
              <a:ext cx="1136413" cy="641449"/>
              <a:chOff x="1861318" y="1711275"/>
              <a:chExt cx="1026318" cy="641449"/>
            </a:xfrm>
          </p:grpSpPr>
          <p:sp>
            <p:nvSpPr>
              <p:cNvPr id="66" name="Rounded Rectangle 65"/>
              <p:cNvSpPr/>
              <p:nvPr/>
            </p:nvSpPr>
            <p:spPr>
              <a:xfrm>
                <a:off x="1861961" y="1711183"/>
                <a:ext cx="1025083" cy="641381"/>
              </a:xfrm>
              <a:prstGeom prst="roundRect">
                <a:avLst>
                  <a:gd name="adj" fmla="val 10000"/>
                </a:avLst>
              </a:prstGeom>
              <a:solidFill>
                <a:srgbClr val="537ABA"/>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sp>
          <p:sp>
            <p:nvSpPr>
              <p:cNvPr id="67" name="Rounded Rectangle 4"/>
              <p:cNvSpPr/>
              <p:nvPr/>
            </p:nvSpPr>
            <p:spPr>
              <a:xfrm>
                <a:off x="1880598" y="1730234"/>
                <a:ext cx="987809" cy="603279"/>
              </a:xfrm>
              <a:prstGeom prst="rect">
                <a:avLst/>
              </a:prstGeom>
              <a:solidFill>
                <a:schemeClr val="accent6">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lIns="0" rIns="0" anchor="ctr"/>
              <a:lstStyle/>
              <a:p>
                <a:pPr>
                  <a:lnSpc>
                    <a:spcPct val="90000"/>
                  </a:lnSpc>
                  <a:spcAft>
                    <a:spcPct val="35000"/>
                  </a:spcAft>
                  <a:defRPr/>
                </a:pPr>
                <a:r>
                  <a:rPr lang="it-IT" sz="1400" b="1" dirty="0">
                    <a:solidFill>
                      <a:schemeClr val="bg1"/>
                    </a:solidFill>
                  </a:rPr>
                  <a:t>Climate + investmentpolicies</a:t>
                </a:r>
              </a:p>
            </p:txBody>
          </p:sp>
        </p:grpSp>
        <p:grpSp>
          <p:nvGrpSpPr>
            <p:cNvPr id="21" name="Group 67"/>
            <p:cNvGrpSpPr>
              <a:grpSpLocks/>
            </p:cNvGrpSpPr>
            <p:nvPr/>
          </p:nvGrpSpPr>
          <p:grpSpPr bwMode="auto">
            <a:xfrm>
              <a:off x="5788947" y="4018310"/>
              <a:ext cx="1136413" cy="425425"/>
              <a:chOff x="1861318" y="2513086"/>
              <a:chExt cx="1026318" cy="641449"/>
            </a:xfrm>
          </p:grpSpPr>
          <p:sp>
            <p:nvSpPr>
              <p:cNvPr id="69" name="Rounded Rectangle 68"/>
              <p:cNvSpPr/>
              <p:nvPr/>
            </p:nvSpPr>
            <p:spPr>
              <a:xfrm>
                <a:off x="1861961" y="2512605"/>
                <a:ext cx="1025083" cy="641518"/>
              </a:xfrm>
              <a:prstGeom prst="roundRect">
                <a:avLst>
                  <a:gd name="adj" fmla="val 10000"/>
                </a:avLst>
              </a:prstGeom>
              <a:solidFill>
                <a:srgbClr val="537ABA"/>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sp>
          <p:sp>
            <p:nvSpPr>
              <p:cNvPr id="70" name="Rounded Rectangle 7"/>
              <p:cNvSpPr/>
              <p:nvPr/>
            </p:nvSpPr>
            <p:spPr>
              <a:xfrm>
                <a:off x="1880598" y="2550905"/>
                <a:ext cx="987809" cy="603219"/>
              </a:xfrm>
              <a:prstGeom prst="rect">
                <a:avLst/>
              </a:prstGeom>
              <a:solidFill>
                <a:schemeClr val="accent6">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90000"/>
                  </a:lnSpc>
                  <a:spcAft>
                    <a:spcPct val="35000"/>
                  </a:spcAft>
                  <a:defRPr/>
                </a:pPr>
                <a:r>
                  <a:rPr lang="it-IT" sz="1400" b="1" dirty="0">
                    <a:solidFill>
                      <a:schemeClr val="bg1"/>
                    </a:solidFill>
                  </a:rPr>
                  <a:t>grants</a:t>
                </a:r>
              </a:p>
            </p:txBody>
          </p:sp>
        </p:grpSp>
        <p:grpSp>
          <p:nvGrpSpPr>
            <p:cNvPr id="22" name="Group 71"/>
            <p:cNvGrpSpPr>
              <a:grpSpLocks/>
            </p:cNvGrpSpPr>
            <p:nvPr/>
          </p:nvGrpSpPr>
          <p:grpSpPr bwMode="auto">
            <a:xfrm>
              <a:off x="5811851" y="4515743"/>
              <a:ext cx="1136413" cy="641449"/>
              <a:chOff x="1861318" y="2513086"/>
              <a:chExt cx="1026318" cy="641449"/>
            </a:xfrm>
          </p:grpSpPr>
          <p:sp>
            <p:nvSpPr>
              <p:cNvPr id="73" name="Rounded Rectangle 72"/>
              <p:cNvSpPr/>
              <p:nvPr/>
            </p:nvSpPr>
            <p:spPr>
              <a:xfrm>
                <a:off x="1861348" y="2513834"/>
                <a:ext cx="1026518" cy="641381"/>
              </a:xfrm>
              <a:prstGeom prst="roundRect">
                <a:avLst>
                  <a:gd name="adj" fmla="val 10000"/>
                </a:avLst>
              </a:prstGeom>
              <a:solidFill>
                <a:srgbClr val="537ABA"/>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sp>
          <p:sp>
            <p:nvSpPr>
              <p:cNvPr id="74" name="Rounded Rectangle 7"/>
              <p:cNvSpPr/>
              <p:nvPr/>
            </p:nvSpPr>
            <p:spPr>
              <a:xfrm>
                <a:off x="1879985" y="2532885"/>
                <a:ext cx="989242" cy="603279"/>
              </a:xfrm>
              <a:prstGeom prst="rect">
                <a:avLst/>
              </a:prstGeom>
              <a:solidFill>
                <a:schemeClr val="accent6">
                  <a:lumMod val="75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90000"/>
                  </a:lnSpc>
                  <a:spcAft>
                    <a:spcPct val="35000"/>
                  </a:spcAft>
                  <a:defRPr/>
                </a:pPr>
                <a:r>
                  <a:rPr lang="it-IT" sz="1400" b="1" dirty="0">
                    <a:solidFill>
                      <a:schemeClr val="bg1"/>
                    </a:solidFill>
                  </a:rPr>
                  <a:t>concessional loans</a:t>
                </a:r>
              </a:p>
            </p:txBody>
          </p:sp>
        </p:grpSp>
        <p:grpSp>
          <p:nvGrpSpPr>
            <p:cNvPr id="23" name="Group 75"/>
            <p:cNvGrpSpPr>
              <a:grpSpLocks/>
            </p:cNvGrpSpPr>
            <p:nvPr/>
          </p:nvGrpSpPr>
          <p:grpSpPr bwMode="auto">
            <a:xfrm>
              <a:off x="5791692" y="5235823"/>
              <a:ext cx="1136413" cy="504056"/>
              <a:chOff x="1861318" y="2513086"/>
              <a:chExt cx="1026318" cy="641449"/>
            </a:xfrm>
          </p:grpSpPr>
          <p:sp>
            <p:nvSpPr>
              <p:cNvPr id="77" name="Rounded Rectangle 76"/>
              <p:cNvSpPr/>
              <p:nvPr/>
            </p:nvSpPr>
            <p:spPr>
              <a:xfrm>
                <a:off x="1860915" y="2512882"/>
                <a:ext cx="1026518" cy="642459"/>
              </a:xfrm>
              <a:prstGeom prst="roundRect">
                <a:avLst>
                  <a:gd name="adj" fmla="val 10000"/>
                </a:avLst>
              </a:prstGeom>
              <a:solidFill>
                <a:srgbClr val="5F5BAE"/>
              </a:solidFill>
              <a:ln/>
            </p:spPr>
            <p:style>
              <a:lnRef idx="2">
                <a:schemeClr val="accent4">
                  <a:shade val="50000"/>
                </a:schemeClr>
              </a:lnRef>
              <a:fillRef idx="1">
                <a:schemeClr val="accent4"/>
              </a:fillRef>
              <a:effectRef idx="0">
                <a:schemeClr val="accent4"/>
              </a:effectRef>
              <a:fontRef idx="minor">
                <a:schemeClr val="lt1"/>
              </a:fontRef>
            </p:style>
          </p:sp>
          <p:sp>
            <p:nvSpPr>
              <p:cNvPr id="78" name="Rounded Rectangle 7"/>
              <p:cNvSpPr/>
              <p:nvPr/>
            </p:nvSpPr>
            <p:spPr>
              <a:xfrm>
                <a:off x="1879554" y="2531066"/>
                <a:ext cx="989242" cy="606094"/>
              </a:xfrm>
              <a:prstGeom prst="rect">
                <a:avLst/>
              </a:prstGeom>
              <a:solidFill>
                <a:schemeClr val="accent6">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90000"/>
                  </a:lnSpc>
                  <a:spcAft>
                    <a:spcPct val="35000"/>
                  </a:spcAft>
                  <a:defRPr/>
                </a:pPr>
                <a:r>
                  <a:rPr lang="it-IT" sz="1400" b="1" dirty="0">
                    <a:solidFill>
                      <a:schemeClr val="bg1"/>
                    </a:solidFill>
                  </a:rPr>
                  <a:t>capital</a:t>
                </a:r>
              </a:p>
            </p:txBody>
          </p:sp>
        </p:grpSp>
        <p:cxnSp>
          <p:nvCxnSpPr>
            <p:cNvPr id="81" name="Straight Connector 80"/>
            <p:cNvCxnSpPr/>
            <p:nvPr/>
          </p:nvCxnSpPr>
          <p:spPr>
            <a:xfrm>
              <a:off x="5651548" y="2852709"/>
              <a:ext cx="139698" cy="0"/>
            </a:xfrm>
            <a:prstGeom prst="line">
              <a:avLst/>
            </a:prstGeom>
          </p:spPr>
          <p:style>
            <a:lnRef idx="2">
              <a:schemeClr val="dk1"/>
            </a:lnRef>
            <a:fillRef idx="0">
              <a:schemeClr val="dk1"/>
            </a:fillRef>
            <a:effectRef idx="1">
              <a:schemeClr val="dk1"/>
            </a:effectRef>
            <a:fontRef idx="minor">
              <a:schemeClr val="tx1"/>
            </a:fontRef>
          </p:style>
        </p:cxnSp>
        <p:grpSp>
          <p:nvGrpSpPr>
            <p:cNvPr id="25" name="Group 85"/>
            <p:cNvGrpSpPr>
              <a:grpSpLocks/>
            </p:cNvGrpSpPr>
            <p:nvPr/>
          </p:nvGrpSpPr>
          <p:grpSpPr bwMode="auto">
            <a:xfrm>
              <a:off x="5811851" y="5811887"/>
              <a:ext cx="1136413" cy="641449"/>
              <a:chOff x="1861318" y="2513086"/>
              <a:chExt cx="1026318" cy="641449"/>
            </a:xfrm>
          </p:grpSpPr>
          <p:sp>
            <p:nvSpPr>
              <p:cNvPr id="87" name="Rounded Rectangle 86"/>
              <p:cNvSpPr/>
              <p:nvPr/>
            </p:nvSpPr>
            <p:spPr>
              <a:xfrm>
                <a:off x="1861348" y="2513154"/>
                <a:ext cx="1026518" cy="641381"/>
              </a:xfrm>
              <a:prstGeom prst="roundRect">
                <a:avLst>
                  <a:gd name="adj" fmla="val 10000"/>
                </a:avLst>
              </a:prstGeom>
              <a:solidFill>
                <a:srgbClr val="5F5BAE"/>
              </a:solidFill>
              <a:ln/>
            </p:spPr>
            <p:style>
              <a:lnRef idx="2">
                <a:schemeClr val="accent4">
                  <a:shade val="50000"/>
                </a:schemeClr>
              </a:lnRef>
              <a:fillRef idx="1">
                <a:schemeClr val="accent4"/>
              </a:fillRef>
              <a:effectRef idx="0">
                <a:schemeClr val="accent4"/>
              </a:effectRef>
              <a:fontRef idx="minor">
                <a:schemeClr val="lt1"/>
              </a:fontRef>
            </p:style>
          </p:sp>
          <p:sp>
            <p:nvSpPr>
              <p:cNvPr id="88" name="Rounded Rectangle 7"/>
              <p:cNvSpPr/>
              <p:nvPr/>
            </p:nvSpPr>
            <p:spPr>
              <a:xfrm>
                <a:off x="1879985" y="2532205"/>
                <a:ext cx="989242" cy="603279"/>
              </a:xfrm>
              <a:prstGeom prst="rect">
                <a:avLst/>
              </a:prstGeom>
              <a:solidFill>
                <a:schemeClr val="accent6">
                  <a:lumMod val="75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nSpc>
                    <a:spcPct val="90000"/>
                  </a:lnSpc>
                  <a:spcAft>
                    <a:spcPct val="35000"/>
                  </a:spcAft>
                  <a:defRPr/>
                </a:pPr>
                <a:r>
                  <a:rPr lang="it-IT" sz="1400" b="1" dirty="0">
                    <a:solidFill>
                      <a:schemeClr val="bg1"/>
                    </a:solidFill>
                  </a:rPr>
                  <a:t>…</a:t>
                </a:r>
              </a:p>
            </p:txBody>
          </p:sp>
        </p:grpSp>
        <p:cxnSp>
          <p:nvCxnSpPr>
            <p:cNvPr id="89" name="Straight Connector 88"/>
            <p:cNvCxnSpPr/>
            <p:nvPr/>
          </p:nvCxnSpPr>
          <p:spPr>
            <a:xfrm>
              <a:off x="5651548" y="5516665"/>
              <a:ext cx="139698" cy="0"/>
            </a:xfrm>
            <a:prstGeom prst="line">
              <a:avLst/>
            </a:prstGeom>
          </p:spPr>
          <p:style>
            <a:lnRef idx="2">
              <a:schemeClr val="dk1"/>
            </a:lnRef>
            <a:fillRef idx="0">
              <a:schemeClr val="dk1"/>
            </a:fillRef>
            <a:effectRef idx="1">
              <a:schemeClr val="dk1"/>
            </a:effectRef>
            <a:fontRef idx="minor">
              <a:schemeClr val="tx1"/>
            </a:fontRef>
          </p:style>
        </p:cxnSp>
        <p:cxnSp>
          <p:nvCxnSpPr>
            <p:cNvPr id="98" name="Straight Connector 97"/>
            <p:cNvCxnSpPr/>
            <p:nvPr/>
          </p:nvCxnSpPr>
          <p:spPr>
            <a:xfrm rot="5400000">
              <a:off x="719156" y="3536956"/>
              <a:ext cx="3095777" cy="0"/>
            </a:xfrm>
            <a:prstGeom prst="line">
              <a:avLst/>
            </a:prstGeom>
            <a:ln w="25400"/>
          </p:spPr>
          <p:style>
            <a:lnRef idx="1">
              <a:schemeClr val="dk1"/>
            </a:lnRef>
            <a:fillRef idx="0">
              <a:schemeClr val="dk1"/>
            </a:fillRef>
            <a:effectRef idx="0">
              <a:schemeClr val="dk1"/>
            </a:effectRef>
            <a:fontRef idx="minor">
              <a:schemeClr val="tx1"/>
            </a:fontRef>
          </p:style>
        </p:cxnSp>
        <p:graphicFrame>
          <p:nvGraphicFramePr>
            <p:cNvPr id="6" name="Diagram 5"/>
            <p:cNvGraphicFramePr/>
            <p:nvPr/>
          </p:nvGraphicFramePr>
          <p:xfrm>
            <a:off x="1716360" y="548680"/>
            <a:ext cx="7248128" cy="203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00" name="Straight Connector 99"/>
            <p:cNvCxnSpPr/>
            <p:nvPr/>
          </p:nvCxnSpPr>
          <p:spPr>
            <a:xfrm>
              <a:off x="2267045" y="3644910"/>
              <a:ext cx="126998" cy="0"/>
            </a:xfrm>
            <a:prstGeom prst="line">
              <a:avLst/>
            </a:prstGeom>
          </p:spPr>
          <p:style>
            <a:lnRef idx="2">
              <a:schemeClr val="dk1"/>
            </a:lnRef>
            <a:fillRef idx="0">
              <a:schemeClr val="dk1"/>
            </a:fillRef>
            <a:effectRef idx="1">
              <a:schemeClr val="dk1"/>
            </a:effectRef>
            <a:fontRef idx="minor">
              <a:schemeClr val="tx1"/>
            </a:fontRef>
          </p:style>
        </p:cxnSp>
        <p:cxnSp>
          <p:nvCxnSpPr>
            <p:cNvPr id="101" name="Straight Connector 100"/>
            <p:cNvCxnSpPr/>
            <p:nvPr/>
          </p:nvCxnSpPr>
          <p:spPr>
            <a:xfrm>
              <a:off x="2267045" y="4365670"/>
              <a:ext cx="126998" cy="0"/>
            </a:xfrm>
            <a:prstGeom prst="line">
              <a:avLst/>
            </a:prstGeom>
          </p:spPr>
          <p:style>
            <a:lnRef idx="2">
              <a:schemeClr val="dk1"/>
            </a:lnRef>
            <a:fillRef idx="0">
              <a:schemeClr val="dk1"/>
            </a:fillRef>
            <a:effectRef idx="1">
              <a:schemeClr val="dk1"/>
            </a:effectRef>
            <a:fontRef idx="minor">
              <a:schemeClr val="tx1"/>
            </a:fontRef>
          </p:style>
        </p:cxnSp>
        <p:cxnSp>
          <p:nvCxnSpPr>
            <p:cNvPr id="103" name="Straight Connector 102"/>
            <p:cNvCxnSpPr/>
            <p:nvPr/>
          </p:nvCxnSpPr>
          <p:spPr>
            <a:xfrm>
              <a:off x="2267045" y="5084844"/>
              <a:ext cx="126998" cy="0"/>
            </a:xfrm>
            <a:prstGeom prst="line">
              <a:avLst/>
            </a:prstGeom>
          </p:spPr>
          <p:style>
            <a:lnRef idx="2">
              <a:schemeClr val="dk1"/>
            </a:lnRef>
            <a:fillRef idx="0">
              <a:schemeClr val="dk1"/>
            </a:fillRef>
            <a:effectRef idx="1">
              <a:schemeClr val="dk1"/>
            </a:effectRef>
            <a:fontRef idx="minor">
              <a:schemeClr val="tx1"/>
            </a:fontRef>
          </p:style>
        </p:cxnSp>
        <p:cxnSp>
          <p:nvCxnSpPr>
            <p:cNvPr id="104" name="Straight Connector 103"/>
            <p:cNvCxnSpPr/>
            <p:nvPr/>
          </p:nvCxnSpPr>
          <p:spPr>
            <a:xfrm rot="16200000" flipH="1">
              <a:off x="2736070" y="3177369"/>
              <a:ext cx="2376604"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07" name="Straight Connector 106"/>
            <p:cNvCxnSpPr/>
            <p:nvPr/>
          </p:nvCxnSpPr>
          <p:spPr>
            <a:xfrm>
              <a:off x="3941835" y="3644910"/>
              <a:ext cx="125410" cy="0"/>
            </a:xfrm>
            <a:prstGeom prst="line">
              <a:avLst/>
            </a:prstGeom>
          </p:spPr>
          <p:style>
            <a:lnRef idx="2">
              <a:schemeClr val="dk1"/>
            </a:lnRef>
            <a:fillRef idx="0">
              <a:schemeClr val="dk1"/>
            </a:fillRef>
            <a:effectRef idx="1">
              <a:schemeClr val="dk1"/>
            </a:effectRef>
            <a:fontRef idx="minor">
              <a:schemeClr val="tx1"/>
            </a:fontRef>
          </p:style>
        </p:cxnSp>
        <p:cxnSp>
          <p:nvCxnSpPr>
            <p:cNvPr id="108" name="Straight Connector 107"/>
            <p:cNvCxnSpPr/>
            <p:nvPr/>
          </p:nvCxnSpPr>
          <p:spPr>
            <a:xfrm>
              <a:off x="3924372" y="4365670"/>
              <a:ext cx="125411" cy="0"/>
            </a:xfrm>
            <a:prstGeom prst="line">
              <a:avLst/>
            </a:prstGeom>
          </p:spPr>
          <p:style>
            <a:lnRef idx="2">
              <a:schemeClr val="dk1"/>
            </a:lnRef>
            <a:fillRef idx="0">
              <a:schemeClr val="dk1"/>
            </a:fillRef>
            <a:effectRef idx="1">
              <a:schemeClr val="dk1"/>
            </a:effectRef>
            <a:fontRef idx="minor">
              <a:schemeClr val="tx1"/>
            </a:fontRef>
          </p:style>
        </p:cxnSp>
        <p:cxnSp>
          <p:nvCxnSpPr>
            <p:cNvPr id="109" name="Straight Connector 108"/>
            <p:cNvCxnSpPr/>
            <p:nvPr/>
          </p:nvCxnSpPr>
          <p:spPr>
            <a:xfrm>
              <a:off x="5651548" y="6092955"/>
              <a:ext cx="139698" cy="0"/>
            </a:xfrm>
            <a:prstGeom prst="line">
              <a:avLst/>
            </a:prstGeom>
          </p:spPr>
          <p:style>
            <a:lnRef idx="2">
              <a:schemeClr val="dk1"/>
            </a:lnRef>
            <a:fillRef idx="0">
              <a:schemeClr val="dk1"/>
            </a:fillRef>
            <a:effectRef idx="1">
              <a:schemeClr val="dk1"/>
            </a:effectRef>
            <a:fontRef idx="minor">
              <a:schemeClr val="tx1"/>
            </a:fontRef>
          </p:style>
        </p:cxnSp>
        <p:cxnSp>
          <p:nvCxnSpPr>
            <p:cNvPr id="110" name="Straight Connector 109"/>
            <p:cNvCxnSpPr/>
            <p:nvPr/>
          </p:nvCxnSpPr>
          <p:spPr>
            <a:xfrm>
              <a:off x="5651548" y="4797492"/>
              <a:ext cx="139698" cy="0"/>
            </a:xfrm>
            <a:prstGeom prst="line">
              <a:avLst/>
            </a:prstGeom>
          </p:spPr>
          <p:style>
            <a:lnRef idx="2">
              <a:schemeClr val="dk1"/>
            </a:lnRef>
            <a:fillRef idx="0">
              <a:schemeClr val="dk1"/>
            </a:fillRef>
            <a:effectRef idx="1">
              <a:schemeClr val="dk1"/>
            </a:effectRef>
            <a:fontRef idx="minor">
              <a:schemeClr val="tx1"/>
            </a:fontRef>
          </p:style>
        </p:cxnSp>
        <p:cxnSp>
          <p:nvCxnSpPr>
            <p:cNvPr id="111" name="Straight Connector 110"/>
            <p:cNvCxnSpPr/>
            <p:nvPr/>
          </p:nvCxnSpPr>
          <p:spPr>
            <a:xfrm>
              <a:off x="5651548" y="4221201"/>
              <a:ext cx="139698" cy="0"/>
            </a:xfrm>
            <a:prstGeom prst="line">
              <a:avLst/>
            </a:prstGeom>
          </p:spPr>
          <p:style>
            <a:lnRef idx="2">
              <a:schemeClr val="dk1"/>
            </a:lnRef>
            <a:fillRef idx="0">
              <a:schemeClr val="dk1"/>
            </a:fillRef>
            <a:effectRef idx="1">
              <a:schemeClr val="dk1"/>
            </a:effectRef>
            <a:fontRef idx="minor">
              <a:schemeClr val="tx1"/>
            </a:fontRef>
          </p:style>
        </p:cxnSp>
        <p:cxnSp>
          <p:nvCxnSpPr>
            <p:cNvPr id="112" name="Straight Connector 111"/>
            <p:cNvCxnSpPr/>
            <p:nvPr/>
          </p:nvCxnSpPr>
          <p:spPr>
            <a:xfrm>
              <a:off x="5651548" y="3644910"/>
              <a:ext cx="139698" cy="0"/>
            </a:xfrm>
            <a:prstGeom prst="line">
              <a:avLst/>
            </a:prstGeom>
          </p:spPr>
          <p:style>
            <a:lnRef idx="2">
              <a:schemeClr val="dk1"/>
            </a:lnRef>
            <a:fillRef idx="0">
              <a:schemeClr val="dk1"/>
            </a:fillRef>
            <a:effectRef idx="1">
              <a:schemeClr val="dk1"/>
            </a:effectRef>
            <a:fontRef idx="minor">
              <a:schemeClr val="tx1"/>
            </a:fontRef>
          </p:style>
        </p:cxnSp>
        <p:cxnSp>
          <p:nvCxnSpPr>
            <p:cNvPr id="113" name="Straight Connector 112"/>
            <p:cNvCxnSpPr/>
            <p:nvPr/>
          </p:nvCxnSpPr>
          <p:spPr>
            <a:xfrm rot="5400000">
              <a:off x="3599604" y="4041012"/>
              <a:ext cx="4103889"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15" name="Straight Connector 114"/>
            <p:cNvCxnSpPr/>
            <p:nvPr/>
          </p:nvCxnSpPr>
          <p:spPr>
            <a:xfrm>
              <a:off x="7308875" y="4365670"/>
              <a:ext cx="125411" cy="0"/>
            </a:xfrm>
            <a:prstGeom prst="line">
              <a:avLst/>
            </a:prstGeom>
          </p:spPr>
          <p:style>
            <a:lnRef idx="2">
              <a:schemeClr val="dk1"/>
            </a:lnRef>
            <a:fillRef idx="0">
              <a:schemeClr val="dk1"/>
            </a:fillRef>
            <a:effectRef idx="1">
              <a:schemeClr val="dk1"/>
            </a:effectRef>
            <a:fontRef idx="minor">
              <a:schemeClr val="tx1"/>
            </a:fontRef>
          </p:style>
        </p:cxnSp>
        <p:cxnSp>
          <p:nvCxnSpPr>
            <p:cNvPr id="116" name="Straight Connector 115"/>
            <p:cNvCxnSpPr/>
            <p:nvPr/>
          </p:nvCxnSpPr>
          <p:spPr>
            <a:xfrm rot="16200000" flipH="1">
              <a:off x="6120573" y="3177369"/>
              <a:ext cx="2376604" cy="0"/>
            </a:xfrm>
            <a:prstGeom prst="line">
              <a:avLst/>
            </a:prstGeom>
            <a:ln w="25400"/>
          </p:spPr>
          <p:style>
            <a:lnRef idx="1">
              <a:schemeClr val="dk1"/>
            </a:lnRef>
            <a:fillRef idx="0">
              <a:schemeClr val="dk1"/>
            </a:fillRef>
            <a:effectRef idx="0">
              <a:schemeClr val="dk1"/>
            </a:effectRef>
            <a:fontRef idx="minor">
              <a:schemeClr val="tx1"/>
            </a:fontRef>
          </p:style>
        </p:cxnSp>
      </p:grpSp>
      <p:sp>
        <p:nvSpPr>
          <p:cNvPr id="72" name="Title 1"/>
          <p:cNvSpPr txBox="1">
            <a:spLocks/>
          </p:cNvSpPr>
          <p:nvPr/>
        </p:nvSpPr>
        <p:spPr bwMode="auto">
          <a:xfrm>
            <a:off x="1266825" y="168585"/>
            <a:ext cx="7877175" cy="102325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GB" sz="3200" b="1" kern="0" dirty="0">
                <a:latin typeface="+mj-lt"/>
                <a:ea typeface="+mj-ea"/>
                <a:cs typeface="+mj-cs"/>
              </a:rPr>
              <a:t>Main elements of a MRV framework for climate </a:t>
            </a:r>
            <a:r>
              <a:rPr lang="en-GB" sz="3200" b="1" kern="0" dirty="0" smtClean="0">
                <a:latin typeface="+mj-lt"/>
                <a:ea typeface="+mj-ea"/>
                <a:cs typeface="+mj-cs"/>
              </a:rPr>
              <a:t>finance</a:t>
            </a:r>
            <a:endParaRPr kumimoji="0" lang="en-GB" sz="32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106786" y="1588"/>
            <a:ext cx="7720012" cy="11430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GB" sz="3000" dirty="0" smtClean="0"/>
              <a:t>Existing information systems </a:t>
            </a:r>
            <a:br>
              <a:rPr lang="en-GB" sz="3000" dirty="0" smtClean="0"/>
            </a:br>
            <a:r>
              <a:rPr lang="en-GB" sz="3000" dirty="0" smtClean="0"/>
              <a:t>for public and private climate finance</a:t>
            </a:r>
          </a:p>
        </p:txBody>
      </p:sp>
      <p:graphicFrame>
        <p:nvGraphicFramePr>
          <p:cNvPr id="4" name="Content Placeholder 3"/>
          <p:cNvGraphicFramePr>
            <a:graphicFrameLocks noGrp="1"/>
          </p:cNvGraphicFramePr>
          <p:nvPr>
            <p:ph idx="1"/>
          </p:nvPr>
        </p:nvGraphicFramePr>
        <p:xfrm>
          <a:off x="901700" y="1042988"/>
          <a:ext cx="8242126" cy="569400"/>
        </p:xfrm>
        <a:graphic>
          <a:graphicData uri="http://schemas.openxmlformats.org/drawingml/2006/table">
            <a:tbl>
              <a:tblPr firstRow="1" bandRow="1">
                <a:tableStyleId>{5C22544A-7EE6-4342-B048-85BDC9FD1C3A}</a:tableStyleId>
              </a:tblPr>
              <a:tblGrid>
                <a:gridCol w="1921787"/>
                <a:gridCol w="3049045"/>
                <a:gridCol w="3271294"/>
              </a:tblGrid>
              <a:tr h="540000">
                <a:tc>
                  <a:txBody>
                    <a:bodyPr/>
                    <a:lstStyle/>
                    <a:p>
                      <a:pPr algn="ctr"/>
                      <a:r>
                        <a:rPr lang="en-GB" sz="1600" dirty="0" smtClean="0"/>
                        <a:t>System/</a:t>
                      </a:r>
                      <a:r>
                        <a:rPr lang="en-GB" sz="1600" baseline="0" dirty="0" smtClean="0"/>
                        <a:t> </a:t>
                      </a:r>
                    </a:p>
                    <a:p>
                      <a:pPr algn="ctr"/>
                      <a:r>
                        <a:rPr lang="en-GB" sz="1600" dirty="0" smtClean="0"/>
                        <a:t>Info</a:t>
                      </a:r>
                      <a:r>
                        <a:rPr lang="en-GB" sz="1600" baseline="0" dirty="0" smtClean="0"/>
                        <a:t> source</a:t>
                      </a:r>
                      <a:endParaRPr lang="en-GB" sz="1600" dirty="0"/>
                    </a:p>
                  </a:txBody>
                  <a:tcPr marT="36000">
                    <a:solidFill>
                      <a:srgbClr val="007D29"/>
                    </a:solidFill>
                  </a:tcPr>
                </a:tc>
                <a:tc>
                  <a:txBody>
                    <a:bodyPr/>
                    <a:lstStyle/>
                    <a:p>
                      <a:pPr algn="ctr"/>
                      <a:r>
                        <a:rPr lang="en-GB" sz="1600" dirty="0" smtClean="0"/>
                        <a:t>Strengths</a:t>
                      </a:r>
                      <a:endParaRPr lang="en-GB" sz="1600" dirty="0"/>
                    </a:p>
                  </a:txBody>
                  <a:tcPr marT="36000">
                    <a:solidFill>
                      <a:srgbClr val="007D2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Weaknesses</a:t>
                      </a:r>
                    </a:p>
                    <a:p>
                      <a:pPr algn="ctr"/>
                      <a:endParaRPr lang="en-GB" sz="1600" dirty="0"/>
                    </a:p>
                  </a:txBody>
                  <a:tcPr marT="36000">
                    <a:solidFill>
                      <a:srgbClr val="007D29"/>
                    </a:solidFill>
                  </a:tcPr>
                </a:tc>
              </a:tr>
            </a:tbl>
          </a:graphicData>
        </a:graphic>
      </p:graphicFrame>
      <p:graphicFrame>
        <p:nvGraphicFramePr>
          <p:cNvPr id="8" name="Table 7"/>
          <p:cNvGraphicFramePr>
            <a:graphicFrameLocks noGrp="1"/>
          </p:cNvGraphicFramePr>
          <p:nvPr/>
        </p:nvGraphicFramePr>
        <p:xfrm>
          <a:off x="863600" y="1628775"/>
          <a:ext cx="8279703" cy="1554480"/>
        </p:xfrm>
        <a:graphic>
          <a:graphicData uri="http://schemas.openxmlformats.org/drawingml/2006/table">
            <a:tbl>
              <a:tblPr firstRow="1" bandRow="1">
                <a:tableStyleId>{5C22544A-7EE6-4342-B048-85BDC9FD1C3A}</a:tableStyleId>
              </a:tblPr>
              <a:tblGrid>
                <a:gridCol w="2034098"/>
                <a:gridCol w="2959396"/>
                <a:gridCol w="3286209"/>
              </a:tblGrid>
              <a:tr h="370840">
                <a:tc>
                  <a:txBody>
                    <a:bodyPr/>
                    <a:lstStyle/>
                    <a:p>
                      <a:pPr algn="l"/>
                      <a:r>
                        <a:rPr lang="en-GB" sz="1600" b="1" kern="1200" dirty="0" smtClean="0">
                          <a:solidFill>
                            <a:schemeClr val="tx1"/>
                          </a:solidFill>
                          <a:latin typeface="+mn-lt"/>
                          <a:ea typeface="+mn-ea"/>
                          <a:cs typeface="+mn-cs"/>
                        </a:rPr>
                        <a:t>UNFCCC National Communications (NCs)</a:t>
                      </a:r>
                      <a:endParaRPr lang="en-GB" sz="1600" b="1" dirty="0">
                        <a:solidFill>
                          <a:schemeClr val="tx1"/>
                        </a:solidFill>
                      </a:endParaRPr>
                    </a:p>
                  </a:txBody>
                  <a:tcPr>
                    <a:solidFill>
                      <a:schemeClr val="bg1"/>
                    </a:solidFill>
                  </a:tcPr>
                </a:tc>
                <a:tc>
                  <a:txBody>
                    <a:bodyPr/>
                    <a:lstStyle/>
                    <a:p>
                      <a:pPr algn="l">
                        <a:buFont typeface="Arial" pitchFamily="34" charset="0"/>
                        <a:buNone/>
                      </a:pPr>
                      <a:r>
                        <a:rPr lang="en-GB" sz="1600" b="0" kern="1200" baseline="0" dirty="0" smtClean="0">
                          <a:solidFill>
                            <a:schemeClr val="tx1"/>
                          </a:solidFill>
                          <a:latin typeface="+mn-lt"/>
                          <a:ea typeface="+mn-ea"/>
                          <a:cs typeface="+mn-cs"/>
                        </a:rPr>
                        <a:t>Periodic information by Annex II on bilateral financial support  in developing countries; information by Non-Annex I on  support received</a:t>
                      </a:r>
                      <a:endParaRPr lang="en-GB" sz="1600" b="0" dirty="0">
                        <a:solidFill>
                          <a:schemeClr val="tx1"/>
                        </a:solidFill>
                      </a:endParaRPr>
                    </a:p>
                  </a:txBody>
                  <a:tcPr>
                    <a:solidFill>
                      <a:schemeClr val="bg1"/>
                    </a:solidFill>
                  </a:tcPr>
                </a:tc>
                <a:tc>
                  <a:txBody>
                    <a:bodyPr/>
                    <a:lstStyle/>
                    <a:p>
                      <a:pPr algn="l">
                        <a:buFont typeface="Arial" pitchFamily="34" charset="0"/>
                        <a:buNone/>
                      </a:pPr>
                      <a:r>
                        <a:rPr lang="en-GB" sz="1600" b="0" kern="1200" baseline="0" dirty="0" smtClean="0">
                          <a:solidFill>
                            <a:schemeClr val="tx1"/>
                          </a:solidFill>
                          <a:latin typeface="+mn-lt"/>
                          <a:ea typeface="+mn-ea"/>
                          <a:cs typeface="+mn-cs"/>
                        </a:rPr>
                        <a:t>Inconsistent and incomplete data; no information on amounts disbursed/received; no information on what level of support is directed to specific categories, sectors, technologies</a:t>
                      </a:r>
                      <a:endParaRPr lang="en-GB" sz="1600" b="0" dirty="0">
                        <a:solidFill>
                          <a:schemeClr val="tx1"/>
                        </a:solidFill>
                      </a:endParaRPr>
                    </a:p>
                  </a:txBody>
                  <a:tcPr>
                    <a:solidFill>
                      <a:schemeClr val="bg1"/>
                    </a:solidFill>
                  </a:tcPr>
                </a:tc>
              </a:tr>
            </a:tbl>
          </a:graphicData>
        </a:graphic>
      </p:graphicFrame>
      <p:graphicFrame>
        <p:nvGraphicFramePr>
          <p:cNvPr id="10" name="Table 9"/>
          <p:cNvGraphicFramePr>
            <a:graphicFrameLocks noGrp="1"/>
          </p:cNvGraphicFramePr>
          <p:nvPr/>
        </p:nvGraphicFramePr>
        <p:xfrm>
          <a:off x="866775" y="3194050"/>
          <a:ext cx="8279703" cy="1310640"/>
        </p:xfrm>
        <a:graphic>
          <a:graphicData uri="http://schemas.openxmlformats.org/drawingml/2006/table">
            <a:tbl>
              <a:tblPr firstRow="1" bandRow="1">
                <a:tableStyleId>{5C22544A-7EE6-4342-B048-85BDC9FD1C3A}</a:tableStyleId>
              </a:tblPr>
              <a:tblGrid>
                <a:gridCol w="2034098"/>
                <a:gridCol w="2959396"/>
                <a:gridCol w="3286209"/>
              </a:tblGrid>
              <a:tr h="370840">
                <a:tc>
                  <a:txBody>
                    <a:bodyPr/>
                    <a:lstStyle/>
                    <a:p>
                      <a:pPr algn="l"/>
                      <a:r>
                        <a:rPr lang="en-GB" sz="1600" b="1" kern="1200" dirty="0" smtClean="0">
                          <a:solidFill>
                            <a:schemeClr val="tx1"/>
                          </a:solidFill>
                          <a:latin typeface="+mn-lt"/>
                          <a:ea typeface="+mn-ea"/>
                          <a:cs typeface="+mn-cs"/>
                        </a:rPr>
                        <a:t>OECD CRS System </a:t>
                      </a:r>
                      <a:br>
                        <a:rPr lang="en-GB" sz="1600" b="1" kern="1200" dirty="0" smtClean="0">
                          <a:solidFill>
                            <a:schemeClr val="tx1"/>
                          </a:solidFill>
                          <a:latin typeface="+mn-lt"/>
                          <a:ea typeface="+mn-ea"/>
                          <a:cs typeface="+mn-cs"/>
                        </a:rPr>
                      </a:br>
                      <a:r>
                        <a:rPr lang="en-GB" sz="1600" b="1" kern="1200" dirty="0" smtClean="0">
                          <a:solidFill>
                            <a:schemeClr val="tx1"/>
                          </a:solidFill>
                          <a:latin typeface="+mn-lt"/>
                          <a:ea typeface="+mn-ea"/>
                          <a:cs typeface="+mn-cs"/>
                        </a:rPr>
                        <a:t>(Rio Markers)</a:t>
                      </a:r>
                      <a:endParaRPr lang="en-GB" sz="1600" b="1" dirty="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b="0" kern="1200" baseline="0" dirty="0" smtClean="0">
                          <a:solidFill>
                            <a:schemeClr val="tx1"/>
                          </a:solidFill>
                          <a:latin typeface="+mn-lt"/>
                          <a:ea typeface="+mn-ea"/>
                          <a:cs typeface="+mn-cs"/>
                        </a:rPr>
                        <a:t>Most comprehensive system for tracking climate finance flows; data over 10 years; ‘principle’ and ‘significant’ objectives</a:t>
                      </a:r>
                      <a:endParaRPr lang="en-GB" sz="1600" b="0" dirty="0" smtClean="0">
                        <a:solidFill>
                          <a:schemeClr val="tx1"/>
                        </a:solidFill>
                      </a:endParaRPr>
                    </a:p>
                  </a:txBody>
                  <a:tcPr>
                    <a:noFill/>
                  </a:tcPr>
                </a:tc>
                <a:tc>
                  <a:txBody>
                    <a:bodyPr/>
                    <a:lstStyle/>
                    <a:p>
                      <a:pPr algn="l">
                        <a:buFont typeface="Arial" pitchFamily="34" charset="0"/>
                        <a:buNone/>
                      </a:pPr>
                      <a:r>
                        <a:rPr lang="en-GB" sz="1600" b="0" kern="1200" baseline="0" dirty="0" smtClean="0">
                          <a:solidFill>
                            <a:schemeClr val="tx1"/>
                          </a:solidFill>
                          <a:latin typeface="+mn-lt"/>
                          <a:ea typeface="+mn-ea"/>
                          <a:cs typeface="+mn-cs"/>
                        </a:rPr>
                        <a:t>Does not allow exact quantification of support to climate change goals; multilateral flows not incorporated</a:t>
                      </a:r>
                      <a:endParaRPr lang="en-GB" sz="1600" b="0" dirty="0">
                        <a:solidFill>
                          <a:schemeClr val="tx1"/>
                        </a:solidFill>
                      </a:endParaRPr>
                    </a:p>
                  </a:txBody>
                  <a:tcPr>
                    <a:noFill/>
                  </a:tcPr>
                </a:tc>
              </a:tr>
            </a:tbl>
          </a:graphicData>
        </a:graphic>
      </p:graphicFrame>
      <p:graphicFrame>
        <p:nvGraphicFramePr>
          <p:cNvPr id="11" name="Table 10"/>
          <p:cNvGraphicFramePr>
            <a:graphicFrameLocks noGrp="1"/>
          </p:cNvGraphicFramePr>
          <p:nvPr/>
        </p:nvGraphicFramePr>
        <p:xfrm>
          <a:off x="868363" y="4410075"/>
          <a:ext cx="8279703" cy="579120"/>
        </p:xfrm>
        <a:graphic>
          <a:graphicData uri="http://schemas.openxmlformats.org/drawingml/2006/table">
            <a:tbl>
              <a:tblPr firstRow="1" bandRow="1">
                <a:tableStyleId>{5C22544A-7EE6-4342-B048-85BDC9FD1C3A}</a:tableStyleId>
              </a:tblPr>
              <a:tblGrid>
                <a:gridCol w="2034098"/>
                <a:gridCol w="2959396"/>
                <a:gridCol w="3286209"/>
              </a:tblGrid>
              <a:tr h="576267">
                <a:tc>
                  <a:txBody>
                    <a:bodyPr/>
                    <a:lstStyle/>
                    <a:p>
                      <a:pPr algn="l"/>
                      <a:r>
                        <a:rPr lang="en-GB" sz="1600" b="1" kern="1200" dirty="0" smtClean="0">
                          <a:solidFill>
                            <a:schemeClr val="tx1"/>
                          </a:solidFill>
                          <a:latin typeface="+mn-lt"/>
                          <a:ea typeface="+mn-ea"/>
                          <a:cs typeface="+mn-cs"/>
                        </a:rPr>
                        <a:t>MDB Reporting</a:t>
                      </a:r>
                      <a:endParaRPr lang="en-GB" sz="1600" b="1" dirty="0">
                        <a:solidFill>
                          <a:schemeClr val="tx1"/>
                        </a:solidFill>
                      </a:endParaRPr>
                    </a:p>
                  </a:txBody>
                  <a:tcPr>
                    <a:noFill/>
                  </a:tcPr>
                </a:tc>
                <a:tc>
                  <a:txBody>
                    <a:bodyPr/>
                    <a:lstStyle/>
                    <a:p>
                      <a:pPr algn="l">
                        <a:buFont typeface="Arial" pitchFamily="34" charset="0"/>
                        <a:buNone/>
                      </a:pPr>
                      <a:r>
                        <a:rPr lang="en-GB" sz="1600" b="0" kern="1200" baseline="0" dirty="0" smtClean="0">
                          <a:solidFill>
                            <a:schemeClr val="tx1"/>
                          </a:solidFill>
                          <a:latin typeface="+mn-lt"/>
                          <a:ea typeface="+mn-ea"/>
                          <a:cs typeface="+mn-cs"/>
                        </a:rPr>
                        <a:t>Public databases available</a:t>
                      </a:r>
                      <a:endParaRPr lang="en-GB" sz="1600" b="0" dirty="0">
                        <a:solidFill>
                          <a:schemeClr val="tx1"/>
                        </a:solidFill>
                      </a:endParaRPr>
                    </a:p>
                  </a:txBody>
                  <a:tcPr>
                    <a:noFill/>
                  </a:tcPr>
                </a:tc>
                <a:tc>
                  <a:txBody>
                    <a:bodyPr/>
                    <a:lstStyle/>
                    <a:p>
                      <a:pPr algn="l">
                        <a:buFont typeface="Arial" pitchFamily="34" charset="0"/>
                        <a:buNone/>
                      </a:pPr>
                      <a:r>
                        <a:rPr lang="en-GB" sz="1600" b="0" kern="1200" baseline="0" dirty="0" smtClean="0">
                          <a:solidFill>
                            <a:schemeClr val="tx1"/>
                          </a:solidFill>
                          <a:latin typeface="+mn-lt"/>
                          <a:ea typeface="+mn-ea"/>
                          <a:cs typeface="+mn-cs"/>
                        </a:rPr>
                        <a:t>Not comparable, in most cases Rio markers not applied</a:t>
                      </a:r>
                      <a:endParaRPr lang="en-GB" sz="1600" b="0" dirty="0">
                        <a:solidFill>
                          <a:schemeClr val="tx1"/>
                        </a:solidFill>
                      </a:endParaRPr>
                    </a:p>
                  </a:txBody>
                  <a:tcPr>
                    <a:noFill/>
                  </a:tcPr>
                </a:tc>
              </a:tr>
            </a:tbl>
          </a:graphicData>
        </a:graphic>
      </p:graphicFrame>
      <p:graphicFrame>
        <p:nvGraphicFramePr>
          <p:cNvPr id="13" name="Table 12"/>
          <p:cNvGraphicFramePr>
            <a:graphicFrameLocks noGrp="1"/>
          </p:cNvGraphicFramePr>
          <p:nvPr/>
        </p:nvGraphicFramePr>
        <p:xfrm>
          <a:off x="869950" y="4940300"/>
          <a:ext cx="8279703" cy="579120"/>
        </p:xfrm>
        <a:graphic>
          <a:graphicData uri="http://schemas.openxmlformats.org/drawingml/2006/table">
            <a:tbl>
              <a:tblPr firstRow="1" bandRow="1">
                <a:tableStyleId>{5C22544A-7EE6-4342-B048-85BDC9FD1C3A}</a:tableStyleId>
              </a:tblPr>
              <a:tblGrid>
                <a:gridCol w="2034098"/>
                <a:gridCol w="2959396"/>
                <a:gridCol w="3286209"/>
              </a:tblGrid>
              <a:tr h="370840">
                <a:tc>
                  <a:txBody>
                    <a:bodyPr/>
                    <a:lstStyle/>
                    <a:p>
                      <a:pPr algn="l"/>
                      <a:r>
                        <a:rPr lang="en-GB" sz="1600" b="1" kern="1200" dirty="0" smtClean="0">
                          <a:solidFill>
                            <a:schemeClr val="tx1"/>
                          </a:solidFill>
                          <a:latin typeface="+mn-lt"/>
                          <a:ea typeface="+mn-ea"/>
                          <a:cs typeface="+mn-cs"/>
                        </a:rPr>
                        <a:t>Export Credit Reporting</a:t>
                      </a:r>
                      <a:endParaRPr lang="en-GB" sz="1600" b="1" dirty="0">
                        <a:solidFill>
                          <a:schemeClr val="tx1"/>
                        </a:solidFill>
                      </a:endParaRPr>
                    </a:p>
                  </a:txBody>
                  <a:tcPr>
                    <a:noFill/>
                  </a:tcPr>
                </a:tc>
                <a:tc>
                  <a:txBody>
                    <a:bodyPr/>
                    <a:lstStyle/>
                    <a:p>
                      <a:pPr algn="l">
                        <a:buFont typeface="Arial" pitchFamily="34" charset="0"/>
                        <a:buNone/>
                      </a:pPr>
                      <a:r>
                        <a:rPr lang="en-GB" sz="1600" b="0" kern="1200" baseline="0" dirty="0" smtClean="0">
                          <a:solidFill>
                            <a:schemeClr val="tx1"/>
                          </a:solidFill>
                          <a:latin typeface="+mn-lt"/>
                          <a:ea typeface="+mn-ea"/>
                          <a:cs typeface="+mn-cs"/>
                        </a:rPr>
                        <a:t>Robust reporting through OECD TAD</a:t>
                      </a:r>
                      <a:endParaRPr lang="en-GB" sz="1600" b="0" dirty="0">
                        <a:solidFill>
                          <a:schemeClr val="tx1"/>
                        </a:solidFill>
                      </a:endParaRPr>
                    </a:p>
                  </a:txBody>
                  <a:tcPr>
                    <a:noFill/>
                  </a:tcPr>
                </a:tc>
                <a:tc>
                  <a:txBody>
                    <a:bodyPr/>
                    <a:lstStyle/>
                    <a:p>
                      <a:pPr algn="l">
                        <a:buFont typeface="Arial" pitchFamily="34" charset="0"/>
                        <a:buNone/>
                      </a:pPr>
                      <a:r>
                        <a:rPr lang="en-GB" sz="1600" b="0" kern="1200" baseline="0" dirty="0" smtClean="0">
                          <a:solidFill>
                            <a:schemeClr val="tx1"/>
                          </a:solidFill>
                          <a:latin typeface="+mn-lt"/>
                          <a:ea typeface="+mn-ea"/>
                          <a:cs typeface="+mn-cs"/>
                        </a:rPr>
                        <a:t>No ‘climate specific’ data</a:t>
                      </a:r>
                      <a:endParaRPr lang="en-GB" sz="1600" b="0" dirty="0">
                        <a:solidFill>
                          <a:schemeClr val="tx1"/>
                        </a:solidFill>
                      </a:endParaRPr>
                    </a:p>
                  </a:txBody>
                  <a:tcPr>
                    <a:noFill/>
                  </a:tcPr>
                </a:tc>
              </a:tr>
            </a:tbl>
          </a:graphicData>
        </a:graphic>
      </p:graphicFrame>
      <p:graphicFrame>
        <p:nvGraphicFramePr>
          <p:cNvPr id="14" name="Table 13"/>
          <p:cNvGraphicFramePr>
            <a:graphicFrameLocks noGrp="1"/>
          </p:cNvGraphicFramePr>
          <p:nvPr/>
        </p:nvGraphicFramePr>
        <p:xfrm>
          <a:off x="873125" y="5489575"/>
          <a:ext cx="8279703" cy="822960"/>
        </p:xfrm>
        <a:graphic>
          <a:graphicData uri="http://schemas.openxmlformats.org/drawingml/2006/table">
            <a:tbl>
              <a:tblPr firstRow="1" bandRow="1">
                <a:tableStyleId>{5C22544A-7EE6-4342-B048-85BDC9FD1C3A}</a:tableStyleId>
              </a:tblPr>
              <a:tblGrid>
                <a:gridCol w="2034098"/>
                <a:gridCol w="2959396"/>
                <a:gridCol w="3286209"/>
              </a:tblGrid>
              <a:tr h="370840">
                <a:tc>
                  <a:txBody>
                    <a:bodyPr/>
                    <a:lstStyle/>
                    <a:p>
                      <a:pPr algn="l"/>
                      <a:r>
                        <a:rPr lang="en-GB" sz="1600" b="1" kern="1200" dirty="0" smtClean="0">
                          <a:solidFill>
                            <a:schemeClr val="tx1"/>
                          </a:solidFill>
                          <a:latin typeface="+mn-lt"/>
                          <a:ea typeface="+mn-ea"/>
                          <a:cs typeface="+mn-cs"/>
                        </a:rPr>
                        <a:t>Information on Offset Markets</a:t>
                      </a:r>
                      <a:endParaRPr lang="en-GB" sz="1600" b="1" dirty="0">
                        <a:solidFill>
                          <a:schemeClr val="tx1"/>
                        </a:solidFill>
                      </a:endParaRPr>
                    </a:p>
                  </a:txBody>
                  <a:tcPr>
                    <a:solidFill>
                      <a:schemeClr val="bg1"/>
                    </a:solidFill>
                  </a:tcPr>
                </a:tc>
                <a:tc>
                  <a:txBody>
                    <a:bodyPr/>
                    <a:lstStyle/>
                    <a:p>
                      <a:pPr algn="l">
                        <a:buFont typeface="Arial" pitchFamily="34" charset="0"/>
                        <a:buNone/>
                      </a:pPr>
                      <a:r>
                        <a:rPr lang="en-GB" sz="1600" b="0" kern="1200" baseline="0" dirty="0" smtClean="0">
                          <a:solidFill>
                            <a:schemeClr val="tx1"/>
                          </a:solidFill>
                          <a:latin typeface="+mn-lt"/>
                          <a:ea typeface="+mn-ea"/>
                          <a:cs typeface="+mn-cs"/>
                        </a:rPr>
                        <a:t>Various info sources: WB, </a:t>
                      </a:r>
                      <a:r>
                        <a:rPr lang="en-GB" sz="1600" b="0" kern="1200" baseline="0" dirty="0" err="1" smtClean="0">
                          <a:solidFill>
                            <a:schemeClr val="tx1"/>
                          </a:solidFill>
                          <a:latin typeface="+mn-lt"/>
                          <a:ea typeface="+mn-ea"/>
                          <a:cs typeface="+mn-cs"/>
                        </a:rPr>
                        <a:t>IDEAcarbon</a:t>
                      </a:r>
                      <a:r>
                        <a:rPr lang="en-GB" sz="1600" b="0" kern="1200" baseline="0" dirty="0" smtClean="0">
                          <a:solidFill>
                            <a:schemeClr val="tx1"/>
                          </a:solidFill>
                          <a:latin typeface="+mn-lt"/>
                          <a:ea typeface="+mn-ea"/>
                          <a:cs typeface="+mn-cs"/>
                        </a:rPr>
                        <a:t>, Point Carbon; UNEP/RISOE etc</a:t>
                      </a:r>
                      <a:endParaRPr lang="en-GB" sz="1600" b="0" dirty="0">
                        <a:solidFill>
                          <a:schemeClr val="tx1"/>
                        </a:solidFill>
                      </a:endParaRPr>
                    </a:p>
                  </a:txBody>
                  <a:tcPr>
                    <a:solidFill>
                      <a:schemeClr val="bg1"/>
                    </a:solidFill>
                  </a:tcPr>
                </a:tc>
                <a:tc>
                  <a:txBody>
                    <a:bodyPr/>
                    <a:lstStyle/>
                    <a:p>
                      <a:pPr algn="l">
                        <a:buFont typeface="Arial" pitchFamily="34" charset="0"/>
                        <a:buNone/>
                      </a:pPr>
                      <a:r>
                        <a:rPr lang="en-GB" sz="1600" b="0" kern="1200" baseline="0" dirty="0" smtClean="0">
                          <a:solidFill>
                            <a:schemeClr val="tx1"/>
                          </a:solidFill>
                          <a:latin typeface="+mn-lt"/>
                          <a:ea typeface="+mn-ea"/>
                          <a:cs typeface="+mn-cs"/>
                        </a:rPr>
                        <a:t>No systematic monitoring of financial flows or investments from offset projects</a:t>
                      </a:r>
                      <a:endParaRPr lang="en-GB" sz="1600" b="0" dirty="0">
                        <a:solidFill>
                          <a:schemeClr val="tx1"/>
                        </a:solidFill>
                      </a:endParaRPr>
                    </a:p>
                  </a:txBody>
                  <a:tcPr>
                    <a:solidFill>
                      <a:schemeClr val="bg1"/>
                    </a:solidFill>
                  </a:tcPr>
                </a:tc>
              </a:tr>
            </a:tbl>
          </a:graphicData>
        </a:graphic>
      </p:graphicFrame>
      <p:graphicFrame>
        <p:nvGraphicFramePr>
          <p:cNvPr id="15" name="Table 14"/>
          <p:cNvGraphicFramePr>
            <a:graphicFrameLocks noGrp="1"/>
          </p:cNvGraphicFramePr>
          <p:nvPr/>
        </p:nvGraphicFramePr>
        <p:xfrm>
          <a:off x="889000" y="6259513"/>
          <a:ext cx="8279703" cy="579120"/>
        </p:xfrm>
        <a:graphic>
          <a:graphicData uri="http://schemas.openxmlformats.org/drawingml/2006/table">
            <a:tbl>
              <a:tblPr firstRow="1" bandRow="1">
                <a:tableStyleId>{5C22544A-7EE6-4342-B048-85BDC9FD1C3A}</a:tableStyleId>
              </a:tblPr>
              <a:tblGrid>
                <a:gridCol w="2034098"/>
                <a:gridCol w="2959396"/>
                <a:gridCol w="3286209"/>
              </a:tblGrid>
              <a:tr h="370840">
                <a:tc>
                  <a:txBody>
                    <a:bodyPr/>
                    <a:lstStyle/>
                    <a:p>
                      <a:pPr algn="l"/>
                      <a:r>
                        <a:rPr lang="en-GB" sz="1600" b="1" kern="1200" dirty="0" smtClean="0">
                          <a:solidFill>
                            <a:schemeClr val="tx1"/>
                          </a:solidFill>
                          <a:latin typeface="+mn-lt"/>
                          <a:ea typeface="+mn-ea"/>
                          <a:cs typeface="+mn-cs"/>
                        </a:rPr>
                        <a:t>Information on FDI</a:t>
                      </a:r>
                      <a:endParaRPr lang="en-GB" sz="1600" b="1" dirty="0">
                        <a:solidFill>
                          <a:schemeClr val="tx1"/>
                        </a:solidFill>
                      </a:endParaRPr>
                    </a:p>
                  </a:txBody>
                  <a:tcPr>
                    <a:solidFill>
                      <a:schemeClr val="bg1"/>
                    </a:solidFill>
                  </a:tcPr>
                </a:tc>
                <a:tc>
                  <a:txBody>
                    <a:bodyPr/>
                    <a:lstStyle/>
                    <a:p>
                      <a:pPr algn="l">
                        <a:buFont typeface="Arial" pitchFamily="34" charset="0"/>
                        <a:buNone/>
                      </a:pPr>
                      <a:r>
                        <a:rPr lang="en-GB" sz="1600" b="0" kern="1200" baseline="0" dirty="0" smtClean="0">
                          <a:solidFill>
                            <a:schemeClr val="tx1"/>
                          </a:solidFill>
                          <a:latin typeface="+mn-lt"/>
                          <a:ea typeface="+mn-ea"/>
                          <a:cs typeface="+mn-cs"/>
                        </a:rPr>
                        <a:t>UNCTAD FDI online; OECD statistics online</a:t>
                      </a:r>
                      <a:endParaRPr lang="en-GB" sz="1600" b="0" dirty="0">
                        <a:solidFill>
                          <a:schemeClr val="tx1"/>
                        </a:solidFill>
                      </a:endParaRPr>
                    </a:p>
                  </a:txBody>
                  <a:tcPr>
                    <a:solidFill>
                      <a:schemeClr val="bg1"/>
                    </a:solidFill>
                  </a:tcPr>
                </a:tc>
                <a:tc>
                  <a:txBody>
                    <a:bodyPr/>
                    <a:lstStyle/>
                    <a:p>
                      <a:pPr algn="l">
                        <a:buFont typeface="Arial" pitchFamily="34" charset="0"/>
                        <a:buNone/>
                      </a:pPr>
                      <a:r>
                        <a:rPr lang="en-GB" sz="1600" b="0" kern="1200" baseline="0" dirty="0" smtClean="0">
                          <a:solidFill>
                            <a:schemeClr val="tx1"/>
                          </a:solidFill>
                          <a:latin typeface="+mn-lt"/>
                          <a:ea typeface="+mn-ea"/>
                          <a:cs typeface="+mn-cs"/>
                        </a:rPr>
                        <a:t>No clear definition on ‘climate-specific’ FDI</a:t>
                      </a:r>
                      <a:endParaRPr lang="en-GB" sz="1600" b="0" dirty="0">
                        <a:solidFill>
                          <a:schemeClr val="tx1"/>
                        </a:solidFill>
                      </a:endParaRPr>
                    </a:p>
                  </a:txBody>
                  <a:tcP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042988" y="-11113"/>
            <a:ext cx="7720012" cy="1143001"/>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GB" smtClean="0"/>
              <a:t>Recommendations to improve existing information systems</a:t>
            </a:r>
          </a:p>
        </p:txBody>
      </p:sp>
      <p:graphicFrame>
        <p:nvGraphicFramePr>
          <p:cNvPr id="4" name="Content Placeholder 3"/>
          <p:cNvGraphicFramePr>
            <a:graphicFrameLocks noGrp="1"/>
          </p:cNvGraphicFramePr>
          <p:nvPr>
            <p:ph idx="1"/>
          </p:nvPr>
        </p:nvGraphicFramePr>
        <p:xfrm>
          <a:off x="901700" y="1042988"/>
          <a:ext cx="8079288" cy="540000"/>
        </p:xfrm>
        <a:graphic>
          <a:graphicData uri="http://schemas.openxmlformats.org/drawingml/2006/table">
            <a:tbl>
              <a:tblPr firstRow="1" bandRow="1">
                <a:tableStyleId>{5C22544A-7EE6-4342-B048-85BDC9FD1C3A}</a:tableStyleId>
              </a:tblPr>
              <a:tblGrid>
                <a:gridCol w="3123556"/>
                <a:gridCol w="4955732"/>
              </a:tblGrid>
              <a:tr h="540000">
                <a:tc>
                  <a:txBody>
                    <a:bodyPr/>
                    <a:lstStyle/>
                    <a:p>
                      <a:pPr algn="ctr"/>
                      <a:r>
                        <a:rPr lang="en-GB" sz="1600" dirty="0" smtClean="0"/>
                        <a:t>System</a:t>
                      </a:r>
                      <a:endParaRPr lang="en-GB" sz="1600" dirty="0"/>
                    </a:p>
                  </a:txBody>
                  <a:tcPr marT="36000">
                    <a:solidFill>
                      <a:srgbClr val="007D29"/>
                    </a:solidFill>
                  </a:tcPr>
                </a:tc>
                <a:tc>
                  <a:txBody>
                    <a:bodyPr/>
                    <a:lstStyle/>
                    <a:p>
                      <a:pPr algn="ctr"/>
                      <a:r>
                        <a:rPr lang="en-GB" sz="1600" dirty="0" smtClean="0"/>
                        <a:t>Recommendations</a:t>
                      </a:r>
                      <a:endParaRPr lang="en-GB" sz="1600" dirty="0"/>
                    </a:p>
                  </a:txBody>
                  <a:tcPr marT="36000">
                    <a:solidFill>
                      <a:srgbClr val="007D29"/>
                    </a:solidFill>
                  </a:tcPr>
                </a:tc>
              </a:tr>
            </a:tbl>
          </a:graphicData>
        </a:graphic>
      </p:graphicFrame>
      <p:graphicFrame>
        <p:nvGraphicFramePr>
          <p:cNvPr id="8" name="Table 7"/>
          <p:cNvGraphicFramePr>
            <a:graphicFrameLocks noGrp="1"/>
          </p:cNvGraphicFramePr>
          <p:nvPr/>
        </p:nvGraphicFramePr>
        <p:xfrm>
          <a:off x="863600" y="1628775"/>
          <a:ext cx="8091814" cy="1066800"/>
        </p:xfrm>
        <a:graphic>
          <a:graphicData uri="http://schemas.openxmlformats.org/drawingml/2006/table">
            <a:tbl>
              <a:tblPr firstRow="1" bandRow="1">
                <a:tableStyleId>{5C22544A-7EE6-4342-B048-85BDC9FD1C3A}</a:tableStyleId>
              </a:tblPr>
              <a:tblGrid>
                <a:gridCol w="3296198"/>
                <a:gridCol w="4795616"/>
              </a:tblGrid>
              <a:tr h="370840">
                <a:tc>
                  <a:txBody>
                    <a:bodyPr/>
                    <a:lstStyle/>
                    <a:p>
                      <a:pPr algn="l"/>
                      <a:r>
                        <a:rPr lang="en-GB" sz="1600" b="1" kern="1200" dirty="0" smtClean="0">
                          <a:solidFill>
                            <a:schemeClr val="tx1"/>
                          </a:solidFill>
                          <a:latin typeface="+mn-lt"/>
                          <a:ea typeface="+mn-ea"/>
                          <a:cs typeface="+mn-cs"/>
                        </a:rPr>
                        <a:t>UNFCCC National Communications (NCs)</a:t>
                      </a:r>
                      <a:endParaRPr lang="en-GB" sz="1600" b="1" dirty="0">
                        <a:solidFill>
                          <a:schemeClr val="tx1"/>
                        </a:solidFill>
                      </a:endParaRPr>
                    </a:p>
                  </a:txBody>
                  <a:tcPr>
                    <a:noFill/>
                  </a:tcPr>
                </a:tc>
                <a:tc>
                  <a:txBody>
                    <a:bodyPr/>
                    <a:lstStyle/>
                    <a:p>
                      <a:pPr algn="l">
                        <a:buFont typeface="Arial" pitchFamily="34" charset="0"/>
                        <a:buNone/>
                      </a:pPr>
                      <a:r>
                        <a:rPr lang="en-GB" sz="1600" b="0" dirty="0" smtClean="0">
                          <a:solidFill>
                            <a:schemeClr val="tx1"/>
                          </a:solidFill>
                        </a:rPr>
                        <a:t>Include reporting by all Annex I parties, as well as non-Annex I parties providing support; increase</a:t>
                      </a:r>
                      <a:r>
                        <a:rPr lang="en-GB" sz="1600" b="0" baseline="0" dirty="0" smtClean="0">
                          <a:solidFill>
                            <a:schemeClr val="tx1"/>
                          </a:solidFill>
                        </a:rPr>
                        <a:t> consistency; greater detail on key support metrics; better reporting of phase of implementation</a:t>
                      </a:r>
                      <a:endParaRPr lang="en-GB" sz="1600" b="0" dirty="0">
                        <a:solidFill>
                          <a:schemeClr val="tx1"/>
                        </a:solidFill>
                      </a:endParaRPr>
                    </a:p>
                  </a:txBody>
                  <a:tcPr>
                    <a:noFill/>
                  </a:tcPr>
                </a:tc>
              </a:tr>
            </a:tbl>
          </a:graphicData>
        </a:graphic>
      </p:graphicFrame>
      <p:graphicFrame>
        <p:nvGraphicFramePr>
          <p:cNvPr id="10" name="Table 9"/>
          <p:cNvGraphicFramePr>
            <a:graphicFrameLocks noGrp="1"/>
          </p:cNvGraphicFramePr>
          <p:nvPr/>
        </p:nvGraphicFramePr>
        <p:xfrm>
          <a:off x="866775" y="2906713"/>
          <a:ext cx="8102252" cy="822960"/>
        </p:xfrm>
        <a:graphic>
          <a:graphicData uri="http://schemas.openxmlformats.org/drawingml/2006/table">
            <a:tbl>
              <a:tblPr firstRow="1" bandRow="1">
                <a:tableStyleId>{5C22544A-7EE6-4342-B048-85BDC9FD1C3A}</a:tableStyleId>
              </a:tblPr>
              <a:tblGrid>
                <a:gridCol w="3300449"/>
                <a:gridCol w="4801803"/>
              </a:tblGrid>
              <a:tr h="370840">
                <a:tc>
                  <a:txBody>
                    <a:bodyPr/>
                    <a:lstStyle/>
                    <a:p>
                      <a:pPr algn="l"/>
                      <a:r>
                        <a:rPr lang="en-GB" sz="1600" b="1" kern="1200" dirty="0" smtClean="0">
                          <a:solidFill>
                            <a:schemeClr val="tx1"/>
                          </a:solidFill>
                          <a:latin typeface="+mn-lt"/>
                          <a:ea typeface="+mn-ea"/>
                          <a:cs typeface="+mn-cs"/>
                        </a:rPr>
                        <a:t>OECD CRS System </a:t>
                      </a:r>
                      <a:br>
                        <a:rPr lang="en-GB" sz="1600" b="1" kern="1200" dirty="0" smtClean="0">
                          <a:solidFill>
                            <a:schemeClr val="tx1"/>
                          </a:solidFill>
                          <a:latin typeface="+mn-lt"/>
                          <a:ea typeface="+mn-ea"/>
                          <a:cs typeface="+mn-cs"/>
                        </a:rPr>
                      </a:br>
                      <a:r>
                        <a:rPr lang="en-GB" sz="1600" b="1" kern="1200" dirty="0" smtClean="0">
                          <a:solidFill>
                            <a:schemeClr val="tx1"/>
                          </a:solidFill>
                          <a:latin typeface="+mn-lt"/>
                          <a:ea typeface="+mn-ea"/>
                          <a:cs typeface="+mn-cs"/>
                        </a:rPr>
                        <a:t>(Rio Markers)</a:t>
                      </a:r>
                      <a:endParaRPr lang="en-GB" sz="1600" b="1" dirty="0">
                        <a:solidFill>
                          <a:schemeClr val="tx1"/>
                        </a:solidFill>
                      </a:endParaRPr>
                    </a:p>
                  </a:txBody>
                  <a:tcPr>
                    <a:noFill/>
                  </a:tcPr>
                </a:tc>
                <a:tc>
                  <a:txBody>
                    <a:bodyPr/>
                    <a:lstStyle/>
                    <a:p>
                      <a:pPr algn="l">
                        <a:buFont typeface="Arial" pitchFamily="34" charset="0"/>
                        <a:buNone/>
                      </a:pPr>
                      <a:r>
                        <a:rPr lang="en-GB" sz="1600" b="0" dirty="0" smtClean="0">
                          <a:solidFill>
                            <a:schemeClr val="tx1"/>
                          </a:solidFill>
                        </a:rPr>
                        <a:t>Incorporate</a:t>
                      </a:r>
                      <a:r>
                        <a:rPr lang="en-GB" sz="1600" b="0" baseline="0" dirty="0" smtClean="0">
                          <a:solidFill>
                            <a:schemeClr val="tx1"/>
                          </a:solidFill>
                        </a:rPr>
                        <a:t> multilateral contributions; increased integration with non-DAC donors; work to apply Rio Markers to disbursements.</a:t>
                      </a:r>
                      <a:endParaRPr lang="en-GB" sz="1600" b="0" dirty="0">
                        <a:solidFill>
                          <a:schemeClr val="tx1"/>
                        </a:solidFill>
                      </a:endParaRPr>
                    </a:p>
                  </a:txBody>
                  <a:tcPr>
                    <a:noFill/>
                  </a:tcPr>
                </a:tc>
              </a:tr>
            </a:tbl>
          </a:graphicData>
        </a:graphic>
      </p:graphicFrame>
      <p:graphicFrame>
        <p:nvGraphicFramePr>
          <p:cNvPr id="11" name="Table 10"/>
          <p:cNvGraphicFramePr>
            <a:graphicFrameLocks noGrp="1"/>
          </p:cNvGraphicFramePr>
          <p:nvPr/>
        </p:nvGraphicFramePr>
        <p:xfrm>
          <a:off x="868363" y="3622675"/>
          <a:ext cx="8087638" cy="370840"/>
        </p:xfrm>
        <a:graphic>
          <a:graphicData uri="http://schemas.openxmlformats.org/drawingml/2006/table">
            <a:tbl>
              <a:tblPr firstRow="1" bandRow="1">
                <a:tableStyleId>{5C22544A-7EE6-4342-B048-85BDC9FD1C3A}</a:tableStyleId>
              </a:tblPr>
              <a:tblGrid>
                <a:gridCol w="3294496"/>
                <a:gridCol w="4793142"/>
              </a:tblGrid>
              <a:tr h="370840">
                <a:tc>
                  <a:txBody>
                    <a:bodyPr/>
                    <a:lstStyle/>
                    <a:p>
                      <a:pPr algn="l"/>
                      <a:r>
                        <a:rPr lang="en-GB" sz="1600" b="1" kern="1200" dirty="0" smtClean="0">
                          <a:solidFill>
                            <a:schemeClr val="tx1"/>
                          </a:solidFill>
                          <a:latin typeface="+mn-lt"/>
                          <a:ea typeface="+mn-ea"/>
                          <a:cs typeface="+mn-cs"/>
                        </a:rPr>
                        <a:t>MDB Reporting</a:t>
                      </a:r>
                      <a:endParaRPr lang="en-GB" sz="1600" b="1" dirty="0">
                        <a:solidFill>
                          <a:schemeClr val="tx1"/>
                        </a:solidFill>
                      </a:endParaRPr>
                    </a:p>
                  </a:txBody>
                  <a:tcPr>
                    <a:noFill/>
                  </a:tcPr>
                </a:tc>
                <a:tc>
                  <a:txBody>
                    <a:bodyPr/>
                    <a:lstStyle/>
                    <a:p>
                      <a:pPr algn="l">
                        <a:buFont typeface="Arial" pitchFamily="34" charset="0"/>
                        <a:buNone/>
                      </a:pPr>
                      <a:r>
                        <a:rPr lang="en-GB" sz="1600" b="0" kern="1200" baseline="0" dirty="0" smtClean="0">
                          <a:solidFill>
                            <a:schemeClr val="tx1"/>
                          </a:solidFill>
                          <a:latin typeface="+mn-lt"/>
                          <a:ea typeface="+mn-ea"/>
                          <a:cs typeface="+mn-cs"/>
                        </a:rPr>
                        <a:t>Work towards full reporting to the OECD DAC </a:t>
                      </a:r>
                      <a:endParaRPr lang="en-GB" sz="1600" b="0" dirty="0">
                        <a:solidFill>
                          <a:schemeClr val="tx1"/>
                        </a:solidFill>
                      </a:endParaRPr>
                    </a:p>
                  </a:txBody>
                  <a:tcPr>
                    <a:noFill/>
                  </a:tcPr>
                </a:tc>
              </a:tr>
            </a:tbl>
          </a:graphicData>
        </a:graphic>
      </p:graphicFrame>
      <p:graphicFrame>
        <p:nvGraphicFramePr>
          <p:cNvPr id="13" name="Table 12"/>
          <p:cNvGraphicFramePr>
            <a:graphicFrameLocks noGrp="1"/>
          </p:cNvGraphicFramePr>
          <p:nvPr/>
        </p:nvGraphicFramePr>
        <p:xfrm>
          <a:off x="892175" y="4000500"/>
          <a:ext cx="8110602" cy="370840"/>
        </p:xfrm>
        <a:graphic>
          <a:graphicData uri="http://schemas.openxmlformats.org/drawingml/2006/table">
            <a:tbl>
              <a:tblPr firstRow="1" bandRow="1">
                <a:tableStyleId>{5C22544A-7EE6-4342-B048-85BDC9FD1C3A}</a:tableStyleId>
              </a:tblPr>
              <a:tblGrid>
                <a:gridCol w="3303851"/>
                <a:gridCol w="4806751"/>
              </a:tblGrid>
              <a:tr h="370840">
                <a:tc>
                  <a:txBody>
                    <a:bodyPr/>
                    <a:lstStyle/>
                    <a:p>
                      <a:pPr algn="l"/>
                      <a:r>
                        <a:rPr lang="en-GB" sz="1600" b="1" kern="1200" dirty="0" smtClean="0">
                          <a:solidFill>
                            <a:schemeClr val="tx1"/>
                          </a:solidFill>
                          <a:latin typeface="+mn-lt"/>
                          <a:ea typeface="+mn-ea"/>
                          <a:cs typeface="+mn-cs"/>
                        </a:rPr>
                        <a:t>Export Credit Reporting</a:t>
                      </a:r>
                      <a:endParaRPr lang="en-GB" sz="1600" b="1" dirty="0">
                        <a:solidFill>
                          <a:schemeClr val="tx1"/>
                        </a:solidFill>
                      </a:endParaRPr>
                    </a:p>
                  </a:txBody>
                  <a:tcPr>
                    <a:noFill/>
                  </a:tcPr>
                </a:tc>
                <a:tc>
                  <a:txBody>
                    <a:bodyPr/>
                    <a:lstStyle/>
                    <a:p>
                      <a:pPr algn="l">
                        <a:buFont typeface="Arial" pitchFamily="34" charset="0"/>
                        <a:buNone/>
                      </a:pPr>
                      <a:r>
                        <a:rPr lang="en-GB" sz="1600" b="0" kern="1200" baseline="0" dirty="0" smtClean="0">
                          <a:solidFill>
                            <a:schemeClr val="tx1"/>
                          </a:solidFill>
                          <a:latin typeface="+mn-lt"/>
                          <a:ea typeface="+mn-ea"/>
                          <a:cs typeface="+mn-cs"/>
                        </a:rPr>
                        <a:t>Apply OECD DAC CRS methodologies, Rio markers</a:t>
                      </a:r>
                      <a:endParaRPr lang="en-GB" sz="1600" b="0" dirty="0">
                        <a:solidFill>
                          <a:schemeClr val="tx1"/>
                        </a:solidFill>
                      </a:endParaRPr>
                    </a:p>
                  </a:txBody>
                  <a:tcPr>
                    <a:noFill/>
                  </a:tcPr>
                </a:tc>
              </a:tr>
            </a:tbl>
          </a:graphicData>
        </a:graphic>
      </p:graphicFrame>
      <p:graphicFrame>
        <p:nvGraphicFramePr>
          <p:cNvPr id="14" name="Table 13"/>
          <p:cNvGraphicFramePr>
            <a:graphicFrameLocks noGrp="1"/>
          </p:cNvGraphicFramePr>
          <p:nvPr/>
        </p:nvGraphicFramePr>
        <p:xfrm>
          <a:off x="873125" y="4429125"/>
          <a:ext cx="8083462" cy="579120"/>
        </p:xfrm>
        <a:graphic>
          <a:graphicData uri="http://schemas.openxmlformats.org/drawingml/2006/table">
            <a:tbl>
              <a:tblPr firstRow="1" bandRow="1">
                <a:tableStyleId>{5C22544A-7EE6-4342-B048-85BDC9FD1C3A}</a:tableStyleId>
              </a:tblPr>
              <a:tblGrid>
                <a:gridCol w="3292795"/>
                <a:gridCol w="4790667"/>
              </a:tblGrid>
              <a:tr h="370840">
                <a:tc>
                  <a:txBody>
                    <a:bodyPr/>
                    <a:lstStyle/>
                    <a:p>
                      <a:pPr algn="l"/>
                      <a:r>
                        <a:rPr lang="en-GB" sz="1600" b="1" kern="1200" dirty="0" smtClean="0">
                          <a:solidFill>
                            <a:schemeClr val="tx1"/>
                          </a:solidFill>
                          <a:latin typeface="+mn-lt"/>
                          <a:ea typeface="+mn-ea"/>
                          <a:cs typeface="+mn-cs"/>
                        </a:rPr>
                        <a:t>Information on Offset Markets</a:t>
                      </a:r>
                      <a:endParaRPr lang="en-GB" sz="1600" b="1" dirty="0">
                        <a:solidFill>
                          <a:schemeClr val="tx1"/>
                        </a:solidFill>
                      </a:endParaRPr>
                    </a:p>
                  </a:txBody>
                  <a:tcPr>
                    <a:noFill/>
                  </a:tcPr>
                </a:tc>
                <a:tc>
                  <a:txBody>
                    <a:bodyPr/>
                    <a:lstStyle/>
                    <a:p>
                      <a:pPr algn="l">
                        <a:buFont typeface="Arial" pitchFamily="34" charset="0"/>
                        <a:buNone/>
                      </a:pPr>
                      <a:r>
                        <a:rPr lang="en-GB" sz="1600" b="0" kern="1200" baseline="0" dirty="0" smtClean="0">
                          <a:solidFill>
                            <a:schemeClr val="tx1"/>
                          </a:solidFill>
                          <a:latin typeface="+mn-lt"/>
                          <a:ea typeface="+mn-ea"/>
                          <a:cs typeface="+mn-cs"/>
                        </a:rPr>
                        <a:t>Parties need to decide on accounting rules; assign UNFCCC to report estimates. </a:t>
                      </a:r>
                      <a:endParaRPr lang="en-GB" sz="1600" b="0" dirty="0">
                        <a:solidFill>
                          <a:schemeClr val="tx1"/>
                        </a:solidFill>
                      </a:endParaRPr>
                    </a:p>
                  </a:txBody>
                  <a:tcPr>
                    <a:noFill/>
                  </a:tcPr>
                </a:tc>
              </a:tr>
            </a:tbl>
          </a:graphicData>
        </a:graphic>
      </p:graphicFrame>
      <p:graphicFrame>
        <p:nvGraphicFramePr>
          <p:cNvPr id="15" name="Table 14"/>
          <p:cNvGraphicFramePr>
            <a:graphicFrameLocks noGrp="1"/>
          </p:cNvGraphicFramePr>
          <p:nvPr/>
        </p:nvGraphicFramePr>
        <p:xfrm>
          <a:off x="862013" y="5019675"/>
          <a:ext cx="8106426" cy="822960"/>
        </p:xfrm>
        <a:graphic>
          <a:graphicData uri="http://schemas.openxmlformats.org/drawingml/2006/table">
            <a:tbl>
              <a:tblPr firstRow="1" bandRow="1">
                <a:tableStyleId>{5C22544A-7EE6-4342-B048-85BDC9FD1C3A}</a:tableStyleId>
              </a:tblPr>
              <a:tblGrid>
                <a:gridCol w="3302150"/>
                <a:gridCol w="4804276"/>
              </a:tblGrid>
              <a:tr h="370840">
                <a:tc>
                  <a:txBody>
                    <a:bodyPr/>
                    <a:lstStyle/>
                    <a:p>
                      <a:pPr algn="l"/>
                      <a:r>
                        <a:rPr lang="en-GB" sz="1600" b="1" kern="1200" dirty="0" smtClean="0">
                          <a:solidFill>
                            <a:schemeClr val="tx1"/>
                          </a:solidFill>
                          <a:latin typeface="+mn-lt"/>
                          <a:ea typeface="+mn-ea"/>
                          <a:cs typeface="+mn-cs"/>
                        </a:rPr>
                        <a:t>Information on FDI</a:t>
                      </a:r>
                      <a:endParaRPr lang="en-GB" sz="1600" b="1" dirty="0">
                        <a:solidFill>
                          <a:schemeClr val="tx1"/>
                        </a:solidFill>
                      </a:endParaRPr>
                    </a:p>
                  </a:txBody>
                  <a:tcPr>
                    <a:noFill/>
                  </a:tcPr>
                </a:tc>
                <a:tc>
                  <a:txBody>
                    <a:bodyPr/>
                    <a:lstStyle/>
                    <a:p>
                      <a:pPr algn="l">
                        <a:buFont typeface="Arial" pitchFamily="34" charset="0"/>
                        <a:buNone/>
                      </a:pPr>
                      <a:r>
                        <a:rPr lang="en-GB" sz="1600" b="0" kern="1200" baseline="0" dirty="0" smtClean="0">
                          <a:solidFill>
                            <a:schemeClr val="tx1"/>
                          </a:solidFill>
                          <a:latin typeface="+mn-lt"/>
                          <a:ea typeface="+mn-ea"/>
                          <a:cs typeface="+mn-cs"/>
                        </a:rPr>
                        <a:t>Need agreed definition of ‘green’ or ‘climate specific’ FDI. In short term, include flows to RE and environmental services on the mitigation side</a:t>
                      </a:r>
                      <a:endParaRPr lang="en-GB" sz="1600" b="0" dirty="0">
                        <a:solidFill>
                          <a:schemeClr val="tx1"/>
                        </a:solidFill>
                      </a:endParaRPr>
                    </a:p>
                  </a:txBody>
                  <a:tcP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6"/>
          <p:cNvSpPr>
            <a:spLocks noGrp="1"/>
          </p:cNvSpPr>
          <p:nvPr>
            <p:ph type="title"/>
          </p:nvPr>
        </p:nvSpPr>
        <p:spPr bwMode="auto">
          <a:xfrm>
            <a:off x="739775" y="39688"/>
            <a:ext cx="8404225" cy="11430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fr-FR" dirty="0" smtClean="0"/>
              <a:t>Action items</a:t>
            </a:r>
            <a:endParaRPr lang="en-US" dirty="0" smtClean="0"/>
          </a:p>
        </p:txBody>
      </p:sp>
      <p:sp>
        <p:nvSpPr>
          <p:cNvPr id="4099" name="Content Placeholder 7"/>
          <p:cNvSpPr>
            <a:spLocks noGrp="1"/>
          </p:cNvSpPr>
          <p:nvPr>
            <p:ph idx="1"/>
          </p:nvPr>
        </p:nvSpPr>
        <p:spPr>
          <a:xfrm>
            <a:off x="1103345" y="814006"/>
            <a:ext cx="8040655" cy="5238750"/>
          </a:xfrm>
        </p:spPr>
        <p:txBody>
          <a:bodyPr/>
          <a:lstStyle/>
          <a:p>
            <a:r>
              <a:rPr lang="en-GB" sz="1800" dirty="0" smtClean="0"/>
              <a:t>Adopt clear definitions of public and private climate finance; prioritise work to improve standardised tracking of climate finance from both donor and recipient perspective.</a:t>
            </a:r>
          </a:p>
          <a:p>
            <a:r>
              <a:rPr lang="en-GB" sz="1800" dirty="0" smtClean="0"/>
              <a:t>Explore avenues for tracking finance within a more comprehensive MRV system, drawing the lessons from existing systems. </a:t>
            </a:r>
          </a:p>
          <a:p>
            <a:r>
              <a:rPr lang="en-GB" sz="1800" dirty="0" smtClean="0"/>
              <a:t>Improve reporting of public finance flows from both donor and recipient perspective building on existing information systems, and new reporting systems established (i.e. BRs, registries).</a:t>
            </a:r>
          </a:p>
          <a:p>
            <a:r>
              <a:rPr lang="en-GB" sz="1800" dirty="0" smtClean="0"/>
              <a:t>Extend reporting to include basic reporting of private climate finance. At minimum, request leverage ratios and streamline reporting on carbon market finance: </a:t>
            </a:r>
          </a:p>
          <a:p>
            <a:pPr lvl="1"/>
            <a:r>
              <a:rPr lang="en-GB" sz="1800" dirty="0" smtClean="0"/>
              <a:t>develop agreed methodology for calculating leveraging ratios and adopt reporting guidelines for donor and recipient parties; </a:t>
            </a:r>
          </a:p>
          <a:p>
            <a:pPr lvl="1"/>
            <a:r>
              <a:rPr lang="en-GB" sz="1800" dirty="0" smtClean="0"/>
              <a:t>develop agreed methodology for tracking investments in CDM, REDD+ and new market mechanisms </a:t>
            </a:r>
          </a:p>
          <a:p>
            <a:pPr lvl="1"/>
            <a:r>
              <a:rPr lang="en-GB" sz="1800" dirty="0" smtClean="0"/>
              <a:t>work with organisational partners, to advance statistical methods with the aim to systematically track FDI flows that are indisputably green e.g. renewable energy, energy efficiency and waste management projects.</a:t>
            </a:r>
          </a:p>
          <a:p>
            <a:pPr>
              <a:defRPr/>
            </a:pPr>
            <a:endParaRPr lang="en-GB" sz="1800" kern="12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Snapshot 2010-10-05 15-35-01.tiff"/>
          <p:cNvPicPr>
            <a:picLocks noChangeAspect="1"/>
          </p:cNvPicPr>
          <p:nvPr/>
        </p:nvPicPr>
        <p:blipFill>
          <a:blip r:embed="rId2" cstate="print"/>
          <a:srcRect/>
          <a:stretch>
            <a:fillRect/>
          </a:stretch>
        </p:blipFill>
        <p:spPr bwMode="auto">
          <a:xfrm>
            <a:off x="277813" y="2890838"/>
            <a:ext cx="1925637" cy="938212"/>
          </a:xfrm>
          <a:prstGeom prst="rect">
            <a:avLst/>
          </a:prstGeom>
          <a:noFill/>
          <a:ln w="9525">
            <a:noFill/>
            <a:miter lim="800000"/>
            <a:headEnd/>
            <a:tailEnd/>
          </a:ln>
        </p:spPr>
      </p:pic>
      <p:sp>
        <p:nvSpPr>
          <p:cNvPr id="13315"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dirty="0" smtClean="0"/>
              <a:t>For further information and related work</a:t>
            </a:r>
            <a:endParaRPr lang="en-US" dirty="0" smtClean="0"/>
          </a:p>
        </p:txBody>
      </p:sp>
      <p:sp>
        <p:nvSpPr>
          <p:cNvPr id="13316" name="Content Placeholder 2"/>
          <p:cNvSpPr>
            <a:spLocks noGrp="1"/>
          </p:cNvSpPr>
          <p:nvPr>
            <p:ph idx="1"/>
          </p:nvPr>
        </p:nvSpPr>
        <p:spPr bwMode="auto">
          <a:xfrm>
            <a:off x="1533525" y="1393825"/>
            <a:ext cx="7267575" cy="4784725"/>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None/>
            </a:pPr>
            <a:r>
              <a:rPr lang="en-GB" dirty="0" smtClean="0"/>
              <a:t>OECD website and previous CCXG papers:</a:t>
            </a:r>
          </a:p>
          <a:p>
            <a:pPr lvl="2">
              <a:buFont typeface="Wingdings" pitchFamily="2" charset="2"/>
              <a:buNone/>
            </a:pPr>
            <a:r>
              <a:rPr lang="en-US" dirty="0" smtClean="0">
                <a:hlinkClick r:id="rId3"/>
              </a:rPr>
              <a:t>www.oecd.org/env/cc/ccxg</a:t>
            </a:r>
            <a:r>
              <a:rPr lang="en-US" dirty="0" smtClean="0"/>
              <a:t>  </a:t>
            </a:r>
          </a:p>
          <a:p>
            <a:pPr lvl="2">
              <a:spcBef>
                <a:spcPts val="600"/>
              </a:spcBef>
              <a:buFont typeface="Wingdings" pitchFamily="2" charset="2"/>
              <a:buNone/>
            </a:pPr>
            <a:r>
              <a:rPr lang="en-GB" dirty="0" smtClean="0"/>
              <a:t>Contact: </a:t>
            </a:r>
            <a:r>
              <a:rPr lang="en-GB" dirty="0" smtClean="0">
                <a:hlinkClick r:id="rId4"/>
              </a:rPr>
              <a:t>jan.corfee-morlot@oecd.org</a:t>
            </a:r>
            <a:endParaRPr lang="en-GB" dirty="0" smtClean="0"/>
          </a:p>
          <a:p>
            <a:pPr lvl="1">
              <a:spcBef>
                <a:spcPts val="1800"/>
              </a:spcBef>
              <a:buFont typeface="Wingdings" pitchFamily="2" charset="2"/>
              <a:buNone/>
            </a:pPr>
            <a:r>
              <a:rPr lang="en-GB" dirty="0" smtClean="0"/>
              <a:t>CPI website: 	</a:t>
            </a:r>
            <a:r>
              <a:rPr lang="en-GB" sz="2400" dirty="0" smtClean="0">
                <a:hlinkClick r:id="rId5"/>
              </a:rPr>
              <a:t>http://www.climatepolicyinitiative.org/</a:t>
            </a:r>
            <a:endParaRPr lang="en-GB" sz="2400" dirty="0" smtClean="0"/>
          </a:p>
          <a:p>
            <a:pPr lvl="1">
              <a:spcBef>
                <a:spcPts val="600"/>
              </a:spcBef>
              <a:buFont typeface="Wingdings" pitchFamily="2" charset="2"/>
              <a:buNone/>
            </a:pPr>
            <a:r>
              <a:rPr lang="en-GB" sz="2400" dirty="0" smtClean="0"/>
              <a:t>		Contact: </a:t>
            </a:r>
            <a:r>
              <a:rPr lang="en-GB" sz="2400" dirty="0" smtClean="0">
                <a:hlinkClick r:id="rId6"/>
              </a:rPr>
              <a:t>barbara.buchner@CPIVenice.org</a:t>
            </a:r>
            <a:r>
              <a:rPr lang="en-GB" sz="2400" dirty="0" smtClean="0"/>
              <a:t> </a:t>
            </a:r>
            <a:endParaRPr lang="en-GB" dirty="0" smtClean="0"/>
          </a:p>
          <a:p>
            <a:pPr lvl="1">
              <a:spcBef>
                <a:spcPts val="1800"/>
              </a:spcBef>
              <a:buFont typeface="Wingdings" pitchFamily="2" charset="2"/>
              <a:buNone/>
            </a:pPr>
            <a:r>
              <a:rPr lang="en-GB" dirty="0" smtClean="0"/>
              <a:t>ODI website</a:t>
            </a:r>
            <a:r>
              <a:rPr lang="en-GB" sz="2400" dirty="0" smtClean="0"/>
              <a:t>: </a:t>
            </a:r>
            <a:r>
              <a:rPr lang="en-GB" sz="2400" dirty="0" smtClean="0">
                <a:hlinkClick r:id="rId7"/>
              </a:rPr>
              <a:t>www.odi.org.uk</a:t>
            </a:r>
            <a:r>
              <a:rPr lang="en-GB" sz="2400" dirty="0" smtClean="0"/>
              <a:t> </a:t>
            </a:r>
          </a:p>
          <a:p>
            <a:pPr lvl="1">
              <a:spcBef>
                <a:spcPts val="600"/>
              </a:spcBef>
              <a:buFont typeface="Wingdings" pitchFamily="2" charset="2"/>
              <a:buNone/>
            </a:pPr>
            <a:r>
              <a:rPr lang="en-GB" dirty="0" smtClean="0"/>
              <a:t>		</a:t>
            </a:r>
            <a:r>
              <a:rPr lang="en-GB" sz="2400" dirty="0" smtClean="0"/>
              <a:t>Contact: </a:t>
            </a:r>
            <a:r>
              <a:rPr lang="en-GB" sz="2400" dirty="0" smtClean="0">
                <a:hlinkClick r:id="rId8"/>
              </a:rPr>
              <a:t>j.brown@odi.org.uk</a:t>
            </a:r>
            <a:r>
              <a:rPr lang="en-GB" sz="2400" dirty="0" smtClean="0"/>
              <a:t> </a:t>
            </a:r>
            <a:endParaRPr lang="en-US" sz="2400" dirty="0" smtClean="0"/>
          </a:p>
          <a:p>
            <a:pPr lvl="1">
              <a:spcBef>
                <a:spcPts val="1800"/>
              </a:spcBef>
              <a:buFont typeface="Wingdings" pitchFamily="2" charset="2"/>
              <a:buNone/>
            </a:pPr>
            <a:r>
              <a:rPr lang="en-US" i="1" dirty="0" smtClean="0">
                <a:solidFill>
                  <a:srgbClr val="FF0000"/>
                </a:solidFill>
              </a:rPr>
              <a:t>Paper copies in the back of the room! </a:t>
            </a:r>
          </a:p>
        </p:txBody>
      </p:sp>
      <p:pic>
        <p:nvPicPr>
          <p:cNvPr id="13317" name="Picture 3" descr="C:\Users\nbird\AppData\Local\Microsoft\Windows\Temporary Internet Files\Content.IE5\ILIKZX9W\odi_circle_logo_blue[1].tiff"/>
          <p:cNvPicPr>
            <a:picLocks noChangeAspect="1" noChangeArrowheads="1"/>
          </p:cNvPicPr>
          <p:nvPr/>
        </p:nvPicPr>
        <p:blipFill>
          <a:blip r:embed="rId9" cstate="print"/>
          <a:srcRect/>
          <a:stretch>
            <a:fillRect/>
          </a:stretch>
        </p:blipFill>
        <p:spPr bwMode="auto">
          <a:xfrm>
            <a:off x="277813" y="4375150"/>
            <a:ext cx="768350" cy="766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ormal Slide">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600">
            <a:alpha val="57001"/>
          </a:srgbClr>
        </a:solidFill>
        <a:ln w="9525" cap="flat" cmpd="sng" algn="ctr">
          <a:solidFill>
            <a:schemeClr val="tx1"/>
          </a:solidFill>
          <a:prstDash val="sysDot"/>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6600">
            <a:alpha val="57001"/>
          </a:srgbClr>
        </a:solidFill>
        <a:ln w="9525" cap="flat" cmpd="sng" algn="ctr">
          <a:solidFill>
            <a:schemeClr val="tx1"/>
          </a:solidFill>
          <a:prstDash val="sysDot"/>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8453</TotalTime>
  <Words>1162</Words>
  <Application>Microsoft Office PowerPoint</Application>
  <PresentationFormat>On-screen Show (4:3)</PresentationFormat>
  <Paragraphs>127</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Normal Slide</vt:lpstr>
      <vt:lpstr>Monitoring and Tracking Long-Term Finance to Support Climate Action   </vt:lpstr>
      <vt:lpstr>Why improve MRV of climate finance?</vt:lpstr>
      <vt:lpstr>Where to start from?  Some definitions</vt:lpstr>
      <vt:lpstr>Slide 4</vt:lpstr>
      <vt:lpstr>Existing information systems  for public and private climate finance</vt:lpstr>
      <vt:lpstr>Recommendations to improve existing information systems</vt:lpstr>
      <vt:lpstr>Action items</vt:lpstr>
      <vt:lpstr>For further information and related work</vt:lpstr>
    </vt:vector>
  </TitlesOfParts>
  <Company>OECD/IEA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Bertrand Sadin</dc:creator>
  <cp:lastModifiedBy>jbrown</cp:lastModifiedBy>
  <cp:revision>352</cp:revision>
  <dcterms:created xsi:type="dcterms:W3CDTF">1999-03-31T14:51:46Z</dcterms:created>
  <dcterms:modified xsi:type="dcterms:W3CDTF">2011-06-07T21:52:07Z</dcterms:modified>
</cp:coreProperties>
</file>