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12/7/10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12/7/10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12/7/10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12/7/10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hyperlink" Target="http://dx.doi.org/10.1016/j.envsci.2010.11.002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e.corbera@uea.ac.uk" TargetMode="External"/><Relationship Id="rId3" Type="http://schemas.openxmlformats.org/officeDocument/2006/relationships/hyperlink" Target="mailto:heike.schroeder@ouce.ox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5" y="3048000"/>
            <a:ext cx="8410335" cy="2198497"/>
          </a:xfrm>
        </p:spPr>
        <p:txBody>
          <a:bodyPr/>
          <a:lstStyle/>
          <a:p>
            <a:r>
              <a:rPr lang="en-US" sz="4000" dirty="0" smtClean="0"/>
              <a:t>COP16 Side Event, 6 December 2010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Governing and implementing REDD+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390444"/>
            <a:ext cx="7196328" cy="854908"/>
          </a:xfrm>
        </p:spPr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Heike Schroeder, University of Oxford</a:t>
            </a:r>
          </a:p>
          <a:p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Esteve</a:t>
            </a:r>
            <a:r>
              <a:rPr lang="en-US" dirty="0" smtClean="0"/>
              <a:t> </a:t>
            </a:r>
            <a:r>
              <a:rPr lang="en-US" dirty="0" err="1" smtClean="0"/>
              <a:t>Corbera</a:t>
            </a:r>
            <a:r>
              <a:rPr lang="en-US" dirty="0" smtClean="0"/>
              <a:t>, University of East Anglia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039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</a:t>
            </a:r>
            <a:r>
              <a:rPr lang="en-US" dirty="0"/>
              <a:t>governance issues </a:t>
            </a:r>
            <a:r>
              <a:rPr lang="en-US" dirty="0" smtClean="0"/>
              <a:t>for REDD</a:t>
            </a:r>
            <a:r>
              <a:rPr lang="en-US" dirty="0"/>
              <a:t>+ </a:t>
            </a:r>
            <a:r>
              <a:rPr lang="en-US" dirty="0" smtClean="0"/>
              <a:t>(</a:t>
            </a:r>
            <a:r>
              <a:rPr lang="en-US" dirty="0" err="1" smtClean="0"/>
              <a:t>Biermann</a:t>
            </a:r>
            <a:r>
              <a:rPr lang="en-US" dirty="0" smtClean="0"/>
              <a:t> </a:t>
            </a:r>
            <a:r>
              <a:rPr lang="en-US" dirty="0"/>
              <a:t>et al. </a:t>
            </a:r>
            <a:r>
              <a:rPr lang="en-US" dirty="0" smtClean="0"/>
              <a:t>2009, Earth System Governance Project </a:t>
            </a:r>
            <a:r>
              <a:rPr lang="en-US" dirty="0" smtClean="0"/>
              <a:t>framework)</a:t>
            </a:r>
            <a:endParaRPr lang="en-US" dirty="0"/>
          </a:p>
          <a:p>
            <a:pPr lvl="1"/>
            <a:r>
              <a:rPr lang="en-US" dirty="0"/>
              <a:t>Architecture</a:t>
            </a:r>
          </a:p>
          <a:p>
            <a:pPr lvl="1"/>
            <a:r>
              <a:rPr lang="en-US" dirty="0"/>
              <a:t>Agency</a:t>
            </a:r>
          </a:p>
          <a:p>
            <a:pPr lvl="1"/>
            <a:r>
              <a:rPr lang="en-US" dirty="0" err="1"/>
              <a:t>Adaptiveness</a:t>
            </a:r>
            <a:endParaRPr lang="en-US" dirty="0"/>
          </a:p>
          <a:p>
            <a:pPr lvl="1"/>
            <a:r>
              <a:rPr lang="en-US" dirty="0"/>
              <a:t>Accountability and legitimacy</a:t>
            </a:r>
          </a:p>
          <a:p>
            <a:pPr lvl="1"/>
            <a:r>
              <a:rPr lang="en-US" dirty="0"/>
              <a:t>Allocation and </a:t>
            </a:r>
            <a:r>
              <a:rPr lang="en-US" dirty="0" smtClean="0"/>
              <a:t>access</a:t>
            </a:r>
          </a:p>
          <a:p>
            <a:r>
              <a:rPr lang="en-US" dirty="0" smtClean="0"/>
              <a:t>Future research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1213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REDD+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effectLst/>
              </a:rPr>
              <a:t>Governance meta-level – </a:t>
            </a:r>
          </a:p>
          <a:p>
            <a:pPr lvl="1"/>
            <a:r>
              <a:rPr lang="en-US" dirty="0" smtClean="0">
                <a:effectLst/>
              </a:rPr>
              <a:t>Made up of institutions, organizations, principles, norms, mechanisms and decision-making procedures</a:t>
            </a:r>
          </a:p>
          <a:p>
            <a:pPr lvl="1"/>
            <a:r>
              <a:rPr lang="en-US" dirty="0" smtClean="0">
                <a:effectLst/>
              </a:rPr>
              <a:t>Lays ground for level of effectiveness and possible interplays</a:t>
            </a:r>
          </a:p>
          <a:p>
            <a:r>
              <a:rPr lang="en-US" dirty="0">
                <a:effectLst/>
              </a:rPr>
              <a:t>MRV (Grainger et al.; Palmer Fry; </a:t>
            </a:r>
            <a:r>
              <a:rPr lang="en-US" dirty="0" err="1">
                <a:effectLst/>
              </a:rPr>
              <a:t>Hajek</a:t>
            </a:r>
            <a:r>
              <a:rPr lang="en-US" dirty="0">
                <a:effectLst/>
              </a:rPr>
              <a:t> et al.; </a:t>
            </a:r>
            <a:r>
              <a:rPr lang="en-US" dirty="0" err="1">
                <a:effectLst/>
              </a:rPr>
              <a:t>Peskett</a:t>
            </a:r>
            <a:r>
              <a:rPr lang="en-US" dirty="0">
                <a:effectLst/>
              </a:rPr>
              <a:t> et al.)</a:t>
            </a:r>
          </a:p>
          <a:p>
            <a:pPr lvl="1"/>
            <a:r>
              <a:rPr lang="en-US" dirty="0">
                <a:effectLst/>
              </a:rPr>
              <a:t>International arrangements and role of community-based MRV protocols </a:t>
            </a:r>
            <a:endParaRPr lang="en-US" dirty="0"/>
          </a:p>
          <a:p>
            <a:r>
              <a:rPr lang="en-US" dirty="0">
                <a:effectLst/>
              </a:rPr>
              <a:t>I</a:t>
            </a:r>
            <a:r>
              <a:rPr lang="en-US" dirty="0" smtClean="0">
                <a:effectLst/>
              </a:rPr>
              <a:t>nterplay and effectives (</a:t>
            </a:r>
            <a:r>
              <a:rPr lang="en-US" dirty="0" err="1" smtClean="0">
                <a:effectLst/>
              </a:rPr>
              <a:t>Kanowski</a:t>
            </a:r>
            <a:r>
              <a:rPr lang="en-US" dirty="0" smtClean="0">
                <a:effectLst/>
              </a:rPr>
              <a:t> et al.)</a:t>
            </a:r>
          </a:p>
          <a:p>
            <a:pPr lvl="1"/>
            <a:r>
              <a:rPr lang="en-US" dirty="0" smtClean="0">
                <a:effectLst/>
              </a:rPr>
              <a:t>Much can be learned from existing measures and initiatives</a:t>
            </a:r>
          </a:p>
          <a:p>
            <a:pPr lvl="1"/>
            <a:r>
              <a:rPr lang="en-US" dirty="0" smtClean="0">
                <a:effectLst/>
              </a:rPr>
              <a:t>Focus efforts on strengthening current norms and organizations and implementing existent forest protection schemes</a:t>
            </a:r>
          </a:p>
        </p:txBody>
      </p:sp>
    </p:spTree>
    <p:extLst>
      <p:ext uri="{BB962C8B-B14F-4D97-AF65-F5344CB8AC3E}">
        <p14:creationId xmlns:p14="http://schemas.microsoft.com/office/powerpoint/2010/main" val="3987045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REDD+ Agency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State and non-state actors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ho are the participants of governance, the actors who fulfill decision making and steering functions?</a:t>
            </a:r>
          </a:p>
          <a:p>
            <a:pPr lvl="1"/>
            <a:r>
              <a:rPr lang="en-US" dirty="0" smtClean="0"/>
              <a:t>Explosion of non-state actors involved in REDD+ is raising questions of authority</a:t>
            </a:r>
          </a:p>
          <a:p>
            <a:r>
              <a:rPr lang="en-US" dirty="0" smtClean="0"/>
              <a:t>Multilevel nature of REDD+ (Thompson et al.)</a:t>
            </a:r>
          </a:p>
          <a:p>
            <a:pPr lvl="1"/>
            <a:r>
              <a:rPr lang="en-US" dirty="0" smtClean="0"/>
              <a:t>Developed a framework to align the interests of a wide range of stakeholders</a:t>
            </a:r>
          </a:p>
          <a:p>
            <a:pPr lvl="2"/>
            <a:r>
              <a:rPr lang="en-US" dirty="0" smtClean="0"/>
              <a:t>Identify problems with state-</a:t>
            </a:r>
            <a:r>
              <a:rPr lang="en-US" dirty="0" err="1" smtClean="0"/>
              <a:t>centred</a:t>
            </a:r>
            <a:r>
              <a:rPr lang="en-US" dirty="0" smtClean="0"/>
              <a:t> design</a:t>
            </a:r>
          </a:p>
          <a:p>
            <a:pPr lvl="2"/>
            <a:r>
              <a:rPr lang="en-US" dirty="0" smtClean="0"/>
              <a:t>and marginalization of regional and local stakeholders (esp. indigenous peoples)</a:t>
            </a:r>
          </a:p>
        </p:txBody>
      </p:sp>
    </p:spTree>
    <p:extLst>
      <p:ext uri="{BB962C8B-B14F-4D97-AF65-F5344CB8AC3E}">
        <p14:creationId xmlns:p14="http://schemas.microsoft.com/office/powerpoint/2010/main" val="2772442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Adaptiveness</a:t>
            </a:r>
            <a:r>
              <a:rPr lang="en-US" dirty="0" smtClean="0"/>
              <a:t> of REDD+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ocial learning and generation of knowledge 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overnance of adaptation to social-ecological change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rocess of adaptation within the system</a:t>
            </a:r>
          </a:p>
          <a:p>
            <a:r>
              <a:rPr lang="en-US" dirty="0" smtClean="0"/>
              <a:t>Project evaluations (</a:t>
            </a:r>
            <a:r>
              <a:rPr lang="en-US" dirty="0" err="1" smtClean="0"/>
              <a:t>Caplow</a:t>
            </a:r>
            <a:r>
              <a:rPr lang="en-US" dirty="0" smtClean="0"/>
              <a:t> et al.)</a:t>
            </a:r>
          </a:p>
          <a:p>
            <a:pPr lvl="1"/>
            <a:r>
              <a:rPr lang="en-US" dirty="0" smtClean="0"/>
              <a:t>Too early for robust conclusions but findings suggest that evaluations from existing pre-REDD+ projects are too weak and few to learn from</a:t>
            </a:r>
          </a:p>
        </p:txBody>
      </p:sp>
    </p:spTree>
    <p:extLst>
      <p:ext uri="{BB962C8B-B14F-4D97-AF65-F5344CB8AC3E}">
        <p14:creationId xmlns:p14="http://schemas.microsoft.com/office/powerpoint/2010/main" val="3026986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Accountability and legitimacy of REDD+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 of accountability</a:t>
            </a:r>
          </a:p>
          <a:p>
            <a:pPr lvl="1"/>
            <a:r>
              <a:rPr lang="en-US" dirty="0" smtClean="0"/>
              <a:t>Wider public scrutiny and acceptance of decisions.</a:t>
            </a:r>
          </a:p>
          <a:p>
            <a:pPr lvl="1"/>
            <a:r>
              <a:rPr lang="en-US" dirty="0" smtClean="0"/>
              <a:t>Process</a:t>
            </a:r>
          </a:p>
          <a:p>
            <a:r>
              <a:rPr lang="en-US" dirty="0" smtClean="0"/>
              <a:t>Minorities (</a:t>
            </a:r>
            <a:r>
              <a:rPr lang="en-US" dirty="0" err="1"/>
              <a:t>Lyster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Access to information about REDD+ sites </a:t>
            </a:r>
          </a:p>
          <a:p>
            <a:pPr lvl="1"/>
            <a:r>
              <a:rPr lang="en-US" dirty="0"/>
              <a:t>Who will manage them</a:t>
            </a:r>
          </a:p>
          <a:p>
            <a:pPr lvl="1"/>
            <a:r>
              <a:rPr lang="en-US" dirty="0"/>
              <a:t>How </a:t>
            </a:r>
            <a:r>
              <a:rPr lang="en-US" dirty="0" smtClean="0"/>
              <a:t>indigenous peoples will </a:t>
            </a:r>
            <a:r>
              <a:rPr lang="en-US" dirty="0"/>
              <a:t>be impacted by </a:t>
            </a:r>
            <a:r>
              <a:rPr lang="en-US" dirty="0" smtClean="0"/>
              <a:t>REDD+ sites and </a:t>
            </a:r>
            <a:r>
              <a:rPr lang="en-US" dirty="0"/>
              <a:t>what their legal obligations </a:t>
            </a:r>
            <a:r>
              <a:rPr lang="en-US" dirty="0" smtClean="0"/>
              <a:t>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566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Allocation and Access to REDD+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Moral and ethical dimension – what is fair and equitable?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Objective </a:t>
            </a:r>
            <a:r>
              <a:rPr lang="en-US" dirty="0"/>
              <a:t>of fair allocation and access and un-doing of perceived injustices which are potentially significant; social and environmental safeguards</a:t>
            </a:r>
          </a:p>
          <a:p>
            <a:pPr marL="342900" lvl="1" indent="-342900">
              <a:lnSpc>
                <a:spcPct val="90000"/>
              </a:lnSpc>
              <a:spcBef>
                <a:spcPts val="2000"/>
              </a:spcBef>
            </a:pPr>
            <a:r>
              <a:rPr lang="en-US" dirty="0"/>
              <a:t>Tenure and management rights (</a:t>
            </a:r>
            <a:r>
              <a:rPr lang="en-US" dirty="0" err="1"/>
              <a:t>Skutsch</a:t>
            </a:r>
            <a:r>
              <a:rPr lang="en-US" dirty="0"/>
              <a:t> et al.</a:t>
            </a:r>
            <a:r>
              <a:rPr lang="en-US" dirty="0" smtClean="0"/>
              <a:t>)</a:t>
            </a:r>
          </a:p>
          <a:p>
            <a:pPr marL="692150" lvl="2" indent="-342900">
              <a:lnSpc>
                <a:spcPct val="90000"/>
              </a:lnSpc>
              <a:spcBef>
                <a:spcPts val="2000"/>
              </a:spcBef>
            </a:pPr>
            <a:r>
              <a:rPr lang="en-US" dirty="0" smtClean="0"/>
              <a:t>Need for legislation clarifying questions of ownership of carbon credits</a:t>
            </a:r>
            <a:endParaRPr lang="en-US" dirty="0"/>
          </a:p>
          <a:p>
            <a:pPr marL="342900" lvl="1" indent="-342900">
              <a:lnSpc>
                <a:spcPct val="90000"/>
              </a:lnSpc>
              <a:spcBef>
                <a:spcPts val="2000"/>
              </a:spcBef>
            </a:pPr>
            <a:r>
              <a:rPr lang="en-US" dirty="0" smtClean="0"/>
              <a:t>REDD</a:t>
            </a:r>
            <a:r>
              <a:rPr lang="en-US" dirty="0"/>
              <a:t>+ readiness and demonstration activities (</a:t>
            </a:r>
            <a:r>
              <a:rPr lang="en-US" dirty="0" err="1"/>
              <a:t>Cerbu</a:t>
            </a:r>
            <a:r>
              <a:rPr lang="en-US" dirty="0"/>
              <a:t> et al.</a:t>
            </a:r>
            <a:r>
              <a:rPr lang="en-US" dirty="0" smtClean="0"/>
              <a:t>)</a:t>
            </a:r>
          </a:p>
          <a:p>
            <a:pPr marL="692150" lvl="2" indent="-342900">
              <a:lnSpc>
                <a:spcPct val="90000"/>
              </a:lnSpc>
              <a:spcBef>
                <a:spcPts val="2000"/>
              </a:spcBef>
            </a:pPr>
            <a:r>
              <a:rPr lang="en-US" dirty="0" smtClean="0"/>
              <a:t>Review shows </a:t>
            </a:r>
            <a:r>
              <a:rPr lang="en-US" dirty="0"/>
              <a:t>an uneven distribution of activities across tropical countries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649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Politics </a:t>
            </a:r>
            <a:r>
              <a:rPr lang="en-US" dirty="0"/>
              <a:t>of REDD+ in international and national </a:t>
            </a:r>
            <a:r>
              <a:rPr lang="en-US" dirty="0" smtClean="0"/>
              <a:t>negotiations</a:t>
            </a:r>
          </a:p>
          <a:p>
            <a:r>
              <a:rPr lang="en-US" dirty="0" smtClean="0"/>
              <a:t>Interplay </a:t>
            </a:r>
            <a:r>
              <a:rPr lang="en-US" dirty="0"/>
              <a:t>between REDD+ policies and measures and other developments in land-use related </a:t>
            </a:r>
            <a:r>
              <a:rPr lang="en-US" dirty="0" smtClean="0"/>
              <a:t>processes</a:t>
            </a:r>
          </a:p>
          <a:p>
            <a:r>
              <a:rPr lang="en-US" dirty="0" smtClean="0"/>
              <a:t>Examination </a:t>
            </a:r>
            <a:r>
              <a:rPr lang="en-US" dirty="0"/>
              <a:t>of environmental and socio-economic outcomes of REDD+ activities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817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Authors</a:t>
            </a:r>
          </a:p>
          <a:p>
            <a:pPr lvl="1"/>
            <a:r>
              <a:rPr lang="en-US" dirty="0" err="1" smtClean="0"/>
              <a:t>Esteve</a:t>
            </a:r>
            <a:r>
              <a:rPr lang="en-US" dirty="0" smtClean="0"/>
              <a:t> </a:t>
            </a:r>
            <a:r>
              <a:rPr lang="en-US" dirty="0" err="1" smtClean="0"/>
              <a:t>Corbera</a:t>
            </a:r>
            <a:r>
              <a:rPr lang="en-US" dirty="0" smtClean="0"/>
              <a:t> (</a:t>
            </a:r>
            <a:r>
              <a:rPr lang="en-US" dirty="0" smtClean="0">
                <a:hlinkClick r:id="rId2"/>
              </a:rPr>
              <a:t>e.corbera@uea.ac.uk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Heike Schroeder (</a:t>
            </a:r>
            <a:r>
              <a:rPr lang="en-US" dirty="0" smtClean="0">
                <a:hlinkClick r:id="rId3"/>
              </a:rPr>
              <a:t>heike.schroeder@ouce.ox.ac.uk</a:t>
            </a:r>
            <a:r>
              <a:rPr lang="en-US" dirty="0" smtClean="0"/>
              <a:t>)</a:t>
            </a:r>
          </a:p>
          <a:p>
            <a:r>
              <a:rPr lang="en-US" dirty="0" smtClean="0"/>
              <a:t>Paper </a:t>
            </a:r>
            <a:r>
              <a:rPr lang="en-US" dirty="0" err="1" smtClean="0"/>
              <a:t>doi</a:t>
            </a:r>
            <a:endParaRPr lang="en-US" dirty="0" smtClean="0"/>
          </a:p>
          <a:p>
            <a:pPr lvl="1"/>
            <a:r>
              <a:rPr lang="cs-CZ" dirty="0">
                <a:hlinkClick r:id="rId4"/>
              </a:rPr>
              <a:t>doi:10.1016/j.envsci.2010.11.002</a:t>
            </a:r>
            <a:endParaRPr lang="en-US" dirty="0" smtClean="0"/>
          </a:p>
          <a:p>
            <a:r>
              <a:rPr lang="en-US" dirty="0" smtClean="0"/>
              <a:t>Further information</a:t>
            </a:r>
          </a:p>
          <a:p>
            <a:pPr lvl="1"/>
            <a:r>
              <a:rPr lang="en-US" dirty="0" err="1" smtClean="0"/>
              <a:t>www.earthsystemgovernance.org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7106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5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</a:majorFont>
      <a:minorFont>
        <a:latin typeface="Book Antiqua"/>
        <a:ea typeface=""/>
        <a:cs typeface=""/>
        <a:font script="Jpan" typeface="ＭＳ 明朝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4499</TotalTime>
  <Words>511</Words>
  <Application>Microsoft Macintosh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Habitat</vt:lpstr>
      <vt:lpstr>COP16 Side Event, 6 December 2010 Governing and implementing REDD+</vt:lpstr>
      <vt:lpstr>Outline</vt:lpstr>
      <vt:lpstr>REDD+ Architecture</vt:lpstr>
      <vt:lpstr>REDD+ Agency</vt:lpstr>
      <vt:lpstr>Adaptiveness of REDD+</vt:lpstr>
      <vt:lpstr>Accountability and legitimacy of REDD+</vt:lpstr>
      <vt:lpstr>Allocation and Access to REDD+ Benefits</vt:lpstr>
      <vt:lpstr>Future Research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COP16 Side Event, 6.12.2010 Governing and implementing REDD+</dc:title>
  <dc:creator>Heike Schroeder</dc:creator>
  <cp:lastModifiedBy>Heike Schroeder</cp:lastModifiedBy>
  <cp:revision>48</cp:revision>
  <dcterms:created xsi:type="dcterms:W3CDTF">2010-12-02T19:32:28Z</dcterms:created>
  <dcterms:modified xsi:type="dcterms:W3CDTF">2010-12-07T18:11:20Z</dcterms:modified>
</cp:coreProperties>
</file>