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83" r:id="rId3"/>
    <p:sldId id="262" r:id="rId4"/>
    <p:sldId id="260" r:id="rId5"/>
    <p:sldId id="259" r:id="rId6"/>
    <p:sldId id="261" r:id="rId7"/>
    <p:sldId id="258" r:id="rId8"/>
    <p:sldId id="266" r:id="rId9"/>
    <p:sldId id="263" r:id="rId10"/>
    <p:sldId id="268" r:id="rId11"/>
    <p:sldId id="265" r:id="rId12"/>
    <p:sldId id="272" r:id="rId13"/>
    <p:sldId id="269" r:id="rId14"/>
    <p:sldId id="273" r:id="rId15"/>
    <p:sldId id="274" r:id="rId16"/>
    <p:sldId id="286" r:id="rId17"/>
    <p:sldId id="287" r:id="rId18"/>
    <p:sldId id="288" r:id="rId19"/>
    <p:sldId id="294" r:id="rId20"/>
    <p:sldId id="295" r:id="rId21"/>
    <p:sldId id="289" r:id="rId22"/>
    <p:sldId id="290" r:id="rId23"/>
    <p:sldId id="291"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433"/>
  </p:normalViewPr>
  <p:slideViewPr>
    <p:cSldViewPr snapToGrid="0" snapToObjects="1">
      <p:cViewPr varScale="1">
        <p:scale>
          <a:sx n="68" d="100"/>
          <a:sy n="68" d="100"/>
        </p:scale>
        <p:origin x="248"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a:t>Beef Exports Destination 2013 Percentage</a:t>
            </a:r>
          </a:p>
        </c:rich>
      </c:tx>
      <c:layout/>
      <c:overlay val="0"/>
    </c:title>
    <c:autoTitleDeleted val="0"/>
    <c:plotArea>
      <c:layout/>
      <c:pieChart>
        <c:varyColors val="1"/>
        <c:ser>
          <c:idx val="0"/>
          <c:order val="0"/>
          <c:tx>
            <c:strRef>
              <c:f>Sheet1!$B$1:$B$2</c:f>
              <c:strCache>
                <c:ptCount val="1"/>
                <c:pt idx="0">
                  <c:v>Beef Exports Destiny 2013 Percentage</c:v>
                </c:pt>
              </c:strCache>
            </c:strRef>
          </c:tx>
          <c:cat>
            <c:strRef>
              <c:f>Sheet1!$A$3:$A$16</c:f>
              <c:strCache>
                <c:ptCount val="14"/>
                <c:pt idx="0">
                  <c:v>Russia</c:v>
                </c:pt>
                <c:pt idx="1">
                  <c:v>Brazil</c:v>
                </c:pt>
                <c:pt idx="2">
                  <c:v>Chile</c:v>
                </c:pt>
                <c:pt idx="3">
                  <c:v>Hong Kong</c:v>
                </c:pt>
                <c:pt idx="4">
                  <c:v>Israel</c:v>
                </c:pt>
                <c:pt idx="5">
                  <c:v>Georgia</c:v>
                </c:pt>
                <c:pt idx="6">
                  <c:v>Angola</c:v>
                </c:pt>
                <c:pt idx="7">
                  <c:v>Kuwait</c:v>
                </c:pt>
                <c:pt idx="8">
                  <c:v>Vietnam</c:v>
                </c:pt>
                <c:pt idx="9">
                  <c:v>Kasakstan</c:v>
                </c:pt>
                <c:pt idx="10">
                  <c:v>Gabon</c:v>
                </c:pt>
                <c:pt idx="11">
                  <c:v>Lebanon</c:v>
                </c:pt>
                <c:pt idx="12">
                  <c:v>Bangladesh</c:v>
                </c:pt>
                <c:pt idx="13">
                  <c:v>Other</c:v>
                </c:pt>
              </c:strCache>
            </c:strRef>
          </c:cat>
          <c:val>
            <c:numRef>
              <c:f>Sheet1!$B$3:$B$16</c:f>
              <c:numCache>
                <c:formatCode>General</c:formatCode>
                <c:ptCount val="14"/>
                <c:pt idx="0">
                  <c:v>61.0</c:v>
                </c:pt>
                <c:pt idx="1">
                  <c:v>14.0</c:v>
                </c:pt>
                <c:pt idx="2">
                  <c:v>4.0</c:v>
                </c:pt>
                <c:pt idx="3">
                  <c:v>4.0</c:v>
                </c:pt>
                <c:pt idx="4">
                  <c:v>4.0</c:v>
                </c:pt>
                <c:pt idx="5">
                  <c:v>3.0</c:v>
                </c:pt>
                <c:pt idx="6">
                  <c:v>2.0</c:v>
                </c:pt>
                <c:pt idx="7">
                  <c:v>2.0</c:v>
                </c:pt>
                <c:pt idx="8">
                  <c:v>1.0</c:v>
                </c:pt>
                <c:pt idx="9">
                  <c:v>1.0</c:v>
                </c:pt>
                <c:pt idx="10">
                  <c:v>1.0</c:v>
                </c:pt>
                <c:pt idx="11">
                  <c:v>1.0</c:v>
                </c:pt>
                <c:pt idx="12">
                  <c:v>1.0</c:v>
                </c:pt>
                <c:pt idx="13">
                  <c:v>1.0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6690064290485"/>
          <c:y val="0.236817267385698"/>
          <c:w val="0.288878645104692"/>
          <c:h val="0.717557956418238"/>
        </c:manualLayout>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a:t>Soybean Exports Destination</a:t>
            </a:r>
          </a:p>
          <a:p>
            <a:pPr>
              <a:defRPr/>
            </a:pPr>
            <a:r>
              <a:rPr lang="en-US" sz="1400"/>
              <a:t>2013 Percentage</a:t>
            </a:r>
          </a:p>
        </c:rich>
      </c:tx>
      <c:layout/>
      <c:overlay val="0"/>
    </c:title>
    <c:autoTitleDeleted val="0"/>
    <c:plotArea>
      <c:layout/>
      <c:pieChart>
        <c:varyColors val="1"/>
        <c:ser>
          <c:idx val="0"/>
          <c:order val="0"/>
          <c:tx>
            <c:strRef>
              <c:f>Sheet1!$B$1:$B$2</c:f>
              <c:strCache>
                <c:ptCount val="1"/>
                <c:pt idx="0">
                  <c:v>Soybean Exports Destiny 2013 Percentage</c:v>
                </c:pt>
              </c:strCache>
            </c:strRef>
          </c:tx>
          <c:cat>
            <c:strRef>
              <c:f>Sheet1!$A$3:$A$14</c:f>
              <c:strCache>
                <c:ptCount val="12"/>
                <c:pt idx="0">
                  <c:v>EU</c:v>
                </c:pt>
                <c:pt idx="1">
                  <c:v>Russia</c:v>
                </c:pt>
                <c:pt idx="2">
                  <c:v>Mexico</c:v>
                </c:pt>
                <c:pt idx="3">
                  <c:v>Turky</c:v>
                </c:pt>
                <c:pt idx="4">
                  <c:v>Brazil</c:v>
                </c:pt>
                <c:pt idx="5">
                  <c:v>Israel</c:v>
                </c:pt>
                <c:pt idx="6">
                  <c:v>Puerto Rico</c:v>
                </c:pt>
                <c:pt idx="7">
                  <c:v>Costa Rica</c:v>
                </c:pt>
                <c:pt idx="8">
                  <c:v>U.A. Emirates</c:v>
                </c:pt>
                <c:pt idx="9">
                  <c:v>Bangladesh</c:v>
                </c:pt>
                <c:pt idx="10">
                  <c:v>South Korea</c:v>
                </c:pt>
                <c:pt idx="11">
                  <c:v>Other</c:v>
                </c:pt>
              </c:strCache>
            </c:strRef>
          </c:cat>
          <c:val>
            <c:numRef>
              <c:f>Sheet1!$B$3:$B$14</c:f>
              <c:numCache>
                <c:formatCode>General</c:formatCode>
                <c:ptCount val="12"/>
                <c:pt idx="0">
                  <c:v>39.0</c:v>
                </c:pt>
                <c:pt idx="1">
                  <c:v>17.0</c:v>
                </c:pt>
                <c:pt idx="2">
                  <c:v>10.0</c:v>
                </c:pt>
                <c:pt idx="3">
                  <c:v>7.0</c:v>
                </c:pt>
                <c:pt idx="4">
                  <c:v>6.0</c:v>
                </c:pt>
                <c:pt idx="5">
                  <c:v>3.0</c:v>
                </c:pt>
                <c:pt idx="6">
                  <c:v>3.0</c:v>
                </c:pt>
                <c:pt idx="7">
                  <c:v>3.0</c:v>
                </c:pt>
                <c:pt idx="8">
                  <c:v>3.0</c:v>
                </c:pt>
                <c:pt idx="9">
                  <c:v>2.0</c:v>
                </c:pt>
                <c:pt idx="10">
                  <c:v>2.0</c:v>
                </c:pt>
                <c:pt idx="11">
                  <c:v>5.0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2719810569998"/>
          <c:y val="0.265721138124406"/>
          <c:w val="0.272906296708093"/>
          <c:h val="0.712877610088838"/>
        </c:manualLayout>
      </c:layout>
      <c:overlay val="0"/>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94217-DBF4-D040-82FB-BADE6A5DE181}" type="datetimeFigureOut">
              <a:rPr lang="en-US" smtClean="0"/>
              <a:t>5/15/16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6D8DF-3C4D-CC48-9707-B5F7505F1F02}" type="slidenum">
              <a:rPr lang="en-US" smtClean="0"/>
              <a:t>‹#›</a:t>
            </a:fld>
            <a:endParaRPr lang="en-US"/>
          </a:p>
        </p:txBody>
      </p:sp>
    </p:spTree>
    <p:extLst>
      <p:ext uri="{BB962C8B-B14F-4D97-AF65-F5344CB8AC3E}">
        <p14:creationId xmlns:p14="http://schemas.microsoft.com/office/powerpoint/2010/main" val="68584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1798300" y="-11796713"/>
            <a:ext cx="11798300" cy="12492038"/>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s-ES">
              <a:ea typeface="DejaVu Sans" charset="0"/>
              <a:cs typeface="DejaVu Sans" charset="0"/>
            </a:endParaRPr>
          </a:p>
        </p:txBody>
      </p:sp>
      <p:sp>
        <p:nvSpPr>
          <p:cNvPr id="69635" name="Rectangle 2"/>
          <p:cNvSpPr>
            <a:spLocks noGrp="1" noChangeArrowheads="1"/>
          </p:cNvSpPr>
          <p:nvPr>
            <p:ph type="body"/>
          </p:nvPr>
        </p:nvSpPr>
        <p:spPr>
          <a:xfrm>
            <a:off x="685800" y="4343400"/>
            <a:ext cx="5473700" cy="4103688"/>
          </a:xfrm>
          <a:noFill/>
          <a:ln/>
        </p:spPr>
        <p:txBody>
          <a:bodyPr wrap="none" anchor="ctr"/>
          <a:lstStyle/>
          <a:p>
            <a:endParaRPr lang="es-ES">
              <a:latin typeface="Times New Roman" pitchFamily="-106" charset="0"/>
            </a:endParaRPr>
          </a:p>
        </p:txBody>
      </p:sp>
    </p:spTree>
    <p:extLst>
      <p:ext uri="{BB962C8B-B14F-4D97-AF65-F5344CB8AC3E}">
        <p14:creationId xmlns:p14="http://schemas.microsoft.com/office/powerpoint/2010/main" val="209922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CA"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smtClean="0"/>
              <a:t>Click to edit Master subtitle style</a:t>
            </a:r>
            <a:endParaRPr lang="en-US"/>
          </a:p>
        </p:txBody>
      </p:sp>
      <p:sp>
        <p:nvSpPr>
          <p:cNvPr id="4" name="Date Placeholder 3"/>
          <p:cNvSpPr>
            <a:spLocks noGrp="1"/>
          </p:cNvSpPr>
          <p:nvPr>
            <p:ph type="dt" sz="half" idx="10"/>
          </p:nvPr>
        </p:nvSpPr>
        <p:spPr/>
        <p:txBody>
          <a:bodyPr/>
          <a:lstStyle/>
          <a:p>
            <a:fld id="{AACE777F-6236-B34F-8D2C-3BD6B03883A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30042-BF01-514B-9E15-AADF40350309}" type="slidenum">
              <a:rPr lang="en-US" smtClean="0"/>
              <a:t>‹#›</a:t>
            </a:fld>
            <a:endParaRPr lang="en-US"/>
          </a:p>
        </p:txBody>
      </p:sp>
    </p:spTree>
    <p:extLst>
      <p:ext uri="{BB962C8B-B14F-4D97-AF65-F5344CB8AC3E}">
        <p14:creationId xmlns:p14="http://schemas.microsoft.com/office/powerpoint/2010/main" val="87706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AACE777F-6236-B34F-8D2C-3BD6B03883A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30042-BF01-514B-9E15-AADF40350309}" type="slidenum">
              <a:rPr lang="en-US" smtClean="0"/>
              <a:t>‹#›</a:t>
            </a:fld>
            <a:endParaRPr lang="en-US"/>
          </a:p>
        </p:txBody>
      </p:sp>
    </p:spTree>
    <p:extLst>
      <p:ext uri="{BB962C8B-B14F-4D97-AF65-F5344CB8AC3E}">
        <p14:creationId xmlns:p14="http://schemas.microsoft.com/office/powerpoint/2010/main" val="197673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AACE777F-6236-B34F-8D2C-3BD6B03883A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30042-BF01-514B-9E15-AADF40350309}" type="slidenum">
              <a:rPr lang="en-US" smtClean="0"/>
              <a:t>‹#›</a:t>
            </a:fld>
            <a:endParaRPr lang="en-US"/>
          </a:p>
        </p:txBody>
      </p:sp>
    </p:spTree>
    <p:extLst>
      <p:ext uri="{BB962C8B-B14F-4D97-AF65-F5344CB8AC3E}">
        <p14:creationId xmlns:p14="http://schemas.microsoft.com/office/powerpoint/2010/main" val="138890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AACE777F-6236-B34F-8D2C-3BD6B03883A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30042-BF01-514B-9E15-AADF40350309}" type="slidenum">
              <a:rPr lang="en-US" smtClean="0"/>
              <a:t>‹#›</a:t>
            </a:fld>
            <a:endParaRPr lang="en-US"/>
          </a:p>
        </p:txBody>
      </p:sp>
    </p:spTree>
    <p:extLst>
      <p:ext uri="{BB962C8B-B14F-4D97-AF65-F5344CB8AC3E}">
        <p14:creationId xmlns:p14="http://schemas.microsoft.com/office/powerpoint/2010/main" val="21101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CA"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AACE777F-6236-B34F-8D2C-3BD6B03883A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30042-BF01-514B-9E15-AADF40350309}" type="slidenum">
              <a:rPr lang="en-US" smtClean="0"/>
              <a:t>‹#›</a:t>
            </a:fld>
            <a:endParaRPr lang="en-US"/>
          </a:p>
        </p:txBody>
      </p:sp>
    </p:spTree>
    <p:extLst>
      <p:ext uri="{BB962C8B-B14F-4D97-AF65-F5344CB8AC3E}">
        <p14:creationId xmlns:p14="http://schemas.microsoft.com/office/powerpoint/2010/main" val="113290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AACE777F-6236-B34F-8D2C-3BD6B03883AC}"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30042-BF01-514B-9E15-AADF40350309}" type="slidenum">
              <a:rPr lang="en-US" smtClean="0"/>
              <a:t>‹#›</a:t>
            </a:fld>
            <a:endParaRPr lang="en-US"/>
          </a:p>
        </p:txBody>
      </p:sp>
    </p:spTree>
    <p:extLst>
      <p:ext uri="{BB962C8B-B14F-4D97-AF65-F5344CB8AC3E}">
        <p14:creationId xmlns:p14="http://schemas.microsoft.com/office/powerpoint/2010/main" val="106107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CA"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AACE777F-6236-B34F-8D2C-3BD6B03883AC}" type="datetimeFigureOut">
              <a:rPr lang="en-US" smtClean="0"/>
              <a:t>5/10/16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30042-BF01-514B-9E15-AADF40350309}" type="slidenum">
              <a:rPr lang="en-US" smtClean="0"/>
              <a:t>‹#›</a:t>
            </a:fld>
            <a:endParaRPr lang="en-US"/>
          </a:p>
        </p:txBody>
      </p:sp>
    </p:spTree>
    <p:extLst>
      <p:ext uri="{BB962C8B-B14F-4D97-AF65-F5344CB8AC3E}">
        <p14:creationId xmlns:p14="http://schemas.microsoft.com/office/powerpoint/2010/main" val="79385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AACE777F-6236-B34F-8D2C-3BD6B03883AC}" type="datetimeFigureOut">
              <a:rPr lang="en-US" smtClean="0"/>
              <a:t>5/10/16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30042-BF01-514B-9E15-AADF40350309}" type="slidenum">
              <a:rPr lang="en-US" smtClean="0"/>
              <a:t>‹#›</a:t>
            </a:fld>
            <a:endParaRPr lang="en-US"/>
          </a:p>
        </p:txBody>
      </p:sp>
    </p:spTree>
    <p:extLst>
      <p:ext uri="{BB962C8B-B14F-4D97-AF65-F5344CB8AC3E}">
        <p14:creationId xmlns:p14="http://schemas.microsoft.com/office/powerpoint/2010/main" val="6056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E777F-6236-B34F-8D2C-3BD6B03883AC}" type="datetimeFigureOut">
              <a:rPr lang="en-US" smtClean="0"/>
              <a:t>5/10/16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30042-BF01-514B-9E15-AADF40350309}" type="slidenum">
              <a:rPr lang="en-US" smtClean="0"/>
              <a:t>‹#›</a:t>
            </a:fld>
            <a:endParaRPr lang="en-US"/>
          </a:p>
        </p:txBody>
      </p:sp>
    </p:spTree>
    <p:extLst>
      <p:ext uri="{BB962C8B-B14F-4D97-AF65-F5344CB8AC3E}">
        <p14:creationId xmlns:p14="http://schemas.microsoft.com/office/powerpoint/2010/main" val="2712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AACE777F-6236-B34F-8D2C-3BD6B03883AC}"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30042-BF01-514B-9E15-AADF40350309}" type="slidenum">
              <a:rPr lang="en-US" smtClean="0"/>
              <a:t>‹#›</a:t>
            </a:fld>
            <a:endParaRPr lang="en-US"/>
          </a:p>
        </p:txBody>
      </p:sp>
    </p:spTree>
    <p:extLst>
      <p:ext uri="{BB962C8B-B14F-4D97-AF65-F5344CB8AC3E}">
        <p14:creationId xmlns:p14="http://schemas.microsoft.com/office/powerpoint/2010/main" val="65349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AACE777F-6236-B34F-8D2C-3BD6B03883AC}"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30042-BF01-514B-9E15-AADF40350309}" type="slidenum">
              <a:rPr lang="en-US" smtClean="0"/>
              <a:t>‹#›</a:t>
            </a:fld>
            <a:endParaRPr lang="en-US"/>
          </a:p>
        </p:txBody>
      </p:sp>
    </p:spTree>
    <p:extLst>
      <p:ext uri="{BB962C8B-B14F-4D97-AF65-F5344CB8AC3E}">
        <p14:creationId xmlns:p14="http://schemas.microsoft.com/office/powerpoint/2010/main" val="10354636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E777F-6236-B34F-8D2C-3BD6B03883AC}" type="datetimeFigureOut">
              <a:rPr lang="en-US" smtClean="0"/>
              <a:t>5/10/16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30042-BF01-514B-9E15-AADF40350309}" type="slidenum">
              <a:rPr lang="en-US" smtClean="0"/>
              <a:t>‹#›</a:t>
            </a:fld>
            <a:endParaRPr lang="en-US"/>
          </a:p>
        </p:txBody>
      </p:sp>
    </p:spTree>
    <p:extLst>
      <p:ext uri="{BB962C8B-B14F-4D97-AF65-F5344CB8AC3E}">
        <p14:creationId xmlns:p14="http://schemas.microsoft.com/office/powerpoint/2010/main" val="535677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52599"/>
            <a:ext cx="8724900" cy="2133601"/>
          </a:xfrm>
          <a:solidFill>
            <a:schemeClr val="accent6">
              <a:lumMod val="40000"/>
              <a:lumOff val="60000"/>
            </a:schemeClr>
          </a:solidFill>
        </p:spPr>
        <p:txBody>
          <a:bodyPr>
            <a:normAutofit/>
          </a:bodyPr>
          <a:lstStyle/>
          <a:p>
            <a:r>
              <a:rPr lang="en-US" dirty="0" smtClean="0">
                <a:solidFill>
                  <a:srgbClr val="FF0000"/>
                </a:solidFill>
                <a:latin typeface="Arial Black" charset="0"/>
                <a:ea typeface="Arial Black" charset="0"/>
                <a:cs typeface="Arial Black" charset="0"/>
              </a:rPr>
              <a:t>SDG 15.2 versus the Paris Agreement</a:t>
            </a:r>
            <a:endParaRPr lang="en-US" dirty="0">
              <a:solidFill>
                <a:srgbClr val="FF0000"/>
              </a:solidFill>
              <a:latin typeface="Arial Black" charset="0"/>
              <a:ea typeface="Arial Black" charset="0"/>
              <a:cs typeface="Arial Black" charset="0"/>
            </a:endParaRPr>
          </a:p>
        </p:txBody>
      </p:sp>
      <p:sp>
        <p:nvSpPr>
          <p:cNvPr id="5" name="Subtitle 4"/>
          <p:cNvSpPr>
            <a:spLocks noGrp="1"/>
          </p:cNvSpPr>
          <p:nvPr>
            <p:ph type="subTitle" idx="1"/>
          </p:nvPr>
        </p:nvSpPr>
        <p:spPr/>
        <p:txBody>
          <a:bodyPr/>
          <a:lstStyle/>
          <a:p>
            <a:endParaRPr lang="en-US" dirty="0"/>
          </a:p>
        </p:txBody>
      </p:sp>
      <p:pic>
        <p:nvPicPr>
          <p:cNvPr id="7" name="Picture 3" descr="global forest coalition logo modifica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9650" y="4429919"/>
            <a:ext cx="1942594" cy="178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2895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srcRect/>
          <a:stretch>
            <a:fillRect/>
          </a:stretch>
        </p:blipFill>
        <p:spPr bwMode="auto">
          <a:xfrm>
            <a:off x="1524000" y="-977900"/>
            <a:ext cx="9144000" cy="7835900"/>
          </a:xfrm>
          <a:prstGeom prst="rect">
            <a:avLst/>
          </a:prstGeom>
          <a:noFill/>
          <a:ln w="9525">
            <a:noFill/>
            <a:round/>
            <a:headEnd/>
            <a:tailEnd/>
          </a:ln>
        </p:spPr>
      </p:pic>
      <p:sp>
        <p:nvSpPr>
          <p:cNvPr id="7170" name="Text Box 2"/>
          <p:cNvSpPr txBox="1">
            <a:spLocks noChangeArrowheads="1"/>
          </p:cNvSpPr>
          <p:nvPr/>
        </p:nvSpPr>
        <p:spPr bwMode="auto">
          <a:xfrm>
            <a:off x="7824788" y="3857626"/>
            <a:ext cx="2843212" cy="2505075"/>
          </a:xfrm>
          <a:prstGeom prst="rect">
            <a:avLst/>
          </a:prstGeom>
          <a:noFill/>
          <a:ln w="9525">
            <a:noFill/>
            <a:round/>
            <a:headEnd/>
            <a:tailEnd/>
          </a:ln>
        </p:spPr>
        <p:txBody>
          <a:bodyPr lIns="90000" tIns="46800" rIns="90000" bIns="46800">
            <a:prstTxWarp prst="textNoShape">
              <a:avLst/>
            </a:prstTxWarp>
            <a:spAutoFit/>
          </a:bodyPr>
          <a:lstStyle/>
          <a:p>
            <a:pPr algn="ctr">
              <a:spcBef>
                <a:spcPts val="2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b="1">
                <a:solidFill>
                  <a:srgbClr val="FFFFFF"/>
                </a:solidFill>
              </a:rPr>
              <a:t>Actual present cultivation area</a:t>
            </a:r>
          </a:p>
          <a:p>
            <a:pPr algn="ctr">
              <a:spcBef>
                <a:spcPts val="2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800" b="1">
                <a:solidFill>
                  <a:srgbClr val="FFFFFF"/>
                </a:solidFill>
              </a:rPr>
              <a:t>500.000 Km2. (2013)</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b="1">
              <a:solidFill>
                <a:srgbClr val="FFFFFF"/>
              </a:solidFill>
            </a:endParaRPr>
          </a:p>
          <a:p>
            <a:pPr>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400" b="1">
                <a:solidFill>
                  <a:srgbClr val="FFFFFF"/>
                </a:solidFill>
              </a:rPr>
              <a:t>United Kingdom 244.023 Km2</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400" b="1">
                <a:solidFill>
                  <a:srgbClr val="FFFFFF"/>
                </a:solidFill>
              </a:rPr>
              <a:t>- Italy 301.338 Km2</a:t>
            </a:r>
          </a:p>
        </p:txBody>
      </p:sp>
      <p:sp>
        <p:nvSpPr>
          <p:cNvPr id="7171" name="Text Box 3"/>
          <p:cNvSpPr txBox="1">
            <a:spLocks noChangeArrowheads="1"/>
          </p:cNvSpPr>
          <p:nvPr/>
        </p:nvSpPr>
        <p:spPr bwMode="auto">
          <a:xfrm>
            <a:off x="1952626" y="0"/>
            <a:ext cx="8228013" cy="1739900"/>
          </a:xfrm>
          <a:prstGeom prst="rect">
            <a:avLst/>
          </a:prstGeom>
          <a:noFill/>
          <a:ln w="9525">
            <a:noFill/>
            <a:round/>
            <a:headEnd/>
            <a:tailEnd/>
          </a:ln>
          <a:effectLst/>
        </p:spPr>
        <p:txBody>
          <a:bodyPr lIns="90000" tIns="46800" rIns="90000" bIns="468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6600" b="1" dirty="0">
                <a:solidFill>
                  <a:srgbClr val="FF0000"/>
                </a:solidFill>
                <a:effectLst>
                  <a:outerShdw blurRad="38100" dist="38100" dir="2700000" algn="tl">
                    <a:srgbClr val="DDDDDD"/>
                  </a:outerShdw>
                </a:effectLst>
              </a:rPr>
              <a:t>SOY</a:t>
            </a:r>
            <a:r>
              <a:rPr lang="es-ES" sz="4400" b="1" dirty="0">
                <a:solidFill>
                  <a:srgbClr val="FFFFFF"/>
                </a:solidFill>
                <a:effectLst>
                  <a:outerShdw blurRad="38100" dist="38100" dir="2700000" algn="tl">
                    <a:srgbClr val="DDDDDD"/>
                  </a:outerShdw>
                </a:effectLst>
              </a:rPr>
              <a:t> </a:t>
            </a:r>
            <a:r>
              <a:rPr lang="es-ES" sz="3200" b="1" dirty="0">
                <a:solidFill>
                  <a:srgbClr val="FFFFFF"/>
                </a:solidFill>
                <a:effectLst>
                  <a:outerShdw blurRad="38100" dist="38100" dir="2700000" algn="tl">
                    <a:srgbClr val="DDDDDD"/>
                  </a:outerShdw>
                </a:effectLst>
              </a:rPr>
              <a:t>IN SOUTHAMERICA</a:t>
            </a:r>
            <a:endParaRPr lang="es-ES" sz="4400" b="1" dirty="0">
              <a:solidFill>
                <a:srgbClr val="FFFFFF"/>
              </a:solidFill>
              <a:effectLst>
                <a:outerShdw blurRad="38100" dist="38100" dir="2700000" algn="tl">
                  <a:srgbClr val="DDDDDD"/>
                </a:outerShdw>
              </a:effectLst>
            </a:endParaRPr>
          </a:p>
        </p:txBody>
      </p:sp>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3250" y="1773238"/>
            <a:ext cx="4618038" cy="4729162"/>
          </a:xfrm>
          <a:prstGeom prst="rect">
            <a:avLst/>
          </a:prstGeom>
          <a:noFill/>
          <a:ln w="9525">
            <a:noFill/>
            <a:round/>
            <a:headEnd/>
            <a:tailEnd/>
          </a:ln>
        </p:spPr>
      </p:pic>
      <p:pic>
        <p:nvPicPr>
          <p:cNvPr id="717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5638" y="2060576"/>
            <a:ext cx="1873250" cy="936625"/>
          </a:xfrm>
          <a:prstGeom prst="rect">
            <a:avLst/>
          </a:prstGeom>
          <a:noFill/>
          <a:ln w="9525">
            <a:noFill/>
            <a:round/>
            <a:headEnd/>
            <a:tailEnd/>
          </a:ln>
        </p:spPr>
      </p:pic>
    </p:spTree>
    <p:extLst>
      <p:ext uri="{BB962C8B-B14F-4D97-AF65-F5344CB8AC3E}">
        <p14:creationId xmlns:p14="http://schemas.microsoft.com/office/powerpoint/2010/main" val="1394130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7172"/>
                                        </p:tgtEl>
                                        <p:attrNameLst>
                                          <p:attrName>style.visibility</p:attrName>
                                        </p:attrNameLst>
                                      </p:cBhvr>
                                      <p:to>
                                        <p:strVal val="visible"/>
                                      </p:to>
                                    </p:set>
                                    <p:animEffect transition="in" filter="fade">
                                      <p:cBhvr additive="repl">
                                        <p:cTn id="7" dur="2000"/>
                                        <p:tgtEl>
                                          <p:spTgt spid="7172"/>
                                        </p:tgtEl>
                                      </p:cBhvr>
                                    </p:animEffect>
                                  </p:childTnLst>
                                </p:cTn>
                              </p:par>
                              <p:par>
                                <p:cTn id="8" presetID="10" presetClass="entr" fill="hold" nodeType="withEffect">
                                  <p:stCondLst>
                                    <p:cond delay="0"/>
                                  </p:stCondLst>
                                  <p:childTnLst>
                                    <p:set>
                                      <p:cBhvr additive="repl">
                                        <p:cTn id="9" dur="1" fill="hold">
                                          <p:stCondLst>
                                            <p:cond delay="0"/>
                                          </p:stCondLst>
                                        </p:cTn>
                                        <p:tgtEl>
                                          <p:spTgt spid="7173"/>
                                        </p:tgtEl>
                                        <p:attrNameLst>
                                          <p:attrName>style.visibility</p:attrName>
                                        </p:attrNameLst>
                                      </p:cBhvr>
                                      <p:to>
                                        <p:strVal val="visible"/>
                                      </p:to>
                                    </p:set>
                                    <p:animEffect transition="in" filter="fade">
                                      <p:cBhvr additive="repl">
                                        <p:cTn id="10" dur="2000"/>
                                        <p:tgtEl>
                                          <p:spTgt spid="71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In December 2015, the Paraguayan Chaco lost </a:t>
            </a:r>
            <a:r>
              <a:rPr lang="en-US" sz="3600" b="1" dirty="0" smtClean="0"/>
              <a:t>741 ha of forests per day </a:t>
            </a:r>
            <a:r>
              <a:rPr lang="en-US" sz="3600" b="1" dirty="0" smtClean="0"/>
              <a:t>due to cattle ranching</a:t>
            </a:r>
            <a:endParaRPr lang="en-US" sz="3600" b="1" dirty="0"/>
          </a:p>
        </p:txBody>
      </p:sp>
      <p:pic>
        <p:nvPicPr>
          <p:cNvPr id="6" name="Content Placeholder 5" descr="IMG_0064.JPG"/>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2400300" y="1690688"/>
            <a:ext cx="7429500" cy="4900612"/>
          </a:xfrm>
          <a:prstGeom prst="rect">
            <a:avLst/>
          </a:prstGeom>
        </p:spPr>
      </p:pic>
    </p:spTree>
    <p:extLst>
      <p:ext uri="{BB962C8B-B14F-4D97-AF65-F5344CB8AC3E}">
        <p14:creationId xmlns:p14="http://schemas.microsoft.com/office/powerpoint/2010/main" val="1957386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Social, environmental and economic impacts of the livestock industry in Paraguay</a:t>
            </a:r>
            <a:endParaRPr lang="en-US" sz="3600" b="1" dirty="0"/>
          </a:p>
        </p:txBody>
      </p:sp>
      <p:sp>
        <p:nvSpPr>
          <p:cNvPr id="3" name="Content Placeholder 2"/>
          <p:cNvSpPr>
            <a:spLocks noGrp="1"/>
          </p:cNvSpPr>
          <p:nvPr>
            <p:ph idx="1"/>
          </p:nvPr>
        </p:nvSpPr>
        <p:spPr/>
        <p:txBody>
          <a:bodyPr>
            <a:normAutofit lnSpcReduction="10000"/>
          </a:bodyPr>
          <a:lstStyle/>
          <a:p>
            <a:r>
              <a:rPr lang="en-US" dirty="0" smtClean="0"/>
              <a:t>Agribusiness sector: highest emitter of GHG, up to 70%</a:t>
            </a:r>
          </a:p>
          <a:p>
            <a:r>
              <a:rPr lang="en-US" dirty="0" smtClean="0"/>
              <a:t>Displacement of rural families: 1.5 million people</a:t>
            </a:r>
          </a:p>
          <a:p>
            <a:r>
              <a:rPr lang="en-US" dirty="0" smtClean="0"/>
              <a:t>Replacement of food crops: 50% vegetable foods imported</a:t>
            </a:r>
          </a:p>
          <a:p>
            <a:r>
              <a:rPr lang="en-US" dirty="0" smtClean="0"/>
              <a:t>Little employment</a:t>
            </a:r>
            <a:r>
              <a:rPr lang="en-US" dirty="0" smtClean="0"/>
              <a:t>:</a:t>
            </a:r>
          </a:p>
          <a:p>
            <a:pPr>
              <a:buNone/>
            </a:pPr>
            <a:r>
              <a:rPr lang="en-US" dirty="0" smtClean="0"/>
              <a:t>	- beef industry combined 70,000 workers on 29,000,000 ha and 30 packing houses</a:t>
            </a:r>
          </a:p>
          <a:p>
            <a:pPr>
              <a:buNone/>
            </a:pPr>
            <a:r>
              <a:rPr lang="en-US" dirty="0" smtClean="0"/>
              <a:t>	- soybeans employs 1 person every 480 ha. </a:t>
            </a:r>
          </a:p>
          <a:p>
            <a:pPr>
              <a:buNone/>
            </a:pPr>
            <a:endParaRPr lang="en-US" dirty="0" smtClean="0"/>
          </a:p>
          <a:p>
            <a:pPr>
              <a:buNone/>
            </a:pPr>
            <a:r>
              <a:rPr lang="en-US" dirty="0" smtClean="0">
                <a:solidFill>
                  <a:srgbClr val="FF0000"/>
                </a:solidFill>
              </a:rPr>
              <a:t>Labor-extensive agriculture is major driver of land use change </a:t>
            </a:r>
          </a:p>
          <a:p>
            <a:pPr>
              <a:buNone/>
            </a:pPr>
            <a:endParaRPr lang="en-US" dirty="0"/>
          </a:p>
        </p:txBody>
      </p:sp>
    </p:spTree>
    <p:extLst>
      <p:ext uri="{BB962C8B-B14F-4D97-AF65-F5344CB8AC3E}">
        <p14:creationId xmlns:p14="http://schemas.microsoft.com/office/powerpoint/2010/main" val="1223788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smtClean="0"/>
              <a:t>Export-oriented livestock and feedstock production causes violent </a:t>
            </a:r>
            <a:r>
              <a:rPr lang="en-US" sz="3600" b="1" dirty="0"/>
              <a:t>l</a:t>
            </a:r>
            <a:r>
              <a:rPr lang="en-US" sz="3600" b="1" dirty="0" smtClean="0"/>
              <a:t>and conflicts</a:t>
            </a:r>
            <a:endParaRPr lang="en-US" sz="3600" b="1" dirty="0"/>
          </a:p>
        </p:txBody>
      </p:sp>
      <p:pic>
        <p:nvPicPr>
          <p:cNvPr id="8" name="Content Placeholder 7" descr="DSC00595.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56078" y="1547416"/>
            <a:ext cx="9102372" cy="5120084"/>
          </a:xfrm>
          <a:prstGeom prst="rect">
            <a:avLst/>
          </a:prstGeom>
        </p:spPr>
      </p:pic>
    </p:spTree>
    <p:extLst>
      <p:ext uri="{BB962C8B-B14F-4D97-AF65-F5344CB8AC3E}">
        <p14:creationId xmlns:p14="http://schemas.microsoft.com/office/powerpoint/2010/main" val="67757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 1"/>
          <p:cNvGraphicFramePr>
            <a:graphicFrameLocks noChangeAspect="1"/>
          </p:cNvGraphicFramePr>
          <p:nvPr>
            <p:extLst>
              <p:ext uri="{D42A27DB-BD31-4B8C-83A1-F6EECF244321}">
                <p14:modId xmlns:p14="http://schemas.microsoft.com/office/powerpoint/2010/main" val="1820966966"/>
              </p:ext>
            </p:extLst>
          </p:nvPr>
        </p:nvGraphicFramePr>
        <p:xfrm>
          <a:off x="776517" y="152851"/>
          <a:ext cx="5096244" cy="6318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noChangeAspect="1"/>
          </p:cNvGraphicFramePr>
          <p:nvPr>
            <p:extLst>
              <p:ext uri="{D42A27DB-BD31-4B8C-83A1-F6EECF244321}">
                <p14:modId xmlns:p14="http://schemas.microsoft.com/office/powerpoint/2010/main" val="584237042"/>
              </p:ext>
            </p:extLst>
          </p:nvPr>
        </p:nvGraphicFramePr>
        <p:xfrm>
          <a:off x="5872761" y="17304"/>
          <a:ext cx="5632054" cy="6589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5240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REDD+ policies fail to address deforestation caused by livestock, feedstock or other export-oriented commodities</a:t>
            </a:r>
            <a:endParaRPr lang="en-US" sz="3600" b="1" dirty="0"/>
          </a:p>
        </p:txBody>
      </p:sp>
      <p:sp>
        <p:nvSpPr>
          <p:cNvPr id="3" name="Content Placeholder 2"/>
          <p:cNvSpPr>
            <a:spLocks noGrp="1"/>
          </p:cNvSpPr>
          <p:nvPr>
            <p:ph idx="1"/>
          </p:nvPr>
        </p:nvSpPr>
        <p:spPr>
          <a:xfrm>
            <a:off x="838200" y="1825625"/>
            <a:ext cx="10820400" cy="4803776"/>
          </a:xfrm>
        </p:spPr>
        <p:txBody>
          <a:bodyPr>
            <a:normAutofit fontScale="92500"/>
          </a:bodyPr>
          <a:lstStyle/>
          <a:p>
            <a:r>
              <a:rPr lang="en-US" dirty="0" smtClean="0"/>
              <a:t>Results-based payments cannot address international demand-side drivers.</a:t>
            </a:r>
          </a:p>
          <a:p>
            <a:r>
              <a:rPr lang="en-US" dirty="0" smtClean="0"/>
              <a:t>Leakage due to indirect land use change (ILUC): “Deforestation-free commodity-chain” claims ignore ILUC: Export-oriented producers take over already deforested lands, pushing marginal farmers towards forest frontier.</a:t>
            </a:r>
          </a:p>
          <a:p>
            <a:r>
              <a:rPr lang="en-US" dirty="0" smtClean="0"/>
              <a:t>Lack of permanence due to volatility of commodity markets.</a:t>
            </a:r>
          </a:p>
          <a:p>
            <a:r>
              <a:rPr lang="en-US" dirty="0" smtClean="0"/>
              <a:t>Flawed carbon </a:t>
            </a:r>
            <a:r>
              <a:rPr lang="en-US" dirty="0"/>
              <a:t>a</a:t>
            </a:r>
            <a:r>
              <a:rPr lang="en-US" dirty="0" smtClean="0"/>
              <a:t>ccounting for land use causes significant loopholes in the (already weak) post-Paris climate regime.</a:t>
            </a:r>
          </a:p>
          <a:p>
            <a:r>
              <a:rPr lang="en-US" dirty="0" smtClean="0"/>
              <a:t>Contextual Inequities lead to serious procedural and distributive inequities (non-effective participation, inequitable distribution of benefits), with particularly severe impacts for women and indigenous peoples</a:t>
            </a:r>
          </a:p>
          <a:p>
            <a:endParaRPr lang="en-US" dirty="0" smtClean="0"/>
          </a:p>
          <a:p>
            <a:endParaRPr lang="en-US" dirty="0"/>
          </a:p>
        </p:txBody>
      </p:sp>
    </p:spTree>
    <p:extLst>
      <p:ext uri="{BB962C8B-B14F-4D97-AF65-F5344CB8AC3E}">
        <p14:creationId xmlns:p14="http://schemas.microsoft.com/office/powerpoint/2010/main" val="72903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b="1" dirty="0" smtClean="0"/>
              <a:t>Countries that have not yet halted forest cover loss in</a:t>
            </a:r>
            <a:br>
              <a:rPr lang="en-US" sz="3200" b="1" dirty="0" smtClean="0"/>
            </a:br>
            <a:r>
              <a:rPr lang="en-US" sz="3200" b="1" dirty="0" smtClean="0">
                <a:solidFill>
                  <a:schemeClr val="accent1">
                    <a:lumMod val="75000"/>
                  </a:schemeClr>
                </a:solidFill>
                <a:latin typeface="Arial Black" charset="0"/>
                <a:ea typeface="Arial Black" charset="0"/>
                <a:cs typeface="Arial Black" charset="0"/>
              </a:rPr>
              <a:t>Asia and Pacific </a:t>
            </a:r>
            <a:r>
              <a:rPr lang="en-US" sz="3200" b="1" dirty="0" smtClean="0"/>
              <a:t>that received more than 10M REDD+ support</a:t>
            </a:r>
            <a:endParaRPr lang="en-US" sz="3200" b="1" dirty="0"/>
          </a:p>
        </p:txBody>
      </p:sp>
      <p:graphicFrame>
        <p:nvGraphicFramePr>
          <p:cNvPr id="11" name="Content Placeholder 10"/>
          <p:cNvGraphicFramePr>
            <a:graphicFrameLocks noGrp="1"/>
          </p:cNvGraphicFramePr>
          <p:nvPr>
            <p:ph sz="half" idx="1"/>
          </p:nvPr>
        </p:nvGraphicFramePr>
        <p:xfrm>
          <a:off x="838200" y="1825625"/>
          <a:ext cx="5181600" cy="3708400"/>
        </p:xfrm>
        <a:graphic>
          <a:graphicData uri="http://schemas.openxmlformats.org/drawingml/2006/table">
            <a:tbl>
              <a:tblPr firstRow="1" bandRow="1">
                <a:tableStyleId>{5C22544A-7EE6-4342-B048-85BDC9FD1C3A}</a:tableStyleId>
              </a:tblPr>
              <a:tblGrid>
                <a:gridCol w="2590800"/>
                <a:gridCol w="2590800"/>
              </a:tblGrid>
              <a:tr h="370840">
                <a:tc>
                  <a:txBody>
                    <a:bodyPr/>
                    <a:lstStyle/>
                    <a:p>
                      <a:endParaRPr lang="en-US" dirty="0"/>
                    </a:p>
                  </a:txBody>
                  <a:tcPr/>
                </a:tc>
                <a:tc>
                  <a:txBody>
                    <a:bodyPr/>
                    <a:lstStyle/>
                    <a:p>
                      <a:endParaRPr lang="en-US"/>
                    </a:p>
                  </a:txBody>
                  <a:tcPr/>
                </a:tc>
              </a:tr>
              <a:tr h="370840">
                <a:tc>
                  <a:txBody>
                    <a:bodyPr/>
                    <a:lstStyle/>
                    <a:p>
                      <a:r>
                        <a:rPr lang="en-US" dirty="0" smtClean="0"/>
                        <a:t>Bangladesh</a:t>
                      </a:r>
                      <a:endParaRPr lang="en-US" dirty="0"/>
                    </a:p>
                  </a:txBody>
                  <a:tcPr/>
                </a:tc>
                <a:tc>
                  <a:txBody>
                    <a:bodyPr/>
                    <a:lstStyle/>
                    <a:p>
                      <a:r>
                        <a:rPr lang="en-US" dirty="0" smtClean="0"/>
                        <a:t>-0.2%</a:t>
                      </a:r>
                      <a:endParaRPr lang="en-US" dirty="0"/>
                    </a:p>
                  </a:txBody>
                  <a:tcPr/>
                </a:tc>
              </a:tr>
              <a:tr h="370840">
                <a:tc>
                  <a:txBody>
                    <a:bodyPr/>
                    <a:lstStyle/>
                    <a:p>
                      <a:r>
                        <a:rPr lang="en-US" dirty="0" smtClean="0"/>
                        <a:t>Cambodia</a:t>
                      </a:r>
                      <a:endParaRPr lang="en-US" dirty="0"/>
                    </a:p>
                  </a:txBody>
                  <a:tcPr/>
                </a:tc>
                <a:tc>
                  <a:txBody>
                    <a:bodyPr/>
                    <a:lstStyle/>
                    <a:p>
                      <a:r>
                        <a:rPr lang="en-US" dirty="0" smtClean="0"/>
                        <a:t>-1.3%</a:t>
                      </a:r>
                      <a:endParaRPr lang="en-US" dirty="0"/>
                    </a:p>
                  </a:txBody>
                  <a:tcPr/>
                </a:tc>
              </a:tr>
              <a:tr h="370840">
                <a:tc>
                  <a:txBody>
                    <a:bodyPr/>
                    <a:lstStyle/>
                    <a:p>
                      <a:r>
                        <a:rPr lang="en-US" dirty="0" smtClean="0"/>
                        <a:t>Dem Rep of Korea</a:t>
                      </a:r>
                      <a:endParaRPr lang="en-US" dirty="0"/>
                    </a:p>
                  </a:txBody>
                  <a:tcPr/>
                </a:tc>
                <a:tc>
                  <a:txBody>
                    <a:bodyPr/>
                    <a:lstStyle/>
                    <a:p>
                      <a:r>
                        <a:rPr lang="en-US" dirty="0" smtClean="0"/>
                        <a:t>-2.3%</a:t>
                      </a:r>
                      <a:endParaRPr lang="en-US" dirty="0"/>
                    </a:p>
                  </a:txBody>
                  <a:tcPr/>
                </a:tc>
              </a:tr>
              <a:tr h="370840">
                <a:tc>
                  <a:txBody>
                    <a:bodyPr/>
                    <a:lstStyle/>
                    <a:p>
                      <a:r>
                        <a:rPr lang="en-US" dirty="0" smtClean="0">
                          <a:solidFill>
                            <a:srgbClr val="FF0000"/>
                          </a:solidFill>
                        </a:rPr>
                        <a:t>Indonesia</a:t>
                      </a:r>
                      <a:endParaRPr lang="en-US" dirty="0">
                        <a:solidFill>
                          <a:srgbClr val="FF0000"/>
                        </a:solidFill>
                      </a:endParaRPr>
                    </a:p>
                  </a:txBody>
                  <a:tcPr/>
                </a:tc>
                <a:tc>
                  <a:txBody>
                    <a:bodyPr/>
                    <a:lstStyle/>
                    <a:p>
                      <a:r>
                        <a:rPr lang="en-US" dirty="0" smtClean="0">
                          <a:solidFill>
                            <a:srgbClr val="FF0000"/>
                          </a:solidFill>
                        </a:rPr>
                        <a:t>-0.7% (189.2M)</a:t>
                      </a:r>
                      <a:endParaRPr lang="en-US" dirty="0">
                        <a:solidFill>
                          <a:srgbClr val="FF0000"/>
                        </a:solidFill>
                      </a:endParaRPr>
                    </a:p>
                  </a:txBody>
                  <a:tcPr/>
                </a:tc>
              </a:tr>
              <a:tr h="370840">
                <a:tc>
                  <a:txBody>
                    <a:bodyPr/>
                    <a:lstStyle/>
                    <a:p>
                      <a:r>
                        <a:rPr lang="en-US" dirty="0" smtClean="0"/>
                        <a:t>Kyrgyzstan</a:t>
                      </a:r>
                      <a:endParaRPr lang="en-US" dirty="0"/>
                    </a:p>
                  </a:txBody>
                  <a:tcPr/>
                </a:tc>
                <a:tc>
                  <a:txBody>
                    <a:bodyPr/>
                    <a:lstStyle/>
                    <a:p>
                      <a:r>
                        <a:rPr lang="en-US" dirty="0" smtClean="0"/>
                        <a:t>-1.2%</a:t>
                      </a:r>
                      <a:endParaRPr lang="en-US" dirty="0"/>
                    </a:p>
                  </a:txBody>
                  <a:tcPr/>
                </a:tc>
              </a:tr>
              <a:tr h="370840">
                <a:tc>
                  <a:txBody>
                    <a:bodyPr/>
                    <a:lstStyle/>
                    <a:p>
                      <a:r>
                        <a:rPr lang="en-US" dirty="0" smtClean="0"/>
                        <a:t>Mongolia</a:t>
                      </a:r>
                      <a:endParaRPr lang="en-US" dirty="0"/>
                    </a:p>
                  </a:txBody>
                  <a:tcPr/>
                </a:tc>
                <a:tc>
                  <a:txBody>
                    <a:bodyPr/>
                    <a:lstStyle/>
                    <a:p>
                      <a:r>
                        <a:rPr lang="en-US" dirty="0" smtClean="0"/>
                        <a:t>-0.1%</a:t>
                      </a:r>
                      <a:endParaRPr lang="en-US" dirty="0"/>
                    </a:p>
                  </a:txBody>
                  <a:tcPr/>
                </a:tc>
              </a:tr>
              <a:tr h="370840">
                <a:tc>
                  <a:txBody>
                    <a:bodyPr/>
                    <a:lstStyle/>
                    <a:p>
                      <a:r>
                        <a:rPr lang="en-US" dirty="0" smtClean="0"/>
                        <a:t>Myanmar</a:t>
                      </a:r>
                      <a:endParaRPr lang="en-US" dirty="0"/>
                    </a:p>
                  </a:txBody>
                  <a:tcPr/>
                </a:tc>
                <a:tc>
                  <a:txBody>
                    <a:bodyPr/>
                    <a:lstStyle/>
                    <a:p>
                      <a:r>
                        <a:rPr lang="en-US" dirty="0" smtClean="0"/>
                        <a:t>-1.8%</a:t>
                      </a:r>
                      <a:endParaRPr lang="en-US" dirty="0"/>
                    </a:p>
                  </a:txBody>
                  <a:tcPr/>
                </a:tc>
              </a:tr>
              <a:tr h="370840">
                <a:tc>
                  <a:txBody>
                    <a:bodyPr/>
                    <a:lstStyle/>
                    <a:p>
                      <a:r>
                        <a:rPr lang="en-US" dirty="0" smtClean="0">
                          <a:solidFill>
                            <a:schemeClr val="tx1"/>
                          </a:solidFill>
                        </a:rPr>
                        <a:t>Niue</a:t>
                      </a:r>
                      <a:endParaRPr lang="en-US" dirty="0">
                        <a:solidFill>
                          <a:schemeClr val="tx1"/>
                        </a:solidFill>
                      </a:endParaRPr>
                    </a:p>
                  </a:txBody>
                  <a:tcPr/>
                </a:tc>
                <a:tc>
                  <a:txBody>
                    <a:bodyPr/>
                    <a:lstStyle/>
                    <a:p>
                      <a:r>
                        <a:rPr lang="en-US" dirty="0" smtClean="0"/>
                        <a:t>-0.5%</a:t>
                      </a:r>
                      <a:endParaRPr lang="en-US" dirty="0"/>
                    </a:p>
                  </a:txBody>
                  <a:tcPr/>
                </a:tc>
              </a:tr>
              <a:tr h="370840">
                <a:tc>
                  <a:txBody>
                    <a:bodyPr/>
                    <a:lstStyle/>
                    <a:p>
                      <a:r>
                        <a:rPr lang="en-US" dirty="0" smtClean="0">
                          <a:solidFill>
                            <a:srgbClr val="FF0000"/>
                          </a:solidFill>
                        </a:rPr>
                        <a:t>Pakistan</a:t>
                      </a:r>
                      <a:endParaRPr lang="en-US" dirty="0">
                        <a:solidFill>
                          <a:srgbClr val="FF0000"/>
                        </a:solidFill>
                      </a:endParaRPr>
                    </a:p>
                  </a:txBody>
                  <a:tcPr/>
                </a:tc>
                <a:tc>
                  <a:txBody>
                    <a:bodyPr/>
                    <a:lstStyle/>
                    <a:p>
                      <a:r>
                        <a:rPr lang="en-US" dirty="0" smtClean="0">
                          <a:solidFill>
                            <a:srgbClr val="FF0000"/>
                          </a:solidFill>
                        </a:rPr>
                        <a:t>-2.7</a:t>
                      </a:r>
                      <a:r>
                        <a:rPr lang="en-US" dirty="0" smtClean="0">
                          <a:solidFill>
                            <a:srgbClr val="FF0000"/>
                          </a:solidFill>
                        </a:rPr>
                        <a:t>% (12.66M)</a:t>
                      </a:r>
                      <a:endParaRPr lang="en-US" dirty="0">
                        <a:solidFill>
                          <a:srgbClr val="FF0000"/>
                        </a:solidFill>
                      </a:endParaRPr>
                    </a:p>
                  </a:txBody>
                  <a:tcPr/>
                </a:tc>
              </a:tr>
            </a:tbl>
          </a:graphicData>
        </a:graphic>
      </p:graphicFrame>
      <p:graphicFrame>
        <p:nvGraphicFramePr>
          <p:cNvPr id="13" name="Content Placeholder 12"/>
          <p:cNvGraphicFramePr>
            <a:graphicFrameLocks noGrp="1"/>
          </p:cNvGraphicFramePr>
          <p:nvPr>
            <p:ph sz="half" idx="2"/>
          </p:nvPr>
        </p:nvGraphicFramePr>
        <p:xfrm>
          <a:off x="6172200" y="1825625"/>
          <a:ext cx="5181600" cy="2225040"/>
        </p:xfrm>
        <a:graphic>
          <a:graphicData uri="http://schemas.openxmlformats.org/drawingml/2006/table">
            <a:tbl>
              <a:tblPr firstRow="1" bandRow="1">
                <a:tableStyleId>{5C22544A-7EE6-4342-B048-85BDC9FD1C3A}</a:tableStyleId>
              </a:tblPr>
              <a:tblGrid>
                <a:gridCol w="2590800"/>
                <a:gridCol w="2590800"/>
              </a:tblGrid>
              <a:tr h="370840">
                <a:tc>
                  <a:txBody>
                    <a:bodyPr/>
                    <a:lstStyle/>
                    <a:p>
                      <a:endParaRPr lang="en-US" dirty="0"/>
                    </a:p>
                  </a:txBody>
                  <a:tcPr/>
                </a:tc>
                <a:tc>
                  <a:txBody>
                    <a:bodyPr/>
                    <a:lstStyle/>
                    <a:p>
                      <a:endParaRPr lang="en-US" dirty="0"/>
                    </a:p>
                  </a:txBody>
                  <a:tcPr/>
                </a:tc>
              </a:tr>
              <a:tr h="370840">
                <a:tc>
                  <a:txBody>
                    <a:bodyPr/>
                    <a:lstStyle/>
                    <a:p>
                      <a:r>
                        <a:rPr lang="en-US" dirty="0" smtClean="0"/>
                        <a:t>Rep of Korea</a:t>
                      </a:r>
                      <a:endParaRPr lang="en-US" dirty="0"/>
                    </a:p>
                  </a:txBody>
                  <a:tcPr/>
                </a:tc>
                <a:tc>
                  <a:txBody>
                    <a:bodyPr/>
                    <a:lstStyle/>
                    <a:p>
                      <a:r>
                        <a:rPr lang="en-US" dirty="0" smtClean="0"/>
                        <a:t>-0.1%</a:t>
                      </a:r>
                      <a:endParaRPr lang="en-US" dirty="0"/>
                    </a:p>
                  </a:txBody>
                  <a:tcPr/>
                </a:tc>
              </a:tr>
              <a:tr h="370840">
                <a:tc>
                  <a:txBody>
                    <a:bodyPr/>
                    <a:lstStyle/>
                    <a:p>
                      <a:r>
                        <a:rPr lang="en-US" dirty="0" smtClean="0"/>
                        <a:t>Solomon Islands</a:t>
                      </a:r>
                      <a:endParaRPr lang="en-US" dirty="0"/>
                    </a:p>
                  </a:txBody>
                  <a:tcPr/>
                </a:tc>
                <a:tc>
                  <a:txBody>
                    <a:bodyPr/>
                    <a:lstStyle/>
                    <a:p>
                      <a:r>
                        <a:rPr lang="en-US" dirty="0" smtClean="0"/>
                        <a:t>-0.3%</a:t>
                      </a:r>
                      <a:endParaRPr lang="en-US" dirty="0"/>
                    </a:p>
                  </a:txBody>
                  <a:tcPr/>
                </a:tc>
              </a:tr>
              <a:tr h="370840">
                <a:tc>
                  <a:txBody>
                    <a:bodyPr/>
                    <a:lstStyle/>
                    <a:p>
                      <a:r>
                        <a:rPr lang="en-US" dirty="0" smtClean="0"/>
                        <a:t>Sri Lanka</a:t>
                      </a:r>
                      <a:endParaRPr lang="en-US" dirty="0"/>
                    </a:p>
                  </a:txBody>
                  <a:tcPr/>
                </a:tc>
                <a:tc>
                  <a:txBody>
                    <a:bodyPr/>
                    <a:lstStyle/>
                    <a:p>
                      <a:r>
                        <a:rPr lang="en-US" dirty="0" smtClean="0"/>
                        <a:t>-0.3%</a:t>
                      </a:r>
                      <a:endParaRPr lang="en-US" dirty="0"/>
                    </a:p>
                  </a:txBody>
                  <a:tcPr/>
                </a:tc>
              </a:tr>
              <a:tr h="370840">
                <a:tc>
                  <a:txBody>
                    <a:bodyPr/>
                    <a:lstStyle/>
                    <a:p>
                      <a:r>
                        <a:rPr lang="en-US" dirty="0" smtClean="0"/>
                        <a:t>Timor-Leste</a:t>
                      </a:r>
                      <a:endParaRPr lang="en-US" dirty="0"/>
                    </a:p>
                  </a:txBody>
                  <a:tcPr/>
                </a:tc>
                <a:tc>
                  <a:txBody>
                    <a:bodyPr/>
                    <a:lstStyle/>
                    <a:p>
                      <a:r>
                        <a:rPr lang="en-US" dirty="0" smtClean="0"/>
                        <a:t>-1.6%</a:t>
                      </a:r>
                      <a:endParaRPr lang="en-US" dirty="0"/>
                    </a:p>
                  </a:txBody>
                  <a:tcPr/>
                </a:tc>
              </a:tr>
              <a:tr h="370840">
                <a:tc>
                  <a:txBody>
                    <a:bodyPr/>
                    <a:lstStyle/>
                    <a:p>
                      <a:r>
                        <a:rPr lang="en-US" dirty="0" smtClean="0"/>
                        <a:t>Uzbekistan</a:t>
                      </a:r>
                      <a:endParaRPr lang="en-US" dirty="0"/>
                    </a:p>
                  </a:txBody>
                  <a:tcPr/>
                </a:tc>
                <a:tc>
                  <a:txBody>
                    <a:bodyPr/>
                    <a:lstStyle/>
                    <a:p>
                      <a:r>
                        <a:rPr lang="en-US" dirty="0" smtClean="0"/>
                        <a:t>-0.3%</a:t>
                      </a:r>
                      <a:endParaRPr lang="en-US" dirty="0"/>
                    </a:p>
                  </a:txBody>
                  <a:tcPr/>
                </a:tc>
              </a:tr>
            </a:tbl>
          </a:graphicData>
        </a:graphic>
      </p:graphicFrame>
      <p:sp>
        <p:nvSpPr>
          <p:cNvPr id="6" name="TextBox 5"/>
          <p:cNvSpPr txBox="1"/>
          <p:nvPr/>
        </p:nvSpPr>
        <p:spPr>
          <a:xfrm>
            <a:off x="6019800" y="6289912"/>
            <a:ext cx="6172200" cy="369332"/>
          </a:xfrm>
          <a:prstGeom prst="rect">
            <a:avLst/>
          </a:prstGeom>
          <a:noFill/>
        </p:spPr>
        <p:txBody>
          <a:bodyPr wrap="square" rtlCol="0">
            <a:spAutoFit/>
          </a:bodyPr>
          <a:lstStyle/>
          <a:p>
            <a:r>
              <a:rPr lang="en-US" dirty="0" smtClean="0"/>
              <a:t>Source: REDD+ Voluntary Database, recipient country data, 2016</a:t>
            </a:r>
            <a:endParaRPr lang="en-US" dirty="0"/>
          </a:p>
        </p:txBody>
      </p:sp>
      <p:sp>
        <p:nvSpPr>
          <p:cNvPr id="2" name="TextBox 1"/>
          <p:cNvSpPr txBox="1"/>
          <p:nvPr/>
        </p:nvSpPr>
        <p:spPr>
          <a:xfrm>
            <a:off x="838200" y="5668962"/>
            <a:ext cx="8638647" cy="369332"/>
          </a:xfrm>
          <a:prstGeom prst="rect">
            <a:avLst/>
          </a:prstGeom>
          <a:noFill/>
        </p:spPr>
        <p:txBody>
          <a:bodyPr wrap="none" rtlCol="0">
            <a:spAutoFit/>
          </a:bodyPr>
          <a:lstStyle/>
          <a:p>
            <a:r>
              <a:rPr lang="en-US" dirty="0" smtClean="0"/>
              <a:t>Other countries include: China (61.34M), Laos (31M), Nepal (131.07M), Viet Nam (60.62M)</a:t>
            </a:r>
            <a:endParaRPr lang="en-US" dirty="0"/>
          </a:p>
        </p:txBody>
      </p:sp>
    </p:spTree>
    <p:extLst>
      <p:ext uri="{BB962C8B-B14F-4D97-AF65-F5344CB8AC3E}">
        <p14:creationId xmlns:p14="http://schemas.microsoft.com/office/powerpoint/2010/main" val="203120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701675"/>
          </a:xfrm>
        </p:spPr>
        <p:txBody>
          <a:bodyPr>
            <a:noAutofit/>
          </a:bodyPr>
          <a:lstStyle/>
          <a:p>
            <a:r>
              <a:rPr lang="en-US" sz="3200" b="1" dirty="0" smtClean="0"/>
              <a:t>Countries that have not yet halted forest cover loss in </a:t>
            </a:r>
            <a:r>
              <a:rPr lang="en-US" sz="3200" b="1" dirty="0" smtClean="0">
                <a:solidFill>
                  <a:schemeClr val="accent1">
                    <a:lumMod val="75000"/>
                  </a:schemeClr>
                </a:solidFill>
                <a:latin typeface="Arial Black" charset="0"/>
                <a:ea typeface="Arial Black" charset="0"/>
                <a:cs typeface="Arial Black" charset="0"/>
              </a:rPr>
              <a:t>Africa </a:t>
            </a:r>
            <a:r>
              <a:rPr lang="en-US" sz="3200" b="1" dirty="0" smtClean="0"/>
              <a:t>that received more than 10M REDD+ support</a:t>
            </a:r>
            <a:endParaRPr lang="en-US" sz="3200" b="1" dirty="0"/>
          </a:p>
        </p:txBody>
      </p:sp>
      <p:graphicFrame>
        <p:nvGraphicFramePr>
          <p:cNvPr id="11" name="Content Placeholder 10"/>
          <p:cNvGraphicFramePr>
            <a:graphicFrameLocks noGrp="1"/>
          </p:cNvGraphicFramePr>
          <p:nvPr>
            <p:ph sz="half" idx="1"/>
          </p:nvPr>
        </p:nvGraphicFramePr>
        <p:xfrm>
          <a:off x="552450" y="1673225"/>
          <a:ext cx="5213464" cy="4004460"/>
        </p:xfrm>
        <a:graphic>
          <a:graphicData uri="http://schemas.openxmlformats.org/drawingml/2006/table">
            <a:tbl>
              <a:tblPr firstRow="1" bandRow="1">
                <a:tableStyleId>{5C22544A-7EE6-4342-B048-85BDC9FD1C3A}</a:tableStyleId>
              </a:tblPr>
              <a:tblGrid>
                <a:gridCol w="1974619"/>
                <a:gridCol w="3238845"/>
              </a:tblGrid>
              <a:tr h="247650">
                <a:tc>
                  <a:txBody>
                    <a:bodyPr/>
                    <a:lstStyle/>
                    <a:p>
                      <a:endParaRPr lang="en-US" dirty="0"/>
                    </a:p>
                  </a:txBody>
                  <a:tcPr/>
                </a:tc>
                <a:tc>
                  <a:txBody>
                    <a:bodyPr/>
                    <a:lstStyle/>
                    <a:p>
                      <a:endParaRPr lang="en-US" dirty="0"/>
                    </a:p>
                  </a:txBody>
                  <a:tcPr/>
                </a:tc>
              </a:tr>
              <a:tr h="404300">
                <a:tc>
                  <a:txBody>
                    <a:bodyPr/>
                    <a:lstStyle/>
                    <a:p>
                      <a:r>
                        <a:rPr lang="en-US" dirty="0" smtClean="0"/>
                        <a:t>Angola</a:t>
                      </a:r>
                      <a:endParaRPr lang="en-US" dirty="0"/>
                    </a:p>
                  </a:txBody>
                  <a:tcPr/>
                </a:tc>
                <a:tc>
                  <a:txBody>
                    <a:bodyPr/>
                    <a:lstStyle/>
                    <a:p>
                      <a:r>
                        <a:rPr lang="en-US" dirty="0" smtClean="0"/>
                        <a:t>-0.2%</a:t>
                      </a:r>
                      <a:endParaRPr lang="en-US" dirty="0"/>
                    </a:p>
                  </a:txBody>
                  <a:tcPr/>
                </a:tc>
              </a:tr>
              <a:tr h="404300">
                <a:tc>
                  <a:txBody>
                    <a:bodyPr/>
                    <a:lstStyle/>
                    <a:p>
                      <a:r>
                        <a:rPr lang="en-US" dirty="0" smtClean="0"/>
                        <a:t>Benin</a:t>
                      </a:r>
                      <a:endParaRPr lang="en-US" dirty="0"/>
                    </a:p>
                  </a:txBody>
                  <a:tcPr/>
                </a:tc>
                <a:tc>
                  <a:txBody>
                    <a:bodyPr/>
                    <a:lstStyle/>
                    <a:p>
                      <a:r>
                        <a:rPr lang="en-US" dirty="0" smtClean="0"/>
                        <a:t>-1.1%</a:t>
                      </a:r>
                      <a:endParaRPr lang="en-US" dirty="0"/>
                    </a:p>
                  </a:txBody>
                  <a:tcPr/>
                </a:tc>
              </a:tr>
              <a:tr h="404300">
                <a:tc>
                  <a:txBody>
                    <a:bodyPr/>
                    <a:lstStyle/>
                    <a:p>
                      <a:r>
                        <a:rPr lang="en-US" dirty="0" smtClean="0"/>
                        <a:t>Botswana</a:t>
                      </a:r>
                      <a:endParaRPr lang="en-US" dirty="0"/>
                    </a:p>
                  </a:txBody>
                  <a:tcPr/>
                </a:tc>
                <a:tc>
                  <a:txBody>
                    <a:bodyPr/>
                    <a:lstStyle/>
                    <a:p>
                      <a:r>
                        <a:rPr lang="en-US" dirty="0" smtClean="0"/>
                        <a:t>-0.9%</a:t>
                      </a:r>
                      <a:endParaRPr lang="en-US" dirty="0"/>
                    </a:p>
                  </a:txBody>
                  <a:tcPr/>
                </a:tc>
              </a:tr>
              <a:tr h="404300">
                <a:tc>
                  <a:txBody>
                    <a:bodyPr/>
                    <a:lstStyle/>
                    <a:p>
                      <a:r>
                        <a:rPr lang="en-US" dirty="0" smtClean="0"/>
                        <a:t>Burkina Faso</a:t>
                      </a:r>
                      <a:endParaRPr lang="en-US" dirty="0"/>
                    </a:p>
                  </a:txBody>
                  <a:tcPr/>
                </a:tc>
                <a:tc>
                  <a:txBody>
                    <a:bodyPr/>
                    <a:lstStyle/>
                    <a:p>
                      <a:r>
                        <a:rPr lang="en-US" dirty="0" smtClean="0"/>
                        <a:t>-1.1%</a:t>
                      </a:r>
                      <a:endParaRPr lang="en-US" dirty="0"/>
                    </a:p>
                  </a:txBody>
                  <a:tcPr/>
                </a:tc>
              </a:tr>
              <a:tr h="404300">
                <a:tc>
                  <a:txBody>
                    <a:bodyPr/>
                    <a:lstStyle/>
                    <a:p>
                      <a:r>
                        <a:rPr lang="en-US" dirty="0" smtClean="0"/>
                        <a:t>Central</a:t>
                      </a:r>
                      <a:r>
                        <a:rPr lang="en-US" baseline="0" dirty="0" smtClean="0"/>
                        <a:t> </a:t>
                      </a:r>
                      <a:r>
                        <a:rPr lang="en-US" baseline="0" dirty="0" err="1" smtClean="0"/>
                        <a:t>Af</a:t>
                      </a:r>
                      <a:r>
                        <a:rPr lang="en-US" baseline="0" dirty="0" smtClean="0"/>
                        <a:t>. Rep.</a:t>
                      </a:r>
                      <a:endParaRPr lang="en-US" dirty="0"/>
                    </a:p>
                  </a:txBody>
                  <a:tcPr/>
                </a:tc>
                <a:tc>
                  <a:txBody>
                    <a:bodyPr/>
                    <a:lstStyle/>
                    <a:p>
                      <a:r>
                        <a:rPr lang="en-US" dirty="0" smtClean="0">
                          <a:solidFill>
                            <a:srgbClr val="FF0000"/>
                          </a:solidFill>
                        </a:rPr>
                        <a:t>- 0.1% (39.94M)</a:t>
                      </a:r>
                      <a:endParaRPr lang="en-US" dirty="0">
                        <a:solidFill>
                          <a:srgbClr val="FF0000"/>
                        </a:solidFill>
                      </a:endParaRPr>
                    </a:p>
                  </a:txBody>
                  <a:tcPr/>
                </a:tc>
              </a:tr>
              <a:tr h="404300">
                <a:tc>
                  <a:txBody>
                    <a:bodyPr/>
                    <a:lstStyle/>
                    <a:p>
                      <a:r>
                        <a:rPr lang="en-US" dirty="0" smtClean="0"/>
                        <a:t>Chad</a:t>
                      </a:r>
                      <a:endParaRPr lang="en-US" dirty="0"/>
                    </a:p>
                  </a:txBody>
                  <a:tcPr/>
                </a:tc>
                <a:tc>
                  <a:txBody>
                    <a:bodyPr/>
                    <a:lstStyle/>
                    <a:p>
                      <a:r>
                        <a:rPr lang="en-US" dirty="0" smtClean="0"/>
                        <a:t>- 2,4%</a:t>
                      </a:r>
                      <a:endParaRPr lang="en-US" dirty="0"/>
                    </a:p>
                  </a:txBody>
                  <a:tcPr/>
                </a:tc>
              </a:tr>
              <a:tr h="404300">
                <a:tc>
                  <a:txBody>
                    <a:bodyPr/>
                    <a:lstStyle/>
                    <a:p>
                      <a:r>
                        <a:rPr lang="en-US" dirty="0" smtClean="0">
                          <a:solidFill>
                            <a:schemeClr val="tx1"/>
                          </a:solidFill>
                        </a:rPr>
                        <a:t>Comoros</a:t>
                      </a:r>
                      <a:endParaRPr lang="en-US" dirty="0">
                        <a:solidFill>
                          <a:schemeClr val="tx1"/>
                        </a:solidFill>
                      </a:endParaRPr>
                    </a:p>
                  </a:txBody>
                  <a:tcPr/>
                </a:tc>
                <a:tc>
                  <a:txBody>
                    <a:bodyPr/>
                    <a:lstStyle/>
                    <a:p>
                      <a:r>
                        <a:rPr lang="en-US" dirty="0" smtClean="0"/>
                        <a:t>- 1.0%</a:t>
                      </a:r>
                      <a:endParaRPr lang="en-US" dirty="0"/>
                    </a:p>
                  </a:txBody>
                  <a:tcPr/>
                </a:tc>
              </a:tr>
              <a:tr h="404300">
                <a:tc>
                  <a:txBody>
                    <a:bodyPr/>
                    <a:lstStyle/>
                    <a:p>
                      <a:r>
                        <a:rPr lang="en-US" dirty="0" smtClean="0"/>
                        <a:t>Congo</a:t>
                      </a:r>
                      <a:endParaRPr lang="en-US" dirty="0"/>
                    </a:p>
                  </a:txBody>
                  <a:tcPr/>
                </a:tc>
                <a:tc>
                  <a:txBody>
                    <a:bodyPr/>
                    <a:lstStyle/>
                    <a:p>
                      <a:r>
                        <a:rPr lang="en-US" dirty="0" smtClean="0"/>
                        <a:t>- 0.1%</a:t>
                      </a:r>
                      <a:endParaRPr lang="en-US" dirty="0"/>
                    </a:p>
                  </a:txBody>
                  <a:tcPr/>
                </a:tc>
              </a:tr>
              <a:tr h="404300">
                <a:tc>
                  <a:txBody>
                    <a:bodyPr/>
                    <a:lstStyle/>
                    <a:p>
                      <a:r>
                        <a:rPr lang="en-US" dirty="0" smtClean="0"/>
                        <a:t>DRC</a:t>
                      </a:r>
                      <a:endParaRPr lang="en-US" dirty="0"/>
                    </a:p>
                  </a:txBody>
                  <a:tcPr/>
                </a:tc>
                <a:tc>
                  <a:txBody>
                    <a:bodyPr/>
                    <a:lstStyle/>
                    <a:p>
                      <a:r>
                        <a:rPr lang="en-US" dirty="0" smtClean="0">
                          <a:solidFill>
                            <a:srgbClr val="FF0000"/>
                          </a:solidFill>
                        </a:rPr>
                        <a:t>-0.2% (54.6M)</a:t>
                      </a:r>
                      <a:endParaRPr lang="en-US" dirty="0">
                        <a:solidFill>
                          <a:srgbClr val="FF0000"/>
                        </a:solidFill>
                      </a:endParaRPr>
                    </a:p>
                  </a:txBody>
                  <a:tcPr/>
                </a:tc>
              </a:tr>
            </a:tbl>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300087459"/>
              </p:ext>
            </p:extLst>
          </p:nvPr>
        </p:nvGraphicFramePr>
        <p:xfrm>
          <a:off x="4229098" y="1673225"/>
          <a:ext cx="7325592" cy="4023360"/>
        </p:xfrm>
        <a:graphic>
          <a:graphicData uri="http://schemas.openxmlformats.org/drawingml/2006/table">
            <a:tbl>
              <a:tblPr firstRow="1" bandRow="1">
                <a:tableStyleId>{5C22544A-7EE6-4342-B048-85BDC9FD1C3A}</a:tableStyleId>
              </a:tblPr>
              <a:tblGrid>
                <a:gridCol w="2016100"/>
                <a:gridCol w="1748286"/>
                <a:gridCol w="1782283"/>
                <a:gridCol w="1778923"/>
              </a:tblGrid>
              <a:tr h="27921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21247">
                <a:tc>
                  <a:txBody>
                    <a:bodyPr/>
                    <a:lstStyle/>
                    <a:p>
                      <a:r>
                        <a:rPr lang="en-US" dirty="0" smtClean="0"/>
                        <a:t>Equatorial Guinea</a:t>
                      </a:r>
                      <a:endParaRPr lang="en-US" dirty="0"/>
                    </a:p>
                  </a:txBody>
                  <a:tcPr/>
                </a:tc>
                <a:tc>
                  <a:txBody>
                    <a:bodyPr/>
                    <a:lstStyle/>
                    <a:p>
                      <a:r>
                        <a:rPr lang="en-US" dirty="0" smtClean="0"/>
                        <a:t>-0.7%</a:t>
                      </a:r>
                      <a:endParaRPr lang="en-US" dirty="0"/>
                    </a:p>
                  </a:txBody>
                  <a:tcPr/>
                </a:tc>
                <a:tc>
                  <a:txBody>
                    <a:bodyPr/>
                    <a:lstStyle/>
                    <a:p>
                      <a:r>
                        <a:rPr lang="en-US" dirty="0" smtClean="0"/>
                        <a:t>Niger</a:t>
                      </a:r>
                      <a:endParaRPr lang="en-US" dirty="0"/>
                    </a:p>
                  </a:txBody>
                  <a:tcPr/>
                </a:tc>
                <a:tc>
                  <a:txBody>
                    <a:bodyPr/>
                    <a:lstStyle/>
                    <a:p>
                      <a:r>
                        <a:rPr lang="en-US" dirty="0" smtClean="0"/>
                        <a:t>-1.1%</a:t>
                      </a:r>
                      <a:endParaRPr lang="en-US" dirty="0"/>
                    </a:p>
                  </a:txBody>
                  <a:tcPr/>
                </a:tc>
              </a:tr>
              <a:tr h="321247">
                <a:tc>
                  <a:txBody>
                    <a:bodyPr/>
                    <a:lstStyle/>
                    <a:p>
                      <a:r>
                        <a:rPr lang="en-US" dirty="0" smtClean="0">
                          <a:solidFill>
                            <a:schemeClr val="tx1"/>
                          </a:solidFill>
                        </a:rPr>
                        <a:t>Guinea Bissau</a:t>
                      </a:r>
                      <a:endParaRPr lang="en-US" dirty="0">
                        <a:solidFill>
                          <a:schemeClr val="tx1"/>
                        </a:solidFill>
                      </a:endParaRPr>
                    </a:p>
                  </a:txBody>
                  <a:tcPr/>
                </a:tc>
                <a:tc>
                  <a:txBody>
                    <a:bodyPr/>
                    <a:lstStyle/>
                    <a:p>
                      <a:r>
                        <a:rPr lang="en-US" dirty="0" smtClean="0"/>
                        <a:t>-0.6%</a:t>
                      </a:r>
                      <a:endParaRPr lang="en-US" dirty="0"/>
                    </a:p>
                  </a:txBody>
                  <a:tcPr/>
                </a:tc>
                <a:tc>
                  <a:txBody>
                    <a:bodyPr/>
                    <a:lstStyle/>
                    <a:p>
                      <a:r>
                        <a:rPr lang="en-US" dirty="0" smtClean="0"/>
                        <a:t>Nigeria</a:t>
                      </a:r>
                      <a:endParaRPr lang="en-US" dirty="0"/>
                    </a:p>
                  </a:txBody>
                  <a:tcPr/>
                </a:tc>
                <a:tc>
                  <a:txBody>
                    <a:bodyPr/>
                    <a:lstStyle/>
                    <a:p>
                      <a:r>
                        <a:rPr lang="en-US" dirty="0" smtClean="0"/>
                        <a:t>-5.0%</a:t>
                      </a:r>
                      <a:endParaRPr lang="en-US" dirty="0"/>
                    </a:p>
                  </a:txBody>
                  <a:tcPr/>
                </a:tc>
              </a:tr>
              <a:tr h="343471">
                <a:tc>
                  <a:txBody>
                    <a:bodyPr/>
                    <a:lstStyle/>
                    <a:p>
                      <a:r>
                        <a:rPr lang="en-US" dirty="0" smtClean="0"/>
                        <a:t>Liberia</a:t>
                      </a:r>
                      <a:endParaRPr lang="en-US" dirty="0"/>
                    </a:p>
                  </a:txBody>
                  <a:tcPr/>
                </a:tc>
                <a:tc>
                  <a:txBody>
                    <a:bodyPr/>
                    <a:lstStyle/>
                    <a:p>
                      <a:r>
                        <a:rPr lang="en-US" dirty="0" smtClean="0"/>
                        <a:t>-0.7%</a:t>
                      </a:r>
                      <a:endParaRPr lang="en-US" dirty="0"/>
                    </a:p>
                  </a:txBody>
                  <a:tcPr/>
                </a:tc>
                <a:tc>
                  <a:txBody>
                    <a:bodyPr/>
                    <a:lstStyle/>
                    <a:p>
                      <a:r>
                        <a:rPr lang="en-US" dirty="0" smtClean="0"/>
                        <a:t>Senegal</a:t>
                      </a:r>
                      <a:endParaRPr lang="en-US" dirty="0"/>
                    </a:p>
                  </a:txBody>
                  <a:tcPr/>
                </a:tc>
                <a:tc>
                  <a:txBody>
                    <a:bodyPr/>
                    <a:lstStyle/>
                    <a:p>
                      <a:r>
                        <a:rPr lang="en-US" dirty="0" smtClean="0"/>
                        <a:t>-0.5%</a:t>
                      </a:r>
                      <a:endParaRPr lang="en-US" dirty="0"/>
                    </a:p>
                  </a:txBody>
                  <a:tcPr/>
                </a:tc>
              </a:tr>
              <a:tr h="321247">
                <a:tc>
                  <a:txBody>
                    <a:bodyPr/>
                    <a:lstStyle/>
                    <a:p>
                      <a:r>
                        <a:rPr lang="en-US" dirty="0" smtClean="0"/>
                        <a:t>Madagascar</a:t>
                      </a:r>
                      <a:endParaRPr lang="en-US" dirty="0"/>
                    </a:p>
                  </a:txBody>
                  <a:tcPr/>
                </a:tc>
                <a:tc>
                  <a:txBody>
                    <a:bodyPr/>
                    <a:lstStyle/>
                    <a:p>
                      <a:r>
                        <a:rPr lang="en-US" dirty="0" smtClean="0"/>
                        <a:t>-0.1%</a:t>
                      </a:r>
                      <a:endParaRPr lang="en-US" dirty="0"/>
                    </a:p>
                  </a:txBody>
                  <a:tcPr/>
                </a:tc>
                <a:tc>
                  <a:txBody>
                    <a:bodyPr/>
                    <a:lstStyle/>
                    <a:p>
                      <a:r>
                        <a:rPr lang="en-US" dirty="0" smtClean="0"/>
                        <a:t>Somalia</a:t>
                      </a:r>
                      <a:endParaRPr lang="en-US" dirty="0"/>
                    </a:p>
                  </a:txBody>
                  <a:tcPr/>
                </a:tc>
                <a:tc>
                  <a:txBody>
                    <a:bodyPr/>
                    <a:lstStyle/>
                    <a:p>
                      <a:r>
                        <a:rPr lang="en-US" dirty="0" smtClean="0"/>
                        <a:t>-1.2%</a:t>
                      </a:r>
                      <a:endParaRPr lang="en-US" dirty="0"/>
                    </a:p>
                  </a:txBody>
                  <a:tcPr/>
                </a:tc>
              </a:tr>
              <a:tr h="321247">
                <a:tc>
                  <a:txBody>
                    <a:bodyPr/>
                    <a:lstStyle/>
                    <a:p>
                      <a:r>
                        <a:rPr lang="en-US" dirty="0" smtClean="0"/>
                        <a:t>Malawi</a:t>
                      </a:r>
                      <a:endParaRPr lang="en-US" dirty="0"/>
                    </a:p>
                  </a:txBody>
                  <a:tcPr/>
                </a:tc>
                <a:tc>
                  <a:txBody>
                    <a:bodyPr/>
                    <a:lstStyle/>
                    <a:p>
                      <a:r>
                        <a:rPr lang="en-US" dirty="0" smtClean="0">
                          <a:solidFill>
                            <a:srgbClr val="FF0000"/>
                          </a:solidFill>
                        </a:rPr>
                        <a:t>-0.6</a:t>
                      </a:r>
                      <a:r>
                        <a:rPr lang="en-US" dirty="0" smtClean="0">
                          <a:solidFill>
                            <a:srgbClr val="FF0000"/>
                          </a:solidFill>
                        </a:rPr>
                        <a:t>% (59.18M)</a:t>
                      </a:r>
                      <a:endParaRPr lang="en-US" dirty="0">
                        <a:solidFill>
                          <a:srgbClr val="FF0000"/>
                        </a:solidFill>
                      </a:endParaRPr>
                    </a:p>
                  </a:txBody>
                  <a:tcPr/>
                </a:tc>
                <a:tc>
                  <a:txBody>
                    <a:bodyPr/>
                    <a:lstStyle/>
                    <a:p>
                      <a:r>
                        <a:rPr lang="en-US" dirty="0" smtClean="0"/>
                        <a:t>Sudan</a:t>
                      </a:r>
                      <a:endParaRPr lang="en-US" dirty="0"/>
                    </a:p>
                  </a:txBody>
                  <a:tcPr/>
                </a:tc>
                <a:tc>
                  <a:txBody>
                    <a:bodyPr/>
                    <a:lstStyle/>
                    <a:p>
                      <a:r>
                        <a:rPr lang="en-US" dirty="0" smtClean="0"/>
                        <a:t>-0.9%</a:t>
                      </a:r>
                      <a:endParaRPr lang="en-US" dirty="0"/>
                    </a:p>
                  </a:txBody>
                  <a:tcPr/>
                </a:tc>
              </a:tr>
              <a:tr h="321247">
                <a:tc>
                  <a:txBody>
                    <a:bodyPr/>
                    <a:lstStyle/>
                    <a:p>
                      <a:r>
                        <a:rPr lang="en-US" dirty="0" err="1" smtClean="0"/>
                        <a:t>Mali</a:t>
                      </a:r>
                      <a:endParaRPr lang="en-US" dirty="0"/>
                    </a:p>
                  </a:txBody>
                  <a:tcPr/>
                </a:tc>
                <a:tc>
                  <a:txBody>
                    <a:bodyPr/>
                    <a:lstStyle/>
                    <a:p>
                      <a:r>
                        <a:rPr lang="en-US" dirty="0" smtClean="0"/>
                        <a:t>-1.6%</a:t>
                      </a:r>
                      <a:endParaRPr lang="en-US" dirty="0"/>
                    </a:p>
                  </a:txBody>
                  <a:tcPr/>
                </a:tc>
                <a:tc>
                  <a:txBody>
                    <a:bodyPr/>
                    <a:lstStyle/>
                    <a:p>
                      <a:r>
                        <a:rPr lang="en-US" dirty="0" smtClean="0"/>
                        <a:t>Togo</a:t>
                      </a:r>
                      <a:endParaRPr lang="en-US" dirty="0"/>
                    </a:p>
                  </a:txBody>
                  <a:tcPr/>
                </a:tc>
                <a:tc>
                  <a:txBody>
                    <a:bodyPr/>
                    <a:lstStyle/>
                    <a:p>
                      <a:r>
                        <a:rPr lang="en-US" dirty="0" smtClean="0">
                          <a:solidFill>
                            <a:srgbClr val="FF0000"/>
                          </a:solidFill>
                        </a:rPr>
                        <a:t>-8.1</a:t>
                      </a:r>
                      <a:r>
                        <a:rPr lang="en-US" dirty="0" smtClean="0">
                          <a:solidFill>
                            <a:srgbClr val="FF0000"/>
                          </a:solidFill>
                        </a:rPr>
                        <a:t>% (12.83M)</a:t>
                      </a:r>
                      <a:endParaRPr lang="en-US" dirty="0">
                        <a:solidFill>
                          <a:srgbClr val="FF0000"/>
                        </a:solidFill>
                      </a:endParaRPr>
                    </a:p>
                  </a:txBody>
                  <a:tcPr/>
                </a:tc>
              </a:tr>
              <a:tr h="321247">
                <a:tc>
                  <a:txBody>
                    <a:bodyPr/>
                    <a:lstStyle/>
                    <a:p>
                      <a:r>
                        <a:rPr lang="en-US" dirty="0" smtClean="0"/>
                        <a:t>Mauritania</a:t>
                      </a:r>
                      <a:endParaRPr lang="en-US" dirty="0"/>
                    </a:p>
                  </a:txBody>
                  <a:tcPr/>
                </a:tc>
                <a:tc>
                  <a:txBody>
                    <a:bodyPr/>
                    <a:lstStyle/>
                    <a:p>
                      <a:r>
                        <a:rPr lang="en-US" dirty="0" smtClean="0"/>
                        <a:t>-1.5%</a:t>
                      </a:r>
                      <a:endParaRPr lang="en-US" dirty="0"/>
                    </a:p>
                  </a:txBody>
                  <a:tcPr/>
                </a:tc>
                <a:tc>
                  <a:txBody>
                    <a:bodyPr/>
                    <a:lstStyle/>
                    <a:p>
                      <a:r>
                        <a:rPr lang="en-US" dirty="0" smtClean="0"/>
                        <a:t>Uganda</a:t>
                      </a:r>
                      <a:endParaRPr lang="en-US" dirty="0"/>
                    </a:p>
                  </a:txBody>
                  <a:tcPr/>
                </a:tc>
                <a:tc>
                  <a:txBody>
                    <a:bodyPr/>
                    <a:lstStyle/>
                    <a:p>
                      <a:r>
                        <a:rPr lang="en-US" dirty="0" smtClean="0"/>
                        <a:t>-5.5%</a:t>
                      </a:r>
                      <a:endParaRPr lang="en-US" dirty="0"/>
                    </a:p>
                  </a:txBody>
                  <a:tcPr/>
                </a:tc>
              </a:tr>
              <a:tr h="321247">
                <a:tc>
                  <a:txBody>
                    <a:bodyPr/>
                    <a:lstStyle/>
                    <a:p>
                      <a:r>
                        <a:rPr lang="en-US" dirty="0" smtClean="0"/>
                        <a:t>Morocco</a:t>
                      </a:r>
                      <a:endParaRPr lang="en-US" dirty="0"/>
                    </a:p>
                  </a:txBody>
                  <a:tcPr/>
                </a:tc>
                <a:tc>
                  <a:txBody>
                    <a:bodyPr/>
                    <a:lstStyle/>
                    <a:p>
                      <a:r>
                        <a:rPr lang="en-US" dirty="0" smtClean="0"/>
                        <a:t>-0.1%</a:t>
                      </a:r>
                      <a:endParaRPr lang="en-US" dirty="0"/>
                    </a:p>
                  </a:txBody>
                  <a:tcPr/>
                </a:tc>
                <a:tc>
                  <a:txBody>
                    <a:bodyPr/>
                    <a:lstStyle/>
                    <a:p>
                      <a:r>
                        <a:rPr lang="en-US" dirty="0" smtClean="0"/>
                        <a:t>U.</a:t>
                      </a:r>
                      <a:r>
                        <a:rPr lang="en-US" baseline="0" dirty="0" smtClean="0"/>
                        <a:t> R. of </a:t>
                      </a:r>
                      <a:r>
                        <a:rPr lang="en-US" dirty="0" smtClean="0"/>
                        <a:t>Tanzania</a:t>
                      </a:r>
                      <a:endParaRPr lang="en-US" dirty="0"/>
                    </a:p>
                  </a:txBody>
                  <a:tcPr/>
                </a:tc>
                <a:tc>
                  <a:txBody>
                    <a:bodyPr/>
                    <a:lstStyle/>
                    <a:p>
                      <a:r>
                        <a:rPr lang="en-US" dirty="0" smtClean="0"/>
                        <a:t>-0.8%</a:t>
                      </a:r>
                      <a:endParaRPr lang="en-US" dirty="0"/>
                    </a:p>
                  </a:txBody>
                  <a:tcPr/>
                </a:tc>
              </a:tr>
              <a:tr h="321247">
                <a:tc>
                  <a:txBody>
                    <a:bodyPr/>
                    <a:lstStyle/>
                    <a:p>
                      <a:r>
                        <a:rPr lang="en-US" dirty="0" smtClean="0">
                          <a:solidFill>
                            <a:srgbClr val="FF0000"/>
                          </a:solidFill>
                        </a:rPr>
                        <a:t>Mozambique</a:t>
                      </a:r>
                      <a:endParaRPr lang="en-US" dirty="0">
                        <a:solidFill>
                          <a:srgbClr val="FF0000"/>
                        </a:solidFill>
                      </a:endParaRPr>
                    </a:p>
                  </a:txBody>
                  <a:tcPr/>
                </a:tc>
                <a:tc>
                  <a:txBody>
                    <a:bodyPr/>
                    <a:lstStyle/>
                    <a:p>
                      <a:r>
                        <a:rPr lang="en-US" dirty="0" smtClean="0">
                          <a:solidFill>
                            <a:srgbClr val="FF0000"/>
                          </a:solidFill>
                        </a:rPr>
                        <a:t>-0.5</a:t>
                      </a:r>
                      <a:r>
                        <a:rPr lang="en-US" dirty="0" smtClean="0">
                          <a:solidFill>
                            <a:srgbClr val="FF0000"/>
                          </a:solidFill>
                        </a:rPr>
                        <a:t>% (32.66M)</a:t>
                      </a:r>
                      <a:endParaRPr lang="en-US" dirty="0">
                        <a:solidFill>
                          <a:srgbClr val="FF0000"/>
                        </a:solidFill>
                      </a:endParaRPr>
                    </a:p>
                  </a:txBody>
                  <a:tcPr/>
                </a:tc>
                <a:tc>
                  <a:txBody>
                    <a:bodyPr/>
                    <a:lstStyle/>
                    <a:p>
                      <a:r>
                        <a:rPr lang="en-US" dirty="0" smtClean="0"/>
                        <a:t>Zambia</a:t>
                      </a:r>
                      <a:endParaRPr lang="en-US" dirty="0"/>
                    </a:p>
                  </a:txBody>
                  <a:tcPr/>
                </a:tc>
                <a:tc>
                  <a:txBody>
                    <a:bodyPr/>
                    <a:lstStyle/>
                    <a:p>
                      <a:r>
                        <a:rPr lang="en-US" dirty="0" smtClean="0"/>
                        <a:t>-0.3%</a:t>
                      </a:r>
                      <a:endParaRPr lang="en-US" dirty="0"/>
                    </a:p>
                  </a:txBody>
                  <a:tcPr/>
                </a:tc>
              </a:tr>
              <a:tr h="321247">
                <a:tc>
                  <a:txBody>
                    <a:bodyPr/>
                    <a:lstStyle/>
                    <a:p>
                      <a:r>
                        <a:rPr lang="en-US" dirty="0" smtClean="0"/>
                        <a:t>Namibia</a:t>
                      </a:r>
                      <a:endParaRPr lang="en-US" dirty="0"/>
                    </a:p>
                  </a:txBody>
                  <a:tcPr/>
                </a:tc>
                <a:tc>
                  <a:txBody>
                    <a:bodyPr/>
                    <a:lstStyle/>
                    <a:p>
                      <a:r>
                        <a:rPr lang="en-US" dirty="0" smtClean="0"/>
                        <a:t>-0.1%</a:t>
                      </a:r>
                      <a:endParaRPr lang="en-US" dirty="0"/>
                    </a:p>
                  </a:txBody>
                  <a:tcPr/>
                </a:tc>
                <a:tc>
                  <a:txBody>
                    <a:bodyPr/>
                    <a:lstStyle/>
                    <a:p>
                      <a:r>
                        <a:rPr lang="en-US" dirty="0" smtClean="0"/>
                        <a:t>Zimbabwe</a:t>
                      </a:r>
                      <a:endParaRPr lang="en-US" dirty="0"/>
                    </a:p>
                  </a:txBody>
                  <a:tcPr/>
                </a:tc>
                <a:tc>
                  <a:txBody>
                    <a:bodyPr/>
                    <a:lstStyle/>
                    <a:p>
                      <a:r>
                        <a:rPr lang="en-US" dirty="0" smtClean="0"/>
                        <a:t>-2.1%</a:t>
                      </a:r>
                      <a:endParaRPr lang="en-US" dirty="0"/>
                    </a:p>
                  </a:txBody>
                  <a:tcPr/>
                </a:tc>
              </a:tr>
            </a:tbl>
          </a:graphicData>
        </a:graphic>
      </p:graphicFrame>
      <p:sp>
        <p:nvSpPr>
          <p:cNvPr id="6" name="TextBox 5"/>
          <p:cNvSpPr txBox="1"/>
          <p:nvPr/>
        </p:nvSpPr>
        <p:spPr>
          <a:xfrm>
            <a:off x="552450" y="5901680"/>
            <a:ext cx="11683455" cy="646331"/>
          </a:xfrm>
          <a:prstGeom prst="rect">
            <a:avLst/>
          </a:prstGeom>
          <a:noFill/>
        </p:spPr>
        <p:txBody>
          <a:bodyPr wrap="none" rtlCol="0">
            <a:spAutoFit/>
          </a:bodyPr>
          <a:lstStyle/>
          <a:p>
            <a:r>
              <a:rPr lang="en-US" dirty="0" smtClean="0"/>
              <a:t>Other countries include: Burundi (16.53M), Cote d’Ivoire (24.12M), Cameroon (10.67M), Ghana (66.05M), Kenya (16.94M),</a:t>
            </a:r>
          </a:p>
          <a:p>
            <a:r>
              <a:rPr lang="en-US" dirty="0" smtClean="0"/>
              <a:t>Rwanda (17.88M)</a:t>
            </a:r>
            <a:endParaRPr lang="en-US" dirty="0"/>
          </a:p>
        </p:txBody>
      </p:sp>
      <p:sp>
        <p:nvSpPr>
          <p:cNvPr id="7" name="TextBox 6"/>
          <p:cNvSpPr txBox="1"/>
          <p:nvPr/>
        </p:nvSpPr>
        <p:spPr>
          <a:xfrm>
            <a:off x="6019800" y="6383774"/>
            <a:ext cx="6172200" cy="369332"/>
          </a:xfrm>
          <a:prstGeom prst="rect">
            <a:avLst/>
          </a:prstGeom>
          <a:noFill/>
        </p:spPr>
        <p:txBody>
          <a:bodyPr wrap="square" rtlCol="0">
            <a:spAutoFit/>
          </a:bodyPr>
          <a:lstStyle/>
          <a:p>
            <a:r>
              <a:rPr lang="en-US" dirty="0" smtClean="0"/>
              <a:t>Source: REDD+ Voluntary Database, recipient country data, 2016</a:t>
            </a:r>
            <a:endParaRPr lang="en-US" dirty="0"/>
          </a:p>
        </p:txBody>
      </p:sp>
    </p:spTree>
    <p:extLst>
      <p:ext uri="{BB962C8B-B14F-4D97-AF65-F5344CB8AC3E}">
        <p14:creationId xmlns:p14="http://schemas.microsoft.com/office/powerpoint/2010/main" val="1495904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Countries that have not yet halted forest cover loss in </a:t>
            </a:r>
            <a:r>
              <a:rPr lang="en-US" sz="3200" b="1" dirty="0" smtClean="0">
                <a:solidFill>
                  <a:schemeClr val="accent1">
                    <a:lumMod val="75000"/>
                  </a:schemeClr>
                </a:solidFill>
                <a:latin typeface="Arial Black" charset="0"/>
                <a:ea typeface="Arial Black" charset="0"/>
                <a:cs typeface="Arial Black" charset="0"/>
              </a:rPr>
              <a:t>Latin A</a:t>
            </a:r>
            <a:r>
              <a:rPr lang="en-US" sz="3200" b="1" dirty="0" smtClean="0">
                <a:solidFill>
                  <a:schemeClr val="accent1">
                    <a:lumMod val="75000"/>
                  </a:schemeClr>
                </a:solidFill>
                <a:latin typeface="Arial Black" charset="0"/>
                <a:ea typeface="Arial Black" charset="0"/>
                <a:cs typeface="Arial Black" charset="0"/>
              </a:rPr>
              <a:t>merica </a:t>
            </a:r>
            <a:r>
              <a:rPr lang="en-US" sz="3200" b="1" dirty="0" smtClean="0"/>
              <a:t>that received more than 10M REDD+ support</a:t>
            </a:r>
            <a:endParaRPr lang="en-US" sz="3200" b="1" dirty="0"/>
          </a:p>
        </p:txBody>
      </p:sp>
      <p:graphicFrame>
        <p:nvGraphicFramePr>
          <p:cNvPr id="11" name="Content Placeholder 10"/>
          <p:cNvGraphicFramePr>
            <a:graphicFrameLocks noGrp="1"/>
          </p:cNvGraphicFramePr>
          <p:nvPr>
            <p:ph sz="half" idx="1"/>
          </p:nvPr>
        </p:nvGraphicFramePr>
        <p:xfrm>
          <a:off x="838200" y="1825625"/>
          <a:ext cx="5181600" cy="2966720"/>
        </p:xfrm>
        <a:graphic>
          <a:graphicData uri="http://schemas.openxmlformats.org/drawingml/2006/table">
            <a:tbl>
              <a:tblPr firstRow="1" bandRow="1">
                <a:tableStyleId>{5C22544A-7EE6-4342-B048-85BDC9FD1C3A}</a:tableStyleId>
              </a:tblPr>
              <a:tblGrid>
                <a:gridCol w="2590800"/>
                <a:gridCol w="2590800"/>
              </a:tblGrid>
              <a:tr h="370840">
                <a:tc>
                  <a:txBody>
                    <a:bodyPr/>
                    <a:lstStyle/>
                    <a:p>
                      <a:endParaRPr lang="en-US" dirty="0"/>
                    </a:p>
                  </a:txBody>
                  <a:tcPr/>
                </a:tc>
                <a:tc>
                  <a:txBody>
                    <a:bodyPr/>
                    <a:lstStyle/>
                    <a:p>
                      <a:endParaRPr lang="en-US"/>
                    </a:p>
                  </a:txBody>
                  <a:tcPr/>
                </a:tc>
              </a:tr>
              <a:tr h="370840">
                <a:tc>
                  <a:txBody>
                    <a:bodyPr/>
                    <a:lstStyle/>
                    <a:p>
                      <a:r>
                        <a:rPr lang="en-US" dirty="0" smtClean="0"/>
                        <a:t>Argentina</a:t>
                      </a:r>
                      <a:endParaRPr lang="en-US" dirty="0"/>
                    </a:p>
                  </a:txBody>
                  <a:tcPr/>
                </a:tc>
                <a:tc>
                  <a:txBody>
                    <a:bodyPr/>
                    <a:lstStyle/>
                    <a:p>
                      <a:r>
                        <a:rPr lang="en-US" dirty="0" smtClean="0"/>
                        <a:t>-1.1%</a:t>
                      </a:r>
                      <a:endParaRPr lang="en-US" dirty="0"/>
                    </a:p>
                  </a:txBody>
                  <a:tcPr/>
                </a:tc>
              </a:tr>
              <a:tr h="370840">
                <a:tc>
                  <a:txBody>
                    <a:bodyPr/>
                    <a:lstStyle/>
                    <a:p>
                      <a:r>
                        <a:rPr lang="en-US" dirty="0" smtClean="0"/>
                        <a:t>Belize</a:t>
                      </a:r>
                      <a:endParaRPr lang="en-US" dirty="0"/>
                    </a:p>
                  </a:txBody>
                  <a:tcPr/>
                </a:tc>
                <a:tc>
                  <a:txBody>
                    <a:bodyPr/>
                    <a:lstStyle/>
                    <a:p>
                      <a:r>
                        <a:rPr lang="en-US" dirty="0" smtClean="0"/>
                        <a:t>-0.4%</a:t>
                      </a:r>
                      <a:endParaRPr lang="en-US" dirty="0"/>
                    </a:p>
                  </a:txBody>
                  <a:tcPr/>
                </a:tc>
              </a:tr>
              <a:tr h="370840">
                <a:tc>
                  <a:txBody>
                    <a:bodyPr/>
                    <a:lstStyle/>
                    <a:p>
                      <a:r>
                        <a:rPr lang="en-US" dirty="0" smtClean="0"/>
                        <a:t>Bolivia</a:t>
                      </a:r>
                      <a:endParaRPr lang="en-US" dirty="0"/>
                    </a:p>
                  </a:txBody>
                  <a:tcPr/>
                </a:tc>
                <a:tc>
                  <a:txBody>
                    <a:bodyPr/>
                    <a:lstStyle/>
                    <a:p>
                      <a:r>
                        <a:rPr lang="en-US" dirty="0" smtClean="0"/>
                        <a:t>-0.5%</a:t>
                      </a:r>
                      <a:endParaRPr lang="en-US" dirty="0"/>
                    </a:p>
                  </a:txBody>
                  <a:tcPr/>
                </a:tc>
              </a:tr>
              <a:tr h="370840">
                <a:tc>
                  <a:txBody>
                    <a:bodyPr/>
                    <a:lstStyle/>
                    <a:p>
                      <a:r>
                        <a:rPr lang="en-US" dirty="0" smtClean="0">
                          <a:solidFill>
                            <a:srgbClr val="FF0000"/>
                          </a:solidFill>
                        </a:rPr>
                        <a:t>Brazil</a:t>
                      </a:r>
                      <a:endParaRPr lang="en-US" dirty="0">
                        <a:solidFill>
                          <a:srgbClr val="FF0000"/>
                        </a:solidFill>
                      </a:endParaRPr>
                    </a:p>
                  </a:txBody>
                  <a:tcPr/>
                </a:tc>
                <a:tc>
                  <a:txBody>
                    <a:bodyPr/>
                    <a:lstStyle/>
                    <a:p>
                      <a:r>
                        <a:rPr lang="en-US" dirty="0" smtClean="0">
                          <a:solidFill>
                            <a:srgbClr val="FF0000"/>
                          </a:solidFill>
                        </a:rPr>
                        <a:t>-0.2</a:t>
                      </a:r>
                      <a:r>
                        <a:rPr lang="en-US" dirty="0" smtClean="0">
                          <a:solidFill>
                            <a:srgbClr val="FF0000"/>
                          </a:solidFill>
                        </a:rPr>
                        <a:t>% (862.33M)</a:t>
                      </a:r>
                      <a:endParaRPr lang="en-US" dirty="0">
                        <a:solidFill>
                          <a:srgbClr val="FF0000"/>
                        </a:solidFill>
                      </a:endParaRPr>
                    </a:p>
                  </a:txBody>
                  <a:tcPr/>
                </a:tc>
              </a:tr>
              <a:tr h="370840">
                <a:tc>
                  <a:txBody>
                    <a:bodyPr/>
                    <a:lstStyle/>
                    <a:p>
                      <a:r>
                        <a:rPr lang="en-US" dirty="0" smtClean="0">
                          <a:solidFill>
                            <a:srgbClr val="FF0000"/>
                          </a:solidFill>
                        </a:rPr>
                        <a:t>Ecuador</a:t>
                      </a:r>
                      <a:endParaRPr lang="en-US" dirty="0">
                        <a:solidFill>
                          <a:srgbClr val="FF0000"/>
                        </a:solidFill>
                      </a:endParaRPr>
                    </a:p>
                  </a:txBody>
                  <a:tcPr/>
                </a:tc>
                <a:tc>
                  <a:txBody>
                    <a:bodyPr/>
                    <a:lstStyle/>
                    <a:p>
                      <a:r>
                        <a:rPr lang="en-US" dirty="0" smtClean="0">
                          <a:solidFill>
                            <a:srgbClr val="FF0000"/>
                          </a:solidFill>
                        </a:rPr>
                        <a:t>-0.6</a:t>
                      </a:r>
                      <a:r>
                        <a:rPr lang="en-US" dirty="0" smtClean="0">
                          <a:solidFill>
                            <a:srgbClr val="FF0000"/>
                          </a:solidFill>
                        </a:rPr>
                        <a:t>% (40.5M)</a:t>
                      </a:r>
                      <a:endParaRPr lang="en-US" dirty="0">
                        <a:solidFill>
                          <a:srgbClr val="FF0000"/>
                        </a:solidFill>
                      </a:endParaRPr>
                    </a:p>
                  </a:txBody>
                  <a:tcPr/>
                </a:tc>
              </a:tr>
              <a:tr h="370840">
                <a:tc>
                  <a:txBody>
                    <a:bodyPr/>
                    <a:lstStyle/>
                    <a:p>
                      <a:r>
                        <a:rPr lang="en-US" dirty="0" smtClean="0"/>
                        <a:t>El Salvador</a:t>
                      </a:r>
                      <a:endParaRPr lang="en-US" dirty="0"/>
                    </a:p>
                  </a:txBody>
                  <a:tcPr/>
                </a:tc>
                <a:tc>
                  <a:txBody>
                    <a:bodyPr/>
                    <a:lstStyle/>
                    <a:p>
                      <a:r>
                        <a:rPr lang="en-US" dirty="0" smtClean="0"/>
                        <a:t>-1.6%</a:t>
                      </a:r>
                      <a:endParaRPr lang="en-US" dirty="0"/>
                    </a:p>
                  </a:txBody>
                  <a:tcPr/>
                </a:tc>
              </a:tr>
              <a:tr h="370840">
                <a:tc>
                  <a:txBody>
                    <a:bodyPr/>
                    <a:lstStyle/>
                    <a:p>
                      <a:r>
                        <a:rPr lang="en-US" dirty="0" smtClean="0"/>
                        <a:t>Guatemala</a:t>
                      </a:r>
                      <a:endParaRPr lang="en-US" dirty="0"/>
                    </a:p>
                  </a:txBody>
                  <a:tcPr/>
                </a:tc>
                <a:tc>
                  <a:txBody>
                    <a:bodyPr/>
                    <a:lstStyle/>
                    <a:p>
                      <a:r>
                        <a:rPr lang="en-US" dirty="0" smtClean="0"/>
                        <a:t>-1.0%</a:t>
                      </a:r>
                      <a:endParaRPr lang="en-US" dirty="0"/>
                    </a:p>
                  </a:txBody>
                  <a:tcPr/>
                </a:tc>
              </a:tr>
            </a:tbl>
          </a:graphicData>
        </a:graphic>
      </p:graphicFrame>
      <p:graphicFrame>
        <p:nvGraphicFramePr>
          <p:cNvPr id="13" name="Content Placeholder 12"/>
          <p:cNvGraphicFramePr>
            <a:graphicFrameLocks noGrp="1"/>
          </p:cNvGraphicFramePr>
          <p:nvPr>
            <p:ph sz="half" idx="2"/>
          </p:nvPr>
        </p:nvGraphicFramePr>
        <p:xfrm>
          <a:off x="6172200" y="1825625"/>
          <a:ext cx="5181600" cy="2595880"/>
        </p:xfrm>
        <a:graphic>
          <a:graphicData uri="http://schemas.openxmlformats.org/drawingml/2006/table">
            <a:tbl>
              <a:tblPr firstRow="1" bandRow="1">
                <a:tableStyleId>{5C22544A-7EE6-4342-B048-85BDC9FD1C3A}</a:tableStyleId>
              </a:tblPr>
              <a:tblGrid>
                <a:gridCol w="2590800"/>
                <a:gridCol w="2590800"/>
              </a:tblGrid>
              <a:tr h="370840">
                <a:tc>
                  <a:txBody>
                    <a:bodyPr/>
                    <a:lstStyle/>
                    <a:p>
                      <a:endParaRPr lang="en-US" dirty="0"/>
                    </a:p>
                  </a:txBody>
                  <a:tcPr/>
                </a:tc>
                <a:tc>
                  <a:txBody>
                    <a:bodyPr/>
                    <a:lstStyle/>
                    <a:p>
                      <a:endParaRPr lang="en-US"/>
                    </a:p>
                  </a:txBody>
                  <a:tcPr/>
                </a:tc>
              </a:tr>
              <a:tr h="370840">
                <a:tc>
                  <a:txBody>
                    <a:bodyPr/>
                    <a:lstStyle/>
                    <a:p>
                      <a:r>
                        <a:rPr lang="en-US" dirty="0" smtClean="0">
                          <a:solidFill>
                            <a:srgbClr val="FF0000"/>
                          </a:solidFill>
                        </a:rPr>
                        <a:t>Guyana</a:t>
                      </a:r>
                      <a:endParaRPr lang="en-US" dirty="0">
                        <a:solidFill>
                          <a:srgbClr val="FF0000"/>
                        </a:solidFill>
                      </a:endParaRPr>
                    </a:p>
                  </a:txBody>
                  <a:tcPr/>
                </a:tc>
                <a:tc>
                  <a:txBody>
                    <a:bodyPr/>
                    <a:lstStyle/>
                    <a:p>
                      <a:r>
                        <a:rPr lang="en-US" dirty="0" smtClean="0">
                          <a:solidFill>
                            <a:srgbClr val="FF0000"/>
                          </a:solidFill>
                        </a:rPr>
                        <a:t>-0.1% (257.32M)</a:t>
                      </a:r>
                      <a:endParaRPr lang="en-US" dirty="0">
                        <a:solidFill>
                          <a:srgbClr val="FF0000"/>
                        </a:solidFill>
                      </a:endParaRPr>
                    </a:p>
                  </a:txBody>
                  <a:tcPr/>
                </a:tc>
              </a:tr>
              <a:tr h="370840">
                <a:tc>
                  <a:txBody>
                    <a:bodyPr/>
                    <a:lstStyle/>
                    <a:p>
                      <a:r>
                        <a:rPr lang="en-US" dirty="0" smtClean="0"/>
                        <a:t>Honduras</a:t>
                      </a:r>
                      <a:endParaRPr lang="en-US" dirty="0"/>
                    </a:p>
                  </a:txBody>
                  <a:tcPr/>
                </a:tc>
                <a:tc>
                  <a:txBody>
                    <a:bodyPr/>
                    <a:lstStyle/>
                    <a:p>
                      <a:r>
                        <a:rPr lang="en-US" dirty="0" smtClean="0"/>
                        <a:t>-2.4%</a:t>
                      </a:r>
                      <a:endParaRPr lang="en-US" dirty="0"/>
                    </a:p>
                  </a:txBody>
                  <a:tcPr/>
                </a:tc>
              </a:tr>
              <a:tr h="370840">
                <a:tc>
                  <a:txBody>
                    <a:bodyPr/>
                    <a:lstStyle/>
                    <a:p>
                      <a:r>
                        <a:rPr lang="en-US" dirty="0" smtClean="0">
                          <a:solidFill>
                            <a:srgbClr val="FF0000"/>
                          </a:solidFill>
                        </a:rPr>
                        <a:t>Mexico</a:t>
                      </a:r>
                      <a:endParaRPr lang="en-US" dirty="0">
                        <a:solidFill>
                          <a:srgbClr val="FF0000"/>
                        </a:solidFill>
                      </a:endParaRPr>
                    </a:p>
                  </a:txBody>
                  <a:tcPr/>
                </a:tc>
                <a:tc>
                  <a:txBody>
                    <a:bodyPr/>
                    <a:lstStyle/>
                    <a:p>
                      <a:r>
                        <a:rPr lang="en-US" dirty="0" smtClean="0">
                          <a:solidFill>
                            <a:srgbClr val="FF0000"/>
                          </a:solidFill>
                        </a:rPr>
                        <a:t>-0.1</a:t>
                      </a:r>
                      <a:r>
                        <a:rPr lang="en-US" dirty="0" smtClean="0">
                          <a:solidFill>
                            <a:srgbClr val="FF0000"/>
                          </a:solidFill>
                        </a:rPr>
                        <a:t>% (68.7M)</a:t>
                      </a:r>
                      <a:endParaRPr lang="en-US" dirty="0">
                        <a:solidFill>
                          <a:srgbClr val="FF0000"/>
                        </a:solidFill>
                      </a:endParaRPr>
                    </a:p>
                  </a:txBody>
                  <a:tcPr/>
                </a:tc>
              </a:tr>
              <a:tr h="370840">
                <a:tc>
                  <a:txBody>
                    <a:bodyPr/>
                    <a:lstStyle/>
                    <a:p>
                      <a:r>
                        <a:rPr lang="en-US" dirty="0" smtClean="0"/>
                        <a:t>Panama</a:t>
                      </a:r>
                      <a:endParaRPr lang="en-US" dirty="0"/>
                    </a:p>
                  </a:txBody>
                  <a:tcPr/>
                </a:tc>
                <a:tc>
                  <a:txBody>
                    <a:bodyPr/>
                    <a:lstStyle/>
                    <a:p>
                      <a:r>
                        <a:rPr lang="en-US" dirty="0" smtClean="0"/>
                        <a:t>-0.4%</a:t>
                      </a:r>
                      <a:endParaRPr lang="en-US" dirty="0"/>
                    </a:p>
                  </a:txBody>
                  <a:tcPr/>
                </a:tc>
              </a:tr>
              <a:tr h="370840">
                <a:tc>
                  <a:txBody>
                    <a:bodyPr/>
                    <a:lstStyle/>
                    <a:p>
                      <a:r>
                        <a:rPr lang="en-US" dirty="0" smtClean="0"/>
                        <a:t>Paraguay</a:t>
                      </a:r>
                      <a:endParaRPr lang="en-US" dirty="0"/>
                    </a:p>
                  </a:txBody>
                  <a:tcPr/>
                </a:tc>
                <a:tc>
                  <a:txBody>
                    <a:bodyPr/>
                    <a:lstStyle/>
                    <a:p>
                      <a:r>
                        <a:rPr lang="en-US" dirty="0" smtClean="0"/>
                        <a:t>-2.0%</a:t>
                      </a:r>
                      <a:endParaRPr lang="en-US" dirty="0"/>
                    </a:p>
                  </a:txBody>
                  <a:tcPr/>
                </a:tc>
              </a:tr>
              <a:tr h="370840">
                <a:tc>
                  <a:txBody>
                    <a:bodyPr/>
                    <a:lstStyle/>
                    <a:p>
                      <a:r>
                        <a:rPr lang="en-US" dirty="0" smtClean="0"/>
                        <a:t>Peru</a:t>
                      </a:r>
                      <a:endParaRPr lang="en-US" dirty="0"/>
                    </a:p>
                  </a:txBody>
                  <a:tcPr/>
                </a:tc>
                <a:tc>
                  <a:txBody>
                    <a:bodyPr/>
                    <a:lstStyle/>
                    <a:p>
                      <a:r>
                        <a:rPr lang="en-US" dirty="0" smtClean="0"/>
                        <a:t>-0.2%</a:t>
                      </a:r>
                      <a:endParaRPr lang="en-US" dirty="0"/>
                    </a:p>
                  </a:txBody>
                  <a:tcPr/>
                </a:tc>
              </a:tr>
            </a:tbl>
          </a:graphicData>
        </a:graphic>
      </p:graphicFrame>
      <p:sp>
        <p:nvSpPr>
          <p:cNvPr id="7" name="TextBox 6"/>
          <p:cNvSpPr txBox="1"/>
          <p:nvPr/>
        </p:nvSpPr>
        <p:spPr>
          <a:xfrm>
            <a:off x="5870171" y="6444939"/>
            <a:ext cx="6172200" cy="369332"/>
          </a:xfrm>
          <a:prstGeom prst="rect">
            <a:avLst/>
          </a:prstGeom>
          <a:noFill/>
        </p:spPr>
        <p:txBody>
          <a:bodyPr wrap="square" rtlCol="0">
            <a:spAutoFit/>
          </a:bodyPr>
          <a:lstStyle/>
          <a:p>
            <a:r>
              <a:rPr lang="en-US" dirty="0" smtClean="0"/>
              <a:t>Source: REDD+ Voluntary Database, recipient country data, 2016</a:t>
            </a:r>
            <a:endParaRPr lang="en-US" dirty="0"/>
          </a:p>
        </p:txBody>
      </p:sp>
      <p:sp>
        <p:nvSpPr>
          <p:cNvPr id="8" name="TextBox 7"/>
          <p:cNvSpPr txBox="1"/>
          <p:nvPr/>
        </p:nvSpPr>
        <p:spPr>
          <a:xfrm>
            <a:off x="565349" y="5295476"/>
            <a:ext cx="6300251" cy="369332"/>
          </a:xfrm>
          <a:prstGeom prst="rect">
            <a:avLst/>
          </a:prstGeom>
          <a:noFill/>
        </p:spPr>
        <p:txBody>
          <a:bodyPr wrap="none" rtlCol="0">
            <a:spAutoFit/>
          </a:bodyPr>
          <a:lstStyle/>
          <a:p>
            <a:r>
              <a:rPr lang="en-US" dirty="0" smtClean="0"/>
              <a:t>Other countries include: Colombia (59.15M), Costa Rica (59.45M)</a:t>
            </a:r>
            <a:endParaRPr lang="en-US" dirty="0"/>
          </a:p>
        </p:txBody>
      </p:sp>
    </p:spTree>
    <p:extLst>
      <p:ext uri="{BB962C8B-B14F-4D97-AF65-F5344CB8AC3E}">
        <p14:creationId xmlns:p14="http://schemas.microsoft.com/office/powerpoint/2010/main" val="1082716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2526"/>
          </a:xfrm>
        </p:spPr>
        <p:txBody>
          <a:bodyPr>
            <a:normAutofit fontScale="90000"/>
          </a:bodyPr>
          <a:lstStyle/>
          <a:p>
            <a:r>
              <a:rPr lang="en-US" sz="3600" b="1" dirty="0" smtClean="0"/>
              <a:t>INDC LULUCF pledges of selected countries facing continued forest cover loss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7059802"/>
              </p:ext>
            </p:extLst>
          </p:nvPr>
        </p:nvGraphicFramePr>
        <p:xfrm>
          <a:off x="838200" y="1169272"/>
          <a:ext cx="10515600" cy="5120640"/>
        </p:xfrm>
        <a:graphic>
          <a:graphicData uri="http://schemas.openxmlformats.org/drawingml/2006/table">
            <a:tbl>
              <a:tblPr firstRow="1" bandRow="1">
                <a:tableStyleId>{5C22544A-7EE6-4342-B048-85BDC9FD1C3A}</a:tableStyleId>
              </a:tblPr>
              <a:tblGrid>
                <a:gridCol w="3505200"/>
                <a:gridCol w="3505200"/>
                <a:gridCol w="3505200"/>
              </a:tblGrid>
              <a:tr h="353214">
                <a:tc>
                  <a:txBody>
                    <a:bodyPr/>
                    <a:lstStyle/>
                    <a:p>
                      <a:endParaRPr lang="en-US" dirty="0"/>
                    </a:p>
                  </a:txBody>
                  <a:tcPr/>
                </a:tc>
                <a:tc>
                  <a:txBody>
                    <a:bodyPr/>
                    <a:lstStyle/>
                    <a:p>
                      <a:endParaRPr lang="en-US" dirty="0"/>
                    </a:p>
                  </a:txBody>
                  <a:tcPr/>
                </a:tc>
                <a:tc>
                  <a:txBody>
                    <a:bodyPr/>
                    <a:lstStyle/>
                    <a:p>
                      <a:endParaRPr lang="en-US" dirty="0"/>
                    </a:p>
                  </a:txBody>
                  <a:tcPr/>
                </a:tc>
              </a:tr>
              <a:tr h="353214">
                <a:tc>
                  <a:txBody>
                    <a:bodyPr/>
                    <a:lstStyle/>
                    <a:p>
                      <a:r>
                        <a:rPr lang="en-US" dirty="0" smtClean="0"/>
                        <a:t>Argentina</a:t>
                      </a:r>
                      <a:endParaRPr lang="en-US" dirty="0"/>
                    </a:p>
                  </a:txBody>
                  <a:tcPr/>
                </a:tc>
                <a:tc>
                  <a:txBody>
                    <a:bodyPr/>
                    <a:lstStyle/>
                    <a:p>
                      <a:r>
                        <a:rPr lang="en-US" dirty="0" smtClean="0"/>
                        <a:t>- 15 – 20% by 2030</a:t>
                      </a:r>
                      <a:endParaRPr lang="en-US" dirty="0"/>
                    </a:p>
                  </a:txBody>
                  <a:tcPr/>
                </a:tc>
                <a:tc>
                  <a:txBody>
                    <a:bodyPr/>
                    <a:lstStyle/>
                    <a:p>
                      <a:r>
                        <a:rPr lang="en-US" dirty="0" smtClean="0"/>
                        <a:t>relative to BAU</a:t>
                      </a:r>
                      <a:endParaRPr lang="en-US" dirty="0"/>
                    </a:p>
                  </a:txBody>
                  <a:tcPr/>
                </a:tc>
              </a:tr>
              <a:tr h="232755">
                <a:tc>
                  <a:txBody>
                    <a:bodyPr/>
                    <a:lstStyle/>
                    <a:p>
                      <a:r>
                        <a:rPr lang="en-US" dirty="0" smtClean="0"/>
                        <a:t>Brazil</a:t>
                      </a:r>
                      <a:endParaRPr lang="en-US" dirty="0"/>
                    </a:p>
                  </a:txBody>
                  <a:tcPr/>
                </a:tc>
                <a:tc>
                  <a:txBody>
                    <a:bodyPr/>
                    <a:lstStyle/>
                    <a:p>
                      <a:r>
                        <a:rPr lang="en-US" dirty="0" smtClean="0"/>
                        <a:t>- 37 – 43% by</a:t>
                      </a:r>
                      <a:r>
                        <a:rPr lang="en-US" baseline="0" dirty="0" smtClean="0"/>
                        <a:t> 2025/2030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compared to 2005</a:t>
                      </a:r>
                      <a:endParaRPr lang="en-US" dirty="0" smtClean="0"/>
                    </a:p>
                  </a:txBody>
                  <a:tcPr/>
                </a:tc>
              </a:tr>
              <a:tr h="353214">
                <a:tc>
                  <a:txBody>
                    <a:bodyPr/>
                    <a:lstStyle/>
                    <a:p>
                      <a:r>
                        <a:rPr lang="en-US" dirty="0" smtClean="0"/>
                        <a:t>Central African Republic</a:t>
                      </a:r>
                      <a:endParaRPr lang="en-US" dirty="0"/>
                    </a:p>
                  </a:txBody>
                  <a:tcPr/>
                </a:tc>
                <a:tc>
                  <a:txBody>
                    <a:bodyPr/>
                    <a:lstStyle/>
                    <a:p>
                      <a:r>
                        <a:rPr lang="en-US" dirty="0" smtClean="0"/>
                        <a:t>- 3 – 4% by</a:t>
                      </a:r>
                      <a:r>
                        <a:rPr lang="en-US" baseline="0" dirty="0" smtClean="0"/>
                        <a:t>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Chad</a:t>
                      </a:r>
                      <a:endParaRPr lang="en-US" dirty="0"/>
                    </a:p>
                  </a:txBody>
                  <a:tcPr/>
                </a:tc>
                <a:tc>
                  <a:txBody>
                    <a:bodyPr/>
                    <a:lstStyle/>
                    <a:p>
                      <a:r>
                        <a:rPr lang="en-US" dirty="0" smtClean="0"/>
                        <a:t>- 18 – 71%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Colombia</a:t>
                      </a:r>
                      <a:endParaRPr lang="en-US" dirty="0"/>
                    </a:p>
                  </a:txBody>
                  <a:tcPr/>
                </a:tc>
                <a:tc>
                  <a:txBody>
                    <a:bodyPr/>
                    <a:lstStyle/>
                    <a:p>
                      <a:r>
                        <a:rPr lang="en-US" dirty="0" smtClean="0"/>
                        <a:t>- 20 – 30%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Congo</a:t>
                      </a:r>
                      <a:endParaRPr lang="en-US" dirty="0"/>
                    </a:p>
                  </a:txBody>
                  <a:tcPr/>
                </a:tc>
                <a:tc>
                  <a:txBody>
                    <a:bodyPr/>
                    <a:lstStyle/>
                    <a:p>
                      <a:r>
                        <a:rPr lang="en-US" dirty="0" smtClean="0"/>
                        <a:t>- 48 – 51% by 2025/2030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DRC</a:t>
                      </a:r>
                      <a:endParaRPr lang="en-US" dirty="0"/>
                    </a:p>
                  </a:txBody>
                  <a:tcPr/>
                </a:tc>
                <a:tc>
                  <a:txBody>
                    <a:bodyPr/>
                    <a:lstStyle/>
                    <a:p>
                      <a:r>
                        <a:rPr lang="en-US" dirty="0" smtClean="0"/>
                        <a:t>- 17%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Ecuador</a:t>
                      </a:r>
                      <a:endParaRPr lang="en-US" dirty="0"/>
                    </a:p>
                  </a:txBody>
                  <a:tcPr/>
                </a:tc>
                <a:tc>
                  <a:txBody>
                    <a:bodyPr/>
                    <a:lstStyle/>
                    <a:p>
                      <a:r>
                        <a:rPr lang="en-US" dirty="0" smtClean="0"/>
                        <a:t>- 23 -42%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Ethiopia</a:t>
                      </a:r>
                      <a:endParaRPr lang="en-US" dirty="0"/>
                    </a:p>
                  </a:txBody>
                  <a:tcPr/>
                </a:tc>
                <a:tc>
                  <a:txBody>
                    <a:bodyPr/>
                    <a:lstStyle/>
                    <a:p>
                      <a:r>
                        <a:rPr lang="en-US" dirty="0" smtClean="0"/>
                        <a:t>- 64%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Gabon</a:t>
                      </a:r>
                      <a:endParaRPr lang="en-US" dirty="0"/>
                    </a:p>
                  </a:txBody>
                  <a:tcPr/>
                </a:tc>
                <a:tc>
                  <a:txBody>
                    <a:bodyPr/>
                    <a:lstStyle/>
                    <a:p>
                      <a:r>
                        <a:rPr lang="en-US" dirty="0" smtClean="0"/>
                        <a:t>- 62%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Ghana</a:t>
                      </a:r>
                      <a:endParaRPr lang="en-US" dirty="0"/>
                    </a:p>
                  </a:txBody>
                  <a:tcPr/>
                </a:tc>
                <a:tc>
                  <a:txBody>
                    <a:bodyPr/>
                    <a:lstStyle/>
                    <a:p>
                      <a:r>
                        <a:rPr lang="en-US" dirty="0" smtClean="0"/>
                        <a:t>- 15 – 45%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Guatemala</a:t>
                      </a:r>
                      <a:endParaRPr lang="en-US" dirty="0"/>
                    </a:p>
                  </a:txBody>
                  <a:tcPr/>
                </a:tc>
                <a:tc>
                  <a:txBody>
                    <a:bodyPr/>
                    <a:lstStyle/>
                    <a:p>
                      <a:r>
                        <a:rPr lang="en-US" dirty="0" smtClean="0"/>
                        <a:t>- 11 – 23% by</a:t>
                      </a:r>
                      <a:r>
                        <a:rPr lang="en-US" baseline="0" dirty="0" smtClean="0"/>
                        <a:t>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Guyana</a:t>
                      </a:r>
                      <a:endParaRPr lang="en-US" dirty="0"/>
                    </a:p>
                  </a:txBody>
                  <a:tcPr/>
                </a:tc>
                <a:tc>
                  <a:txBody>
                    <a:bodyPr/>
                    <a:lstStyle/>
                    <a:p>
                      <a:r>
                        <a:rPr lang="en-US" dirty="0" smtClean="0"/>
                        <a:t>0% by 2025</a:t>
                      </a:r>
                      <a:endParaRPr lang="en-US" dirty="0"/>
                    </a:p>
                  </a:txBody>
                  <a:tcPr/>
                </a:tc>
                <a:tc>
                  <a:txBody>
                    <a:bodyPr/>
                    <a:lstStyle/>
                    <a:p>
                      <a:r>
                        <a:rPr lang="en-US" dirty="0" smtClean="0"/>
                        <a:t>relative to BAU</a:t>
                      </a:r>
                      <a:endParaRPr lang="en-US" dirty="0"/>
                    </a:p>
                  </a:txBody>
                  <a:tcPr/>
                </a:tc>
              </a:tr>
            </a:tbl>
          </a:graphicData>
        </a:graphic>
      </p:graphicFrame>
      <p:sp>
        <p:nvSpPr>
          <p:cNvPr id="5" name="TextBox 4"/>
          <p:cNvSpPr txBox="1"/>
          <p:nvPr/>
        </p:nvSpPr>
        <p:spPr>
          <a:xfrm>
            <a:off x="6443401" y="6289912"/>
            <a:ext cx="5010150" cy="369332"/>
          </a:xfrm>
          <a:prstGeom prst="rect">
            <a:avLst/>
          </a:prstGeom>
          <a:noFill/>
        </p:spPr>
        <p:txBody>
          <a:bodyPr wrap="square" rtlCol="0">
            <a:spAutoFit/>
          </a:bodyPr>
          <a:lstStyle/>
          <a:p>
            <a:r>
              <a:rPr lang="en-US" dirty="0" smtClean="0"/>
              <a:t>Source: EC Joint Research Centre (</a:t>
            </a:r>
            <a:r>
              <a:rPr lang="en-US" dirty="0" err="1" smtClean="0"/>
              <a:t>Grassi</a:t>
            </a:r>
            <a:r>
              <a:rPr lang="en-US" dirty="0" smtClean="0"/>
              <a:t>, 2015)</a:t>
            </a:r>
            <a:endParaRPr lang="en-US" dirty="0"/>
          </a:p>
        </p:txBody>
      </p:sp>
    </p:spTree>
    <p:extLst>
      <p:ext uri="{BB962C8B-B14F-4D97-AF65-F5344CB8AC3E}">
        <p14:creationId xmlns:p14="http://schemas.microsoft.com/office/powerpoint/2010/main" val="740145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Fragmentation in International law</a:t>
            </a:r>
            <a:endParaRPr lang="en-US" b="1" dirty="0"/>
          </a:p>
        </p:txBody>
      </p:sp>
      <p:sp>
        <p:nvSpPr>
          <p:cNvPr id="3" name="Content Placeholder 2"/>
          <p:cNvSpPr>
            <a:spLocks noGrp="1"/>
          </p:cNvSpPr>
          <p:nvPr>
            <p:ph sz="half" idx="1"/>
          </p:nvPr>
        </p:nvSpPr>
        <p:spPr/>
        <p:txBody>
          <a:bodyPr>
            <a:normAutofit fontScale="77500" lnSpcReduction="20000"/>
          </a:bodyPr>
          <a:lstStyle/>
          <a:p>
            <a:r>
              <a:rPr lang="en-US" b="1" dirty="0" smtClean="0">
                <a:solidFill>
                  <a:srgbClr val="FF0000"/>
                </a:solidFill>
              </a:rPr>
              <a:t>Convention on Biodiversity </a:t>
            </a:r>
            <a:r>
              <a:rPr lang="en-US" b="1" dirty="0" smtClean="0"/>
              <a:t>Strategic Plan Aichi Target 5 (October 2010)</a:t>
            </a:r>
          </a:p>
          <a:p>
            <a:r>
              <a:rPr lang="en-GB" b="1" dirty="0" smtClean="0"/>
              <a:t>By </a:t>
            </a:r>
            <a:r>
              <a:rPr lang="en-GB" b="1" dirty="0" smtClean="0">
                <a:solidFill>
                  <a:srgbClr val="FF0000"/>
                </a:solidFill>
              </a:rPr>
              <a:t>2020</a:t>
            </a:r>
            <a:r>
              <a:rPr lang="en-GB" b="1" dirty="0" smtClean="0"/>
              <a:t>, the rate of loss of all natural habitats, including forests, is </a:t>
            </a:r>
            <a:r>
              <a:rPr lang="en-GB" b="1" dirty="0" smtClean="0">
                <a:solidFill>
                  <a:srgbClr val="FF0000"/>
                </a:solidFill>
              </a:rPr>
              <a:t>at least halved and where feasible brought close to zero."</a:t>
            </a:r>
            <a:r>
              <a:rPr lang="en-US" dirty="0" smtClean="0">
                <a:solidFill>
                  <a:srgbClr val="FF0000"/>
                </a:solidFill>
                <a:effectLst/>
              </a:rPr>
              <a:t> </a:t>
            </a:r>
            <a:endParaRPr lang="en-US" dirty="0" smtClean="0">
              <a:solidFill>
                <a:srgbClr val="FF0000"/>
              </a:solidFill>
            </a:endParaRPr>
          </a:p>
          <a:p>
            <a:endParaRPr lang="en-US" b="1" dirty="0" smtClean="0"/>
          </a:p>
          <a:p>
            <a:r>
              <a:rPr lang="en-US" b="1" dirty="0" smtClean="0">
                <a:solidFill>
                  <a:srgbClr val="FF0000"/>
                </a:solidFill>
              </a:rPr>
              <a:t>Sustainable Development Goal 15.2 (September 2015):</a:t>
            </a:r>
            <a:endParaRPr lang="en-US" b="1" dirty="0">
              <a:solidFill>
                <a:srgbClr val="FF0000"/>
              </a:solidFill>
            </a:endParaRPr>
          </a:p>
          <a:p>
            <a:r>
              <a:rPr lang="en-GB" b="1" dirty="0" smtClean="0"/>
              <a:t>By </a:t>
            </a:r>
            <a:r>
              <a:rPr lang="en-GB" b="1" dirty="0">
                <a:solidFill>
                  <a:srgbClr val="FF0000"/>
                </a:solidFill>
              </a:rPr>
              <a:t>2020</a:t>
            </a:r>
            <a:r>
              <a:rPr lang="en-GB" b="1" dirty="0"/>
              <a:t>, promote the implementation of sustainable management of all types of forests, </a:t>
            </a:r>
            <a:r>
              <a:rPr lang="en-GB" b="1" dirty="0">
                <a:solidFill>
                  <a:srgbClr val="FF0000"/>
                </a:solidFill>
              </a:rPr>
              <a:t>halt deforestation</a:t>
            </a:r>
            <a:r>
              <a:rPr lang="en-GB" b="1" dirty="0"/>
              <a:t>, restore degraded forests and substantially increase afforestation and reforestation.</a:t>
            </a:r>
            <a:endParaRPr lang="en-US" dirty="0"/>
          </a:p>
          <a:p>
            <a:endParaRPr lang="en-US" dirty="0" smtClean="0"/>
          </a:p>
        </p:txBody>
      </p:sp>
      <p:sp>
        <p:nvSpPr>
          <p:cNvPr id="4" name="Content Placeholder 3"/>
          <p:cNvSpPr>
            <a:spLocks noGrp="1"/>
          </p:cNvSpPr>
          <p:nvPr>
            <p:ph sz="half" idx="2"/>
          </p:nvPr>
        </p:nvSpPr>
        <p:spPr>
          <a:xfrm>
            <a:off x="5886450" y="1825624"/>
            <a:ext cx="5676900" cy="4746625"/>
          </a:xfrm>
        </p:spPr>
        <p:txBody>
          <a:bodyPr>
            <a:normAutofit fontScale="77500" lnSpcReduction="20000"/>
          </a:bodyPr>
          <a:lstStyle/>
          <a:p>
            <a:r>
              <a:rPr lang="en-US" b="1" dirty="0" smtClean="0">
                <a:solidFill>
                  <a:srgbClr val="FF0000"/>
                </a:solidFill>
              </a:rPr>
              <a:t>Paris Agreement </a:t>
            </a:r>
            <a:r>
              <a:rPr lang="en-US" b="1" dirty="0" smtClean="0"/>
              <a:t>(December 2015)</a:t>
            </a:r>
          </a:p>
          <a:p>
            <a:r>
              <a:rPr lang="en-US" b="1" dirty="0"/>
              <a:t>Parties are </a:t>
            </a:r>
            <a:r>
              <a:rPr lang="en-US" b="1" dirty="0">
                <a:solidFill>
                  <a:srgbClr val="FF0000"/>
                </a:solidFill>
              </a:rPr>
              <a:t>encouraged</a:t>
            </a:r>
            <a:r>
              <a:rPr lang="en-US" b="1" dirty="0"/>
              <a:t> to take action to implement and support, including through results-based payments, the existing framework as set out in related guidance and decisions already agreed under the Convention for: policy approaches and positive incentives for activities relating to reducing emissions from deforestation and forest degradation, and the role of conservation, sustainable management of forests and enhancement of forest carbon stocks in developing countries; and alternative policy approaches, such as joint mitigation and adaptation approaches for the integral and sustainable management of forests, while reaffirming the importance of incentivizing, as appropriate, non-carbon benefits associated with such approaches. </a:t>
            </a:r>
            <a:endParaRPr lang="en-US" b="1" dirty="0" smtClean="0"/>
          </a:p>
          <a:p>
            <a:endParaRPr lang="en-US" dirty="0"/>
          </a:p>
        </p:txBody>
      </p:sp>
    </p:spTree>
    <p:extLst>
      <p:ext uri="{BB962C8B-B14F-4D97-AF65-F5344CB8AC3E}">
        <p14:creationId xmlns:p14="http://schemas.microsoft.com/office/powerpoint/2010/main" val="880169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4942"/>
          </a:xfrm>
        </p:spPr>
        <p:txBody>
          <a:bodyPr>
            <a:normAutofit fontScale="90000"/>
          </a:bodyPr>
          <a:lstStyle/>
          <a:p>
            <a:r>
              <a:rPr lang="en-US" sz="3600" b="1" dirty="0" smtClean="0"/>
              <a:t>INDC LULUCF pledges of selected countries facing continued forest cover loss</a:t>
            </a:r>
            <a:endParaRPr lang="en-US" sz="3600" b="1" dirty="0"/>
          </a:p>
        </p:txBody>
      </p:sp>
      <p:graphicFrame>
        <p:nvGraphicFramePr>
          <p:cNvPr id="4" name="Content Placeholder 3"/>
          <p:cNvGraphicFramePr>
            <a:graphicFrameLocks noGrp="1"/>
          </p:cNvGraphicFramePr>
          <p:nvPr>
            <p:ph idx="1"/>
          </p:nvPr>
        </p:nvGraphicFramePr>
        <p:xfrm>
          <a:off x="838200" y="1220067"/>
          <a:ext cx="10515600" cy="4765097"/>
        </p:xfrm>
        <a:graphic>
          <a:graphicData uri="http://schemas.openxmlformats.org/drawingml/2006/table">
            <a:tbl>
              <a:tblPr firstRow="1" bandRow="1">
                <a:tableStyleId>{5C22544A-7EE6-4342-B048-85BDC9FD1C3A}</a:tableStyleId>
              </a:tblPr>
              <a:tblGrid>
                <a:gridCol w="3505200"/>
                <a:gridCol w="3505200"/>
                <a:gridCol w="3505200"/>
              </a:tblGrid>
              <a:tr h="353214">
                <a:tc>
                  <a:txBody>
                    <a:bodyPr/>
                    <a:lstStyle/>
                    <a:p>
                      <a:endParaRPr lang="en-US" dirty="0"/>
                    </a:p>
                  </a:txBody>
                  <a:tcPr/>
                </a:tc>
                <a:tc>
                  <a:txBody>
                    <a:bodyPr/>
                    <a:lstStyle/>
                    <a:p>
                      <a:endParaRPr lang="en-US" dirty="0"/>
                    </a:p>
                  </a:txBody>
                  <a:tcPr/>
                </a:tc>
                <a:tc>
                  <a:txBody>
                    <a:bodyPr/>
                    <a:lstStyle/>
                    <a:p>
                      <a:endParaRPr lang="en-US" dirty="0"/>
                    </a:p>
                  </a:txBody>
                  <a:tcPr/>
                </a:tc>
              </a:tr>
              <a:tr h="353214">
                <a:tc>
                  <a:txBody>
                    <a:bodyPr/>
                    <a:lstStyle/>
                    <a:p>
                      <a:r>
                        <a:rPr lang="en-US" dirty="0" smtClean="0"/>
                        <a:t>Honduras</a:t>
                      </a:r>
                      <a:endParaRPr lang="en-US" dirty="0"/>
                    </a:p>
                  </a:txBody>
                  <a:tcPr/>
                </a:tc>
                <a:tc>
                  <a:txBody>
                    <a:bodyPr/>
                    <a:lstStyle/>
                    <a:p>
                      <a:r>
                        <a:rPr lang="en-US" dirty="0" smtClean="0"/>
                        <a:t>- 15%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75977">
                <a:tc>
                  <a:txBody>
                    <a:bodyPr/>
                    <a:lstStyle/>
                    <a:p>
                      <a:r>
                        <a:rPr lang="en-US" dirty="0" smtClean="0"/>
                        <a:t>Indonesia</a:t>
                      </a:r>
                      <a:endParaRPr lang="en-US" dirty="0"/>
                    </a:p>
                  </a:txBody>
                  <a:tcPr/>
                </a:tc>
                <a:tc>
                  <a:txBody>
                    <a:bodyPr/>
                    <a:lstStyle/>
                    <a:p>
                      <a:r>
                        <a:rPr lang="en-US" dirty="0" smtClean="0"/>
                        <a:t>- 29 – 41%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Madagascar</a:t>
                      </a:r>
                      <a:endParaRPr lang="en-US" dirty="0"/>
                    </a:p>
                  </a:txBody>
                  <a:tcPr/>
                </a:tc>
                <a:tc>
                  <a:txBody>
                    <a:bodyPr/>
                    <a:lstStyle/>
                    <a:p>
                      <a:r>
                        <a:rPr lang="en-US" dirty="0" smtClean="0"/>
                        <a:t>- 42%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Malawi</a:t>
                      </a:r>
                      <a:endParaRPr lang="en-US" dirty="0"/>
                    </a:p>
                  </a:txBody>
                  <a:tcPr/>
                </a:tc>
                <a:tc>
                  <a:txBody>
                    <a:bodyPr/>
                    <a:lstStyle/>
                    <a:p>
                      <a:r>
                        <a:rPr lang="en-US" dirty="0" smtClean="0"/>
                        <a:t>- 40%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Mexico</a:t>
                      </a:r>
                      <a:endParaRPr lang="en-US" dirty="0"/>
                    </a:p>
                  </a:txBody>
                  <a:tcPr/>
                </a:tc>
                <a:tc>
                  <a:txBody>
                    <a:bodyPr/>
                    <a:lstStyle/>
                    <a:p>
                      <a:r>
                        <a:rPr lang="en-US" dirty="0" smtClean="0"/>
                        <a:t>- 22 – 36%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Morocco</a:t>
                      </a:r>
                      <a:endParaRPr lang="en-US" dirty="0"/>
                    </a:p>
                  </a:txBody>
                  <a:tcPr/>
                </a:tc>
                <a:tc>
                  <a:txBody>
                    <a:bodyPr/>
                    <a:lstStyle/>
                    <a:p>
                      <a:r>
                        <a:rPr lang="en-US" dirty="0" smtClean="0"/>
                        <a:t>- 13 – 32%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Namibia</a:t>
                      </a:r>
                      <a:endParaRPr lang="en-US" dirty="0"/>
                    </a:p>
                  </a:txBody>
                  <a:tcPr/>
                </a:tc>
                <a:tc>
                  <a:txBody>
                    <a:bodyPr/>
                    <a:lstStyle/>
                    <a:p>
                      <a:r>
                        <a:rPr lang="en-US" dirty="0" smtClean="0"/>
                        <a:t>- 89%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Paraguay</a:t>
                      </a:r>
                      <a:endParaRPr lang="en-US" dirty="0"/>
                    </a:p>
                  </a:txBody>
                  <a:tcPr/>
                </a:tc>
                <a:tc>
                  <a:txBody>
                    <a:bodyPr/>
                    <a:lstStyle/>
                    <a:p>
                      <a:r>
                        <a:rPr lang="en-US" dirty="0" smtClean="0"/>
                        <a:t>- 10 – 20%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Peru</a:t>
                      </a:r>
                      <a:endParaRPr lang="en-US" dirty="0"/>
                    </a:p>
                  </a:txBody>
                  <a:tcPr/>
                </a:tc>
                <a:tc>
                  <a:txBody>
                    <a:bodyPr/>
                    <a:lstStyle/>
                    <a:p>
                      <a:r>
                        <a:rPr lang="en-US" dirty="0" smtClean="0"/>
                        <a:t>- 20 – 30 %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Senegal</a:t>
                      </a:r>
                      <a:endParaRPr lang="en-US" dirty="0"/>
                    </a:p>
                  </a:txBody>
                  <a:tcPr/>
                </a:tc>
                <a:tc>
                  <a:txBody>
                    <a:bodyPr/>
                    <a:lstStyle/>
                    <a:p>
                      <a:r>
                        <a:rPr lang="en-US" dirty="0" smtClean="0"/>
                        <a:t>- 5 – 22%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r>
                        <a:rPr lang="en-US" dirty="0" smtClean="0"/>
                        <a:t>Uganda</a:t>
                      </a:r>
                      <a:endParaRPr lang="en-US" dirty="0"/>
                    </a:p>
                  </a:txBody>
                  <a:tcPr/>
                </a:tc>
                <a:tc>
                  <a:txBody>
                    <a:bodyPr/>
                    <a:lstStyle/>
                    <a:p>
                      <a:r>
                        <a:rPr lang="en-US" dirty="0" smtClean="0"/>
                        <a:t>- 22%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r h="353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Zambia</a:t>
                      </a:r>
                    </a:p>
                  </a:txBody>
                  <a:tcPr/>
                </a:tc>
                <a:tc>
                  <a:txBody>
                    <a:bodyPr/>
                    <a:lstStyle/>
                    <a:p>
                      <a:r>
                        <a:rPr lang="en-US" dirty="0" smtClean="0"/>
                        <a:t>- 25 – 45% by 2030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relative to BAU</a:t>
                      </a:r>
                      <a:endParaRPr lang="en-US" dirty="0" smtClean="0"/>
                    </a:p>
                  </a:txBody>
                  <a:tcPr/>
                </a:tc>
              </a:tr>
            </a:tbl>
          </a:graphicData>
        </a:graphic>
      </p:graphicFrame>
      <p:sp>
        <p:nvSpPr>
          <p:cNvPr id="5" name="TextBox 4"/>
          <p:cNvSpPr txBox="1"/>
          <p:nvPr/>
        </p:nvSpPr>
        <p:spPr>
          <a:xfrm>
            <a:off x="6343650" y="6488668"/>
            <a:ext cx="5010150" cy="369332"/>
          </a:xfrm>
          <a:prstGeom prst="rect">
            <a:avLst/>
          </a:prstGeom>
          <a:noFill/>
        </p:spPr>
        <p:txBody>
          <a:bodyPr wrap="square" rtlCol="0">
            <a:spAutoFit/>
          </a:bodyPr>
          <a:lstStyle/>
          <a:p>
            <a:r>
              <a:rPr lang="en-US" dirty="0" smtClean="0"/>
              <a:t>Source: EC Joint Research Centre (</a:t>
            </a:r>
            <a:r>
              <a:rPr lang="en-US" dirty="0" err="1" smtClean="0"/>
              <a:t>Grassi</a:t>
            </a:r>
            <a:r>
              <a:rPr lang="en-US" dirty="0" smtClean="0"/>
              <a:t>, 2015)</a:t>
            </a:r>
            <a:endParaRPr lang="en-US" dirty="0"/>
          </a:p>
        </p:txBody>
      </p:sp>
    </p:spTree>
    <p:extLst>
      <p:ext uri="{BB962C8B-B14F-4D97-AF65-F5344CB8AC3E}">
        <p14:creationId xmlns:p14="http://schemas.microsoft.com/office/powerpoint/2010/main" val="1407446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Conclusions</a:t>
            </a:r>
            <a:endParaRPr lang="en-US" sz="3600" b="1" dirty="0"/>
          </a:p>
        </p:txBody>
      </p:sp>
      <p:pic>
        <p:nvPicPr>
          <p:cNvPr id="9" name="Content Placeholder 8"/>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253331" y="1825625"/>
            <a:ext cx="4351338" cy="4351338"/>
          </a:xfrm>
        </p:spPr>
      </p:pic>
      <p:sp>
        <p:nvSpPr>
          <p:cNvPr id="3" name="Content Placeholder 2"/>
          <p:cNvSpPr>
            <a:spLocks noGrp="1"/>
          </p:cNvSpPr>
          <p:nvPr>
            <p:ph sz="half" idx="2"/>
          </p:nvPr>
        </p:nvSpPr>
        <p:spPr/>
        <p:txBody>
          <a:bodyPr/>
          <a:lstStyle/>
          <a:p>
            <a:r>
              <a:rPr lang="en-US" b="1" dirty="0" smtClean="0"/>
              <a:t>The weak pledges in the INDCs and the Paris Agreement undermine the historical zero deforestation by 2020 target in SDG 15.2</a:t>
            </a:r>
          </a:p>
          <a:p>
            <a:r>
              <a:rPr lang="en-US" b="1" dirty="0" smtClean="0"/>
              <a:t>For approximately two thirds of the world’s countries, forest degradation rather than deforestation is the main source of emissions</a:t>
            </a:r>
            <a:endParaRPr lang="en-US" dirty="0"/>
          </a:p>
        </p:txBody>
      </p:sp>
    </p:spTree>
    <p:extLst>
      <p:ext uri="{BB962C8B-B14F-4D97-AF65-F5344CB8AC3E}">
        <p14:creationId xmlns:p14="http://schemas.microsoft.com/office/powerpoint/2010/main" val="327456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Conclusions</a:t>
            </a:r>
            <a:endParaRPr lang="en-US" b="1" dirty="0"/>
          </a:p>
        </p:txBody>
      </p:sp>
      <p:pic>
        <p:nvPicPr>
          <p:cNvPr id="7" name="Content Placeholder 4" descr="RIMG0013.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38200" y="1447800"/>
            <a:ext cx="5181600" cy="4496594"/>
          </a:xfrm>
          <a:prstGeom prst="rect">
            <a:avLst/>
          </a:prstGeom>
        </p:spPr>
      </p:pic>
      <p:sp>
        <p:nvSpPr>
          <p:cNvPr id="6" name="Text Placeholder 5"/>
          <p:cNvSpPr>
            <a:spLocks noGrp="1"/>
          </p:cNvSpPr>
          <p:nvPr>
            <p:ph sz="half" idx="2"/>
          </p:nvPr>
        </p:nvSpPr>
        <p:spPr>
          <a:xfrm>
            <a:off x="6172200" y="1447800"/>
            <a:ext cx="5181600" cy="4729163"/>
          </a:xfrm>
        </p:spPr>
        <p:txBody>
          <a:bodyPr>
            <a:normAutofit fontScale="92500" lnSpcReduction="10000"/>
          </a:bodyPr>
          <a:lstStyle/>
          <a:p>
            <a:r>
              <a:rPr lang="en-US" sz="3600" b="1" dirty="0" smtClean="0"/>
              <a:t>Afforestation and forest management can contribute to climate change:</a:t>
            </a:r>
          </a:p>
          <a:p>
            <a:endParaRPr lang="en-US" sz="2000" b="1" dirty="0" smtClean="0"/>
          </a:p>
          <a:p>
            <a:pPr marL="0" indent="0">
              <a:buNone/>
            </a:pPr>
            <a:r>
              <a:rPr lang="en-US" sz="2000" i="1" dirty="0" smtClean="0"/>
              <a:t>“since </a:t>
            </a:r>
            <a:r>
              <a:rPr lang="en-US" sz="2000" i="1" dirty="0"/>
              <a:t>1750, in spite of considerable afforestation, wood extraction has led to Europe’s forests accumulating a carbon debt of 3.1 </a:t>
            </a:r>
            <a:r>
              <a:rPr lang="en-US" sz="2000" i="1" dirty="0" err="1"/>
              <a:t>petagrams</a:t>
            </a:r>
            <a:r>
              <a:rPr lang="en-US" sz="2000" i="1" dirty="0"/>
              <a:t> of carbon. We found that afforestation is responsible for an increase of 0.12 watts per square meter in the radiative imbalance at the top of the atmosphere, whereas an increase of 0.12 kelvin in summertime atmospheric boundary layer temperature was mainly caused by species conversion</a:t>
            </a:r>
            <a:r>
              <a:rPr lang="en-US" sz="2000" i="1" dirty="0" smtClean="0"/>
              <a:t>. “(</a:t>
            </a:r>
            <a:r>
              <a:rPr lang="en-US" sz="2000" i="1" dirty="0" err="1" smtClean="0"/>
              <a:t>Naudts</a:t>
            </a:r>
            <a:r>
              <a:rPr lang="en-US" sz="2000" i="1" dirty="0" smtClean="0"/>
              <a:t>, 2016)</a:t>
            </a:r>
            <a:endParaRPr lang="en-US" sz="2000" i="1" dirty="0"/>
          </a:p>
        </p:txBody>
      </p:sp>
    </p:spTree>
    <p:extLst>
      <p:ext uri="{BB962C8B-B14F-4D97-AF65-F5344CB8AC3E}">
        <p14:creationId xmlns:p14="http://schemas.microsoft.com/office/powerpoint/2010/main" val="1714661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sz="half" idx="1"/>
          </p:nvPr>
        </p:nvSpPr>
        <p:spPr/>
        <p:txBody>
          <a:bodyPr>
            <a:normAutofit fontScale="92500" lnSpcReduction="10000"/>
          </a:bodyPr>
          <a:lstStyle/>
          <a:p>
            <a:r>
              <a:rPr lang="en-US" dirty="0" smtClean="0"/>
              <a:t>REDD+ or other results-based payments are not able to address international drivers of forest loss, leakage, ILUC, permanence or other loopholes, or equity</a:t>
            </a:r>
          </a:p>
          <a:p>
            <a:r>
              <a:rPr lang="en-US" dirty="0" smtClean="0"/>
              <a:t>There seems to be no relationship between existing REDD+ funding and either:</a:t>
            </a:r>
          </a:p>
          <a:p>
            <a:pPr>
              <a:buFont typeface="Wingdings" charset="2"/>
              <a:buChar char="v"/>
            </a:pPr>
            <a:r>
              <a:rPr lang="en-US" dirty="0"/>
              <a:t> </a:t>
            </a:r>
            <a:r>
              <a:rPr lang="en-US" dirty="0" smtClean="0"/>
              <a:t>results of countries, or</a:t>
            </a:r>
          </a:p>
          <a:p>
            <a:pPr>
              <a:buFont typeface="Wingdings" charset="2"/>
              <a:buChar char="v"/>
            </a:pPr>
            <a:r>
              <a:rPr lang="en-US" dirty="0" smtClean="0"/>
              <a:t> needs of countries, or</a:t>
            </a:r>
          </a:p>
          <a:p>
            <a:pPr>
              <a:buFont typeface="Wingdings" charset="2"/>
              <a:buChar char="v"/>
            </a:pPr>
            <a:r>
              <a:rPr lang="en-US" dirty="0"/>
              <a:t> </a:t>
            </a:r>
            <a:r>
              <a:rPr lang="en-US" dirty="0" smtClean="0"/>
              <a:t>commitments of countries</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1690688"/>
            <a:ext cx="5671608" cy="4253706"/>
          </a:xfrm>
        </p:spPr>
      </p:pic>
    </p:spTree>
    <p:extLst>
      <p:ext uri="{BB962C8B-B14F-4D97-AF65-F5344CB8AC3E}">
        <p14:creationId xmlns:p14="http://schemas.microsoft.com/office/powerpoint/2010/main" val="802133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1073049" y="862767"/>
            <a:ext cx="4160183" cy="5887184"/>
          </a:xfrm>
        </p:spPr>
      </p:pic>
      <p:sp>
        <p:nvSpPr>
          <p:cNvPr id="4" name="Content Placeholder 3"/>
          <p:cNvSpPr>
            <a:spLocks noGrp="1"/>
          </p:cNvSpPr>
          <p:nvPr>
            <p:ph sz="half" idx="2"/>
          </p:nvPr>
        </p:nvSpPr>
        <p:spPr/>
        <p:txBody>
          <a:bodyPr>
            <a:normAutofit fontScale="92500" lnSpcReduction="10000"/>
          </a:bodyPr>
          <a:lstStyle/>
          <a:p>
            <a:r>
              <a:rPr lang="en-US" dirty="0" smtClean="0"/>
              <a:t>Holistic approaches, policy coherence and a  commitment to implement the SDGs and other relevant agreements should be a pre-condition for forest sector support</a:t>
            </a:r>
          </a:p>
          <a:p>
            <a:r>
              <a:rPr lang="en-US" dirty="0" smtClean="0"/>
              <a:t>Forest sector support should address inequities within and between countries, including the rights, role, needs and aspirations of women, indigenous peoples and local communities</a:t>
            </a:r>
            <a:endParaRPr lang="en-US" dirty="0"/>
          </a:p>
        </p:txBody>
      </p:sp>
    </p:spTree>
    <p:extLst>
      <p:ext uri="{BB962C8B-B14F-4D97-AF65-F5344CB8AC3E}">
        <p14:creationId xmlns:p14="http://schemas.microsoft.com/office/powerpoint/2010/main" val="1994133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Addressing drivers of forest loss like meat consumption requires effective policies and measures in consumer countries</a:t>
            </a:r>
            <a:endParaRPr lang="en-US" b="1" dirty="0"/>
          </a:p>
        </p:txBody>
      </p:sp>
      <p:pic>
        <p:nvPicPr>
          <p:cNvPr id="4" name="Content Placeholder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233625" y="1825624"/>
            <a:ext cx="6434125" cy="4219351"/>
          </a:xfrm>
          <a:prstGeom prst="rect">
            <a:avLst/>
          </a:prstGeom>
          <a:noFill/>
          <a:ln w="9525">
            <a:noFill/>
            <a:round/>
            <a:headEnd/>
            <a:tailEnd/>
          </a:ln>
        </p:spPr>
      </p:pic>
      <p:pic>
        <p:nvPicPr>
          <p:cNvPr id="5" name="Picture 3" descr="global forest coalition logo modifica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65089" y="5353050"/>
            <a:ext cx="1288711" cy="1181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971800" y="6179911"/>
            <a:ext cx="5269712" cy="584775"/>
          </a:xfrm>
          <a:prstGeom prst="rect">
            <a:avLst/>
          </a:prstGeom>
          <a:noFill/>
        </p:spPr>
        <p:txBody>
          <a:bodyPr wrap="none" rtlCol="0">
            <a:spAutoFit/>
          </a:bodyPr>
          <a:lstStyle/>
          <a:p>
            <a:r>
              <a:rPr lang="en-US" sz="3200" b="1" dirty="0" err="1" smtClean="0"/>
              <a:t>www.globalforestcoaltion.org</a:t>
            </a:r>
            <a:endParaRPr lang="en-US" sz="3200" b="1" dirty="0"/>
          </a:p>
        </p:txBody>
      </p:sp>
    </p:spTree>
    <p:extLst>
      <p:ext uri="{BB962C8B-B14F-4D97-AF65-F5344CB8AC3E}">
        <p14:creationId xmlns:p14="http://schemas.microsoft.com/office/powerpoint/2010/main" val="1452152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Halting deforestation by 2020, a feasible target?</a:t>
            </a:r>
            <a:endParaRPr lang="en-US" b="1" dirty="0"/>
          </a:p>
        </p:txBody>
      </p:sp>
      <p:sp>
        <p:nvSpPr>
          <p:cNvPr id="4" name="Text Placeholder 3"/>
          <p:cNvSpPr>
            <a:spLocks noGrp="1"/>
          </p:cNvSpPr>
          <p:nvPr>
            <p:ph type="body" sz="half" idx="2"/>
          </p:nvPr>
        </p:nvSpPr>
        <p:spPr>
          <a:xfrm>
            <a:off x="839788" y="2057400"/>
            <a:ext cx="4170362" cy="3811588"/>
          </a:xfrm>
        </p:spPr>
        <p:txBody>
          <a:bodyPr>
            <a:noAutofit/>
          </a:bodyPr>
          <a:lstStyle/>
          <a:p>
            <a:r>
              <a:rPr lang="en-US" sz="2800" b="1" dirty="0" smtClean="0"/>
              <a:t>Almost two thirds of the world’s countries have already halted forest cover loss (according to the FAO Forest Resources Assessment 2015)</a:t>
            </a:r>
          </a:p>
          <a:p>
            <a:r>
              <a:rPr lang="en-US" sz="2800" b="1" dirty="0" smtClean="0"/>
              <a:t>Their main challenge is to halt forest degradation and the replacement of natural forests by tree plantations.</a:t>
            </a:r>
            <a:endParaRPr lang="en-US" sz="2800" b="1" dirty="0"/>
          </a:p>
        </p:txBody>
      </p:sp>
      <p:pic>
        <p:nvPicPr>
          <p:cNvPr id="7"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rot="5400000">
            <a:off x="5183188" y="987425"/>
            <a:ext cx="6172200" cy="4873625"/>
          </a:xfrm>
        </p:spPr>
      </p:pic>
    </p:spTree>
    <p:extLst>
      <p:ext uri="{BB962C8B-B14F-4D97-AF65-F5344CB8AC3E}">
        <p14:creationId xmlns:p14="http://schemas.microsoft.com/office/powerpoint/2010/main" val="496057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Countries that have not yet halted forest cover loss in</a:t>
            </a:r>
            <a:br>
              <a:rPr lang="en-US" sz="3200" b="1" dirty="0" smtClean="0"/>
            </a:br>
            <a:r>
              <a:rPr lang="en-US" sz="3200" b="1" dirty="0" smtClean="0">
                <a:solidFill>
                  <a:schemeClr val="accent1">
                    <a:lumMod val="75000"/>
                  </a:schemeClr>
                </a:solidFill>
                <a:latin typeface="Arial Black" charset="0"/>
                <a:ea typeface="Arial Black" charset="0"/>
                <a:cs typeface="Arial Black" charset="0"/>
              </a:rPr>
              <a:t>Europe</a:t>
            </a:r>
            <a:r>
              <a:rPr lang="en-US" sz="3200" b="1" dirty="0" smtClean="0"/>
              <a:t> (2 out of 44 countries = 5 %)</a:t>
            </a:r>
            <a:endParaRPr lang="en-US" sz="3200" b="1"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571931116"/>
              </p:ext>
            </p:extLst>
          </p:nvPr>
        </p:nvGraphicFramePr>
        <p:xfrm>
          <a:off x="838200" y="1825625"/>
          <a:ext cx="5181600" cy="3606800"/>
        </p:xfrm>
        <a:graphic>
          <a:graphicData uri="http://schemas.openxmlformats.org/drawingml/2006/table">
            <a:tbl>
              <a:tblPr firstRow="1" bandRow="1">
                <a:tableStyleId>{5C22544A-7EE6-4342-B048-85BDC9FD1C3A}</a:tableStyleId>
              </a:tblPr>
              <a:tblGrid>
                <a:gridCol w="2590800"/>
                <a:gridCol w="2590800"/>
              </a:tblGrid>
              <a:tr h="370840">
                <a:tc>
                  <a:txBody>
                    <a:bodyPr/>
                    <a:lstStyle/>
                    <a:p>
                      <a:r>
                        <a:rPr lang="en-US" dirty="0" smtClean="0"/>
                        <a:t>Country</a:t>
                      </a:r>
                      <a:endParaRPr lang="en-US" dirty="0"/>
                    </a:p>
                  </a:txBody>
                  <a:tcPr/>
                </a:tc>
                <a:tc>
                  <a:txBody>
                    <a:bodyPr/>
                    <a:lstStyle/>
                    <a:p>
                      <a:r>
                        <a:rPr lang="en-US" dirty="0" smtClean="0"/>
                        <a:t>Forest</a:t>
                      </a:r>
                      <a:r>
                        <a:rPr lang="en-US" baseline="0" dirty="0" smtClean="0"/>
                        <a:t> cover change 2010 - 2015</a:t>
                      </a:r>
                      <a:endParaRPr lang="en-US" dirty="0"/>
                    </a:p>
                  </a:txBody>
                  <a:tcPr/>
                </a:tc>
              </a:tr>
              <a:tr h="370840">
                <a:tc>
                  <a:txBody>
                    <a:bodyPr/>
                    <a:lstStyle/>
                    <a:p>
                      <a:r>
                        <a:rPr lang="en-US" dirty="0" smtClean="0"/>
                        <a:t>Albania</a:t>
                      </a:r>
                      <a:endParaRPr lang="en-US" dirty="0"/>
                    </a:p>
                  </a:txBody>
                  <a:tcPr/>
                </a:tc>
                <a:tc>
                  <a:txBody>
                    <a:bodyPr/>
                    <a:lstStyle/>
                    <a:p>
                      <a:r>
                        <a:rPr lang="en-US" dirty="0" smtClean="0"/>
                        <a:t>-0.1%</a:t>
                      </a:r>
                      <a:endParaRPr lang="en-US" dirty="0"/>
                    </a:p>
                  </a:txBody>
                  <a:tcPr/>
                </a:tc>
              </a:tr>
              <a:tr h="370840">
                <a:tc>
                  <a:txBody>
                    <a:bodyPr/>
                    <a:lstStyle/>
                    <a:p>
                      <a:r>
                        <a:rPr lang="en-US" dirty="0" smtClean="0"/>
                        <a:t>Portugal</a:t>
                      </a:r>
                      <a:endParaRPr lang="en-US" dirty="0"/>
                    </a:p>
                  </a:txBody>
                  <a:tcPr/>
                </a:tc>
                <a:tc>
                  <a:txBody>
                    <a:bodyPr/>
                    <a:lstStyle/>
                    <a:p>
                      <a:r>
                        <a:rPr lang="en-US" dirty="0" smtClean="0"/>
                        <a:t>-0.4%</a:t>
                      </a:r>
                      <a:endParaRPr lang="en-US" dirty="0"/>
                    </a:p>
                  </a:txBody>
                  <a:tcPr/>
                </a:tc>
              </a:tr>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sp>
        <p:nvSpPr>
          <p:cNvPr id="2" name="TextBox 1"/>
          <p:cNvSpPr txBox="1"/>
          <p:nvPr/>
        </p:nvSpPr>
        <p:spPr>
          <a:xfrm>
            <a:off x="6343650" y="6289912"/>
            <a:ext cx="5010150" cy="369332"/>
          </a:xfrm>
          <a:prstGeom prst="rect">
            <a:avLst/>
          </a:prstGeom>
          <a:noFill/>
        </p:spPr>
        <p:txBody>
          <a:bodyPr wrap="square" rtlCol="0">
            <a:spAutoFit/>
          </a:bodyPr>
          <a:lstStyle/>
          <a:p>
            <a:r>
              <a:rPr lang="en-US" dirty="0" smtClean="0"/>
              <a:t>Source: FAO Forest </a:t>
            </a:r>
            <a:r>
              <a:rPr lang="en-US" smtClean="0"/>
              <a:t>Resources Assessment 2015</a:t>
            </a:r>
            <a:endParaRPr lang="en-US"/>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845913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b="1" dirty="0" smtClean="0"/>
              <a:t>Countries that have not yet halted forest cover loss in</a:t>
            </a:r>
            <a:br>
              <a:rPr lang="en-US" sz="3200" b="1" dirty="0" smtClean="0"/>
            </a:br>
            <a:r>
              <a:rPr lang="en-US" sz="3200" b="1" dirty="0" smtClean="0">
                <a:solidFill>
                  <a:schemeClr val="accent1">
                    <a:lumMod val="75000"/>
                  </a:schemeClr>
                </a:solidFill>
                <a:latin typeface="Arial Black" charset="0"/>
                <a:ea typeface="Arial Black" charset="0"/>
                <a:cs typeface="Arial Black" charset="0"/>
              </a:rPr>
              <a:t>North A</a:t>
            </a:r>
            <a:r>
              <a:rPr lang="en-US" sz="3200" b="1" dirty="0" smtClean="0">
                <a:solidFill>
                  <a:schemeClr val="accent1">
                    <a:lumMod val="75000"/>
                  </a:schemeClr>
                </a:solidFill>
                <a:latin typeface="Arial Black" charset="0"/>
                <a:ea typeface="Arial Black" charset="0"/>
                <a:cs typeface="Arial Black" charset="0"/>
              </a:rPr>
              <a:t>merica and Caribbean </a:t>
            </a:r>
            <a:r>
              <a:rPr lang="en-US" sz="3200" b="1" dirty="0" smtClean="0"/>
              <a:t> (4 out of 16 countries = 25 %)</a:t>
            </a:r>
            <a:endParaRPr lang="en-US" sz="3200" b="1"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25552904"/>
              </p:ext>
            </p:extLst>
          </p:nvPr>
        </p:nvGraphicFramePr>
        <p:xfrm>
          <a:off x="838200" y="1825625"/>
          <a:ext cx="5181600" cy="3235960"/>
        </p:xfrm>
        <a:graphic>
          <a:graphicData uri="http://schemas.openxmlformats.org/drawingml/2006/table">
            <a:tbl>
              <a:tblPr firstRow="1" bandRow="1">
                <a:tableStyleId>{5C22544A-7EE6-4342-B048-85BDC9FD1C3A}</a:tableStyleId>
              </a:tblPr>
              <a:tblGrid>
                <a:gridCol w="2590800"/>
                <a:gridCol w="2590800"/>
              </a:tblGrid>
              <a:tr h="370840">
                <a:tc>
                  <a:txBody>
                    <a:bodyPr/>
                    <a:lstStyle/>
                    <a:p>
                      <a:r>
                        <a:rPr lang="en-US" dirty="0" smtClean="0"/>
                        <a:t>Country</a:t>
                      </a:r>
                      <a:endParaRPr lang="en-US" dirty="0"/>
                    </a:p>
                  </a:txBody>
                  <a:tcPr/>
                </a:tc>
                <a:tc>
                  <a:txBody>
                    <a:bodyPr/>
                    <a:lstStyle/>
                    <a:p>
                      <a:r>
                        <a:rPr lang="en-US" dirty="0" smtClean="0"/>
                        <a:t>Forest</a:t>
                      </a:r>
                      <a:r>
                        <a:rPr lang="en-US" baseline="0" dirty="0" smtClean="0"/>
                        <a:t> cover change 2010 - 2015</a:t>
                      </a:r>
                      <a:endParaRPr lang="en-US" dirty="0"/>
                    </a:p>
                  </a:txBody>
                  <a:tcPr/>
                </a:tc>
              </a:tr>
              <a:tr h="370840">
                <a:tc>
                  <a:txBody>
                    <a:bodyPr/>
                    <a:lstStyle/>
                    <a:p>
                      <a:r>
                        <a:rPr lang="en-US" dirty="0" smtClean="0">
                          <a:solidFill>
                            <a:schemeClr val="tx1"/>
                          </a:solidFill>
                        </a:rPr>
                        <a:t>Dominica</a:t>
                      </a:r>
                      <a:endParaRPr lang="en-US" dirty="0">
                        <a:solidFill>
                          <a:schemeClr val="tx1"/>
                        </a:solidFill>
                      </a:endParaRPr>
                    </a:p>
                  </a:txBody>
                  <a:tcPr/>
                </a:tc>
                <a:tc>
                  <a:txBody>
                    <a:bodyPr/>
                    <a:lstStyle/>
                    <a:p>
                      <a:r>
                        <a:rPr lang="en-US" dirty="0" smtClean="0"/>
                        <a:t>- 0.6%</a:t>
                      </a:r>
                      <a:endParaRPr lang="en-US" dirty="0"/>
                    </a:p>
                  </a:txBody>
                  <a:tcPr/>
                </a:tc>
              </a:tr>
              <a:tr h="370840">
                <a:tc>
                  <a:txBody>
                    <a:bodyPr/>
                    <a:lstStyle/>
                    <a:p>
                      <a:r>
                        <a:rPr lang="en-US" dirty="0" smtClean="0"/>
                        <a:t>Haiti</a:t>
                      </a:r>
                      <a:endParaRPr lang="en-US" dirty="0"/>
                    </a:p>
                  </a:txBody>
                  <a:tcPr/>
                </a:tc>
                <a:tc>
                  <a:txBody>
                    <a:bodyPr/>
                    <a:lstStyle/>
                    <a:p>
                      <a:r>
                        <a:rPr lang="en-US" dirty="0" smtClean="0"/>
                        <a:t>-0.8%</a:t>
                      </a:r>
                      <a:endParaRPr lang="en-US" dirty="0"/>
                    </a:p>
                  </a:txBody>
                  <a:tcPr/>
                </a:tc>
              </a:tr>
              <a:tr h="370840">
                <a:tc>
                  <a:txBody>
                    <a:bodyPr/>
                    <a:lstStyle/>
                    <a:p>
                      <a:r>
                        <a:rPr lang="en-US" dirty="0" smtClean="0"/>
                        <a:t>Jamaica</a:t>
                      </a:r>
                      <a:endParaRPr lang="en-US" dirty="0"/>
                    </a:p>
                  </a:txBody>
                  <a:tcPr/>
                </a:tc>
                <a:tc>
                  <a:txBody>
                    <a:bodyPr/>
                    <a:lstStyle/>
                    <a:p>
                      <a:r>
                        <a:rPr lang="en-US" dirty="0" smtClean="0"/>
                        <a:t>-0.1%</a:t>
                      </a:r>
                      <a:endParaRPr lang="en-US" dirty="0"/>
                    </a:p>
                  </a:txBody>
                  <a:tcPr/>
                </a:tc>
              </a:tr>
              <a:tr h="370840">
                <a:tc>
                  <a:txBody>
                    <a:bodyPr/>
                    <a:lstStyle/>
                    <a:p>
                      <a:r>
                        <a:rPr lang="en-US" dirty="0" smtClean="0">
                          <a:solidFill>
                            <a:schemeClr val="tx1"/>
                          </a:solidFill>
                        </a:rPr>
                        <a:t>Saint</a:t>
                      </a:r>
                      <a:r>
                        <a:rPr lang="en-US" baseline="0" dirty="0" smtClean="0">
                          <a:solidFill>
                            <a:schemeClr val="tx1"/>
                          </a:solidFill>
                        </a:rPr>
                        <a:t> Lucia</a:t>
                      </a:r>
                      <a:endParaRPr lang="en-US" dirty="0">
                        <a:solidFill>
                          <a:schemeClr val="tx1"/>
                        </a:solidFill>
                      </a:endParaRPr>
                    </a:p>
                  </a:txBody>
                  <a:tcPr/>
                </a:tc>
                <a:tc>
                  <a:txBody>
                    <a:bodyPr/>
                    <a:lstStyle/>
                    <a:p>
                      <a:r>
                        <a:rPr lang="en-US" dirty="0" smtClean="0"/>
                        <a:t>-0.3%</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
        <p:nvSpPr>
          <p:cNvPr id="6" name="TextBox 5"/>
          <p:cNvSpPr txBox="1"/>
          <p:nvPr/>
        </p:nvSpPr>
        <p:spPr>
          <a:xfrm>
            <a:off x="6343650" y="6289912"/>
            <a:ext cx="5010150" cy="369332"/>
          </a:xfrm>
          <a:prstGeom prst="rect">
            <a:avLst/>
          </a:prstGeom>
          <a:noFill/>
        </p:spPr>
        <p:txBody>
          <a:bodyPr wrap="square" rtlCol="0">
            <a:spAutoFit/>
          </a:bodyPr>
          <a:lstStyle/>
          <a:p>
            <a:r>
              <a:rPr lang="en-US" dirty="0" smtClean="0"/>
              <a:t>Source: FAO Forest </a:t>
            </a:r>
            <a:r>
              <a:rPr lang="en-US" smtClean="0"/>
              <a:t>Resources Assessment 2015</a:t>
            </a:r>
            <a:endParaRPr lang="en-US"/>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1818850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Countries that have not yet halted forest cover loss in</a:t>
            </a:r>
            <a:br>
              <a:rPr lang="en-US" sz="3200" b="1" dirty="0" smtClean="0"/>
            </a:br>
            <a:r>
              <a:rPr lang="en-US" sz="3200" b="1" dirty="0" smtClean="0">
                <a:solidFill>
                  <a:schemeClr val="accent1">
                    <a:lumMod val="75000"/>
                  </a:schemeClr>
                </a:solidFill>
                <a:latin typeface="Arial Black" charset="0"/>
                <a:ea typeface="Arial Black" charset="0"/>
                <a:cs typeface="Arial Black" charset="0"/>
              </a:rPr>
              <a:t>Asia and Pacific </a:t>
            </a:r>
            <a:r>
              <a:rPr lang="en-US" sz="3200" b="1" dirty="0" smtClean="0"/>
              <a:t>(</a:t>
            </a:r>
            <a:r>
              <a:rPr lang="en-US" sz="3200" b="1" dirty="0" smtClean="0"/>
              <a:t>14 out of 57 countries = 28%)</a:t>
            </a:r>
            <a:endParaRPr lang="en-US" sz="3200" b="1"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57943374"/>
              </p:ext>
            </p:extLst>
          </p:nvPr>
        </p:nvGraphicFramePr>
        <p:xfrm>
          <a:off x="838200" y="1825625"/>
          <a:ext cx="5181600" cy="3977640"/>
        </p:xfrm>
        <a:graphic>
          <a:graphicData uri="http://schemas.openxmlformats.org/drawingml/2006/table">
            <a:tbl>
              <a:tblPr firstRow="1" bandRow="1">
                <a:tableStyleId>{5C22544A-7EE6-4342-B048-85BDC9FD1C3A}</a:tableStyleId>
              </a:tblPr>
              <a:tblGrid>
                <a:gridCol w="2590800"/>
                <a:gridCol w="2590800"/>
              </a:tblGrid>
              <a:tr h="370840">
                <a:tc>
                  <a:txBody>
                    <a:bodyPr/>
                    <a:lstStyle/>
                    <a:p>
                      <a:r>
                        <a:rPr lang="en-US" dirty="0" smtClean="0"/>
                        <a:t>Country</a:t>
                      </a:r>
                      <a:endParaRPr lang="en-US" dirty="0"/>
                    </a:p>
                  </a:txBody>
                  <a:tcPr/>
                </a:tc>
                <a:tc>
                  <a:txBody>
                    <a:bodyPr/>
                    <a:lstStyle/>
                    <a:p>
                      <a:r>
                        <a:rPr lang="en-US" dirty="0" smtClean="0"/>
                        <a:t>Forest</a:t>
                      </a:r>
                      <a:r>
                        <a:rPr lang="en-US" baseline="0" dirty="0" smtClean="0"/>
                        <a:t> cover change 2010 - 2015</a:t>
                      </a:r>
                      <a:endParaRPr lang="en-US" dirty="0"/>
                    </a:p>
                  </a:txBody>
                  <a:tcPr/>
                </a:tc>
              </a:tr>
              <a:tr h="370840">
                <a:tc>
                  <a:txBody>
                    <a:bodyPr/>
                    <a:lstStyle/>
                    <a:p>
                      <a:r>
                        <a:rPr lang="en-US" dirty="0" smtClean="0"/>
                        <a:t>Bangladesh</a:t>
                      </a:r>
                      <a:endParaRPr lang="en-US" dirty="0"/>
                    </a:p>
                  </a:txBody>
                  <a:tcPr/>
                </a:tc>
                <a:tc>
                  <a:txBody>
                    <a:bodyPr/>
                    <a:lstStyle/>
                    <a:p>
                      <a:r>
                        <a:rPr lang="en-US" dirty="0" smtClean="0"/>
                        <a:t>-0.2%</a:t>
                      </a:r>
                      <a:endParaRPr lang="en-US" dirty="0"/>
                    </a:p>
                  </a:txBody>
                  <a:tcPr/>
                </a:tc>
              </a:tr>
              <a:tr h="370840">
                <a:tc>
                  <a:txBody>
                    <a:bodyPr/>
                    <a:lstStyle/>
                    <a:p>
                      <a:r>
                        <a:rPr lang="en-US" dirty="0" smtClean="0"/>
                        <a:t>Cambodia</a:t>
                      </a:r>
                      <a:endParaRPr lang="en-US" dirty="0"/>
                    </a:p>
                  </a:txBody>
                  <a:tcPr/>
                </a:tc>
                <a:tc>
                  <a:txBody>
                    <a:bodyPr/>
                    <a:lstStyle/>
                    <a:p>
                      <a:r>
                        <a:rPr lang="en-US" dirty="0" smtClean="0"/>
                        <a:t>-1.3%</a:t>
                      </a:r>
                      <a:endParaRPr lang="en-US" dirty="0"/>
                    </a:p>
                  </a:txBody>
                  <a:tcPr/>
                </a:tc>
              </a:tr>
              <a:tr h="370840">
                <a:tc>
                  <a:txBody>
                    <a:bodyPr/>
                    <a:lstStyle/>
                    <a:p>
                      <a:r>
                        <a:rPr lang="en-US" dirty="0" smtClean="0"/>
                        <a:t>Dem Rep of Korea</a:t>
                      </a:r>
                      <a:endParaRPr lang="en-US" dirty="0"/>
                    </a:p>
                  </a:txBody>
                  <a:tcPr/>
                </a:tc>
                <a:tc>
                  <a:txBody>
                    <a:bodyPr/>
                    <a:lstStyle/>
                    <a:p>
                      <a:r>
                        <a:rPr lang="en-US" dirty="0" smtClean="0"/>
                        <a:t>-2.3%</a:t>
                      </a:r>
                      <a:endParaRPr lang="en-US" dirty="0"/>
                    </a:p>
                  </a:txBody>
                  <a:tcPr/>
                </a:tc>
              </a:tr>
              <a:tr h="370840">
                <a:tc>
                  <a:txBody>
                    <a:bodyPr/>
                    <a:lstStyle/>
                    <a:p>
                      <a:r>
                        <a:rPr lang="en-US" dirty="0" smtClean="0"/>
                        <a:t>Indonesia</a:t>
                      </a:r>
                      <a:endParaRPr lang="en-US" dirty="0"/>
                    </a:p>
                  </a:txBody>
                  <a:tcPr/>
                </a:tc>
                <a:tc>
                  <a:txBody>
                    <a:bodyPr/>
                    <a:lstStyle/>
                    <a:p>
                      <a:r>
                        <a:rPr lang="en-US" dirty="0" smtClean="0"/>
                        <a:t>-0.7%</a:t>
                      </a:r>
                      <a:endParaRPr lang="en-US" dirty="0"/>
                    </a:p>
                  </a:txBody>
                  <a:tcPr/>
                </a:tc>
              </a:tr>
              <a:tr h="370840">
                <a:tc>
                  <a:txBody>
                    <a:bodyPr/>
                    <a:lstStyle/>
                    <a:p>
                      <a:r>
                        <a:rPr lang="en-US" dirty="0" smtClean="0"/>
                        <a:t>Kyrgyzstan</a:t>
                      </a:r>
                      <a:endParaRPr lang="en-US" dirty="0"/>
                    </a:p>
                  </a:txBody>
                  <a:tcPr/>
                </a:tc>
                <a:tc>
                  <a:txBody>
                    <a:bodyPr/>
                    <a:lstStyle/>
                    <a:p>
                      <a:r>
                        <a:rPr lang="en-US" dirty="0" smtClean="0"/>
                        <a:t>-1.2%</a:t>
                      </a:r>
                      <a:endParaRPr lang="en-US" dirty="0"/>
                    </a:p>
                  </a:txBody>
                  <a:tcPr/>
                </a:tc>
              </a:tr>
              <a:tr h="370840">
                <a:tc>
                  <a:txBody>
                    <a:bodyPr/>
                    <a:lstStyle/>
                    <a:p>
                      <a:r>
                        <a:rPr lang="en-US" dirty="0" smtClean="0"/>
                        <a:t>Mongolia</a:t>
                      </a:r>
                      <a:endParaRPr lang="en-US" dirty="0"/>
                    </a:p>
                  </a:txBody>
                  <a:tcPr/>
                </a:tc>
                <a:tc>
                  <a:txBody>
                    <a:bodyPr/>
                    <a:lstStyle/>
                    <a:p>
                      <a:r>
                        <a:rPr lang="en-US" dirty="0" smtClean="0"/>
                        <a:t>-0.1%</a:t>
                      </a:r>
                      <a:endParaRPr lang="en-US" dirty="0"/>
                    </a:p>
                  </a:txBody>
                  <a:tcPr/>
                </a:tc>
              </a:tr>
              <a:tr h="370840">
                <a:tc>
                  <a:txBody>
                    <a:bodyPr/>
                    <a:lstStyle/>
                    <a:p>
                      <a:r>
                        <a:rPr lang="en-US" dirty="0" smtClean="0"/>
                        <a:t>Myanmar</a:t>
                      </a:r>
                      <a:endParaRPr lang="en-US" dirty="0"/>
                    </a:p>
                  </a:txBody>
                  <a:tcPr/>
                </a:tc>
                <a:tc>
                  <a:txBody>
                    <a:bodyPr/>
                    <a:lstStyle/>
                    <a:p>
                      <a:r>
                        <a:rPr lang="en-US" dirty="0" smtClean="0"/>
                        <a:t>-1.8%</a:t>
                      </a:r>
                      <a:endParaRPr lang="en-US" dirty="0"/>
                    </a:p>
                  </a:txBody>
                  <a:tcPr/>
                </a:tc>
              </a:tr>
              <a:tr h="370840">
                <a:tc>
                  <a:txBody>
                    <a:bodyPr/>
                    <a:lstStyle/>
                    <a:p>
                      <a:r>
                        <a:rPr lang="en-US" dirty="0" smtClean="0">
                          <a:solidFill>
                            <a:schemeClr val="tx1"/>
                          </a:solidFill>
                        </a:rPr>
                        <a:t>Niue</a:t>
                      </a:r>
                      <a:endParaRPr lang="en-US" dirty="0">
                        <a:solidFill>
                          <a:schemeClr val="tx1"/>
                        </a:solidFill>
                      </a:endParaRPr>
                    </a:p>
                  </a:txBody>
                  <a:tcPr/>
                </a:tc>
                <a:tc>
                  <a:txBody>
                    <a:bodyPr/>
                    <a:lstStyle/>
                    <a:p>
                      <a:r>
                        <a:rPr lang="en-US" dirty="0" smtClean="0"/>
                        <a:t>-0.5%</a:t>
                      </a:r>
                      <a:endParaRPr lang="en-US" dirty="0"/>
                    </a:p>
                  </a:txBody>
                  <a:tcPr/>
                </a:tc>
              </a:tr>
              <a:tr h="370840">
                <a:tc>
                  <a:txBody>
                    <a:bodyPr/>
                    <a:lstStyle/>
                    <a:p>
                      <a:r>
                        <a:rPr lang="en-US" dirty="0" smtClean="0"/>
                        <a:t>Pakistan</a:t>
                      </a:r>
                      <a:endParaRPr lang="en-US" dirty="0"/>
                    </a:p>
                  </a:txBody>
                  <a:tcPr/>
                </a:tc>
                <a:tc>
                  <a:txBody>
                    <a:bodyPr/>
                    <a:lstStyle/>
                    <a:p>
                      <a:r>
                        <a:rPr lang="en-US" dirty="0" smtClean="0"/>
                        <a:t>-2.7%</a:t>
                      </a:r>
                      <a:endParaRPr lang="en-US" dirty="0"/>
                    </a:p>
                  </a:txBody>
                  <a:tcPr/>
                </a:tc>
              </a:tr>
            </a:tbl>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2147141411"/>
              </p:ext>
            </p:extLst>
          </p:nvPr>
        </p:nvGraphicFramePr>
        <p:xfrm>
          <a:off x="6172200" y="1825625"/>
          <a:ext cx="5181600" cy="2494280"/>
        </p:xfrm>
        <a:graphic>
          <a:graphicData uri="http://schemas.openxmlformats.org/drawingml/2006/table">
            <a:tbl>
              <a:tblPr firstRow="1" bandRow="1">
                <a:tableStyleId>{5C22544A-7EE6-4342-B048-85BDC9FD1C3A}</a:tableStyleId>
              </a:tblPr>
              <a:tblGrid>
                <a:gridCol w="2590800"/>
                <a:gridCol w="2590800"/>
              </a:tblGrid>
              <a:tr h="370840">
                <a:tc>
                  <a:txBody>
                    <a:bodyPr/>
                    <a:lstStyle/>
                    <a:p>
                      <a:r>
                        <a:rPr lang="en-US" dirty="0" smtClean="0"/>
                        <a:t>Country</a:t>
                      </a:r>
                      <a:endParaRPr lang="en-US" dirty="0"/>
                    </a:p>
                  </a:txBody>
                  <a:tcPr/>
                </a:tc>
                <a:tc>
                  <a:txBody>
                    <a:bodyPr/>
                    <a:lstStyle/>
                    <a:p>
                      <a:r>
                        <a:rPr lang="en-US" dirty="0" smtClean="0"/>
                        <a:t>Forest</a:t>
                      </a:r>
                      <a:r>
                        <a:rPr lang="en-US" baseline="0" dirty="0" smtClean="0"/>
                        <a:t> cover change 2010 - 2015</a:t>
                      </a:r>
                      <a:endParaRPr lang="en-US" dirty="0"/>
                    </a:p>
                  </a:txBody>
                  <a:tcPr/>
                </a:tc>
              </a:tr>
              <a:tr h="370840">
                <a:tc>
                  <a:txBody>
                    <a:bodyPr/>
                    <a:lstStyle/>
                    <a:p>
                      <a:r>
                        <a:rPr lang="en-US" dirty="0" smtClean="0"/>
                        <a:t>Rep of Korea</a:t>
                      </a:r>
                      <a:endParaRPr lang="en-US" dirty="0"/>
                    </a:p>
                  </a:txBody>
                  <a:tcPr/>
                </a:tc>
                <a:tc>
                  <a:txBody>
                    <a:bodyPr/>
                    <a:lstStyle/>
                    <a:p>
                      <a:r>
                        <a:rPr lang="en-US" dirty="0" smtClean="0"/>
                        <a:t>-0.1%</a:t>
                      </a:r>
                      <a:endParaRPr lang="en-US" dirty="0"/>
                    </a:p>
                  </a:txBody>
                  <a:tcPr/>
                </a:tc>
              </a:tr>
              <a:tr h="370840">
                <a:tc>
                  <a:txBody>
                    <a:bodyPr/>
                    <a:lstStyle/>
                    <a:p>
                      <a:r>
                        <a:rPr lang="en-US" dirty="0" smtClean="0"/>
                        <a:t>Solomon Islands</a:t>
                      </a:r>
                      <a:endParaRPr lang="en-US" dirty="0"/>
                    </a:p>
                  </a:txBody>
                  <a:tcPr/>
                </a:tc>
                <a:tc>
                  <a:txBody>
                    <a:bodyPr/>
                    <a:lstStyle/>
                    <a:p>
                      <a:r>
                        <a:rPr lang="en-US" dirty="0" smtClean="0"/>
                        <a:t>-0.3%</a:t>
                      </a:r>
                      <a:endParaRPr lang="en-US" dirty="0"/>
                    </a:p>
                  </a:txBody>
                  <a:tcPr/>
                </a:tc>
              </a:tr>
              <a:tr h="370840">
                <a:tc>
                  <a:txBody>
                    <a:bodyPr/>
                    <a:lstStyle/>
                    <a:p>
                      <a:r>
                        <a:rPr lang="en-US" dirty="0" smtClean="0"/>
                        <a:t>Sri Lanka</a:t>
                      </a:r>
                      <a:endParaRPr lang="en-US" dirty="0"/>
                    </a:p>
                  </a:txBody>
                  <a:tcPr/>
                </a:tc>
                <a:tc>
                  <a:txBody>
                    <a:bodyPr/>
                    <a:lstStyle/>
                    <a:p>
                      <a:r>
                        <a:rPr lang="en-US" dirty="0" smtClean="0"/>
                        <a:t>-0.3%</a:t>
                      </a:r>
                      <a:endParaRPr lang="en-US" dirty="0"/>
                    </a:p>
                  </a:txBody>
                  <a:tcPr/>
                </a:tc>
              </a:tr>
              <a:tr h="370840">
                <a:tc>
                  <a:txBody>
                    <a:bodyPr/>
                    <a:lstStyle/>
                    <a:p>
                      <a:r>
                        <a:rPr lang="en-US" dirty="0" smtClean="0"/>
                        <a:t>Timor-Leste</a:t>
                      </a:r>
                      <a:endParaRPr lang="en-US" dirty="0"/>
                    </a:p>
                  </a:txBody>
                  <a:tcPr/>
                </a:tc>
                <a:tc>
                  <a:txBody>
                    <a:bodyPr/>
                    <a:lstStyle/>
                    <a:p>
                      <a:r>
                        <a:rPr lang="en-US" dirty="0" smtClean="0"/>
                        <a:t>-1.6%</a:t>
                      </a:r>
                      <a:endParaRPr lang="en-US" dirty="0"/>
                    </a:p>
                  </a:txBody>
                  <a:tcPr/>
                </a:tc>
              </a:tr>
              <a:tr h="370840">
                <a:tc>
                  <a:txBody>
                    <a:bodyPr/>
                    <a:lstStyle/>
                    <a:p>
                      <a:r>
                        <a:rPr lang="en-US" dirty="0" smtClean="0"/>
                        <a:t>Uzbekistan</a:t>
                      </a:r>
                      <a:endParaRPr lang="en-US" dirty="0"/>
                    </a:p>
                  </a:txBody>
                  <a:tcPr/>
                </a:tc>
                <a:tc>
                  <a:txBody>
                    <a:bodyPr/>
                    <a:lstStyle/>
                    <a:p>
                      <a:r>
                        <a:rPr lang="en-US" dirty="0" smtClean="0"/>
                        <a:t>-0.3%</a:t>
                      </a:r>
                      <a:endParaRPr lang="en-US" dirty="0"/>
                    </a:p>
                  </a:txBody>
                  <a:tcPr/>
                </a:tc>
              </a:tr>
            </a:tbl>
          </a:graphicData>
        </a:graphic>
      </p:graphicFrame>
      <p:sp>
        <p:nvSpPr>
          <p:cNvPr id="6" name="TextBox 5"/>
          <p:cNvSpPr txBox="1"/>
          <p:nvPr/>
        </p:nvSpPr>
        <p:spPr>
          <a:xfrm>
            <a:off x="6343650" y="6289912"/>
            <a:ext cx="5010150" cy="369332"/>
          </a:xfrm>
          <a:prstGeom prst="rect">
            <a:avLst/>
          </a:prstGeom>
          <a:noFill/>
        </p:spPr>
        <p:txBody>
          <a:bodyPr wrap="square" rtlCol="0">
            <a:spAutoFit/>
          </a:bodyPr>
          <a:lstStyle/>
          <a:p>
            <a:r>
              <a:rPr lang="en-US" dirty="0" smtClean="0"/>
              <a:t>Source: FAO Forest </a:t>
            </a:r>
            <a:r>
              <a:rPr lang="en-US" smtClean="0"/>
              <a:t>Resources Assessment 2015</a:t>
            </a:r>
            <a:endParaRPr lang="en-US"/>
          </a:p>
        </p:txBody>
      </p:sp>
    </p:spTree>
    <p:extLst>
      <p:ext uri="{BB962C8B-B14F-4D97-AF65-F5344CB8AC3E}">
        <p14:creationId xmlns:p14="http://schemas.microsoft.com/office/powerpoint/2010/main" val="748883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701675"/>
          </a:xfrm>
        </p:spPr>
        <p:txBody>
          <a:bodyPr>
            <a:noAutofit/>
          </a:bodyPr>
          <a:lstStyle/>
          <a:p>
            <a:r>
              <a:rPr lang="en-US" sz="3200" b="1" dirty="0" smtClean="0"/>
              <a:t>Countries that have not yet halted forest cover loss</a:t>
            </a:r>
            <a:br>
              <a:rPr lang="en-US" sz="3200" b="1" dirty="0" smtClean="0"/>
            </a:br>
            <a:r>
              <a:rPr lang="en-US" sz="3200" b="1" dirty="0" smtClean="0">
                <a:solidFill>
                  <a:schemeClr val="accent1">
                    <a:lumMod val="75000"/>
                  </a:schemeClr>
                </a:solidFill>
                <a:latin typeface="Arial Black" charset="0"/>
                <a:ea typeface="Arial Black" charset="0"/>
                <a:cs typeface="Arial Black" charset="0"/>
              </a:rPr>
              <a:t>Africa </a:t>
            </a:r>
            <a:r>
              <a:rPr lang="en-US" sz="3200" b="1" dirty="0" smtClean="0"/>
              <a:t>(29 out of 54 countries = 55 %)</a:t>
            </a:r>
            <a:endParaRPr lang="en-US" sz="3200" b="1"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065933566"/>
              </p:ext>
            </p:extLst>
          </p:nvPr>
        </p:nvGraphicFramePr>
        <p:xfrm>
          <a:off x="552450" y="1673225"/>
          <a:ext cx="4171950" cy="4413096"/>
        </p:xfrm>
        <a:graphic>
          <a:graphicData uri="http://schemas.openxmlformats.org/drawingml/2006/table">
            <a:tbl>
              <a:tblPr firstRow="1" bandRow="1">
                <a:tableStyleId>{5C22544A-7EE6-4342-B048-85BDC9FD1C3A}</a:tableStyleId>
              </a:tblPr>
              <a:tblGrid>
                <a:gridCol w="1707362"/>
                <a:gridCol w="2464588"/>
              </a:tblGrid>
              <a:tr h="635393">
                <a:tc>
                  <a:txBody>
                    <a:bodyPr/>
                    <a:lstStyle/>
                    <a:p>
                      <a:r>
                        <a:rPr lang="en-US" dirty="0" smtClean="0"/>
                        <a:t>Country</a:t>
                      </a:r>
                      <a:endParaRPr lang="en-US" dirty="0"/>
                    </a:p>
                  </a:txBody>
                  <a:tcPr/>
                </a:tc>
                <a:tc>
                  <a:txBody>
                    <a:bodyPr/>
                    <a:lstStyle/>
                    <a:p>
                      <a:r>
                        <a:rPr lang="en-US" dirty="0" smtClean="0"/>
                        <a:t>Forest</a:t>
                      </a:r>
                      <a:r>
                        <a:rPr lang="en-US" baseline="0" dirty="0" smtClean="0"/>
                        <a:t> cover </a:t>
                      </a:r>
                      <a:r>
                        <a:rPr lang="en-US" baseline="0" dirty="0" smtClean="0"/>
                        <a:t>change</a:t>
                      </a:r>
                    </a:p>
                    <a:p>
                      <a:r>
                        <a:rPr lang="en-US" baseline="0" dirty="0" smtClean="0"/>
                        <a:t>2010 </a:t>
                      </a:r>
                      <a:r>
                        <a:rPr lang="en-US" baseline="0" dirty="0" smtClean="0"/>
                        <a:t>- 2015</a:t>
                      </a:r>
                      <a:endParaRPr lang="en-US" dirty="0"/>
                    </a:p>
                  </a:txBody>
                  <a:tcPr/>
                </a:tc>
              </a:tr>
              <a:tr h="391617">
                <a:tc>
                  <a:txBody>
                    <a:bodyPr/>
                    <a:lstStyle/>
                    <a:p>
                      <a:r>
                        <a:rPr lang="en-US" dirty="0" smtClean="0"/>
                        <a:t>Angola</a:t>
                      </a:r>
                      <a:endParaRPr lang="en-US" dirty="0"/>
                    </a:p>
                  </a:txBody>
                  <a:tcPr/>
                </a:tc>
                <a:tc>
                  <a:txBody>
                    <a:bodyPr/>
                    <a:lstStyle/>
                    <a:p>
                      <a:r>
                        <a:rPr lang="en-US" dirty="0" smtClean="0"/>
                        <a:t>-0.2%</a:t>
                      </a:r>
                      <a:endParaRPr lang="en-US" dirty="0"/>
                    </a:p>
                  </a:txBody>
                  <a:tcPr/>
                </a:tc>
              </a:tr>
              <a:tr h="391617">
                <a:tc>
                  <a:txBody>
                    <a:bodyPr/>
                    <a:lstStyle/>
                    <a:p>
                      <a:r>
                        <a:rPr lang="en-US" dirty="0" smtClean="0"/>
                        <a:t>Benin</a:t>
                      </a:r>
                      <a:endParaRPr lang="en-US" dirty="0"/>
                    </a:p>
                  </a:txBody>
                  <a:tcPr/>
                </a:tc>
                <a:tc>
                  <a:txBody>
                    <a:bodyPr/>
                    <a:lstStyle/>
                    <a:p>
                      <a:r>
                        <a:rPr lang="en-US" dirty="0" smtClean="0"/>
                        <a:t>-1.1%</a:t>
                      </a:r>
                      <a:endParaRPr lang="en-US" dirty="0"/>
                    </a:p>
                  </a:txBody>
                  <a:tcPr/>
                </a:tc>
              </a:tr>
              <a:tr h="391617">
                <a:tc>
                  <a:txBody>
                    <a:bodyPr/>
                    <a:lstStyle/>
                    <a:p>
                      <a:r>
                        <a:rPr lang="en-US" dirty="0" smtClean="0"/>
                        <a:t>Botswana</a:t>
                      </a:r>
                      <a:endParaRPr lang="en-US" dirty="0"/>
                    </a:p>
                  </a:txBody>
                  <a:tcPr/>
                </a:tc>
                <a:tc>
                  <a:txBody>
                    <a:bodyPr/>
                    <a:lstStyle/>
                    <a:p>
                      <a:r>
                        <a:rPr lang="en-US" dirty="0" smtClean="0"/>
                        <a:t>-0.9%</a:t>
                      </a:r>
                      <a:endParaRPr lang="en-US" dirty="0"/>
                    </a:p>
                  </a:txBody>
                  <a:tcPr/>
                </a:tc>
              </a:tr>
              <a:tr h="391617">
                <a:tc>
                  <a:txBody>
                    <a:bodyPr/>
                    <a:lstStyle/>
                    <a:p>
                      <a:r>
                        <a:rPr lang="en-US" dirty="0" smtClean="0"/>
                        <a:t>Burkina Faso</a:t>
                      </a:r>
                      <a:endParaRPr lang="en-US" dirty="0"/>
                    </a:p>
                  </a:txBody>
                  <a:tcPr/>
                </a:tc>
                <a:tc>
                  <a:txBody>
                    <a:bodyPr/>
                    <a:lstStyle/>
                    <a:p>
                      <a:r>
                        <a:rPr lang="en-US" dirty="0" smtClean="0"/>
                        <a:t>-1.1%</a:t>
                      </a:r>
                      <a:endParaRPr lang="en-US" dirty="0"/>
                    </a:p>
                  </a:txBody>
                  <a:tcPr/>
                </a:tc>
              </a:tr>
              <a:tr h="635393">
                <a:tc>
                  <a:txBody>
                    <a:bodyPr/>
                    <a:lstStyle/>
                    <a:p>
                      <a:r>
                        <a:rPr lang="en-US" dirty="0" smtClean="0"/>
                        <a:t>Central</a:t>
                      </a:r>
                      <a:r>
                        <a:rPr lang="en-US" baseline="0" dirty="0" smtClean="0"/>
                        <a:t> African Rep.</a:t>
                      </a:r>
                      <a:endParaRPr lang="en-US" dirty="0"/>
                    </a:p>
                  </a:txBody>
                  <a:tcPr/>
                </a:tc>
                <a:tc>
                  <a:txBody>
                    <a:bodyPr/>
                    <a:lstStyle/>
                    <a:p>
                      <a:r>
                        <a:rPr lang="en-US" dirty="0" smtClean="0"/>
                        <a:t>- 0.1%</a:t>
                      </a:r>
                      <a:endParaRPr lang="en-US" dirty="0"/>
                    </a:p>
                  </a:txBody>
                  <a:tcPr/>
                </a:tc>
              </a:tr>
              <a:tr h="391617">
                <a:tc>
                  <a:txBody>
                    <a:bodyPr/>
                    <a:lstStyle/>
                    <a:p>
                      <a:r>
                        <a:rPr lang="en-US" dirty="0" smtClean="0"/>
                        <a:t>Chad</a:t>
                      </a:r>
                      <a:endParaRPr lang="en-US" dirty="0"/>
                    </a:p>
                  </a:txBody>
                  <a:tcPr/>
                </a:tc>
                <a:tc>
                  <a:txBody>
                    <a:bodyPr/>
                    <a:lstStyle/>
                    <a:p>
                      <a:r>
                        <a:rPr lang="en-US" dirty="0" smtClean="0"/>
                        <a:t>- 2,4%</a:t>
                      </a:r>
                      <a:endParaRPr lang="en-US" dirty="0"/>
                    </a:p>
                  </a:txBody>
                  <a:tcPr/>
                </a:tc>
              </a:tr>
              <a:tr h="391617">
                <a:tc>
                  <a:txBody>
                    <a:bodyPr/>
                    <a:lstStyle/>
                    <a:p>
                      <a:r>
                        <a:rPr lang="en-US" dirty="0" smtClean="0">
                          <a:solidFill>
                            <a:schemeClr val="tx1"/>
                          </a:solidFill>
                        </a:rPr>
                        <a:t>Comoros</a:t>
                      </a:r>
                      <a:endParaRPr lang="en-US" dirty="0">
                        <a:solidFill>
                          <a:schemeClr val="tx1"/>
                        </a:solidFill>
                      </a:endParaRPr>
                    </a:p>
                  </a:txBody>
                  <a:tcPr/>
                </a:tc>
                <a:tc>
                  <a:txBody>
                    <a:bodyPr/>
                    <a:lstStyle/>
                    <a:p>
                      <a:r>
                        <a:rPr lang="en-US" dirty="0" smtClean="0"/>
                        <a:t>- 1.0%</a:t>
                      </a:r>
                      <a:endParaRPr lang="en-US" dirty="0"/>
                    </a:p>
                  </a:txBody>
                  <a:tcPr/>
                </a:tc>
              </a:tr>
              <a:tr h="391617">
                <a:tc>
                  <a:txBody>
                    <a:bodyPr/>
                    <a:lstStyle/>
                    <a:p>
                      <a:r>
                        <a:rPr lang="en-US" dirty="0" smtClean="0"/>
                        <a:t>Congo</a:t>
                      </a:r>
                      <a:endParaRPr lang="en-US" dirty="0"/>
                    </a:p>
                  </a:txBody>
                  <a:tcPr/>
                </a:tc>
                <a:tc>
                  <a:txBody>
                    <a:bodyPr/>
                    <a:lstStyle/>
                    <a:p>
                      <a:r>
                        <a:rPr lang="en-US" dirty="0" smtClean="0"/>
                        <a:t>- 0.1%</a:t>
                      </a:r>
                      <a:endParaRPr lang="en-US" dirty="0"/>
                    </a:p>
                  </a:txBody>
                  <a:tcPr/>
                </a:tc>
              </a:tr>
              <a:tr h="391617">
                <a:tc>
                  <a:txBody>
                    <a:bodyPr/>
                    <a:lstStyle/>
                    <a:p>
                      <a:r>
                        <a:rPr lang="en-US" dirty="0" smtClean="0"/>
                        <a:t>DRC</a:t>
                      </a:r>
                      <a:endParaRPr lang="en-US" dirty="0"/>
                    </a:p>
                  </a:txBody>
                  <a:tcPr/>
                </a:tc>
                <a:tc>
                  <a:txBody>
                    <a:bodyPr/>
                    <a:lstStyle/>
                    <a:p>
                      <a:r>
                        <a:rPr lang="en-US" dirty="0" smtClean="0"/>
                        <a:t>-0.2%</a:t>
                      </a:r>
                      <a:endParaRPr lang="en-US" dirty="0"/>
                    </a:p>
                  </a:txBody>
                  <a:tcPr/>
                </a:tc>
              </a:tr>
            </a:tbl>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1293643388"/>
              </p:ext>
            </p:extLst>
          </p:nvPr>
        </p:nvGraphicFramePr>
        <p:xfrm>
          <a:off x="4724400" y="1673225"/>
          <a:ext cx="7105650" cy="4572000"/>
        </p:xfrm>
        <a:graphic>
          <a:graphicData uri="http://schemas.openxmlformats.org/drawingml/2006/table">
            <a:tbl>
              <a:tblPr firstRow="1" bandRow="1">
                <a:tableStyleId>{5C22544A-7EE6-4342-B048-85BDC9FD1C3A}</a:tableStyleId>
              </a:tblPr>
              <a:tblGrid>
                <a:gridCol w="1924050"/>
                <a:gridCol w="1752600"/>
                <a:gridCol w="1390650"/>
                <a:gridCol w="2038350"/>
              </a:tblGrid>
              <a:tr h="279211">
                <a:tc>
                  <a:txBody>
                    <a:bodyPr/>
                    <a:lstStyle/>
                    <a:p>
                      <a:r>
                        <a:rPr lang="en-US" dirty="0" smtClean="0"/>
                        <a:t>Country</a:t>
                      </a:r>
                      <a:endParaRPr lang="en-US" dirty="0"/>
                    </a:p>
                  </a:txBody>
                  <a:tcPr/>
                </a:tc>
                <a:tc>
                  <a:txBody>
                    <a:bodyPr/>
                    <a:lstStyle/>
                    <a:p>
                      <a:r>
                        <a:rPr lang="en-US" dirty="0" smtClean="0"/>
                        <a:t>Forest</a:t>
                      </a:r>
                      <a:r>
                        <a:rPr lang="en-US" baseline="0" dirty="0" smtClean="0"/>
                        <a:t> cover change 2010 - 2015</a:t>
                      </a:r>
                      <a:endParaRPr lang="en-US" dirty="0"/>
                    </a:p>
                  </a:txBody>
                  <a:tcPr/>
                </a:tc>
                <a:tc>
                  <a:txBody>
                    <a:bodyPr/>
                    <a:lstStyle/>
                    <a:p>
                      <a:r>
                        <a:rPr lang="en-US" dirty="0" smtClean="0"/>
                        <a:t>Country</a:t>
                      </a:r>
                      <a:endParaRPr lang="en-US" dirty="0"/>
                    </a:p>
                  </a:txBody>
                  <a:tcPr/>
                </a:tc>
                <a:tc>
                  <a:txBody>
                    <a:bodyPr/>
                    <a:lstStyle/>
                    <a:p>
                      <a:r>
                        <a:rPr lang="en-US" dirty="0" smtClean="0"/>
                        <a:t>Forest</a:t>
                      </a:r>
                      <a:r>
                        <a:rPr lang="en-US" baseline="0" dirty="0" smtClean="0"/>
                        <a:t> cover change 2010 - 2015</a:t>
                      </a:r>
                      <a:endParaRPr lang="en-US" dirty="0"/>
                    </a:p>
                  </a:txBody>
                  <a:tcPr/>
                </a:tc>
              </a:tr>
              <a:tr h="321247">
                <a:tc>
                  <a:txBody>
                    <a:bodyPr/>
                    <a:lstStyle/>
                    <a:p>
                      <a:r>
                        <a:rPr lang="en-US" dirty="0" smtClean="0"/>
                        <a:t>Equatorial Guinea</a:t>
                      </a:r>
                      <a:endParaRPr lang="en-US" dirty="0"/>
                    </a:p>
                  </a:txBody>
                  <a:tcPr/>
                </a:tc>
                <a:tc>
                  <a:txBody>
                    <a:bodyPr/>
                    <a:lstStyle/>
                    <a:p>
                      <a:r>
                        <a:rPr lang="en-US" dirty="0" smtClean="0"/>
                        <a:t>-0.7%</a:t>
                      </a:r>
                      <a:endParaRPr lang="en-US" dirty="0"/>
                    </a:p>
                  </a:txBody>
                  <a:tcPr/>
                </a:tc>
                <a:tc>
                  <a:txBody>
                    <a:bodyPr/>
                    <a:lstStyle/>
                    <a:p>
                      <a:r>
                        <a:rPr lang="en-US" dirty="0" smtClean="0"/>
                        <a:t>Niger</a:t>
                      </a:r>
                      <a:endParaRPr lang="en-US" dirty="0"/>
                    </a:p>
                  </a:txBody>
                  <a:tcPr/>
                </a:tc>
                <a:tc>
                  <a:txBody>
                    <a:bodyPr/>
                    <a:lstStyle/>
                    <a:p>
                      <a:r>
                        <a:rPr lang="en-US" dirty="0" smtClean="0"/>
                        <a:t>-1.1%</a:t>
                      </a:r>
                      <a:endParaRPr lang="en-US" dirty="0"/>
                    </a:p>
                  </a:txBody>
                  <a:tcPr/>
                </a:tc>
              </a:tr>
              <a:tr h="321247">
                <a:tc>
                  <a:txBody>
                    <a:bodyPr/>
                    <a:lstStyle/>
                    <a:p>
                      <a:r>
                        <a:rPr lang="en-US" dirty="0" smtClean="0">
                          <a:solidFill>
                            <a:schemeClr val="tx1"/>
                          </a:solidFill>
                        </a:rPr>
                        <a:t>Guinea Bissau</a:t>
                      </a:r>
                      <a:endParaRPr lang="en-US" dirty="0">
                        <a:solidFill>
                          <a:schemeClr val="tx1"/>
                        </a:solidFill>
                      </a:endParaRPr>
                    </a:p>
                  </a:txBody>
                  <a:tcPr/>
                </a:tc>
                <a:tc>
                  <a:txBody>
                    <a:bodyPr/>
                    <a:lstStyle/>
                    <a:p>
                      <a:r>
                        <a:rPr lang="en-US" dirty="0" smtClean="0"/>
                        <a:t>-0.6%</a:t>
                      </a:r>
                      <a:endParaRPr lang="en-US" dirty="0"/>
                    </a:p>
                  </a:txBody>
                  <a:tcPr/>
                </a:tc>
                <a:tc>
                  <a:txBody>
                    <a:bodyPr/>
                    <a:lstStyle/>
                    <a:p>
                      <a:r>
                        <a:rPr lang="en-US" dirty="0" smtClean="0"/>
                        <a:t>Nigeria</a:t>
                      </a:r>
                      <a:endParaRPr lang="en-US" dirty="0"/>
                    </a:p>
                  </a:txBody>
                  <a:tcPr/>
                </a:tc>
                <a:tc>
                  <a:txBody>
                    <a:bodyPr/>
                    <a:lstStyle/>
                    <a:p>
                      <a:r>
                        <a:rPr lang="en-US" dirty="0" smtClean="0"/>
                        <a:t>-5.0%</a:t>
                      </a:r>
                      <a:endParaRPr lang="en-US" dirty="0"/>
                    </a:p>
                  </a:txBody>
                  <a:tcPr/>
                </a:tc>
              </a:tr>
              <a:tr h="343471">
                <a:tc>
                  <a:txBody>
                    <a:bodyPr/>
                    <a:lstStyle/>
                    <a:p>
                      <a:r>
                        <a:rPr lang="en-US" dirty="0" smtClean="0"/>
                        <a:t>Liberia</a:t>
                      </a:r>
                      <a:endParaRPr lang="en-US" dirty="0"/>
                    </a:p>
                  </a:txBody>
                  <a:tcPr/>
                </a:tc>
                <a:tc>
                  <a:txBody>
                    <a:bodyPr/>
                    <a:lstStyle/>
                    <a:p>
                      <a:r>
                        <a:rPr lang="en-US" dirty="0" smtClean="0"/>
                        <a:t>-0.7%</a:t>
                      </a:r>
                      <a:endParaRPr lang="en-US" dirty="0"/>
                    </a:p>
                  </a:txBody>
                  <a:tcPr/>
                </a:tc>
                <a:tc>
                  <a:txBody>
                    <a:bodyPr/>
                    <a:lstStyle/>
                    <a:p>
                      <a:r>
                        <a:rPr lang="en-US" dirty="0" smtClean="0"/>
                        <a:t>Senegal</a:t>
                      </a:r>
                      <a:endParaRPr lang="en-US" dirty="0"/>
                    </a:p>
                  </a:txBody>
                  <a:tcPr/>
                </a:tc>
                <a:tc>
                  <a:txBody>
                    <a:bodyPr/>
                    <a:lstStyle/>
                    <a:p>
                      <a:r>
                        <a:rPr lang="en-US" dirty="0" smtClean="0"/>
                        <a:t>-0.5%</a:t>
                      </a:r>
                      <a:endParaRPr lang="en-US" dirty="0"/>
                    </a:p>
                  </a:txBody>
                  <a:tcPr/>
                </a:tc>
              </a:tr>
              <a:tr h="321247">
                <a:tc>
                  <a:txBody>
                    <a:bodyPr/>
                    <a:lstStyle/>
                    <a:p>
                      <a:r>
                        <a:rPr lang="en-US" dirty="0" smtClean="0"/>
                        <a:t>Madagascar</a:t>
                      </a:r>
                      <a:endParaRPr lang="en-US" dirty="0"/>
                    </a:p>
                  </a:txBody>
                  <a:tcPr/>
                </a:tc>
                <a:tc>
                  <a:txBody>
                    <a:bodyPr/>
                    <a:lstStyle/>
                    <a:p>
                      <a:r>
                        <a:rPr lang="en-US" dirty="0" smtClean="0"/>
                        <a:t>-0.1%</a:t>
                      </a:r>
                      <a:endParaRPr lang="en-US" dirty="0"/>
                    </a:p>
                  </a:txBody>
                  <a:tcPr/>
                </a:tc>
                <a:tc>
                  <a:txBody>
                    <a:bodyPr/>
                    <a:lstStyle/>
                    <a:p>
                      <a:r>
                        <a:rPr lang="en-US" dirty="0" smtClean="0"/>
                        <a:t>Somalia</a:t>
                      </a:r>
                      <a:endParaRPr lang="en-US" dirty="0"/>
                    </a:p>
                  </a:txBody>
                  <a:tcPr/>
                </a:tc>
                <a:tc>
                  <a:txBody>
                    <a:bodyPr/>
                    <a:lstStyle/>
                    <a:p>
                      <a:r>
                        <a:rPr lang="en-US" dirty="0" smtClean="0"/>
                        <a:t>-1.2%</a:t>
                      </a:r>
                      <a:endParaRPr lang="en-US" dirty="0"/>
                    </a:p>
                  </a:txBody>
                  <a:tcPr/>
                </a:tc>
              </a:tr>
              <a:tr h="321247">
                <a:tc>
                  <a:txBody>
                    <a:bodyPr/>
                    <a:lstStyle/>
                    <a:p>
                      <a:r>
                        <a:rPr lang="en-US" dirty="0" smtClean="0"/>
                        <a:t>Malawi</a:t>
                      </a:r>
                      <a:endParaRPr lang="en-US" dirty="0"/>
                    </a:p>
                  </a:txBody>
                  <a:tcPr/>
                </a:tc>
                <a:tc>
                  <a:txBody>
                    <a:bodyPr/>
                    <a:lstStyle/>
                    <a:p>
                      <a:r>
                        <a:rPr lang="en-US" dirty="0" smtClean="0"/>
                        <a:t>-0.6%</a:t>
                      </a:r>
                      <a:endParaRPr lang="en-US" dirty="0"/>
                    </a:p>
                  </a:txBody>
                  <a:tcPr/>
                </a:tc>
                <a:tc>
                  <a:txBody>
                    <a:bodyPr/>
                    <a:lstStyle/>
                    <a:p>
                      <a:r>
                        <a:rPr lang="en-US" dirty="0" smtClean="0"/>
                        <a:t>Sudan</a:t>
                      </a:r>
                      <a:endParaRPr lang="en-US" dirty="0"/>
                    </a:p>
                  </a:txBody>
                  <a:tcPr/>
                </a:tc>
                <a:tc>
                  <a:txBody>
                    <a:bodyPr/>
                    <a:lstStyle/>
                    <a:p>
                      <a:r>
                        <a:rPr lang="en-US" dirty="0" smtClean="0"/>
                        <a:t>-0.9%</a:t>
                      </a:r>
                      <a:endParaRPr lang="en-US" dirty="0"/>
                    </a:p>
                  </a:txBody>
                  <a:tcPr/>
                </a:tc>
              </a:tr>
              <a:tr h="321247">
                <a:tc>
                  <a:txBody>
                    <a:bodyPr/>
                    <a:lstStyle/>
                    <a:p>
                      <a:r>
                        <a:rPr lang="en-US" dirty="0" err="1" smtClean="0"/>
                        <a:t>Mali</a:t>
                      </a:r>
                      <a:endParaRPr lang="en-US" dirty="0"/>
                    </a:p>
                  </a:txBody>
                  <a:tcPr/>
                </a:tc>
                <a:tc>
                  <a:txBody>
                    <a:bodyPr/>
                    <a:lstStyle/>
                    <a:p>
                      <a:r>
                        <a:rPr lang="en-US" dirty="0" smtClean="0"/>
                        <a:t>-1.6%</a:t>
                      </a:r>
                      <a:endParaRPr lang="en-US" dirty="0"/>
                    </a:p>
                  </a:txBody>
                  <a:tcPr/>
                </a:tc>
                <a:tc>
                  <a:txBody>
                    <a:bodyPr/>
                    <a:lstStyle/>
                    <a:p>
                      <a:r>
                        <a:rPr lang="en-US" dirty="0" smtClean="0"/>
                        <a:t>Togo</a:t>
                      </a:r>
                      <a:endParaRPr lang="en-US" dirty="0"/>
                    </a:p>
                  </a:txBody>
                  <a:tcPr/>
                </a:tc>
                <a:tc>
                  <a:txBody>
                    <a:bodyPr/>
                    <a:lstStyle/>
                    <a:p>
                      <a:r>
                        <a:rPr lang="en-US" dirty="0" smtClean="0"/>
                        <a:t>-8.1%</a:t>
                      </a:r>
                      <a:endParaRPr lang="en-US" dirty="0"/>
                    </a:p>
                  </a:txBody>
                  <a:tcPr/>
                </a:tc>
              </a:tr>
              <a:tr h="321247">
                <a:tc>
                  <a:txBody>
                    <a:bodyPr/>
                    <a:lstStyle/>
                    <a:p>
                      <a:r>
                        <a:rPr lang="en-US" dirty="0" smtClean="0"/>
                        <a:t>Mauritania</a:t>
                      </a:r>
                      <a:endParaRPr lang="en-US" dirty="0"/>
                    </a:p>
                  </a:txBody>
                  <a:tcPr/>
                </a:tc>
                <a:tc>
                  <a:txBody>
                    <a:bodyPr/>
                    <a:lstStyle/>
                    <a:p>
                      <a:r>
                        <a:rPr lang="en-US" dirty="0" smtClean="0"/>
                        <a:t>-1.5%</a:t>
                      </a:r>
                      <a:endParaRPr lang="en-US" dirty="0"/>
                    </a:p>
                  </a:txBody>
                  <a:tcPr/>
                </a:tc>
                <a:tc>
                  <a:txBody>
                    <a:bodyPr/>
                    <a:lstStyle/>
                    <a:p>
                      <a:r>
                        <a:rPr lang="en-US" dirty="0" smtClean="0"/>
                        <a:t>Uganda</a:t>
                      </a:r>
                      <a:endParaRPr lang="en-US" dirty="0"/>
                    </a:p>
                  </a:txBody>
                  <a:tcPr/>
                </a:tc>
                <a:tc>
                  <a:txBody>
                    <a:bodyPr/>
                    <a:lstStyle/>
                    <a:p>
                      <a:r>
                        <a:rPr lang="en-US" dirty="0" smtClean="0"/>
                        <a:t>-5.5%</a:t>
                      </a:r>
                      <a:endParaRPr lang="en-US" dirty="0"/>
                    </a:p>
                  </a:txBody>
                  <a:tcPr/>
                </a:tc>
              </a:tr>
              <a:tr h="321247">
                <a:tc>
                  <a:txBody>
                    <a:bodyPr/>
                    <a:lstStyle/>
                    <a:p>
                      <a:r>
                        <a:rPr lang="en-US" dirty="0" smtClean="0"/>
                        <a:t>Morocco</a:t>
                      </a:r>
                      <a:endParaRPr lang="en-US" dirty="0"/>
                    </a:p>
                  </a:txBody>
                  <a:tcPr/>
                </a:tc>
                <a:tc>
                  <a:txBody>
                    <a:bodyPr/>
                    <a:lstStyle/>
                    <a:p>
                      <a:r>
                        <a:rPr lang="en-US" dirty="0" smtClean="0"/>
                        <a:t>-0.1%</a:t>
                      </a:r>
                      <a:endParaRPr lang="en-US" dirty="0"/>
                    </a:p>
                  </a:txBody>
                  <a:tcPr/>
                </a:tc>
                <a:tc>
                  <a:txBody>
                    <a:bodyPr/>
                    <a:lstStyle/>
                    <a:p>
                      <a:r>
                        <a:rPr lang="en-US" dirty="0" smtClean="0"/>
                        <a:t>Tanzania</a:t>
                      </a:r>
                      <a:endParaRPr lang="en-US" dirty="0"/>
                    </a:p>
                  </a:txBody>
                  <a:tcPr/>
                </a:tc>
                <a:tc>
                  <a:txBody>
                    <a:bodyPr/>
                    <a:lstStyle/>
                    <a:p>
                      <a:r>
                        <a:rPr lang="en-US" dirty="0" smtClean="0"/>
                        <a:t>-0.8%</a:t>
                      </a:r>
                      <a:endParaRPr lang="en-US" dirty="0"/>
                    </a:p>
                  </a:txBody>
                  <a:tcPr/>
                </a:tc>
              </a:tr>
              <a:tr h="321247">
                <a:tc>
                  <a:txBody>
                    <a:bodyPr/>
                    <a:lstStyle/>
                    <a:p>
                      <a:r>
                        <a:rPr lang="en-US" dirty="0" smtClean="0"/>
                        <a:t>Mozambique</a:t>
                      </a:r>
                      <a:endParaRPr lang="en-US" dirty="0"/>
                    </a:p>
                  </a:txBody>
                  <a:tcPr/>
                </a:tc>
                <a:tc>
                  <a:txBody>
                    <a:bodyPr/>
                    <a:lstStyle/>
                    <a:p>
                      <a:r>
                        <a:rPr lang="en-US" dirty="0" smtClean="0"/>
                        <a:t>-0.5%</a:t>
                      </a:r>
                      <a:endParaRPr lang="en-US" dirty="0"/>
                    </a:p>
                  </a:txBody>
                  <a:tcPr/>
                </a:tc>
                <a:tc>
                  <a:txBody>
                    <a:bodyPr/>
                    <a:lstStyle/>
                    <a:p>
                      <a:r>
                        <a:rPr lang="en-US" dirty="0" smtClean="0"/>
                        <a:t>Zambia</a:t>
                      </a:r>
                      <a:endParaRPr lang="en-US" dirty="0"/>
                    </a:p>
                  </a:txBody>
                  <a:tcPr/>
                </a:tc>
                <a:tc>
                  <a:txBody>
                    <a:bodyPr/>
                    <a:lstStyle/>
                    <a:p>
                      <a:r>
                        <a:rPr lang="en-US" dirty="0" smtClean="0"/>
                        <a:t>-0.3%</a:t>
                      </a:r>
                      <a:endParaRPr lang="en-US" dirty="0"/>
                    </a:p>
                  </a:txBody>
                  <a:tcPr/>
                </a:tc>
              </a:tr>
              <a:tr h="321247">
                <a:tc>
                  <a:txBody>
                    <a:bodyPr/>
                    <a:lstStyle/>
                    <a:p>
                      <a:r>
                        <a:rPr lang="en-US" dirty="0" smtClean="0"/>
                        <a:t>Namibia</a:t>
                      </a:r>
                      <a:endParaRPr lang="en-US" dirty="0"/>
                    </a:p>
                  </a:txBody>
                  <a:tcPr/>
                </a:tc>
                <a:tc>
                  <a:txBody>
                    <a:bodyPr/>
                    <a:lstStyle/>
                    <a:p>
                      <a:r>
                        <a:rPr lang="en-US" dirty="0" smtClean="0"/>
                        <a:t>-0.1%</a:t>
                      </a:r>
                      <a:endParaRPr lang="en-US" dirty="0"/>
                    </a:p>
                  </a:txBody>
                  <a:tcPr/>
                </a:tc>
                <a:tc>
                  <a:txBody>
                    <a:bodyPr/>
                    <a:lstStyle/>
                    <a:p>
                      <a:r>
                        <a:rPr lang="en-US" dirty="0" smtClean="0"/>
                        <a:t>Zimbabwe</a:t>
                      </a:r>
                      <a:endParaRPr lang="en-US" dirty="0"/>
                    </a:p>
                  </a:txBody>
                  <a:tcPr/>
                </a:tc>
                <a:tc>
                  <a:txBody>
                    <a:bodyPr/>
                    <a:lstStyle/>
                    <a:p>
                      <a:r>
                        <a:rPr lang="en-US" dirty="0" smtClean="0"/>
                        <a:t>-2.1%</a:t>
                      </a:r>
                      <a:endParaRPr lang="en-US" dirty="0"/>
                    </a:p>
                  </a:txBody>
                  <a:tcPr/>
                </a:tc>
              </a:tr>
            </a:tbl>
          </a:graphicData>
        </a:graphic>
      </p:graphicFrame>
      <p:sp>
        <p:nvSpPr>
          <p:cNvPr id="14" name="TextBox 13"/>
          <p:cNvSpPr txBox="1"/>
          <p:nvPr/>
        </p:nvSpPr>
        <p:spPr>
          <a:xfrm>
            <a:off x="133350" y="6323414"/>
            <a:ext cx="5010150" cy="369332"/>
          </a:xfrm>
          <a:prstGeom prst="rect">
            <a:avLst/>
          </a:prstGeom>
          <a:noFill/>
        </p:spPr>
        <p:txBody>
          <a:bodyPr wrap="square" rtlCol="0">
            <a:spAutoFit/>
          </a:bodyPr>
          <a:lstStyle/>
          <a:p>
            <a:r>
              <a:rPr lang="en-US" dirty="0" smtClean="0"/>
              <a:t>Source: FAO Forest </a:t>
            </a:r>
            <a:r>
              <a:rPr lang="en-US" smtClean="0"/>
              <a:t>Resources Assessment 2015</a:t>
            </a:r>
            <a:endParaRPr lang="en-US"/>
          </a:p>
        </p:txBody>
      </p:sp>
    </p:spTree>
    <p:extLst>
      <p:ext uri="{BB962C8B-B14F-4D97-AF65-F5344CB8AC3E}">
        <p14:creationId xmlns:p14="http://schemas.microsoft.com/office/powerpoint/2010/main" val="1316105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Countries that have not yet halted forest cover loss </a:t>
            </a:r>
            <a:br>
              <a:rPr lang="en-US" sz="3200" b="1" dirty="0" smtClean="0"/>
            </a:br>
            <a:r>
              <a:rPr lang="en-US" sz="3200" b="1" dirty="0" smtClean="0">
                <a:solidFill>
                  <a:schemeClr val="accent1">
                    <a:lumMod val="75000"/>
                  </a:schemeClr>
                </a:solidFill>
                <a:latin typeface="Arial Black" charset="0"/>
                <a:ea typeface="Arial Black" charset="0"/>
                <a:cs typeface="Arial Black" charset="0"/>
              </a:rPr>
              <a:t>Latin A</a:t>
            </a:r>
            <a:r>
              <a:rPr lang="en-US" sz="3200" b="1" dirty="0" smtClean="0">
                <a:solidFill>
                  <a:schemeClr val="accent1">
                    <a:lumMod val="75000"/>
                  </a:schemeClr>
                </a:solidFill>
                <a:latin typeface="Arial Black" charset="0"/>
                <a:ea typeface="Arial Black" charset="0"/>
                <a:cs typeface="Arial Black" charset="0"/>
              </a:rPr>
              <a:t>merica </a:t>
            </a:r>
            <a:r>
              <a:rPr lang="en-US" sz="3200" b="1" dirty="0" smtClean="0"/>
              <a:t> (13 out of 19 countries = 68 %)</a:t>
            </a:r>
            <a:endParaRPr lang="en-US" sz="3200" b="1"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706480799"/>
              </p:ext>
            </p:extLst>
          </p:nvPr>
        </p:nvGraphicFramePr>
        <p:xfrm>
          <a:off x="838200" y="1825625"/>
          <a:ext cx="5181600" cy="3235960"/>
        </p:xfrm>
        <a:graphic>
          <a:graphicData uri="http://schemas.openxmlformats.org/drawingml/2006/table">
            <a:tbl>
              <a:tblPr firstRow="1" bandRow="1">
                <a:tableStyleId>{5C22544A-7EE6-4342-B048-85BDC9FD1C3A}</a:tableStyleId>
              </a:tblPr>
              <a:tblGrid>
                <a:gridCol w="2590800"/>
                <a:gridCol w="2590800"/>
              </a:tblGrid>
              <a:tr h="370840">
                <a:tc>
                  <a:txBody>
                    <a:bodyPr/>
                    <a:lstStyle/>
                    <a:p>
                      <a:r>
                        <a:rPr lang="en-US" dirty="0" smtClean="0"/>
                        <a:t>Country</a:t>
                      </a:r>
                      <a:endParaRPr lang="en-US" dirty="0"/>
                    </a:p>
                  </a:txBody>
                  <a:tcPr/>
                </a:tc>
                <a:tc>
                  <a:txBody>
                    <a:bodyPr/>
                    <a:lstStyle/>
                    <a:p>
                      <a:r>
                        <a:rPr lang="en-US" dirty="0" smtClean="0"/>
                        <a:t>Forest</a:t>
                      </a:r>
                      <a:r>
                        <a:rPr lang="en-US" baseline="0" dirty="0" smtClean="0"/>
                        <a:t> cover change 2010 - 2015</a:t>
                      </a:r>
                      <a:endParaRPr lang="en-US" dirty="0"/>
                    </a:p>
                  </a:txBody>
                  <a:tcPr/>
                </a:tc>
              </a:tr>
              <a:tr h="370840">
                <a:tc>
                  <a:txBody>
                    <a:bodyPr/>
                    <a:lstStyle/>
                    <a:p>
                      <a:r>
                        <a:rPr lang="en-US" dirty="0" smtClean="0"/>
                        <a:t>Argentina</a:t>
                      </a:r>
                      <a:endParaRPr lang="en-US" dirty="0"/>
                    </a:p>
                  </a:txBody>
                  <a:tcPr/>
                </a:tc>
                <a:tc>
                  <a:txBody>
                    <a:bodyPr/>
                    <a:lstStyle/>
                    <a:p>
                      <a:r>
                        <a:rPr lang="en-US" dirty="0" smtClean="0"/>
                        <a:t>-1.1%</a:t>
                      </a:r>
                      <a:endParaRPr lang="en-US" dirty="0"/>
                    </a:p>
                  </a:txBody>
                  <a:tcPr/>
                </a:tc>
              </a:tr>
              <a:tr h="370840">
                <a:tc>
                  <a:txBody>
                    <a:bodyPr/>
                    <a:lstStyle/>
                    <a:p>
                      <a:r>
                        <a:rPr lang="en-US" dirty="0" smtClean="0"/>
                        <a:t>Belize</a:t>
                      </a:r>
                      <a:endParaRPr lang="en-US" dirty="0"/>
                    </a:p>
                  </a:txBody>
                  <a:tcPr/>
                </a:tc>
                <a:tc>
                  <a:txBody>
                    <a:bodyPr/>
                    <a:lstStyle/>
                    <a:p>
                      <a:r>
                        <a:rPr lang="en-US" dirty="0" smtClean="0"/>
                        <a:t>-0.4%</a:t>
                      </a:r>
                      <a:endParaRPr lang="en-US" dirty="0"/>
                    </a:p>
                  </a:txBody>
                  <a:tcPr/>
                </a:tc>
              </a:tr>
              <a:tr h="370840">
                <a:tc>
                  <a:txBody>
                    <a:bodyPr/>
                    <a:lstStyle/>
                    <a:p>
                      <a:r>
                        <a:rPr lang="en-US" dirty="0" smtClean="0"/>
                        <a:t>Bolivia</a:t>
                      </a:r>
                      <a:endParaRPr lang="en-US" dirty="0"/>
                    </a:p>
                  </a:txBody>
                  <a:tcPr/>
                </a:tc>
                <a:tc>
                  <a:txBody>
                    <a:bodyPr/>
                    <a:lstStyle/>
                    <a:p>
                      <a:r>
                        <a:rPr lang="en-US" dirty="0" smtClean="0"/>
                        <a:t>-0.5%</a:t>
                      </a:r>
                      <a:endParaRPr lang="en-US" dirty="0"/>
                    </a:p>
                  </a:txBody>
                  <a:tcPr/>
                </a:tc>
              </a:tr>
              <a:tr h="370840">
                <a:tc>
                  <a:txBody>
                    <a:bodyPr/>
                    <a:lstStyle/>
                    <a:p>
                      <a:r>
                        <a:rPr lang="en-US" dirty="0" smtClean="0"/>
                        <a:t>Brazil</a:t>
                      </a:r>
                      <a:endParaRPr lang="en-US" dirty="0"/>
                    </a:p>
                  </a:txBody>
                  <a:tcPr/>
                </a:tc>
                <a:tc>
                  <a:txBody>
                    <a:bodyPr/>
                    <a:lstStyle/>
                    <a:p>
                      <a:r>
                        <a:rPr lang="en-US" dirty="0" smtClean="0"/>
                        <a:t>-0.2%</a:t>
                      </a:r>
                      <a:endParaRPr lang="en-US" dirty="0"/>
                    </a:p>
                  </a:txBody>
                  <a:tcPr/>
                </a:tc>
              </a:tr>
              <a:tr h="370840">
                <a:tc>
                  <a:txBody>
                    <a:bodyPr/>
                    <a:lstStyle/>
                    <a:p>
                      <a:r>
                        <a:rPr lang="en-US" dirty="0" smtClean="0"/>
                        <a:t>Ecuador</a:t>
                      </a:r>
                      <a:endParaRPr lang="en-US" dirty="0"/>
                    </a:p>
                  </a:txBody>
                  <a:tcPr/>
                </a:tc>
                <a:tc>
                  <a:txBody>
                    <a:bodyPr/>
                    <a:lstStyle/>
                    <a:p>
                      <a:r>
                        <a:rPr lang="en-US" dirty="0" smtClean="0"/>
                        <a:t>-0.6%</a:t>
                      </a:r>
                      <a:endParaRPr lang="en-US" dirty="0"/>
                    </a:p>
                  </a:txBody>
                  <a:tcPr/>
                </a:tc>
              </a:tr>
              <a:tr h="370840">
                <a:tc>
                  <a:txBody>
                    <a:bodyPr/>
                    <a:lstStyle/>
                    <a:p>
                      <a:r>
                        <a:rPr lang="en-US" dirty="0" smtClean="0"/>
                        <a:t>El Salvador</a:t>
                      </a:r>
                      <a:endParaRPr lang="en-US" dirty="0"/>
                    </a:p>
                  </a:txBody>
                  <a:tcPr/>
                </a:tc>
                <a:tc>
                  <a:txBody>
                    <a:bodyPr/>
                    <a:lstStyle/>
                    <a:p>
                      <a:r>
                        <a:rPr lang="en-US" dirty="0" smtClean="0"/>
                        <a:t>-1.6%</a:t>
                      </a:r>
                      <a:endParaRPr lang="en-US" dirty="0"/>
                    </a:p>
                  </a:txBody>
                  <a:tcPr/>
                </a:tc>
              </a:tr>
              <a:tr h="370840">
                <a:tc>
                  <a:txBody>
                    <a:bodyPr/>
                    <a:lstStyle/>
                    <a:p>
                      <a:r>
                        <a:rPr lang="en-US" dirty="0" smtClean="0"/>
                        <a:t>Guatemala</a:t>
                      </a:r>
                      <a:endParaRPr lang="en-US" dirty="0"/>
                    </a:p>
                  </a:txBody>
                  <a:tcPr/>
                </a:tc>
                <a:tc>
                  <a:txBody>
                    <a:bodyPr/>
                    <a:lstStyle/>
                    <a:p>
                      <a:r>
                        <a:rPr lang="en-US" dirty="0" smtClean="0"/>
                        <a:t>-1.0%</a:t>
                      </a:r>
                      <a:endParaRPr lang="en-US" dirty="0"/>
                    </a:p>
                  </a:txBody>
                  <a:tcPr/>
                </a:tc>
              </a:tr>
            </a:tbl>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264561022"/>
              </p:ext>
            </p:extLst>
          </p:nvPr>
        </p:nvGraphicFramePr>
        <p:xfrm>
          <a:off x="6172200" y="1825625"/>
          <a:ext cx="5181600" cy="2865120"/>
        </p:xfrm>
        <a:graphic>
          <a:graphicData uri="http://schemas.openxmlformats.org/drawingml/2006/table">
            <a:tbl>
              <a:tblPr firstRow="1" bandRow="1">
                <a:tableStyleId>{5C22544A-7EE6-4342-B048-85BDC9FD1C3A}</a:tableStyleId>
              </a:tblPr>
              <a:tblGrid>
                <a:gridCol w="2590800"/>
                <a:gridCol w="2590800"/>
              </a:tblGrid>
              <a:tr h="370840">
                <a:tc>
                  <a:txBody>
                    <a:bodyPr/>
                    <a:lstStyle/>
                    <a:p>
                      <a:r>
                        <a:rPr lang="en-US" dirty="0" smtClean="0"/>
                        <a:t>Country</a:t>
                      </a:r>
                      <a:endParaRPr lang="en-US" dirty="0"/>
                    </a:p>
                  </a:txBody>
                  <a:tcPr/>
                </a:tc>
                <a:tc>
                  <a:txBody>
                    <a:bodyPr/>
                    <a:lstStyle/>
                    <a:p>
                      <a:r>
                        <a:rPr lang="en-US" dirty="0" smtClean="0"/>
                        <a:t>Forest</a:t>
                      </a:r>
                      <a:r>
                        <a:rPr lang="en-US" baseline="0" dirty="0" smtClean="0"/>
                        <a:t> cover change 2010 - 2015</a:t>
                      </a:r>
                      <a:endParaRPr lang="en-US" dirty="0"/>
                    </a:p>
                  </a:txBody>
                  <a:tcPr/>
                </a:tc>
              </a:tr>
              <a:tr h="370840">
                <a:tc>
                  <a:txBody>
                    <a:bodyPr/>
                    <a:lstStyle/>
                    <a:p>
                      <a:r>
                        <a:rPr lang="en-US" dirty="0" smtClean="0"/>
                        <a:t>Guyana</a:t>
                      </a:r>
                      <a:endParaRPr lang="en-US" dirty="0"/>
                    </a:p>
                  </a:txBody>
                  <a:tcPr/>
                </a:tc>
                <a:tc>
                  <a:txBody>
                    <a:bodyPr/>
                    <a:lstStyle/>
                    <a:p>
                      <a:r>
                        <a:rPr lang="en-US" dirty="0" smtClean="0"/>
                        <a:t>-0.1%</a:t>
                      </a:r>
                      <a:endParaRPr lang="en-US" dirty="0"/>
                    </a:p>
                  </a:txBody>
                  <a:tcPr/>
                </a:tc>
              </a:tr>
              <a:tr h="370840">
                <a:tc>
                  <a:txBody>
                    <a:bodyPr/>
                    <a:lstStyle/>
                    <a:p>
                      <a:r>
                        <a:rPr lang="en-US" dirty="0" smtClean="0"/>
                        <a:t>Honduras</a:t>
                      </a:r>
                      <a:endParaRPr lang="en-US" dirty="0"/>
                    </a:p>
                  </a:txBody>
                  <a:tcPr/>
                </a:tc>
                <a:tc>
                  <a:txBody>
                    <a:bodyPr/>
                    <a:lstStyle/>
                    <a:p>
                      <a:r>
                        <a:rPr lang="en-US" dirty="0" smtClean="0"/>
                        <a:t>-2.4%</a:t>
                      </a:r>
                      <a:endParaRPr lang="en-US" dirty="0"/>
                    </a:p>
                  </a:txBody>
                  <a:tcPr/>
                </a:tc>
              </a:tr>
              <a:tr h="370840">
                <a:tc>
                  <a:txBody>
                    <a:bodyPr/>
                    <a:lstStyle/>
                    <a:p>
                      <a:r>
                        <a:rPr lang="en-US" dirty="0" smtClean="0"/>
                        <a:t>Mexico</a:t>
                      </a:r>
                      <a:endParaRPr lang="en-US" dirty="0"/>
                    </a:p>
                  </a:txBody>
                  <a:tcPr/>
                </a:tc>
                <a:tc>
                  <a:txBody>
                    <a:bodyPr/>
                    <a:lstStyle/>
                    <a:p>
                      <a:r>
                        <a:rPr lang="en-US" dirty="0" smtClean="0"/>
                        <a:t>-0.1%</a:t>
                      </a:r>
                      <a:endParaRPr lang="en-US" dirty="0"/>
                    </a:p>
                  </a:txBody>
                  <a:tcPr/>
                </a:tc>
              </a:tr>
              <a:tr h="370840">
                <a:tc>
                  <a:txBody>
                    <a:bodyPr/>
                    <a:lstStyle/>
                    <a:p>
                      <a:r>
                        <a:rPr lang="en-US" dirty="0" smtClean="0"/>
                        <a:t>Panama</a:t>
                      </a:r>
                      <a:endParaRPr lang="en-US" dirty="0"/>
                    </a:p>
                  </a:txBody>
                  <a:tcPr/>
                </a:tc>
                <a:tc>
                  <a:txBody>
                    <a:bodyPr/>
                    <a:lstStyle/>
                    <a:p>
                      <a:r>
                        <a:rPr lang="en-US" dirty="0" smtClean="0"/>
                        <a:t>-0.4%</a:t>
                      </a:r>
                      <a:endParaRPr lang="en-US" dirty="0"/>
                    </a:p>
                  </a:txBody>
                  <a:tcPr/>
                </a:tc>
              </a:tr>
              <a:tr h="370840">
                <a:tc>
                  <a:txBody>
                    <a:bodyPr/>
                    <a:lstStyle/>
                    <a:p>
                      <a:r>
                        <a:rPr lang="en-US" dirty="0" smtClean="0"/>
                        <a:t>Paraguay</a:t>
                      </a:r>
                      <a:endParaRPr lang="en-US" dirty="0"/>
                    </a:p>
                  </a:txBody>
                  <a:tcPr/>
                </a:tc>
                <a:tc>
                  <a:txBody>
                    <a:bodyPr/>
                    <a:lstStyle/>
                    <a:p>
                      <a:r>
                        <a:rPr lang="en-US" dirty="0" smtClean="0"/>
                        <a:t>-2.0%</a:t>
                      </a:r>
                      <a:endParaRPr lang="en-US" dirty="0"/>
                    </a:p>
                  </a:txBody>
                  <a:tcPr/>
                </a:tc>
              </a:tr>
              <a:tr h="370840">
                <a:tc>
                  <a:txBody>
                    <a:bodyPr/>
                    <a:lstStyle/>
                    <a:p>
                      <a:r>
                        <a:rPr lang="en-US" dirty="0" smtClean="0"/>
                        <a:t>Peru</a:t>
                      </a:r>
                      <a:endParaRPr lang="en-US" dirty="0"/>
                    </a:p>
                  </a:txBody>
                  <a:tcPr/>
                </a:tc>
                <a:tc>
                  <a:txBody>
                    <a:bodyPr/>
                    <a:lstStyle/>
                    <a:p>
                      <a:r>
                        <a:rPr lang="en-US" dirty="0" smtClean="0"/>
                        <a:t>-0.2%</a:t>
                      </a:r>
                      <a:endParaRPr lang="en-US" dirty="0"/>
                    </a:p>
                  </a:txBody>
                  <a:tcPr/>
                </a:tc>
              </a:tr>
            </a:tbl>
          </a:graphicData>
        </a:graphic>
      </p:graphicFrame>
      <p:sp>
        <p:nvSpPr>
          <p:cNvPr id="6" name="TextBox 5"/>
          <p:cNvSpPr txBox="1"/>
          <p:nvPr/>
        </p:nvSpPr>
        <p:spPr>
          <a:xfrm>
            <a:off x="6343650" y="6289912"/>
            <a:ext cx="5010150" cy="369332"/>
          </a:xfrm>
          <a:prstGeom prst="rect">
            <a:avLst/>
          </a:prstGeom>
          <a:noFill/>
        </p:spPr>
        <p:txBody>
          <a:bodyPr wrap="square" rtlCol="0">
            <a:spAutoFit/>
          </a:bodyPr>
          <a:lstStyle/>
          <a:p>
            <a:r>
              <a:rPr lang="en-US" dirty="0" smtClean="0"/>
              <a:t>Source: FAO Forest </a:t>
            </a:r>
            <a:r>
              <a:rPr lang="en-US" smtClean="0"/>
              <a:t>Resources Assessment 2015</a:t>
            </a:r>
            <a:endParaRPr lang="en-US"/>
          </a:p>
        </p:txBody>
      </p:sp>
    </p:spTree>
    <p:extLst>
      <p:ext uri="{BB962C8B-B14F-4D97-AF65-F5344CB8AC3E}">
        <p14:creationId xmlns:p14="http://schemas.microsoft.com/office/powerpoint/2010/main" val="875743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Main driver of forest loss in Latin America: Unsustainable Livestock and Feedstock Production</a:t>
            </a:r>
            <a:endParaRPr lang="en-US" sz="3600" b="1" dirty="0"/>
          </a:p>
        </p:txBody>
      </p:sp>
      <p:sp>
        <p:nvSpPr>
          <p:cNvPr id="5" name="TextBox 4"/>
          <p:cNvSpPr txBox="1"/>
          <p:nvPr/>
        </p:nvSpPr>
        <p:spPr>
          <a:xfrm>
            <a:off x="6343650" y="6289912"/>
            <a:ext cx="5010150" cy="369332"/>
          </a:xfrm>
          <a:prstGeom prst="rect">
            <a:avLst/>
          </a:prstGeom>
          <a:noFill/>
        </p:spPr>
        <p:txBody>
          <a:bodyPr wrap="square" rtlCol="0">
            <a:spAutoFit/>
          </a:bodyPr>
          <a:lstStyle/>
          <a:p>
            <a:r>
              <a:rPr lang="en-US" dirty="0" smtClean="0"/>
              <a:t>Source: Boucher et al., 2009</a:t>
            </a:r>
            <a:endParaRPr lang="en-US" dirty="0"/>
          </a:p>
        </p:txBody>
      </p:sp>
      <p:pic>
        <p:nvPicPr>
          <p:cNvPr id="7" name="1 Imagen" descr="_MG_3586.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096000" y="2058194"/>
            <a:ext cx="5853634" cy="3904328"/>
          </a:xfrm>
          <a:prstGeom prst="rect">
            <a:avLst/>
          </a:prstGeom>
          <a:noFill/>
          <a:ln w="9525">
            <a:noFill/>
            <a:miter lim="800000"/>
            <a:headEnd/>
            <a:tailEnd/>
          </a:ln>
        </p:spPr>
      </p:pic>
      <p:pic>
        <p:nvPicPr>
          <p:cNvPr id="9" name="Content Placeholder 3"/>
          <p:cNvPicPr>
            <a:picLocks noGrp="1" noChangeAspect="1"/>
          </p:cNvPicPr>
          <p:nvPr>
            <p:ph sz="half" idx="1"/>
          </p:nvPr>
        </p:nvPicPr>
        <p:blipFill>
          <a:blip r:embed="rId3"/>
          <a:stretch>
            <a:fillRect/>
          </a:stretch>
        </p:blipFill>
        <p:spPr>
          <a:xfrm>
            <a:off x="838200" y="2058194"/>
            <a:ext cx="5181600" cy="3886200"/>
          </a:xfrm>
          <a:prstGeom prst="rect">
            <a:avLst/>
          </a:prstGeom>
        </p:spPr>
      </p:pic>
    </p:spTree>
    <p:extLst>
      <p:ext uri="{BB962C8B-B14F-4D97-AF65-F5344CB8AC3E}">
        <p14:creationId xmlns:p14="http://schemas.microsoft.com/office/powerpoint/2010/main" val="1402187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8622</TotalTime>
  <Words>1882</Words>
  <Application>Microsoft Macintosh PowerPoint</Application>
  <PresentationFormat>Widescreen</PresentationFormat>
  <Paragraphs>412</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 Black</vt:lpstr>
      <vt:lpstr>Calibri</vt:lpstr>
      <vt:lpstr>Calibri Light</vt:lpstr>
      <vt:lpstr>DejaVu Sans</vt:lpstr>
      <vt:lpstr>Times New Roman</vt:lpstr>
      <vt:lpstr>Wingdings</vt:lpstr>
      <vt:lpstr>Arial</vt:lpstr>
      <vt:lpstr>Office Theme</vt:lpstr>
      <vt:lpstr>SDG 15.2 versus the Paris Agreement</vt:lpstr>
      <vt:lpstr>Fragmentation in International law</vt:lpstr>
      <vt:lpstr>Halting deforestation by 2020, a feasible target?</vt:lpstr>
      <vt:lpstr>Countries that have not yet halted forest cover loss in Europe (2 out of 44 countries = 5 %)</vt:lpstr>
      <vt:lpstr>Countries that have not yet halted forest cover loss in North America and Caribbean  (4 out of 16 countries = 25 %)</vt:lpstr>
      <vt:lpstr>Countries that have not yet halted forest cover loss in Asia and Pacific (14 out of 57 countries = 28%)</vt:lpstr>
      <vt:lpstr>Countries that have not yet halted forest cover loss Africa (29 out of 54 countries = 55 %)</vt:lpstr>
      <vt:lpstr>Countries that have not yet halted forest cover loss  Latin America  (13 out of 19 countries = 68 %)</vt:lpstr>
      <vt:lpstr>Main driver of forest loss in Latin America: Unsustainable Livestock and Feedstock Production</vt:lpstr>
      <vt:lpstr>PowerPoint Presentation</vt:lpstr>
      <vt:lpstr>In December 2015, the Paraguayan Chaco lost 741 ha of forests per day due to cattle ranching</vt:lpstr>
      <vt:lpstr>Social, environmental and economic impacts of the livestock industry in Paraguay</vt:lpstr>
      <vt:lpstr>Export-oriented livestock and feedstock production causes violent land conflicts</vt:lpstr>
      <vt:lpstr>PowerPoint Presentation</vt:lpstr>
      <vt:lpstr>REDD+ policies fail to address deforestation caused by livestock, feedstock or other export-oriented commodities</vt:lpstr>
      <vt:lpstr>Countries that have not yet halted forest cover loss in Asia and Pacific that received more than 10M REDD+ support</vt:lpstr>
      <vt:lpstr>Countries that have not yet halted forest cover loss in Africa that received more than 10M REDD+ support</vt:lpstr>
      <vt:lpstr>Countries that have not yet halted forest cover loss in Latin America that received more than 10M REDD+ support</vt:lpstr>
      <vt:lpstr>INDC LULUCF pledges of selected countries facing continued forest cover loss</vt:lpstr>
      <vt:lpstr>INDC LULUCF pledges of selected countries facing continued forest cover loss</vt:lpstr>
      <vt:lpstr>Conclusions</vt:lpstr>
      <vt:lpstr>Conclusions</vt:lpstr>
      <vt:lpstr>Conclusions</vt:lpstr>
      <vt:lpstr>Recommendations</vt:lpstr>
      <vt:lpstr>Addressing drivers of forest loss like meat consumption requires effective policies and measures in consumer countries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Lovera</dc:creator>
  <cp:lastModifiedBy>Simone Lovera</cp:lastModifiedBy>
  <cp:revision>40</cp:revision>
  <dcterms:created xsi:type="dcterms:W3CDTF">2016-05-10T11:56:17Z</dcterms:created>
  <dcterms:modified xsi:type="dcterms:W3CDTF">2016-05-16T11:38:36Z</dcterms:modified>
</cp:coreProperties>
</file>