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1" r:id="rId2"/>
    <p:sldId id="418" r:id="rId3"/>
    <p:sldId id="419" r:id="rId4"/>
    <p:sldId id="416" r:id="rId5"/>
    <p:sldId id="420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uertenberge" initials="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9" autoAdjust="0"/>
    <p:restoredTop sz="86388" autoAdjust="0"/>
  </p:normalViewPr>
  <p:slideViewPr>
    <p:cSldViewPr>
      <p:cViewPr>
        <p:scale>
          <a:sx n="81" d="100"/>
          <a:sy n="81" d="100"/>
        </p:scale>
        <p:origin x="-185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0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Relationship Id="rId3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A24333-00DC-4FB8-B7C0-8B1B596C9BDA}" type="datetimeFigureOut">
              <a:rPr lang="en-CA" smtClean="0"/>
              <a:pPr/>
              <a:t>13-01-30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B8F3B5-97AB-4A35-B407-CFFE29F30C9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3894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A172A80-FBFF-401E-86F5-B6440D494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43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00BFF1-9782-41FD-9BA5-BD82B86EE8C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31774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172A80-FBFF-401E-86F5-B6440D4948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38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172A80-FBFF-401E-86F5-B6440D4948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38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3353D-C63F-B74E-A242-9DD65BB391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98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Successful</a:t>
            </a:r>
            <a:r>
              <a:rPr lang="en-US" sz="2400" baseline="0" dirty="0" smtClean="0"/>
              <a:t> mainstreaming means integration of </a:t>
            </a:r>
            <a:r>
              <a:rPr lang="en-US" sz="2400" dirty="0" smtClean="0"/>
              <a:t>climate change adaptation and mitigation into planning, budgeting, programming and monitoring process at the national, sectoral and county levels. The first step is integration</a:t>
            </a:r>
            <a:r>
              <a:rPr lang="en-US" sz="2400" baseline="0" dirty="0" smtClean="0"/>
              <a:t> of the NCCAP in the MTP2, with a focus on critical sectors that will undertake most of the priority adaptation and mitigation actions. Chapter 4 examines each of these planning sectors, setting out a vision and priority actions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/>
              <a:t>The enabling environment is also very important, and will also be examined.  Priority enabling actions have been identified in the NCCAP, such as the establishment of a Climate Fund and the need for climate change education. These actions will also be considered in the mainstreaming exercise – as many sectors of the MTP2 will play an important enabling role, such as financial services and education and training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172A80-FBFF-401E-86F5-B6440D4948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3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478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4478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480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Documents and Settings\LiaC\Desktop\IISD PPT\IISD AR Version PPT\IISD_BG_2log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C:\Documents and Settings\LiaC\Desktop\IISD PPT Feb19\IISD_LastPage_Feb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81896"/>
            <a:ext cx="7291387" cy="470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850900" marR="0" eaLnBrk="1" hangingPunct="1">
              <a:lnSpc>
                <a:spcPct val="115000"/>
              </a:lnSpc>
              <a:spcBef>
                <a:spcPct val="50000"/>
              </a:spcBef>
            </a:pPr>
            <a:endParaRPr lang="en-US" sz="2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marR="0" eaLnBrk="1" hangingPunct="1">
              <a:lnSpc>
                <a:spcPct val="115000"/>
              </a:lnSpc>
              <a:spcBef>
                <a:spcPct val="50000"/>
              </a:spcBef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4025"/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454025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Kenya’s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National Climate Change Action Plan</a:t>
            </a:r>
          </a:p>
          <a:p>
            <a:pPr marL="454025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454025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Subcomponent 1 – Low Carbon Climate Resilient Development</a:t>
            </a:r>
          </a:p>
          <a:p>
            <a:pPr marL="454025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454025"/>
            <a:r>
              <a:rPr lang="en-US" sz="1800" dirty="0">
                <a:solidFill>
                  <a:schemeClr val="bg1"/>
                </a:solidFill>
                <a:latin typeface="Calibri"/>
                <a:cs typeface="Calibri"/>
              </a:rPr>
              <a:t>Deborah Murphy, IISD </a:t>
            </a:r>
          </a:p>
          <a:p>
            <a:pPr marL="454025"/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Side Event - Duran Climate Change Conference</a:t>
            </a:r>
          </a:p>
          <a:p>
            <a:pPr marL="454025"/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6</a:t>
            </a:r>
            <a:r>
              <a:rPr lang="en-US" sz="18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th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December 2012</a:t>
            </a:r>
          </a:p>
          <a:p>
            <a:pPr marL="457200" marR="0" eaLnBrk="1" hangingPunct="1">
              <a:lnSpc>
                <a:spcPct val="115000"/>
              </a:lnSpc>
              <a:spcBef>
                <a:spcPct val="50000"/>
              </a:spcBef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14" descr="http://intranet.energy.intra/fileadmin/corp/Huisstijl/ecn_logo_rgb.jpg"/>
          <p:cNvPicPr>
            <a:picLocks noChangeAspect="1"/>
          </p:cNvPicPr>
          <p:nvPr/>
        </p:nvPicPr>
        <p:blipFill>
          <a:blip r:embed="rId4" cstate="print"/>
          <a:srcRect l="8992" t="7317" r="10069" b="10976"/>
          <a:stretch>
            <a:fillRect/>
          </a:stretch>
        </p:blipFill>
        <p:spPr bwMode="auto">
          <a:xfrm>
            <a:off x="4139952" y="5517232"/>
            <a:ext cx="2431838" cy="72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William Battye\Dropbox\ClimateCare\Logo\ClimateCare Logo.bmp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517232"/>
            <a:ext cx="1506220" cy="7270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275081" cy="123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8640"/>
            <a:ext cx="2252642" cy="106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509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29628" y="476672"/>
            <a:ext cx="77724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SC1 – </a:t>
            </a:r>
            <a:r>
              <a:rPr lang="en-US" sz="2800" b="1" dirty="0">
                <a:latin typeface="Calibri"/>
                <a:cs typeface="Calibri"/>
              </a:rPr>
              <a:t>Low Carbon Climate Resilient Development</a:t>
            </a:r>
          </a:p>
          <a:p>
            <a:endParaRPr lang="en-US" sz="28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55576" y="1325625"/>
            <a:ext cx="7630616" cy="375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Subcomponent 1 aimed to: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dirty="0">
                <a:latin typeface="Calibri"/>
                <a:cs typeface="Calibri"/>
              </a:rPr>
              <a:t>Provide a vision of how a low carbon climate resilient pathway  can help meet meet Vision 2030 goals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dirty="0">
                <a:latin typeface="Calibri"/>
                <a:cs typeface="Calibri"/>
              </a:rPr>
              <a:t>Assist with mainstreaming the NCCAP across the planning process, starting with the Second Medium Term Plan (2013-17</a:t>
            </a:r>
            <a:r>
              <a:rPr lang="en-US" dirty="0" smtClean="0">
                <a:latin typeface="Calibri"/>
                <a:cs typeface="Calibri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i="1" dirty="0" smtClean="0">
                <a:latin typeface="Calibri"/>
                <a:cs typeface="Calibri"/>
              </a:rPr>
              <a:t>Mainstreaming </a:t>
            </a:r>
            <a:r>
              <a:rPr lang="en-US" i="1" dirty="0">
                <a:latin typeface="Calibri"/>
                <a:cs typeface="Calibri"/>
              </a:rPr>
              <a:t>- the process of integrating considerations of climate change adaptation and mitigation into planning, budgeting, programming and monitoring process at the national, sectoral and county levels</a:t>
            </a:r>
            <a:r>
              <a:rPr lang="en-US" i="1" dirty="0" smtClean="0">
                <a:latin typeface="Calibri"/>
                <a:cs typeface="Calibri"/>
              </a:rPr>
              <a:t>.</a:t>
            </a:r>
            <a:endParaRPr lang="en-US" i="1" dirty="0">
              <a:latin typeface="Calibri"/>
              <a:cs typeface="Calibri"/>
            </a:endParaRPr>
          </a:p>
        </p:txBody>
      </p:sp>
      <p:pic>
        <p:nvPicPr>
          <p:cNvPr id="6" name="Picture 14" descr="http://intranet.energy.intra/fileadmin/corp/Huisstijl/ecn_logo_rgb.jpg"/>
          <p:cNvPicPr>
            <a:picLocks noChangeAspect="1"/>
          </p:cNvPicPr>
          <p:nvPr/>
        </p:nvPicPr>
        <p:blipFill>
          <a:blip r:embed="rId3" cstate="print"/>
          <a:srcRect l="8992" t="7317" r="10069" b="10976"/>
          <a:stretch>
            <a:fillRect/>
          </a:stretch>
        </p:blipFill>
        <p:spPr bwMode="auto">
          <a:xfrm>
            <a:off x="5724128" y="5877272"/>
            <a:ext cx="1656184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William Battye\Dropbox\ClimateCare\Logo\ClimateCare Logo.b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733256"/>
            <a:ext cx="1506220" cy="7270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407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29628" y="476672"/>
            <a:ext cx="77724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SC1 – </a:t>
            </a:r>
            <a:r>
              <a:rPr lang="en-US" sz="2800" b="1" dirty="0">
                <a:latin typeface="Calibri"/>
                <a:cs typeface="Calibri"/>
              </a:rPr>
              <a:t>Low Carbon Climate Resilient Development</a:t>
            </a:r>
          </a:p>
          <a:p>
            <a:endParaRPr lang="en-US" sz="28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55576" y="1325625"/>
            <a:ext cx="7630616" cy="375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Calibri"/>
                <a:cs typeface="Calibri"/>
              </a:rPr>
              <a:t>Kenya’s </a:t>
            </a:r>
            <a:r>
              <a:rPr lang="en-US" sz="2200" dirty="0">
                <a:latin typeface="Calibri"/>
                <a:cs typeface="Calibri"/>
              </a:rPr>
              <a:t>low carbon climate resilient development pathway emphasizes:</a:t>
            </a:r>
          </a:p>
          <a:p>
            <a:pPr marL="342900" lvl="0" indent="-342900">
              <a:spcBef>
                <a:spcPts val="1200"/>
              </a:spcBef>
              <a:buFont typeface="Arial"/>
              <a:buChar char="•"/>
            </a:pPr>
            <a:r>
              <a:rPr lang="en-GB" sz="2200" b="1" dirty="0">
                <a:latin typeface="Calibri"/>
                <a:cs typeface="Calibri"/>
              </a:rPr>
              <a:t>Sustainable Development</a:t>
            </a:r>
            <a:r>
              <a:rPr lang="en-GB" sz="2200" dirty="0">
                <a:latin typeface="Calibri"/>
                <a:cs typeface="Calibri"/>
              </a:rPr>
              <a:t> – Achieving sustainable development should be at the forefront of all climate actions; climate change and development are intricately linked. </a:t>
            </a:r>
            <a:endParaRPr lang="en-US" sz="2200" dirty="0">
              <a:latin typeface="Calibri"/>
              <a:cs typeface="Calibri"/>
            </a:endParaRPr>
          </a:p>
          <a:p>
            <a:pPr marL="342900" lvl="0" indent="-342900">
              <a:spcBef>
                <a:spcPts val="1200"/>
              </a:spcBef>
              <a:buFont typeface="Arial"/>
              <a:buChar char="•"/>
            </a:pPr>
            <a:r>
              <a:rPr lang="en-GB" sz="2200" b="1" dirty="0">
                <a:latin typeface="Calibri"/>
                <a:cs typeface="Calibri"/>
              </a:rPr>
              <a:t>Adaptation</a:t>
            </a:r>
            <a:r>
              <a:rPr lang="en-GB" sz="2200" dirty="0">
                <a:latin typeface="Calibri"/>
                <a:cs typeface="Calibri"/>
              </a:rPr>
              <a:t> – Reducing vulnerability to avoid or cushion the impacts of climate change, and enable people to respond to climate risks by moving toward a climate-resilient society.</a:t>
            </a:r>
            <a:endParaRPr lang="en-US" sz="2200" dirty="0">
              <a:latin typeface="Calibri"/>
              <a:cs typeface="Calibri"/>
            </a:endParaRPr>
          </a:p>
          <a:p>
            <a:pPr marL="342900" lvl="0" indent="-342900">
              <a:spcBef>
                <a:spcPts val="1200"/>
              </a:spcBef>
              <a:buFont typeface="Arial"/>
              <a:buChar char="•"/>
            </a:pPr>
            <a:r>
              <a:rPr lang="en-GB" sz="2200" b="1" dirty="0">
                <a:latin typeface="Calibri"/>
                <a:cs typeface="Calibri"/>
              </a:rPr>
              <a:t>Mitigation</a:t>
            </a:r>
            <a:r>
              <a:rPr lang="en-GB" sz="2200" dirty="0">
                <a:latin typeface="Calibri"/>
                <a:cs typeface="Calibri"/>
              </a:rPr>
              <a:t> – Taking actions, where possible, to encourage GHG emissions that are lower than business-as-usual practices; and to reduce the human causes of emissions by moving toward a resource efficient economy that is as low carbon as possible. </a:t>
            </a:r>
            <a:endParaRPr lang="en-US"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4905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88" y="404664"/>
            <a:ext cx="8505748" cy="102580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"/>
                <a:cs typeface="Calibri"/>
              </a:rPr>
              <a:t>Benefits of Low Carbon Climate Resilient Development</a:t>
            </a:r>
            <a:endParaRPr lang="en-US" sz="2800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680"/>
            <a:ext cx="8229600" cy="4525963"/>
          </a:xfrm>
        </p:spPr>
        <p:txBody>
          <a:bodyPr>
            <a:noAutofit/>
          </a:bodyPr>
          <a:lstStyle/>
          <a:p>
            <a:pPr marL="804863" lvl="0" indent="-533400">
              <a:buFont typeface="+mj-lt"/>
              <a:buAutoNum type="arabicPeriod"/>
            </a:pPr>
            <a:r>
              <a:rPr lang="en-GB" sz="2400" dirty="0">
                <a:latin typeface="Calibri"/>
                <a:cs typeface="Calibri"/>
              </a:rPr>
              <a:t>Enhancing sustainable </a:t>
            </a:r>
            <a:r>
              <a:rPr lang="en-GB" sz="2400" dirty="0" smtClean="0">
                <a:latin typeface="Calibri"/>
                <a:cs typeface="Calibri"/>
              </a:rPr>
              <a:t>development</a:t>
            </a:r>
            <a:endParaRPr lang="en-GB" sz="2400" dirty="0">
              <a:latin typeface="Calibri"/>
              <a:cs typeface="Calibri"/>
            </a:endParaRPr>
          </a:p>
          <a:p>
            <a:pPr marL="804863" lvl="0" indent="-533400">
              <a:spcBef>
                <a:spcPts val="1200"/>
              </a:spcBef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Improving </a:t>
            </a:r>
            <a:r>
              <a:rPr lang="en-GB" sz="2400" dirty="0">
                <a:latin typeface="Calibri"/>
                <a:cs typeface="Calibri"/>
              </a:rPr>
              <a:t>lives of the poor and vulnerable </a:t>
            </a:r>
            <a:endParaRPr lang="en-GB" sz="2400" dirty="0" smtClean="0">
              <a:latin typeface="Calibri"/>
              <a:cs typeface="Calibri"/>
            </a:endParaRPr>
          </a:p>
          <a:p>
            <a:pPr marL="804863" lvl="0" indent="-533400">
              <a:spcBef>
                <a:spcPts val="1200"/>
              </a:spcBef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Building </a:t>
            </a:r>
            <a:r>
              <a:rPr lang="en-GB" sz="2400" dirty="0">
                <a:latin typeface="Calibri"/>
                <a:cs typeface="Calibri"/>
              </a:rPr>
              <a:t>adaptive capacity </a:t>
            </a:r>
            <a:endParaRPr lang="en-GB" sz="2400" dirty="0" smtClean="0">
              <a:latin typeface="Calibri"/>
              <a:cs typeface="Calibri"/>
            </a:endParaRPr>
          </a:p>
          <a:p>
            <a:pPr marL="804863" lvl="0" indent="-533400">
              <a:spcBef>
                <a:spcPts val="1200"/>
              </a:spcBef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Reducing </a:t>
            </a:r>
            <a:r>
              <a:rPr lang="en-GB" sz="2400" dirty="0">
                <a:latin typeface="Calibri"/>
                <a:cs typeface="Calibri"/>
              </a:rPr>
              <a:t>disaster risks </a:t>
            </a:r>
            <a:endParaRPr lang="en-GB" sz="2400" dirty="0" smtClean="0">
              <a:latin typeface="Calibri"/>
              <a:cs typeface="Calibri"/>
            </a:endParaRPr>
          </a:p>
          <a:p>
            <a:pPr marL="804863" lvl="0" indent="-533400">
              <a:spcBef>
                <a:spcPts val="1200"/>
              </a:spcBef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Contributing </a:t>
            </a:r>
            <a:r>
              <a:rPr lang="en-GB" sz="2400" dirty="0">
                <a:latin typeface="Calibri"/>
                <a:cs typeface="Calibri"/>
              </a:rPr>
              <a:t>towards the implementation of the Constitution of Kenya 2010 </a:t>
            </a:r>
            <a:endParaRPr lang="en-GB" sz="2400" dirty="0" smtClean="0">
              <a:latin typeface="Calibri"/>
              <a:cs typeface="Calibri"/>
            </a:endParaRPr>
          </a:p>
          <a:p>
            <a:pPr marL="804863" lvl="0" indent="-533400">
              <a:spcBef>
                <a:spcPts val="1200"/>
              </a:spcBef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Attracting </a:t>
            </a:r>
            <a:r>
              <a:rPr lang="en-GB" sz="2400" dirty="0">
                <a:latin typeface="Calibri"/>
                <a:cs typeface="Calibri"/>
              </a:rPr>
              <a:t>international climate finance, technology and capacity </a:t>
            </a:r>
            <a:r>
              <a:rPr lang="en-GB" sz="2400" dirty="0" smtClean="0">
                <a:latin typeface="Calibri"/>
                <a:cs typeface="Calibri"/>
              </a:rPr>
              <a:t>building</a:t>
            </a:r>
          </a:p>
          <a:p>
            <a:pPr marL="804863" lvl="0" indent="-533400">
              <a:spcBef>
                <a:spcPts val="1200"/>
              </a:spcBef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Leveraging </a:t>
            </a:r>
            <a:r>
              <a:rPr lang="en-GB" sz="2400" dirty="0">
                <a:latin typeface="Calibri"/>
                <a:cs typeface="Calibri"/>
              </a:rPr>
              <a:t>investment </a:t>
            </a:r>
            <a:endParaRPr lang="en-GB" sz="2400" dirty="0" smtClean="0">
              <a:latin typeface="Calibri"/>
              <a:cs typeface="Calibri"/>
            </a:endParaRPr>
          </a:p>
          <a:p>
            <a:pPr marL="804863" lvl="0" indent="-533400">
              <a:spcBef>
                <a:spcPts val="1200"/>
              </a:spcBef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Demonstrating global leadership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344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29628" y="476672"/>
            <a:ext cx="77724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Mainstreaming Climate Change</a:t>
            </a:r>
            <a:endParaRPr lang="en-US" sz="2800" b="1" dirty="0">
              <a:latin typeface="Calibri"/>
              <a:cs typeface="Calibri"/>
            </a:endParaRPr>
          </a:p>
          <a:p>
            <a:endParaRPr lang="en-US" sz="28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55576" y="1325625"/>
            <a:ext cx="7630616" cy="375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>
                <a:latin typeface="Calibri"/>
                <a:cs typeface="Calibri"/>
              </a:rPr>
              <a:t>Critical sectors for mainstreaming low carbon climate resilient development in the MTP2 process: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Agriculture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Environment, Water and Sanitation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Tourism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Manufacturing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Population, Urbanization and Housing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Health 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Disaster Preparedness 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000" dirty="0">
              <a:latin typeface="Calibri"/>
              <a:cs typeface="Calibri"/>
            </a:endParaRPr>
          </a:p>
          <a:p>
            <a:r>
              <a:rPr lang="en-US" sz="2000" dirty="0">
                <a:latin typeface="Calibri"/>
                <a:cs typeface="Calibri"/>
              </a:rPr>
              <a:t>Chapter 4 sets out a low carbon climate resilient </a:t>
            </a:r>
            <a:r>
              <a:rPr lang="en-US" dirty="0"/>
              <a:t>vision and priority actions for each planning </a:t>
            </a:r>
            <a:r>
              <a:rPr lang="en-US" dirty="0" smtClean="0"/>
              <a:t>sector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50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6328</TotalTime>
  <Words>476</Words>
  <Application>Microsoft Macintosh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PowerPoint Presentation</vt:lpstr>
      <vt:lpstr>PowerPoint Presentation</vt:lpstr>
      <vt:lpstr>Benefits of Low Carbon Climate Resilient Development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Crabbe</dc:creator>
  <cp:lastModifiedBy>Deborah Murphy</cp:lastModifiedBy>
  <cp:revision>369</cp:revision>
  <cp:lastPrinted>2010-10-04T13:39:22Z</cp:lastPrinted>
  <dcterms:created xsi:type="dcterms:W3CDTF">2008-09-05T16:17:43Z</dcterms:created>
  <dcterms:modified xsi:type="dcterms:W3CDTF">2013-01-30T06:47:42Z</dcterms:modified>
</cp:coreProperties>
</file>