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33" r:id="rId2"/>
    <p:sldId id="307" r:id="rId3"/>
    <p:sldId id="31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DE2C"/>
    <a:srgbClr val="F2DA13"/>
    <a:srgbClr val="FFE513"/>
    <a:srgbClr val="FBF11E"/>
    <a:srgbClr val="ECE01B"/>
    <a:srgbClr val="E8DA19"/>
    <a:srgbClr val="DFD217"/>
    <a:srgbClr val="4BEB35"/>
    <a:srgbClr val="69EC34"/>
    <a:srgbClr val="72C5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7288" autoAdjust="0"/>
  </p:normalViewPr>
  <p:slideViewPr>
    <p:cSldViewPr>
      <p:cViewPr varScale="1">
        <p:scale>
          <a:sx n="86" d="100"/>
          <a:sy n="86" d="100"/>
        </p:scale>
        <p:origin x="-9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76ECA-44AB-400B-AA1E-4BADC1666198}" type="datetimeFigureOut">
              <a:rPr lang="en-US" smtClean="0"/>
              <a:pPr/>
              <a:t>1/15/13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2F62F-7593-40F5-9FBA-A6DA50E5AE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79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BF2B-01A6-413A-B3A6-72547F771059}" type="datetimeFigureOut">
              <a:rPr lang="en-US" smtClean="0"/>
              <a:pPr/>
              <a:t>1/15/13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B7D7-8A16-463C-99B9-52D8EB67E2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BF2B-01A6-413A-B3A6-72547F771059}" type="datetimeFigureOut">
              <a:rPr lang="en-US" smtClean="0"/>
              <a:pPr/>
              <a:t>1/15/13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B7D7-8A16-463C-99B9-52D8EB67E2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BF2B-01A6-413A-B3A6-72547F771059}" type="datetimeFigureOut">
              <a:rPr lang="en-US" smtClean="0"/>
              <a:pPr/>
              <a:t>1/15/13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B7D7-8A16-463C-99B9-52D8EB67E2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BF2B-01A6-413A-B3A6-72547F771059}" type="datetimeFigureOut">
              <a:rPr lang="en-US" smtClean="0"/>
              <a:pPr/>
              <a:t>1/15/13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B7D7-8A16-463C-99B9-52D8EB67E2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BF2B-01A6-413A-B3A6-72547F771059}" type="datetimeFigureOut">
              <a:rPr lang="en-US" smtClean="0"/>
              <a:pPr/>
              <a:t>1/15/13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B7D7-8A16-463C-99B9-52D8EB67E2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BF2B-01A6-413A-B3A6-72547F771059}" type="datetimeFigureOut">
              <a:rPr lang="en-US" smtClean="0"/>
              <a:pPr/>
              <a:t>1/15/13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B7D7-8A16-463C-99B9-52D8EB67E2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BF2B-01A6-413A-B3A6-72547F771059}" type="datetimeFigureOut">
              <a:rPr lang="en-US" smtClean="0"/>
              <a:pPr/>
              <a:t>1/15/13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B7D7-8A16-463C-99B9-52D8EB67E2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BF2B-01A6-413A-B3A6-72547F771059}" type="datetimeFigureOut">
              <a:rPr lang="en-US" smtClean="0"/>
              <a:pPr/>
              <a:t>1/15/13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B7D7-8A16-463C-99B9-52D8EB67E2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BF2B-01A6-413A-B3A6-72547F771059}" type="datetimeFigureOut">
              <a:rPr lang="en-US" smtClean="0"/>
              <a:pPr/>
              <a:t>1/15/13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B7D7-8A16-463C-99B9-52D8EB67E2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BF2B-01A6-413A-B3A6-72547F771059}" type="datetimeFigureOut">
              <a:rPr lang="en-US" smtClean="0"/>
              <a:pPr/>
              <a:t>1/15/13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B7D7-8A16-463C-99B9-52D8EB67E2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BF2B-01A6-413A-B3A6-72547F771059}" type="datetimeFigureOut">
              <a:rPr lang="en-US" smtClean="0"/>
              <a:pPr/>
              <a:t>1/15/13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B7D7-8A16-463C-99B9-52D8EB67E2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3BF2B-01A6-413A-B3A6-72547F771059}" type="datetimeFigureOut">
              <a:rPr lang="en-US" smtClean="0"/>
              <a:pPr/>
              <a:t>1/15/13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DB7D7-8A16-463C-99B9-52D8EB67E2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microsoft.com/office/2007/relationships/hdphoto" Target="../media/hdphoto1.wdp"/><Relationship Id="rId5" Type="http://schemas.openxmlformats.org/officeDocument/2006/relationships/image" Target="../media/image2.emf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alphaModFix amt="8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5000"/>
                    </a14:imgEffect>
                  </a14:imgLayer>
                </a14:imgProps>
              </a:ext>
            </a:extLst>
          </a:blip>
          <a:srcRect/>
          <a:stretch>
            <a:fillRect l="-48000" r="-4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1681654" y="656692"/>
            <a:ext cx="5780693" cy="5616624"/>
            <a:chOff x="2146300" y="1023576"/>
            <a:chExt cx="4846211" cy="4708659"/>
          </a:xfrm>
          <a:effectLst>
            <a:outerShdw blurRad="28575" dist="381000" dir="2700000" sx="67000" sy="67000" algn="tl" rotWithShape="0">
              <a:srgbClr val="000000"/>
            </a:outerShdw>
          </a:effectLst>
        </p:grpSpPr>
        <p:pic>
          <p:nvPicPr>
            <p:cNvPr id="2" name="Picture 1" descr="A4_lulucf_2012_19nov.pdf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1775"/>
            <a:stretch/>
          </p:blipFill>
          <p:spPr>
            <a:xfrm>
              <a:off x="2146300" y="1023576"/>
              <a:ext cx="4846211" cy="26214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</p:pic>
        <p:pic>
          <p:nvPicPr>
            <p:cNvPr id="3" name="Picture 2" descr="A4_lulucf_2012_19nov.pdf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005" b="16415"/>
            <a:stretch/>
          </p:blipFill>
          <p:spPr>
            <a:xfrm>
              <a:off x="2146300" y="3635075"/>
              <a:ext cx="4846211" cy="209716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1406279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851984"/>
              </p:ext>
            </p:extLst>
          </p:nvPr>
        </p:nvGraphicFramePr>
        <p:xfrm>
          <a:off x="1571013" y="1484784"/>
          <a:ext cx="6001975" cy="4641534"/>
        </p:xfrm>
        <a:graphic>
          <a:graphicData uri="http://schemas.openxmlformats.org/drawingml/2006/table">
            <a:tbl>
              <a:tblPr/>
              <a:tblGrid>
                <a:gridCol w="1732954"/>
                <a:gridCol w="2077171"/>
                <a:gridCol w="2191850"/>
              </a:tblGrid>
              <a:tr h="939800">
                <a:tc>
                  <a:txBody>
                    <a:bodyPr/>
                    <a:lstStyle/>
                    <a:p>
                      <a:pPr marL="58738" indent="0" algn="l" fontAlgn="b">
                        <a:tabLst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Kyoto Rules - LULUCF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Pre-</a:t>
                      </a:r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Durban</a:t>
                      </a:r>
                    </a:p>
                    <a:p>
                      <a:pPr algn="ctr" fontAlgn="b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CP-I: 2008-2012)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Post-</a:t>
                      </a:r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Durban</a:t>
                      </a:r>
                    </a:p>
                    <a:p>
                      <a:pPr algn="ctr" fontAlgn="b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CP-II: 2013-2020)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58738" indent="0" algn="l" defTabSz="457200" rtl="0" eaLnBrk="1" fontAlgn="b" latinLnBrk="0" hangingPunct="1">
                        <a:tabLst/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FM election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voluntary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mandatory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651096">
                <a:tc>
                  <a:txBody>
                    <a:bodyPr/>
                    <a:lstStyle/>
                    <a:p>
                      <a:pPr marL="58738" indent="0"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of 1990 emissions, 15% of actual net removals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(whichever smaller,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negotiated)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3.5% 1990 emissions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652860">
                <a:tc>
                  <a:txBody>
                    <a:bodyPr/>
                    <a:lstStyle/>
                    <a:p>
                      <a:pPr marL="58738" indent="0"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Reference Level/</a:t>
                      </a:r>
                    </a:p>
                    <a:p>
                      <a:pPr marL="58738" indent="0"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(Accounting Method)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reference level = “0” 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gross-net)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projected, historical or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reference level = “0”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net-net)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581640">
                <a:tc>
                  <a:txBody>
                    <a:bodyPr/>
                    <a:lstStyle/>
                    <a:p>
                      <a:pPr marL="58738" indent="0"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HWP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reported / not counted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Production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Approach</a:t>
                      </a: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limited by "cap")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581639">
                <a:tc>
                  <a:txBody>
                    <a:bodyPr/>
                    <a:lstStyle/>
                    <a:p>
                      <a:pPr marL="58738" indent="0"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IG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88%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43-66%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751899">
                <a:tc>
                  <a:txBody>
                    <a:bodyPr/>
                    <a:lstStyle/>
                    <a:p>
                      <a:pPr marL="58738" indent="0"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ARD offsetting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permitted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 permitted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43608" y="575972"/>
            <a:ext cx="705678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LULUCF After Durban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6822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Comprehensive LULUCF Accounting and the Climate Policy Framework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Subsidiary Body for Scientific and </a:t>
            </a:r>
            <a:r>
              <a:rPr lang="en-US" sz="2000" dirty="0" smtClean="0"/>
              <a:t>Technological Advice has invited </a:t>
            </a:r>
            <a:r>
              <a:rPr lang="en-US" sz="2000" dirty="0"/>
              <a:t>Parties </a:t>
            </a:r>
            <a:r>
              <a:rPr lang="en-US" sz="2000" dirty="0" smtClean="0"/>
              <a:t>and admitted </a:t>
            </a:r>
            <a:r>
              <a:rPr lang="en-US" sz="2000" dirty="0"/>
              <a:t>observer organizations to submit </a:t>
            </a:r>
            <a:r>
              <a:rPr lang="en-US" sz="2000" dirty="0" smtClean="0"/>
              <a:t>their views </a:t>
            </a:r>
            <a:r>
              <a:rPr lang="en-US" sz="2000" dirty="0"/>
              <a:t>on issues related to a more comprehensive accounting of anthropogenic emissions </a:t>
            </a:r>
            <a:r>
              <a:rPr lang="en-US" sz="2000" dirty="0" smtClean="0"/>
              <a:t>by sources </a:t>
            </a:r>
            <a:r>
              <a:rPr lang="en-US" sz="2000" dirty="0"/>
              <a:t>and removals by sinks from land use, land-use change and forestry, </a:t>
            </a:r>
            <a:r>
              <a:rPr lang="en-US" sz="2000" dirty="0" smtClean="0"/>
              <a:t>including through </a:t>
            </a:r>
            <a:r>
              <a:rPr lang="en-US" sz="2000" dirty="0"/>
              <a:t>a more inclusive activity-based approach or a land-based </a:t>
            </a:r>
            <a:r>
              <a:rPr lang="en-US" sz="2000" dirty="0" smtClean="0"/>
              <a:t>approach</a:t>
            </a:r>
            <a:r>
              <a:rPr lang="en-US" sz="2000" dirty="0"/>
              <a:t> </a:t>
            </a:r>
            <a:r>
              <a:rPr lang="en-US" sz="2000" dirty="0" smtClean="0"/>
              <a:t>(decision </a:t>
            </a:r>
            <a:r>
              <a:rPr lang="en-US" sz="2000" dirty="0"/>
              <a:t>2/CMP.7, paragraph </a:t>
            </a:r>
            <a:r>
              <a:rPr lang="en-US" sz="2000" dirty="0" smtClean="0"/>
              <a:t>5.1).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As this panel demonstrates, </a:t>
            </a:r>
            <a:r>
              <a:rPr lang="en-US" sz="2000" dirty="0"/>
              <a:t>the European Union </a:t>
            </a:r>
            <a:r>
              <a:rPr lang="en-US" sz="2000" dirty="0" smtClean="0"/>
              <a:t>and many other countries are actively engaged in thinking about how LULUCF can be more strongly integrated into the general climate policy framework.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7780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12337</TotalTime>
  <Words>232</Words>
  <Application>Microsoft Macintosh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Comprehensive LULUCF Accounting and the Climate Policy Framework</vt:lpstr>
    </vt:vector>
  </TitlesOfParts>
  <Company>mark och miljö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mattiasl</dc:creator>
  <cp:lastModifiedBy>David Ellison</cp:lastModifiedBy>
  <cp:revision>432</cp:revision>
  <dcterms:created xsi:type="dcterms:W3CDTF">2010-08-19T06:36:59Z</dcterms:created>
  <dcterms:modified xsi:type="dcterms:W3CDTF">2013-01-15T16:00:41Z</dcterms:modified>
</cp:coreProperties>
</file>